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9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17806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19057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1604963"/>
            <a:ext cx="2170113" cy="452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1604963"/>
            <a:ext cx="6362700" cy="452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7244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76488"/>
            <a:ext cx="5256213" cy="2103437"/>
          </a:xfrm>
        </p:spPr>
        <p:txBody>
          <a:bodyPr/>
          <a:lstStyle/>
          <a:p>
            <a:r>
              <a:rPr lang="ru-RU" smtClean="0"/>
              <a:t>Образец заголовка</a:t>
            </a:r>
            <a:endParaRPr lang="ru-RU"/>
          </a:p>
        </p:txBody>
      </p:sp>
      <p:sp>
        <p:nvSpPr>
          <p:cNvPr id="3" name="Дата 2"/>
          <p:cNvSpPr>
            <a:spLocks noGrp="1"/>
          </p:cNvSpPr>
          <p:nvPr>
            <p:ph type="dt" idx="10"/>
          </p:nvPr>
        </p:nvSpPr>
        <p:spPr>
          <a:xfrm>
            <a:off x="457200" y="6245225"/>
            <a:ext cx="2132013" cy="474663"/>
          </a:xfrm>
        </p:spPr>
        <p:txBody>
          <a:bodyPr/>
          <a:lstStyle>
            <a:lvl1pPr>
              <a:defRPr/>
            </a:lvl1pPr>
          </a:lstStyle>
          <a:p>
            <a:fld id="{B4C71EC6-210F-42DE-9C53-41977AD35B3D}" type="datetimeFigureOut">
              <a:rPr lang="ru-RU" smtClean="0"/>
              <a:pPr/>
              <a:t>13.04.2014</a:t>
            </a:fld>
            <a:endParaRPr lang="ru-RU"/>
          </a:p>
        </p:txBody>
      </p:sp>
      <p:sp>
        <p:nvSpPr>
          <p:cNvPr id="4" name="Нижний колонтитул 3"/>
          <p:cNvSpPr>
            <a:spLocks noGrp="1"/>
          </p:cNvSpPr>
          <p:nvPr>
            <p:ph type="ftr" idx="11"/>
          </p:nvPr>
        </p:nvSpPr>
        <p:spPr>
          <a:xfrm>
            <a:off x="3124200" y="6245225"/>
            <a:ext cx="2894013" cy="474663"/>
          </a:xfrm>
        </p:spPr>
        <p:txBody>
          <a:bodyPr/>
          <a:lstStyle>
            <a:lvl1pPr>
              <a:defRPr/>
            </a:lvl1pPr>
          </a:lstStyle>
          <a:p>
            <a:endParaRPr lang="ru-RU"/>
          </a:p>
        </p:txBody>
      </p:sp>
      <p:sp>
        <p:nvSpPr>
          <p:cNvPr id="5" name="Номер слайда 4"/>
          <p:cNvSpPr>
            <a:spLocks noGrp="1"/>
          </p:cNvSpPr>
          <p:nvPr>
            <p:ph type="sldNum" idx="12"/>
          </p:nvPr>
        </p:nvSpPr>
        <p:spPr>
          <a:xfrm>
            <a:off x="6553200" y="6245225"/>
            <a:ext cx="2132013" cy="474663"/>
          </a:xfrm>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92369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1FEB3B73-62E2-4597-B3FD-6A43CA0A3160}" type="slidenum">
              <a:rPr lang="ru-RU"/>
              <a:pPr/>
              <a:t>‹#›</a:t>
            </a:fld>
            <a:endParaRPr lang="ru-RU"/>
          </a:p>
        </p:txBody>
      </p:sp>
    </p:spTree>
    <p:extLst>
      <p:ext uri="{BB962C8B-B14F-4D97-AF65-F5344CB8AC3E}">
        <p14:creationId xmlns:p14="http://schemas.microsoft.com/office/powerpoint/2010/main" xmlns="" val="267852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6ED38C45-32A6-4562-9991-84893FD45C8D}" type="slidenum">
              <a:rPr lang="ru-RU"/>
              <a:pPr/>
              <a:t>‹#›</a:t>
            </a:fld>
            <a:endParaRPr lang="ru-RU"/>
          </a:p>
        </p:txBody>
      </p:sp>
    </p:spTree>
    <p:extLst>
      <p:ext uri="{BB962C8B-B14F-4D97-AF65-F5344CB8AC3E}">
        <p14:creationId xmlns:p14="http://schemas.microsoft.com/office/powerpoint/2010/main" xmlns="" val="100387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222A2C5-DDA6-49A4-9F0F-3DB22C00049D}" type="slidenum">
              <a:rPr lang="ru-RU"/>
              <a:pPr/>
              <a:t>‹#›</a:t>
            </a:fld>
            <a:endParaRPr lang="ru-RU"/>
          </a:p>
        </p:txBody>
      </p:sp>
    </p:spTree>
    <p:extLst>
      <p:ext uri="{BB962C8B-B14F-4D97-AF65-F5344CB8AC3E}">
        <p14:creationId xmlns:p14="http://schemas.microsoft.com/office/powerpoint/2010/main" xmlns="" val="293637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981200" y="1219200"/>
            <a:ext cx="3160713"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94313" y="1219200"/>
            <a:ext cx="3162300" cy="4905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213DEDC4-561E-43FD-9CA2-52A400951D1E}" type="slidenum">
              <a:rPr lang="ru-RU"/>
              <a:pPr/>
              <a:t>‹#›</a:t>
            </a:fld>
            <a:endParaRPr lang="ru-RU"/>
          </a:p>
        </p:txBody>
      </p:sp>
    </p:spTree>
    <p:extLst>
      <p:ext uri="{BB962C8B-B14F-4D97-AF65-F5344CB8AC3E}">
        <p14:creationId xmlns:p14="http://schemas.microsoft.com/office/powerpoint/2010/main" xmlns="" val="243815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p>
        </p:txBody>
      </p:sp>
      <p:sp>
        <p:nvSpPr>
          <p:cNvPr id="8" name="Нижний колонтитул 7"/>
          <p:cNvSpPr>
            <a:spLocks noGrp="1"/>
          </p:cNvSpPr>
          <p:nvPr>
            <p:ph type="ftr" idx="11"/>
          </p:nvPr>
        </p:nvSpPr>
        <p:spPr/>
        <p:txBody>
          <a:bodyPr/>
          <a:lstStyle>
            <a:lvl1pPr>
              <a:defRPr/>
            </a:lvl1pPr>
          </a:lstStyle>
          <a:p>
            <a:endParaRPr lang="ru-RU"/>
          </a:p>
        </p:txBody>
      </p:sp>
      <p:sp>
        <p:nvSpPr>
          <p:cNvPr id="9" name="Номер слайда 8"/>
          <p:cNvSpPr>
            <a:spLocks noGrp="1"/>
          </p:cNvSpPr>
          <p:nvPr>
            <p:ph type="sldNum" idx="12"/>
          </p:nvPr>
        </p:nvSpPr>
        <p:spPr/>
        <p:txBody>
          <a:bodyPr/>
          <a:lstStyle>
            <a:lvl1pPr>
              <a:defRPr/>
            </a:lvl1pPr>
          </a:lstStyle>
          <a:p>
            <a:fld id="{33C12B10-89CC-48DA-93C5-6843DA3094E1}" type="slidenum">
              <a:rPr lang="ru-RU"/>
              <a:pPr/>
              <a:t>‹#›</a:t>
            </a:fld>
            <a:endParaRPr lang="ru-RU"/>
          </a:p>
        </p:txBody>
      </p:sp>
    </p:spTree>
    <p:extLst>
      <p:ext uri="{BB962C8B-B14F-4D97-AF65-F5344CB8AC3E}">
        <p14:creationId xmlns:p14="http://schemas.microsoft.com/office/powerpoint/2010/main" xmlns="" val="659827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p>
        </p:txBody>
      </p:sp>
      <p:sp>
        <p:nvSpPr>
          <p:cNvPr id="4" name="Нижний колонтитул 3"/>
          <p:cNvSpPr>
            <a:spLocks noGrp="1"/>
          </p:cNvSpPr>
          <p:nvPr>
            <p:ph type="ftr" idx="11"/>
          </p:nvPr>
        </p:nvSpPr>
        <p:spPr/>
        <p:txBody>
          <a:bodyPr/>
          <a:lstStyle>
            <a:lvl1pPr>
              <a:defRPr/>
            </a:lvl1pPr>
          </a:lstStyle>
          <a:p>
            <a:endParaRPr lang="ru-RU"/>
          </a:p>
        </p:txBody>
      </p:sp>
      <p:sp>
        <p:nvSpPr>
          <p:cNvPr id="5" name="Номер слайда 4"/>
          <p:cNvSpPr>
            <a:spLocks noGrp="1"/>
          </p:cNvSpPr>
          <p:nvPr>
            <p:ph type="sldNum" idx="12"/>
          </p:nvPr>
        </p:nvSpPr>
        <p:spPr/>
        <p:txBody>
          <a:bodyPr/>
          <a:lstStyle>
            <a:lvl1pPr>
              <a:defRPr/>
            </a:lvl1pPr>
          </a:lstStyle>
          <a:p>
            <a:fld id="{D34917E3-220E-4D22-8F08-61F0C7A9E469}" type="slidenum">
              <a:rPr lang="ru-RU"/>
              <a:pPr/>
              <a:t>‹#›</a:t>
            </a:fld>
            <a:endParaRPr lang="ru-RU"/>
          </a:p>
        </p:txBody>
      </p:sp>
    </p:spTree>
    <p:extLst>
      <p:ext uri="{BB962C8B-B14F-4D97-AF65-F5344CB8AC3E}">
        <p14:creationId xmlns:p14="http://schemas.microsoft.com/office/powerpoint/2010/main" xmlns="" val="275474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p>
        </p:txBody>
      </p:sp>
      <p:sp>
        <p:nvSpPr>
          <p:cNvPr id="3" name="Нижний колонтитул 2"/>
          <p:cNvSpPr>
            <a:spLocks noGrp="1"/>
          </p:cNvSpPr>
          <p:nvPr>
            <p:ph type="ftr" idx="11"/>
          </p:nvPr>
        </p:nvSpPr>
        <p:spPr/>
        <p:txBody>
          <a:bodyPr/>
          <a:lstStyle>
            <a:lvl1pPr>
              <a:defRPr/>
            </a:lvl1pPr>
          </a:lstStyle>
          <a:p>
            <a:endParaRPr lang="ru-RU"/>
          </a:p>
        </p:txBody>
      </p:sp>
      <p:sp>
        <p:nvSpPr>
          <p:cNvPr id="4" name="Номер слайда 3"/>
          <p:cNvSpPr>
            <a:spLocks noGrp="1"/>
          </p:cNvSpPr>
          <p:nvPr>
            <p:ph type="sldNum" idx="12"/>
          </p:nvPr>
        </p:nvSpPr>
        <p:spPr/>
        <p:txBody>
          <a:bodyPr/>
          <a:lstStyle>
            <a:lvl1pPr>
              <a:defRPr/>
            </a:lvl1pPr>
          </a:lstStyle>
          <a:p>
            <a:fld id="{92DBB5EA-461E-4A61-9219-FA2B02F39E4A}" type="slidenum">
              <a:rPr lang="ru-RU"/>
              <a:pPr/>
              <a:t>‹#›</a:t>
            </a:fld>
            <a:endParaRPr lang="ru-RU"/>
          </a:p>
        </p:txBody>
      </p:sp>
    </p:spTree>
    <p:extLst>
      <p:ext uri="{BB962C8B-B14F-4D97-AF65-F5344CB8AC3E}">
        <p14:creationId xmlns:p14="http://schemas.microsoft.com/office/powerpoint/2010/main" xmlns="" val="58357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71480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589B7C23-EA48-4029-95A2-61C3FCB630F6}" type="slidenum">
              <a:rPr lang="ru-RU"/>
              <a:pPr/>
              <a:t>‹#›</a:t>
            </a:fld>
            <a:endParaRPr lang="ru-RU"/>
          </a:p>
        </p:txBody>
      </p:sp>
    </p:spTree>
    <p:extLst>
      <p:ext uri="{BB962C8B-B14F-4D97-AF65-F5344CB8AC3E}">
        <p14:creationId xmlns:p14="http://schemas.microsoft.com/office/powerpoint/2010/main" xmlns="" val="378738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74D2E757-8F2D-4ACB-A40D-2E450BCF6323}" type="slidenum">
              <a:rPr lang="ru-RU"/>
              <a:pPr/>
              <a:t>‹#›</a:t>
            </a:fld>
            <a:endParaRPr lang="ru-RU"/>
          </a:p>
        </p:txBody>
      </p:sp>
    </p:spTree>
    <p:extLst>
      <p:ext uri="{BB962C8B-B14F-4D97-AF65-F5344CB8AC3E}">
        <p14:creationId xmlns:p14="http://schemas.microsoft.com/office/powerpoint/2010/main" xmlns="" val="1729674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539FD97D-7DFF-4D83-AD27-D6DB6C150262}" type="slidenum">
              <a:rPr lang="ru-RU"/>
              <a:pPr/>
              <a:t>‹#›</a:t>
            </a:fld>
            <a:endParaRPr lang="ru-RU"/>
          </a:p>
        </p:txBody>
      </p:sp>
    </p:spTree>
    <p:extLst>
      <p:ext uri="{BB962C8B-B14F-4D97-AF65-F5344CB8AC3E}">
        <p14:creationId xmlns:p14="http://schemas.microsoft.com/office/powerpoint/2010/main" xmlns="" val="477458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8450"/>
            <a:ext cx="2055813" cy="64230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8450"/>
            <a:ext cx="6019800" cy="64230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73E742EC-461C-42ED-AAF8-E7EBB8B13DA5}" type="slidenum">
              <a:rPr lang="ru-RU"/>
              <a:pPr/>
              <a:t>‹#›</a:t>
            </a:fld>
            <a:endParaRPr lang="ru-RU"/>
          </a:p>
        </p:txBody>
      </p:sp>
    </p:spTree>
    <p:extLst>
      <p:ext uri="{BB962C8B-B14F-4D97-AF65-F5344CB8AC3E}">
        <p14:creationId xmlns:p14="http://schemas.microsoft.com/office/powerpoint/2010/main" xmlns="" val="354970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70464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0189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8" name="Нижний колонтитул 7"/>
          <p:cNvSpPr>
            <a:spLocks noGrp="1"/>
          </p:cNvSpPr>
          <p:nvPr>
            <p:ph type="ftr" idx="11"/>
          </p:nvPr>
        </p:nvSpPr>
        <p:spPr/>
        <p:txBody>
          <a:bodyPr/>
          <a:lstStyle>
            <a:lvl1pPr>
              <a:defRPr/>
            </a:lvl1pPr>
          </a:lstStyle>
          <a:p>
            <a:endParaRPr lang="ru-RU"/>
          </a:p>
        </p:txBody>
      </p:sp>
      <p:sp>
        <p:nvSpPr>
          <p:cNvPr id="9" name="Номер слайда 8"/>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05266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4" name="Нижний колонтитул 3"/>
          <p:cNvSpPr>
            <a:spLocks noGrp="1"/>
          </p:cNvSpPr>
          <p:nvPr>
            <p:ph type="ftr" idx="11"/>
          </p:nvPr>
        </p:nvSpPr>
        <p:spPr/>
        <p:txBody>
          <a:bodyPr/>
          <a:lstStyle>
            <a:lvl1pPr>
              <a:defRPr/>
            </a:lvl1pPr>
          </a:lstStyle>
          <a:p>
            <a:endParaRPr lang="ru-RU"/>
          </a:p>
        </p:txBody>
      </p:sp>
      <p:sp>
        <p:nvSpPr>
          <p:cNvPr id="5" name="Номер слайда 4"/>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50901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3" name="Нижний колонтитул 2"/>
          <p:cNvSpPr>
            <a:spLocks noGrp="1"/>
          </p:cNvSpPr>
          <p:nvPr>
            <p:ph type="ftr" idx="11"/>
          </p:nvPr>
        </p:nvSpPr>
        <p:spPr/>
        <p:txBody>
          <a:bodyPr/>
          <a:lstStyle>
            <a:lvl1pPr>
              <a:defRPr/>
            </a:lvl1pPr>
          </a:lstStyle>
          <a:p>
            <a:endParaRPr lang="ru-RU"/>
          </a:p>
        </p:txBody>
      </p:sp>
      <p:sp>
        <p:nvSpPr>
          <p:cNvPr id="4" name="Номер слайда 3"/>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48955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66920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fld id="{B4C71EC6-210F-42DE-9C53-41977AD35B3D}" type="datetimeFigureOut">
              <a:rPr lang="ru-RU" smtClean="0"/>
              <a:pPr/>
              <a:t>13.04.2014</a:t>
            </a:fld>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768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0" y="2376488"/>
            <a:ext cx="5256213" cy="2103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2050" name="Rectangle 2"/>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723900" algn="l"/>
                <a:tab pos="1447800" algn="l"/>
              </a:tabLst>
              <a:defRPr sz="1400">
                <a:solidFill>
                  <a:srgbClr val="000000"/>
                </a:solidFill>
                <a:latin typeface="+mn-lt"/>
              </a:defRPr>
            </a:lvl1pPr>
          </a:lstStyle>
          <a:p>
            <a:fld id="{B4C71EC6-210F-42DE-9C53-41977AD35B3D}" type="datetimeFigureOut">
              <a:rPr lang="ru-RU" smtClean="0"/>
              <a:pPr/>
              <a:t>13.04.2014</a:t>
            </a:fld>
            <a:endParaRPr lang="ru-RU"/>
          </a:p>
        </p:txBody>
      </p:sp>
      <p:sp>
        <p:nvSpPr>
          <p:cNvPr id="2051" name="Rectangle 3"/>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defRPr>
            </a:lvl1pPr>
          </a:lstStyle>
          <a:p>
            <a:endParaRPr lang="ru-RU"/>
          </a:p>
        </p:txBody>
      </p:sp>
      <p:sp>
        <p:nvSpPr>
          <p:cNvPr id="2052" name="Rectangle 4"/>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723900" algn="l"/>
                <a:tab pos="1447800" algn="l"/>
              </a:tabLst>
              <a:defRPr sz="1400">
                <a:solidFill>
                  <a:srgbClr val="000000"/>
                </a:solidFill>
                <a:latin typeface="+mn-lt"/>
              </a:defRPr>
            </a:lvl1pPr>
          </a:lstStyle>
          <a:p>
            <a:fld id="{B19B0651-EE4F-4900-A07F-96A6BFA9D0F0}" type="slidenum">
              <a:rPr lang="ru-RU" smtClean="0"/>
              <a:pPr/>
              <a:t>‹#›</a:t>
            </a:fld>
            <a:endParaRPr lang="ru-RU"/>
          </a:p>
        </p:txBody>
      </p:sp>
      <p:sp>
        <p:nvSpPr>
          <p:cNvPr id="2053"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a:solidFill>
            <a:srgbClr val="EAEBC7"/>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EAEBC7"/>
          </a:solidFill>
          <a:latin typeface="+mn-lt"/>
          <a:cs typeface="+mn-cs"/>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EAEBC7"/>
          </a:solidFill>
          <a:latin typeface="+mn-lt"/>
          <a:cs typeface="+mn-cs"/>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98450"/>
            <a:ext cx="8228013" cy="1433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1981200" y="1219200"/>
            <a:ext cx="6475413" cy="4905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ru-RU"/>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ru-RU"/>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DA301DC2-7DE7-470E-859B-5BD26589A8D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EAEBC7"/>
          </a:solidFill>
          <a:latin typeface="Times New Roman" pitchFamily="16" charset="0"/>
          <a:cs typeface="DejaVu Sans" charset="0"/>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a:solidFill>
            <a:srgbClr val="EAEBC7"/>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EAEBC7"/>
          </a:solidFill>
          <a:latin typeface="+mn-lt"/>
          <a:cs typeface="+mn-cs"/>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EAEBC7"/>
          </a:solidFill>
          <a:latin typeface="+mn-lt"/>
          <a:cs typeface="+mn-cs"/>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EAEBC7"/>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323528" y="260648"/>
            <a:ext cx="8360229" cy="62646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7830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965200" y="0"/>
            <a:ext cx="7001164" cy="672011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4797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27584" y="260647"/>
            <a:ext cx="7488832" cy="6329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3874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0728"/>
            <a:ext cx="8228013" cy="4524375"/>
          </a:xfrm>
          <a:solidFill>
            <a:schemeClr val="bg1"/>
          </a:solidFill>
        </p:spPr>
        <p:txBody>
          <a:bodyPr>
            <a:normAutofit lnSpcReduction="10000"/>
          </a:bodyPr>
          <a:lstStyle/>
          <a:p>
            <a:r>
              <a:rPr lang="ru-RU" dirty="0">
                <a:solidFill>
                  <a:srgbClr val="77792B"/>
                </a:solidFill>
              </a:rPr>
              <a:t>После октября 1917 года события происходили со стремительной скоростью. Национализация, гражданская война, коллективизация… Сгорел дом Сергея Николаевича, не сохранились хозяйственные постройки, но цел храм, где отпевали брата Толстого. Местные учителя жили в доме, построенном Марией Николаевной. Можно узнать и два парка в Малом и Большом Пирогове и даже сиреневый лес. Все это видели  </a:t>
            </a:r>
            <a:r>
              <a:rPr lang="ru-RU" dirty="0" err="1">
                <a:solidFill>
                  <a:srgbClr val="77792B"/>
                </a:solidFill>
              </a:rPr>
              <a:t>И.С.Тургенев</a:t>
            </a:r>
            <a:r>
              <a:rPr lang="ru-RU" dirty="0">
                <a:solidFill>
                  <a:srgbClr val="77792B"/>
                </a:solidFill>
              </a:rPr>
              <a:t>, </a:t>
            </a:r>
            <a:r>
              <a:rPr lang="ru-RU" dirty="0" err="1">
                <a:solidFill>
                  <a:srgbClr val="77792B"/>
                </a:solidFill>
              </a:rPr>
              <a:t>А.А.Фет</a:t>
            </a:r>
            <a:r>
              <a:rPr lang="ru-RU" dirty="0">
                <a:solidFill>
                  <a:srgbClr val="77792B"/>
                </a:solidFill>
              </a:rPr>
              <a:t>, здесь подолгу гостил Лев Николаевич Толстой.</a:t>
            </a:r>
          </a:p>
          <a:p>
            <a:r>
              <a:rPr lang="ru-RU" dirty="0">
                <a:solidFill>
                  <a:srgbClr val="77792B"/>
                </a:solidFill>
              </a:rPr>
              <a:t>     Конечно, </a:t>
            </a:r>
            <a:r>
              <a:rPr lang="ru-RU" dirty="0" err="1">
                <a:solidFill>
                  <a:srgbClr val="77792B"/>
                </a:solidFill>
              </a:rPr>
              <a:t>Пироговское</a:t>
            </a:r>
            <a:r>
              <a:rPr lang="ru-RU" dirty="0">
                <a:solidFill>
                  <a:srgbClr val="77792B"/>
                </a:solidFill>
              </a:rPr>
              <a:t> имение Толстых нуждается в реконструкции. Сегодня эти памятные места еще можно сохранить, мемориальные объекты восстановить. Сумеем мы сделать это завтра, не опоздаем ли?!</a:t>
            </a:r>
          </a:p>
          <a:p>
            <a:endParaRPr lang="ru-RU" dirty="0">
              <a:solidFill>
                <a:srgbClr val="77792B"/>
              </a:solidFill>
            </a:endParaRPr>
          </a:p>
        </p:txBody>
      </p:sp>
    </p:spTree>
    <p:extLst>
      <p:ext uri="{BB962C8B-B14F-4D97-AF65-F5344CB8AC3E}">
        <p14:creationId xmlns:p14="http://schemas.microsoft.com/office/powerpoint/2010/main" xmlns="" val="48638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484785"/>
            <a:ext cx="8228013" cy="4176464"/>
          </a:xfrm>
          <a:solidFill>
            <a:schemeClr val="bg1"/>
          </a:solidFill>
        </p:spPr>
        <p:txBody>
          <a:bodyPr>
            <a:normAutofit fontScale="85000" lnSpcReduction="20000"/>
          </a:bodyPr>
          <a:lstStyle/>
          <a:p>
            <a:r>
              <a:rPr lang="ru-RU" dirty="0">
                <a:solidFill>
                  <a:srgbClr val="77792B"/>
                </a:solidFill>
              </a:rPr>
              <a:t>Осень 2010г.  Минуло 100 лет со дня смерти </a:t>
            </a:r>
            <a:r>
              <a:rPr lang="ru-RU" dirty="0" err="1">
                <a:solidFill>
                  <a:srgbClr val="77792B"/>
                </a:solidFill>
              </a:rPr>
              <a:t>Л.Н.Толстого</a:t>
            </a:r>
            <a:r>
              <a:rPr lang="ru-RU" dirty="0">
                <a:solidFill>
                  <a:srgbClr val="77792B"/>
                </a:solidFill>
              </a:rPr>
              <a:t>. По всей стране проходят мероприятия, посвященные памяти великого писателя.</a:t>
            </a:r>
          </a:p>
          <a:p>
            <a:r>
              <a:rPr lang="ru-RU" dirty="0">
                <a:solidFill>
                  <a:srgbClr val="77792B"/>
                </a:solidFill>
              </a:rPr>
              <a:t>Почетный долг туляков – бережно  хранить толстовские места в своем крае, продолжать углубленное изучение связей писателя с ними.</a:t>
            </a:r>
          </a:p>
          <a:p>
            <a:r>
              <a:rPr lang="ru-RU" dirty="0">
                <a:solidFill>
                  <a:srgbClr val="77792B"/>
                </a:solidFill>
              </a:rPr>
              <a:t>     Предлагаю вашему вниманию, ребята, книги, имеющиеся в нашей школьной библиотеке, в которых прослеживаются связи великого русского писателя с Тульской  землей. В сборнике «</a:t>
            </a:r>
            <a:r>
              <a:rPr lang="ru-RU" dirty="0" err="1">
                <a:solidFill>
                  <a:srgbClr val="77792B"/>
                </a:solidFill>
              </a:rPr>
              <a:t>Л.Н.Толстой</a:t>
            </a:r>
            <a:r>
              <a:rPr lang="ru-RU" dirty="0">
                <a:solidFill>
                  <a:srgbClr val="77792B"/>
                </a:solidFill>
              </a:rPr>
              <a:t> в Тульском крае», составленном сотрудниками музея-усадьбы </a:t>
            </a:r>
            <a:r>
              <a:rPr lang="ru-RU" dirty="0" err="1">
                <a:solidFill>
                  <a:srgbClr val="77792B"/>
                </a:solidFill>
              </a:rPr>
              <a:t>Л.Н.Толстого</a:t>
            </a:r>
            <a:r>
              <a:rPr lang="ru-RU" dirty="0">
                <a:solidFill>
                  <a:srgbClr val="77792B"/>
                </a:solidFill>
              </a:rPr>
              <a:t> «Ясная Поляна» рассказ о том, как отразилось пребывание его в ряде мест Тульской губернии на его жизни и творчестве. О многом из жизни писателя можно узнать из сборника «</a:t>
            </a:r>
            <a:r>
              <a:rPr lang="ru-RU" dirty="0" err="1">
                <a:solidFill>
                  <a:srgbClr val="77792B"/>
                </a:solidFill>
              </a:rPr>
              <a:t>Л.Н.Толстой</a:t>
            </a:r>
            <a:r>
              <a:rPr lang="ru-RU" dirty="0">
                <a:solidFill>
                  <a:srgbClr val="77792B"/>
                </a:solidFill>
              </a:rPr>
              <a:t> и его близкие». В книге </a:t>
            </a:r>
            <a:r>
              <a:rPr lang="ru-RU" dirty="0" err="1">
                <a:solidFill>
                  <a:srgbClr val="77792B"/>
                </a:solidFill>
              </a:rPr>
              <a:t>Н.П.Пузина</a:t>
            </a:r>
            <a:r>
              <a:rPr lang="ru-RU" dirty="0">
                <a:solidFill>
                  <a:srgbClr val="77792B"/>
                </a:solidFill>
              </a:rPr>
              <a:t> и </a:t>
            </a:r>
            <a:r>
              <a:rPr lang="ru-RU" dirty="0" err="1">
                <a:solidFill>
                  <a:srgbClr val="77792B"/>
                </a:solidFill>
              </a:rPr>
              <a:t>Т.Н.Архангельской</a:t>
            </a:r>
            <a:r>
              <a:rPr lang="ru-RU" dirty="0">
                <a:solidFill>
                  <a:srgbClr val="77792B"/>
                </a:solidFill>
              </a:rPr>
              <a:t> «Вокруг Толстого» научные сотрудники поместили исследования различных сторон жизни и творчества </a:t>
            </a:r>
            <a:r>
              <a:rPr lang="ru-RU" dirty="0" err="1">
                <a:solidFill>
                  <a:srgbClr val="77792B"/>
                </a:solidFill>
              </a:rPr>
              <a:t>Л.Н.Толстого</a:t>
            </a:r>
            <a:r>
              <a:rPr lang="ru-RU" dirty="0">
                <a:solidFill>
                  <a:srgbClr val="77792B"/>
                </a:solidFill>
              </a:rPr>
              <a:t>. Книга </a:t>
            </a:r>
            <a:r>
              <a:rPr lang="ru-RU" dirty="0" err="1">
                <a:solidFill>
                  <a:srgbClr val="77792B"/>
                </a:solidFill>
              </a:rPr>
              <a:t>Кузьминской</a:t>
            </a:r>
            <a:r>
              <a:rPr lang="ru-RU" dirty="0">
                <a:solidFill>
                  <a:srgbClr val="77792B"/>
                </a:solidFill>
              </a:rPr>
              <a:t> Т.А. «Моя жизнь дома и в Ясной Поляне» – одна из лучших в обширной мемуарной литературе о Толстом.</a:t>
            </a:r>
          </a:p>
          <a:p>
            <a:endParaRPr lang="ru-RU" dirty="0">
              <a:solidFill>
                <a:srgbClr val="77792B"/>
              </a:solidFill>
            </a:endParaRPr>
          </a:p>
        </p:txBody>
      </p:sp>
    </p:spTree>
    <p:extLst>
      <p:ext uri="{BB962C8B-B14F-4D97-AF65-F5344CB8AC3E}">
        <p14:creationId xmlns:p14="http://schemas.microsoft.com/office/powerpoint/2010/main" xmlns="" val="2850052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4963"/>
            <a:ext cx="8228013" cy="4272309"/>
          </a:xfrm>
          <a:solidFill>
            <a:schemeClr val="bg1"/>
          </a:solidFill>
        </p:spPr>
        <p:txBody>
          <a:bodyPr>
            <a:normAutofit fontScale="77500" lnSpcReduction="20000"/>
          </a:bodyPr>
          <a:lstStyle/>
          <a:p>
            <a:r>
              <a:rPr lang="ru-RU" dirty="0">
                <a:solidFill>
                  <a:srgbClr val="77792B"/>
                </a:solidFill>
              </a:rPr>
              <a:t>Впервые Лев Николаевич побывал в </a:t>
            </a:r>
            <a:r>
              <a:rPr lang="ru-RU" dirty="0" err="1">
                <a:solidFill>
                  <a:srgbClr val="77792B"/>
                </a:solidFill>
              </a:rPr>
              <a:t>Пирогово</a:t>
            </a:r>
            <a:r>
              <a:rPr lang="ru-RU" dirty="0">
                <a:solidFill>
                  <a:srgbClr val="77792B"/>
                </a:solidFill>
              </a:rPr>
              <a:t> десятилетним мальчиком. Поездка побудила подростка взяться за перо и написать, может быть, впервые литературное произведение. В 1837-1838 годах Толстой сочинил «Рассказы дедушки». Впрочем, рассказы так и не были закончены, однако в литературную биографию великого </a:t>
            </a:r>
            <a:r>
              <a:rPr lang="ru-RU" dirty="0" err="1">
                <a:solidFill>
                  <a:srgbClr val="77792B"/>
                </a:solidFill>
              </a:rPr>
              <a:t>яснополянца</a:t>
            </a:r>
            <a:r>
              <a:rPr lang="ru-RU" dirty="0">
                <a:solidFill>
                  <a:srgbClr val="77792B"/>
                </a:solidFill>
              </a:rPr>
              <a:t> вошли как первый литературный труд.</a:t>
            </a:r>
          </a:p>
          <a:p>
            <a:r>
              <a:rPr lang="ru-RU" dirty="0">
                <a:solidFill>
                  <a:srgbClr val="77792B"/>
                </a:solidFill>
              </a:rPr>
              <a:t>     Толстой любил работать в Пирогове. Трудно перечислить все литературные произведения и публицистические статьи, над которыми он трудился в доме брата Сергея. Здесь он писал послесловие к «</a:t>
            </a:r>
            <a:r>
              <a:rPr lang="ru-RU" dirty="0" err="1">
                <a:solidFill>
                  <a:srgbClr val="77792B"/>
                </a:solidFill>
              </a:rPr>
              <a:t>Крейцеровой</a:t>
            </a:r>
            <a:r>
              <a:rPr lang="ru-RU" dirty="0">
                <a:solidFill>
                  <a:srgbClr val="77792B"/>
                </a:solidFill>
              </a:rPr>
              <a:t> сонате», работал над «Воскресением». В </a:t>
            </a:r>
            <a:r>
              <a:rPr lang="ru-RU" dirty="0" err="1">
                <a:solidFill>
                  <a:srgbClr val="77792B"/>
                </a:solidFill>
              </a:rPr>
              <a:t>пироговском</a:t>
            </a:r>
            <a:r>
              <a:rPr lang="ru-RU" dirty="0">
                <a:solidFill>
                  <a:srgbClr val="77792B"/>
                </a:solidFill>
              </a:rPr>
              <a:t> доме у него возник замысел повести «Отец Сергий». В окрестностях села, на краю поля, он увидел куст репейника. Один из его стеблей был сломан. Говорят, что надломленный репейник напомнил ему Хаджи-Мурата. У писателя появилось желание написать о гордом горце. Через месяц, в начале августа 1896 года, Толстой закончил первый вариант повести «Хаджи-Мурат».</a:t>
            </a:r>
          </a:p>
          <a:p>
            <a:r>
              <a:rPr lang="ru-RU" dirty="0">
                <a:solidFill>
                  <a:srgbClr val="77792B"/>
                </a:solidFill>
              </a:rPr>
              <a:t>     Именно с домом брата связана история создания знаменитого рассказа «После бала</a:t>
            </a:r>
            <a:r>
              <a:rPr lang="ru-RU" dirty="0" smtClean="0">
                <a:solidFill>
                  <a:srgbClr val="77792B"/>
                </a:solidFill>
              </a:rPr>
              <a:t>».</a:t>
            </a:r>
            <a:endParaRPr lang="ru-RU" dirty="0">
              <a:solidFill>
                <a:srgbClr val="77792B"/>
              </a:solidFill>
            </a:endParaRPr>
          </a:p>
        </p:txBody>
      </p:sp>
    </p:spTree>
    <p:extLst>
      <p:ext uri="{BB962C8B-B14F-4D97-AF65-F5344CB8AC3E}">
        <p14:creationId xmlns:p14="http://schemas.microsoft.com/office/powerpoint/2010/main" xmlns="" val="2987620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2" descr="L:\Нина Дмитриевна\Толстой\DSC09992.JPG"/>
          <p:cNvPicPr>
            <a:picLocks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67544" y="1052736"/>
            <a:ext cx="3340100" cy="389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Рисунок 4" descr="L:\Нина Дмитриевна\Толстой\DSC09951.JPG"/>
          <p:cNvPicPr>
            <a:picLocks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60032" y="1772816"/>
            <a:ext cx="4013200" cy="419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2138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56"/>
            <a:ext cx="8229600" cy="1143000"/>
          </a:xfrm>
        </p:spPr>
        <p:txBody>
          <a:bodyPr/>
          <a:lstStyle/>
          <a:p>
            <a:r>
              <a:rPr lang="ru-RU" dirty="0" smtClean="0"/>
              <a:t>Спустя 4 года…</a:t>
            </a:r>
            <a:endParaRPr lang="ru-RU" dirty="0"/>
          </a:p>
        </p:txBody>
      </p:sp>
      <p:sp>
        <p:nvSpPr>
          <p:cNvPr id="3" name="Объект 2"/>
          <p:cNvSpPr>
            <a:spLocks noGrp="1"/>
          </p:cNvSpPr>
          <p:nvPr>
            <p:ph idx="1"/>
          </p:nvPr>
        </p:nvSpPr>
        <p:spPr>
          <a:xfrm>
            <a:off x="467544" y="908720"/>
            <a:ext cx="8229600" cy="5256584"/>
          </a:xfrm>
          <a:solidFill>
            <a:schemeClr val="bg1"/>
          </a:solidFill>
        </p:spPr>
        <p:txBody>
          <a:bodyPr>
            <a:noAutofit/>
          </a:bodyPr>
          <a:lstStyle/>
          <a:p>
            <a:r>
              <a:rPr lang="ru-RU" sz="1800" dirty="0">
                <a:solidFill>
                  <a:srgbClr val="77792B"/>
                </a:solidFill>
              </a:rPr>
              <a:t>Воспитание патриотизма, межнациональные отношения. Только ленивый не затрагивал эту тему. Она звучит из радиоприёмников каждый день, она показывает себя с экранов телевизоров в каждом выпуске новостей. Только слушать и смотреть становится   всё страшнее и страшнее.</a:t>
            </a:r>
          </a:p>
          <a:p>
            <a:r>
              <a:rPr lang="ru-RU" sz="1800" dirty="0">
                <a:solidFill>
                  <a:srgbClr val="77792B"/>
                </a:solidFill>
              </a:rPr>
              <a:t> Почему происходит именно так? Люди запустили программу самоуничтожения? Люди перестали любить детей? Мир сошёл с ума? Одни народы лучше других? Одна религия правильнее другой? Лет двадцать тому назад эти вопросы мог бы задать только сумасшедший человек, но жизнь переменчива...</a:t>
            </a:r>
          </a:p>
          <a:p>
            <a:r>
              <a:rPr lang="ru-RU" sz="1800" dirty="0">
                <a:solidFill>
                  <a:srgbClr val="77792B"/>
                </a:solidFill>
              </a:rPr>
              <a:t>Тот, кто прочитал первые предложения, наверняка подумал, что за ними последуют общеизвестные догмы, но нам хотелось бы рассказать простую историю о том, как творчество одного писателя объединило несколько народов, и об одной экскурсии в музей, которая  стала добрым делом  во взаимоотношениях разных народов.</a:t>
            </a:r>
          </a:p>
          <a:p>
            <a:r>
              <a:rPr lang="ru-RU" sz="1800" dirty="0">
                <a:solidFill>
                  <a:srgbClr val="77792B"/>
                </a:solidFill>
              </a:rPr>
              <a:t> Патриотическое воспитание детей не может иметь сиюминутный характер, оно должно быть целенаправленным и постоянным. Как нельзя любить своих близких и родных через день, так и нельзя любить свою Родину от случая к случаю. Именно это имел в виду Л.Н. Толстой, когда отмечал: «Без своей Ясной Поляны я трудно могу себе представить Россию и мое отношение к ней</a:t>
            </a:r>
            <a:r>
              <a:rPr lang="ru-RU" sz="1800" dirty="0" smtClean="0">
                <a:solidFill>
                  <a:srgbClr val="77792B"/>
                </a:solidFill>
              </a:rPr>
              <a:t>».</a:t>
            </a:r>
            <a:endParaRPr lang="ru-RU" sz="1800" dirty="0">
              <a:solidFill>
                <a:srgbClr val="77792B"/>
              </a:solidFill>
            </a:endParaRPr>
          </a:p>
        </p:txBody>
      </p:sp>
    </p:spTree>
    <p:extLst>
      <p:ext uri="{BB962C8B-B14F-4D97-AF65-F5344CB8AC3E}">
        <p14:creationId xmlns:p14="http://schemas.microsoft.com/office/powerpoint/2010/main" xmlns="" val="2864975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68760"/>
            <a:ext cx="8228013" cy="4524375"/>
          </a:xfrm>
          <a:solidFill>
            <a:schemeClr val="bg1"/>
          </a:solidFill>
        </p:spPr>
        <p:txBody>
          <a:bodyPr>
            <a:normAutofit/>
          </a:bodyPr>
          <a:lstStyle/>
          <a:p>
            <a:r>
              <a:rPr lang="ru-RU" dirty="0">
                <a:solidFill>
                  <a:srgbClr val="77792B"/>
                </a:solidFill>
              </a:rPr>
              <a:t>И именно творчество </a:t>
            </a:r>
            <a:r>
              <a:rPr lang="ru-RU" dirty="0" err="1">
                <a:solidFill>
                  <a:srgbClr val="77792B"/>
                </a:solidFill>
              </a:rPr>
              <a:t>Л.Н.Толстого</a:t>
            </a:r>
            <a:r>
              <a:rPr lang="ru-RU" dirty="0">
                <a:solidFill>
                  <a:srgbClr val="77792B"/>
                </a:solidFill>
              </a:rPr>
              <a:t> и стало тем краеугольным камнем  воспитания межнациональных отношений среди учащихся нашей школы. Нам, педагогам было приятно осознавать, что, помимо программных произведений, дети читают  и другие великие сочинения нашего земляка.</a:t>
            </a:r>
          </a:p>
          <a:p>
            <a:r>
              <a:rPr lang="ru-RU" dirty="0">
                <a:solidFill>
                  <a:srgbClr val="77792B"/>
                </a:solidFill>
              </a:rPr>
              <a:t> И не менее приятным открытием стала новость о том, что в Казахстане, Ингушетии, Дагестане учащиеся не просто знакомятся с произведениями Толстого, они почитают его как любимого писателя и создают удивительные портреты ручной работы, иллюстрации к повестям , рассказам и присылают их в дом-музей Т. Толстой в</a:t>
            </a:r>
          </a:p>
          <a:p>
            <a:endParaRPr lang="ru-RU" dirty="0">
              <a:solidFill>
                <a:srgbClr val="77792B"/>
              </a:solidFill>
            </a:endParaRPr>
          </a:p>
        </p:txBody>
      </p:sp>
    </p:spTree>
    <p:extLst>
      <p:ext uri="{BB962C8B-B14F-4D97-AF65-F5344CB8AC3E}">
        <p14:creationId xmlns:p14="http://schemas.microsoft.com/office/powerpoint/2010/main" xmlns="" val="397028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8013" cy="4524375"/>
          </a:xfrm>
          <a:solidFill>
            <a:schemeClr val="bg1"/>
          </a:solidFill>
        </p:spPr>
        <p:txBody>
          <a:bodyPr>
            <a:normAutofit fontScale="77500" lnSpcReduction="20000"/>
          </a:bodyPr>
          <a:lstStyle/>
          <a:p>
            <a:r>
              <a:rPr lang="ru-RU" i="1" dirty="0">
                <a:solidFill>
                  <a:srgbClr val="77792B"/>
                </a:solidFill>
              </a:rPr>
              <a:t> д. </a:t>
            </a:r>
            <a:r>
              <a:rPr lang="ru-RU" i="1" dirty="0" err="1">
                <a:solidFill>
                  <a:srgbClr val="77792B"/>
                </a:solidFill>
              </a:rPr>
              <a:t>Пирогово</a:t>
            </a:r>
            <a:r>
              <a:rPr lang="ru-RU" i="1" dirty="0">
                <a:solidFill>
                  <a:srgbClr val="77792B"/>
                </a:solidFill>
              </a:rPr>
              <a:t>.</a:t>
            </a:r>
            <a:endParaRPr lang="ru-RU" dirty="0">
              <a:solidFill>
                <a:srgbClr val="77792B"/>
              </a:solidFill>
            </a:endParaRPr>
          </a:p>
          <a:p>
            <a:r>
              <a:rPr lang="ru-RU" dirty="0">
                <a:solidFill>
                  <a:srgbClr val="77792B"/>
                </a:solidFill>
              </a:rPr>
              <a:t>Вторая поездка в музей состоялась в ноябре 2013 года. Мы ехали с целью узнать, что изменилось за прошедшие годы в музее, какие новые  экспонаты появились, каковы планы музея  на будущее.</a:t>
            </a:r>
          </a:p>
          <a:p>
            <a:r>
              <a:rPr lang="ru-RU" dirty="0">
                <a:solidFill>
                  <a:srgbClr val="77792B"/>
                </a:solidFill>
              </a:rPr>
              <a:t>Прошлая поездка оставила очень приятное впечатление. Тепло, уют, умиротворённость и даже некая отстранённость от мирской суеты подкупили нас. Захотелось вновь вернуться в эту безмятежность. И наши надежды оправдались. Здесь по-прежнему светло и гостеприимно,  и ко всему прочему добавились детские голоса из разных уголков общего некогда государства. Это дети прислали свои работы в музей. Чего здесь только нет: вышивка, резьба по дереву, живопись. И всё сделано с такой любовью! Дети любят не за что-то, они любят просто так! И это видно в каждой работе! Можно сколь угодно долго говорить о межнациональных отношениях, дружбе и вражде, о национальных традициях народов, но когда видишь,  с каким интересом русские дети рассматривают работы ребят из Дагестана, Чеченской республики, Казахстана, понимаешь, что слова будут лишними. Дружба здесь, рядом! Она чувствуется в улыбках детей, в их неподдельных эмоциях!</a:t>
            </a:r>
          </a:p>
          <a:p>
            <a:endParaRPr lang="ru-RU" dirty="0">
              <a:solidFill>
                <a:srgbClr val="77792B"/>
              </a:solidFill>
            </a:endParaRPr>
          </a:p>
        </p:txBody>
      </p:sp>
    </p:spTree>
    <p:extLst>
      <p:ext uri="{BB962C8B-B14F-4D97-AF65-F5344CB8AC3E}">
        <p14:creationId xmlns:p14="http://schemas.microsoft.com/office/powerpoint/2010/main" xmlns="" val="281188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628800"/>
            <a:ext cx="8228013" cy="3480221"/>
          </a:xfrm>
          <a:solidFill>
            <a:schemeClr val="bg1"/>
          </a:solidFill>
        </p:spPr>
        <p:txBody>
          <a:bodyPr>
            <a:normAutofit/>
          </a:bodyPr>
          <a:lstStyle/>
          <a:p>
            <a:r>
              <a:rPr lang="ru-RU" dirty="0">
                <a:solidFill>
                  <a:srgbClr val="77792B"/>
                </a:solidFill>
              </a:rPr>
              <a:t>Толстой – гора, именно таким он представляется детям. Его творчество настолько велико, что даже несколько прочитанных произведений оставляют о нём такое огромное впечатление.</a:t>
            </a:r>
          </a:p>
          <a:p>
            <a:r>
              <a:rPr lang="ru-RU" dirty="0">
                <a:solidFill>
                  <a:srgbClr val="77792B"/>
                </a:solidFill>
              </a:rPr>
              <a:t>А как подкупающе просто предложена дружба – на оборотной стороне детской работы написан номер телефона. Люди, взрослые, важные люди, политики! Посмотрите! Дети учат нас, как нужно дружить! Им не нужны границы и условности, им нужен мир!</a:t>
            </a:r>
          </a:p>
          <a:p>
            <a:endParaRPr lang="ru-RU" dirty="0">
              <a:solidFill>
                <a:srgbClr val="77792B"/>
              </a:solidFill>
            </a:endParaRPr>
          </a:p>
        </p:txBody>
      </p:sp>
    </p:spTree>
    <p:extLst>
      <p:ext uri="{BB962C8B-B14F-4D97-AF65-F5344CB8AC3E}">
        <p14:creationId xmlns:p14="http://schemas.microsoft.com/office/powerpoint/2010/main" xmlns="" val="3636041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971600" y="260648"/>
            <a:ext cx="7056784" cy="617762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666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ДОКУМЕНТЫ\Документы 2013-2014 уч.год\Конкурсы\1 сентября\Пирогово\Бологова\DSC03012.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49341" y="3546081"/>
            <a:ext cx="3839627" cy="2879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9219" name="Picture 3" descr="D:\ДОКУМЕНТЫ\Документы 2013-2014 уч.год\Конкурсы\1 сентября\Пирогово\Бологова\DSC0304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73311" y="103165"/>
            <a:ext cx="4391688" cy="3293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9220" name="Picture 4" descr="D:\ДОКУМЕНТЫ\Документы 2013-2014 уч.год\Конкурсы\1 сентября\Пирогово\Бологова\DSC03001.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076056" y="1780849"/>
            <a:ext cx="3816515" cy="2862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5018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1" y="404664"/>
            <a:ext cx="8219256" cy="5724675"/>
          </a:xfrm>
          <a:solidFill>
            <a:schemeClr val="bg1"/>
          </a:solidFill>
          <a:effectLst>
            <a:softEdge rad="31750"/>
          </a:effectLst>
        </p:spPr>
        <p:txBody>
          <a:bodyPr>
            <a:normAutofit fontScale="85000" lnSpcReduction="20000"/>
          </a:bodyPr>
          <a:lstStyle/>
          <a:p>
            <a:r>
              <a:rPr lang="ru-RU" b="1" dirty="0">
                <a:solidFill>
                  <a:srgbClr val="77792B"/>
                </a:solidFill>
              </a:rPr>
              <a:t>Тульский край издавна славился своими культурными традициями, прочными связями с историей русской литературы. Не перечислить писателей, побывавших здесь, живших и работавших более или менее долго, всех тех, кто посетил эту местность, расположенную у самого сердца центральной России, на пересечении многих дорог, которые связывают центр страны с ее окраинами. Иные из этих писателей стали славой и гордостью русской литературы: </a:t>
            </a:r>
            <a:r>
              <a:rPr lang="ru-RU" b="1" dirty="0" err="1">
                <a:solidFill>
                  <a:srgbClr val="77792B"/>
                </a:solidFill>
              </a:rPr>
              <a:t>А.С.Грибоедов</a:t>
            </a:r>
            <a:r>
              <a:rPr lang="ru-RU" b="1" dirty="0">
                <a:solidFill>
                  <a:srgbClr val="77792B"/>
                </a:solidFill>
              </a:rPr>
              <a:t>, </a:t>
            </a:r>
            <a:r>
              <a:rPr lang="ru-RU" b="1" dirty="0" err="1">
                <a:solidFill>
                  <a:srgbClr val="77792B"/>
                </a:solidFill>
              </a:rPr>
              <a:t>А.С.Пушкин</a:t>
            </a:r>
            <a:r>
              <a:rPr lang="ru-RU" b="1" dirty="0">
                <a:solidFill>
                  <a:srgbClr val="77792B"/>
                </a:solidFill>
              </a:rPr>
              <a:t>, </a:t>
            </a:r>
            <a:r>
              <a:rPr lang="ru-RU" b="1" dirty="0" err="1">
                <a:solidFill>
                  <a:srgbClr val="77792B"/>
                </a:solidFill>
              </a:rPr>
              <a:t>М.Ю.Лермонтов</a:t>
            </a:r>
            <a:r>
              <a:rPr lang="ru-RU" b="1" dirty="0">
                <a:solidFill>
                  <a:srgbClr val="77792B"/>
                </a:solidFill>
              </a:rPr>
              <a:t>, </a:t>
            </a:r>
            <a:r>
              <a:rPr lang="ru-RU" b="1" dirty="0" err="1">
                <a:solidFill>
                  <a:srgbClr val="77792B"/>
                </a:solidFill>
              </a:rPr>
              <a:t>Д.В.Григорович</a:t>
            </a:r>
            <a:r>
              <a:rPr lang="ru-RU" b="1" dirty="0">
                <a:solidFill>
                  <a:srgbClr val="77792B"/>
                </a:solidFill>
              </a:rPr>
              <a:t>, </a:t>
            </a:r>
            <a:r>
              <a:rPr lang="ru-RU" b="1" dirty="0" err="1">
                <a:solidFill>
                  <a:srgbClr val="77792B"/>
                </a:solidFill>
              </a:rPr>
              <a:t>И.С.Тургенев</a:t>
            </a:r>
            <a:r>
              <a:rPr lang="ru-RU" b="1" dirty="0">
                <a:solidFill>
                  <a:srgbClr val="77792B"/>
                </a:solidFill>
              </a:rPr>
              <a:t>, </a:t>
            </a:r>
            <a:r>
              <a:rPr lang="ru-RU" b="1" dirty="0" err="1">
                <a:solidFill>
                  <a:srgbClr val="77792B"/>
                </a:solidFill>
              </a:rPr>
              <a:t>М,Е.Салтыков</a:t>
            </a:r>
            <a:r>
              <a:rPr lang="ru-RU" b="1" dirty="0">
                <a:solidFill>
                  <a:srgbClr val="77792B"/>
                </a:solidFill>
              </a:rPr>
              <a:t>-Щедрин, </a:t>
            </a:r>
            <a:r>
              <a:rPr lang="ru-RU" b="1" dirty="0" err="1">
                <a:solidFill>
                  <a:srgbClr val="77792B"/>
                </a:solidFill>
              </a:rPr>
              <a:t>Ф.М.Достоевский</a:t>
            </a:r>
            <a:r>
              <a:rPr lang="ru-RU" b="1" dirty="0">
                <a:solidFill>
                  <a:srgbClr val="77792B"/>
                </a:solidFill>
              </a:rPr>
              <a:t>.</a:t>
            </a:r>
          </a:p>
          <a:p>
            <a:r>
              <a:rPr lang="ru-RU" b="1" dirty="0">
                <a:solidFill>
                  <a:srgbClr val="77792B"/>
                </a:solidFill>
              </a:rPr>
              <a:t>     Среди этих имен есть одно, которое занимает особое место на литературной карте Тульского края – имя великого русского писателя </a:t>
            </a:r>
            <a:r>
              <a:rPr lang="ru-RU" b="1" dirty="0" err="1">
                <a:solidFill>
                  <a:srgbClr val="77792B"/>
                </a:solidFill>
              </a:rPr>
              <a:t>Л.Н.Толстого</a:t>
            </a:r>
            <a:r>
              <a:rPr lang="ru-RU" b="1" dirty="0">
                <a:solidFill>
                  <a:srgbClr val="77792B"/>
                </a:solidFill>
              </a:rPr>
              <a:t>.</a:t>
            </a:r>
          </a:p>
          <a:p>
            <a:r>
              <a:rPr lang="ru-RU" b="1" dirty="0">
                <a:solidFill>
                  <a:srgbClr val="77792B"/>
                </a:solidFill>
              </a:rPr>
              <a:t>     Ясную Поляну, родину писателя, знают и любят миллионы людей на всем земном шаре. Но жизнь и деятельность великого писателя в Тульской крае не ограничиваются Ясной Поляной, многие другие места древней тульской земли хранят память о нем.</a:t>
            </a:r>
          </a:p>
          <a:p>
            <a:r>
              <a:rPr lang="ru-RU" b="1" dirty="0">
                <a:solidFill>
                  <a:srgbClr val="77792B"/>
                </a:solidFill>
              </a:rPr>
              <a:t>     Среди них село </a:t>
            </a:r>
            <a:r>
              <a:rPr lang="ru-RU" b="1" dirty="0" err="1">
                <a:solidFill>
                  <a:srgbClr val="77792B"/>
                </a:solidFill>
              </a:rPr>
              <a:t>Пирогово</a:t>
            </a:r>
            <a:r>
              <a:rPr lang="ru-RU" b="1" dirty="0">
                <a:solidFill>
                  <a:srgbClr val="77792B"/>
                </a:solidFill>
              </a:rPr>
              <a:t> </a:t>
            </a:r>
            <a:r>
              <a:rPr lang="ru-RU" b="1" dirty="0" err="1">
                <a:solidFill>
                  <a:srgbClr val="77792B"/>
                </a:solidFill>
              </a:rPr>
              <a:t>Щекинского</a:t>
            </a:r>
            <a:r>
              <a:rPr lang="ru-RU" b="1" dirty="0">
                <a:solidFill>
                  <a:srgbClr val="77792B"/>
                </a:solidFill>
              </a:rPr>
              <a:t> района. Оно расположилось вдоль берегов реки </a:t>
            </a:r>
            <a:r>
              <a:rPr lang="ru-RU" b="1" dirty="0" err="1">
                <a:solidFill>
                  <a:srgbClr val="77792B"/>
                </a:solidFill>
              </a:rPr>
              <a:t>Упы</a:t>
            </a:r>
            <a:r>
              <a:rPr lang="ru-RU" b="1" dirty="0">
                <a:solidFill>
                  <a:srgbClr val="77792B"/>
                </a:solidFill>
              </a:rPr>
              <a:t>, где пойменные луга сменяются возвышенностями, бескрайние поля – </a:t>
            </a:r>
            <a:r>
              <a:rPr lang="ru-RU" b="1" dirty="0" err="1">
                <a:solidFill>
                  <a:srgbClr val="77792B"/>
                </a:solidFill>
              </a:rPr>
              <a:t>теннистыми</a:t>
            </a:r>
            <a:r>
              <a:rPr lang="ru-RU" b="1" dirty="0">
                <a:solidFill>
                  <a:srgbClr val="77792B"/>
                </a:solidFill>
              </a:rPr>
              <a:t> сводами лесов.</a:t>
            </a:r>
          </a:p>
          <a:p>
            <a:r>
              <a:rPr lang="ru-RU" b="1" dirty="0">
                <a:solidFill>
                  <a:srgbClr val="77792B"/>
                </a:solidFill>
              </a:rPr>
              <a:t>    Сегодня, ребята, мы побываем в этом древнем селе.</a:t>
            </a:r>
          </a:p>
          <a:p>
            <a:endParaRPr lang="ru-RU" dirty="0">
              <a:solidFill>
                <a:srgbClr val="77792B"/>
              </a:solidFill>
            </a:endParaRPr>
          </a:p>
        </p:txBody>
      </p:sp>
    </p:spTree>
    <p:extLst>
      <p:ext uri="{BB962C8B-B14F-4D97-AF65-F5344CB8AC3E}">
        <p14:creationId xmlns:p14="http://schemas.microsoft.com/office/powerpoint/2010/main" xmlns="" val="2067993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5760639"/>
          </a:xfrm>
          <a:solidFill>
            <a:schemeClr val="bg1"/>
          </a:solidFill>
          <a:effectLst>
            <a:softEdge rad="31750"/>
          </a:effectLst>
        </p:spPr>
        <p:txBody>
          <a:bodyPr>
            <a:noAutofit/>
          </a:bodyPr>
          <a:lstStyle/>
          <a:p>
            <a:r>
              <a:rPr lang="ru-RU" sz="1600" dirty="0">
                <a:solidFill>
                  <a:srgbClr val="77792B"/>
                </a:solidFill>
              </a:rPr>
              <a:t>Когда-то село принадлежало помещику </a:t>
            </a:r>
            <a:r>
              <a:rPr lang="ru-RU" sz="1600" dirty="0" err="1">
                <a:solidFill>
                  <a:srgbClr val="77792B"/>
                </a:solidFill>
              </a:rPr>
              <a:t>Темяшеву</a:t>
            </a:r>
            <a:r>
              <a:rPr lang="ru-RU" sz="1600" dirty="0">
                <a:solidFill>
                  <a:srgbClr val="77792B"/>
                </a:solidFill>
              </a:rPr>
              <a:t>, дальнему родственнику Толстых. Окрестные  помещики считали его золотым дном. Хозяйство здесь велось грамотно и получало значительные доходы. Большую прибыль землевладельцу приносил </a:t>
            </a:r>
            <a:r>
              <a:rPr lang="ru-RU" sz="1600" dirty="0" err="1">
                <a:solidFill>
                  <a:srgbClr val="77792B"/>
                </a:solidFill>
              </a:rPr>
              <a:t>Пироговский</a:t>
            </a:r>
            <a:r>
              <a:rPr lang="ru-RU" sz="1600" dirty="0">
                <a:solidFill>
                  <a:srgbClr val="77792B"/>
                </a:solidFill>
              </a:rPr>
              <a:t> конный завод, который стоил более 100 тысяч рублей, и крупная свиноферма. По тем временам это было сказочное богатство.</a:t>
            </a:r>
          </a:p>
          <a:p>
            <a:r>
              <a:rPr lang="ru-RU" sz="1600" dirty="0">
                <a:solidFill>
                  <a:srgbClr val="77792B"/>
                </a:solidFill>
              </a:rPr>
              <a:t>     </a:t>
            </a:r>
            <a:r>
              <a:rPr lang="ru-RU" sz="1600" dirty="0" err="1">
                <a:solidFill>
                  <a:srgbClr val="77792B"/>
                </a:solidFill>
              </a:rPr>
              <a:t>Темяшев</a:t>
            </a:r>
            <a:r>
              <a:rPr lang="ru-RU" sz="1600" dirty="0">
                <a:solidFill>
                  <a:srgbClr val="77792B"/>
                </a:solidFill>
              </a:rPr>
              <a:t> часто приезжал в Ясную Поляну. В семье Толстых воспитывалась дочь </a:t>
            </a:r>
            <a:r>
              <a:rPr lang="ru-RU" sz="1600" dirty="0" err="1">
                <a:solidFill>
                  <a:srgbClr val="77792B"/>
                </a:solidFill>
              </a:rPr>
              <a:t>Дунечка</a:t>
            </a:r>
            <a:r>
              <a:rPr lang="ru-RU" sz="1600" dirty="0">
                <a:solidFill>
                  <a:srgbClr val="77792B"/>
                </a:solidFill>
              </a:rPr>
              <a:t>. Она проживала в Ясной Поляне приблизительно с 1811 по 1839 год. </a:t>
            </a:r>
            <a:r>
              <a:rPr lang="ru-RU" sz="1600" dirty="0" err="1">
                <a:solidFill>
                  <a:srgbClr val="77792B"/>
                </a:solidFill>
              </a:rPr>
              <a:t>Л.Н.Толстой</a:t>
            </a:r>
            <a:r>
              <a:rPr lang="ru-RU" sz="1600" dirty="0">
                <a:solidFill>
                  <a:srgbClr val="77792B"/>
                </a:solidFill>
              </a:rPr>
              <a:t> описал </a:t>
            </a:r>
            <a:r>
              <a:rPr lang="ru-RU" sz="1600" dirty="0" err="1">
                <a:solidFill>
                  <a:srgbClr val="77792B"/>
                </a:solidFill>
              </a:rPr>
              <a:t>Дунечку</a:t>
            </a:r>
            <a:r>
              <a:rPr lang="ru-RU" sz="1600" dirty="0">
                <a:solidFill>
                  <a:srgbClr val="77792B"/>
                </a:solidFill>
              </a:rPr>
              <a:t> в образе Катеньки в повести «Детство».</a:t>
            </a:r>
          </a:p>
          <a:p>
            <a:r>
              <a:rPr lang="ru-RU" sz="1600" dirty="0">
                <a:solidFill>
                  <a:srgbClr val="77792B"/>
                </a:solidFill>
              </a:rPr>
              <a:t>     В знак благодарности за воспитание дочери  </a:t>
            </a:r>
            <a:r>
              <a:rPr lang="ru-RU" sz="1600" dirty="0" err="1">
                <a:solidFill>
                  <a:srgbClr val="77792B"/>
                </a:solidFill>
              </a:rPr>
              <a:t>Темяшев</a:t>
            </a:r>
            <a:r>
              <a:rPr lang="ru-RU" sz="1600" dirty="0">
                <a:solidFill>
                  <a:srgbClr val="77792B"/>
                </a:solidFill>
              </a:rPr>
              <a:t> предложил Николаю Ильичу Толстому приобрести </a:t>
            </a:r>
            <a:r>
              <a:rPr lang="ru-RU" sz="1600" dirty="0" err="1">
                <a:solidFill>
                  <a:srgbClr val="77792B"/>
                </a:solidFill>
              </a:rPr>
              <a:t>Пирогово</a:t>
            </a:r>
            <a:r>
              <a:rPr lang="ru-RU" sz="1600" dirty="0">
                <a:solidFill>
                  <a:srgbClr val="77792B"/>
                </a:solidFill>
              </a:rPr>
              <a:t> на весьма льготных условиях. Тот согласился, и купчая сделка была совершена в 1837 году.</a:t>
            </a:r>
          </a:p>
          <a:p>
            <a:r>
              <a:rPr lang="ru-RU" sz="1600" dirty="0">
                <a:solidFill>
                  <a:srgbClr val="77792B"/>
                </a:solidFill>
              </a:rPr>
              <a:t>Когда же Николай Ильич, отец писателя, решил разделить своё имение между детьми, то </a:t>
            </a:r>
            <a:r>
              <a:rPr lang="ru-RU" sz="1600" dirty="0" err="1">
                <a:solidFill>
                  <a:srgbClr val="77792B"/>
                </a:solidFill>
              </a:rPr>
              <a:t>Пирогово</a:t>
            </a:r>
            <a:r>
              <a:rPr lang="ru-RU" sz="1600" dirty="0">
                <a:solidFill>
                  <a:srgbClr val="77792B"/>
                </a:solidFill>
              </a:rPr>
              <a:t> было передано во владение старшему сыну Сергею и его сестре Марии. С 1847 года владельцем большей части имения и барского дома стал Сергей Николаевич. Дело в том, что он больше всех в семье любил и хорошо знал лошадей. Николай Ильич рассчитывал , что с его помощью удастся еще больше расширить конный завод. </a:t>
            </a:r>
          </a:p>
          <a:p>
            <a:r>
              <a:rPr lang="ru-RU" sz="1600" dirty="0">
                <a:solidFill>
                  <a:srgbClr val="77792B"/>
                </a:solidFill>
              </a:rPr>
              <a:t>     Урочище вокруг Пирогова славились охотой на зайцев. В те годы самым распространенным видом охоты была верховая травля с собаками. Лев Николаевич в молодости   был страстным охотником и часто бывал в Пирогове.</a:t>
            </a:r>
          </a:p>
          <a:p>
            <a:r>
              <a:rPr lang="ru-RU" sz="1600" dirty="0">
                <a:solidFill>
                  <a:srgbClr val="77792B"/>
                </a:solidFill>
              </a:rPr>
              <a:t>     Мария Николаевна Толстая, получив во владение часть </a:t>
            </a:r>
            <a:r>
              <a:rPr lang="ru-RU" sz="1600" dirty="0" err="1">
                <a:solidFill>
                  <a:srgbClr val="77792B"/>
                </a:solidFill>
              </a:rPr>
              <a:t>Пироговского</a:t>
            </a:r>
            <a:r>
              <a:rPr lang="ru-RU" sz="1600" dirty="0">
                <a:solidFill>
                  <a:srgbClr val="77792B"/>
                </a:solidFill>
              </a:rPr>
              <a:t> имения, не жила в нем ни одного дня. В том же 1847 году она вышла замуж за своего дальнего родственника Валериана Петровича Толстого и поселилась в его имении в </a:t>
            </a:r>
            <a:r>
              <a:rPr lang="ru-RU" sz="1600" dirty="0" err="1">
                <a:solidFill>
                  <a:srgbClr val="77792B"/>
                </a:solidFill>
              </a:rPr>
              <a:t>Чернском</a:t>
            </a:r>
            <a:r>
              <a:rPr lang="ru-RU" sz="1600" dirty="0">
                <a:solidFill>
                  <a:srgbClr val="77792B"/>
                </a:solidFill>
              </a:rPr>
              <a:t> уезде Тульской губернии</a:t>
            </a:r>
            <a:r>
              <a:rPr lang="ru-RU" sz="1600" dirty="0" smtClean="0">
                <a:solidFill>
                  <a:srgbClr val="77792B"/>
                </a:solidFill>
              </a:rPr>
              <a:t>.</a:t>
            </a:r>
            <a:endParaRPr lang="ru-RU" sz="1600" dirty="0">
              <a:solidFill>
                <a:srgbClr val="77792B"/>
              </a:solidFill>
            </a:endParaRPr>
          </a:p>
        </p:txBody>
      </p:sp>
    </p:spTree>
    <p:extLst>
      <p:ext uri="{BB962C8B-B14F-4D97-AF65-F5344CB8AC3E}">
        <p14:creationId xmlns:p14="http://schemas.microsoft.com/office/powerpoint/2010/main" xmlns="" val="476218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1187624" y="180109"/>
            <a:ext cx="6619564" cy="621855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3107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4963"/>
            <a:ext cx="8228013" cy="2904157"/>
          </a:xfrm>
          <a:solidFill>
            <a:schemeClr val="bg1"/>
          </a:solidFill>
        </p:spPr>
        <p:txBody>
          <a:bodyPr/>
          <a:lstStyle/>
          <a:p>
            <a:r>
              <a:rPr lang="ru-RU" dirty="0">
                <a:solidFill>
                  <a:srgbClr val="77792B"/>
                </a:solidFill>
              </a:rPr>
              <a:t>Вокруг шумел лес, который когда-то предложил посадить 18-летний Лев Николаевич. Недалеко был большой фруктовый сад. Дом Марии Николаевны отстоял  от дома брата на две версты. Как только было завершено строительство, хутор Марии Николаевны Толстой стал называться Малым </a:t>
            </a:r>
            <a:r>
              <a:rPr lang="ru-RU" dirty="0" err="1">
                <a:solidFill>
                  <a:srgbClr val="77792B"/>
                </a:solidFill>
              </a:rPr>
              <a:t>Пироговом</a:t>
            </a:r>
            <a:r>
              <a:rPr lang="ru-RU" dirty="0">
                <a:solidFill>
                  <a:srgbClr val="77792B"/>
                </a:solidFill>
              </a:rPr>
              <a:t>, а имение Сергея Николаевича – Большим </a:t>
            </a:r>
            <a:r>
              <a:rPr lang="ru-RU" dirty="0" err="1">
                <a:solidFill>
                  <a:srgbClr val="77792B"/>
                </a:solidFill>
              </a:rPr>
              <a:t>Пироговом</a:t>
            </a:r>
            <a:r>
              <a:rPr lang="ru-RU" dirty="0">
                <a:solidFill>
                  <a:srgbClr val="77792B"/>
                </a:solidFill>
              </a:rPr>
              <a:t>.</a:t>
            </a:r>
          </a:p>
          <a:p>
            <a:endParaRPr lang="ru-RU" dirty="0">
              <a:solidFill>
                <a:srgbClr val="77792B"/>
              </a:solidFill>
            </a:endParaRPr>
          </a:p>
        </p:txBody>
      </p:sp>
    </p:spTree>
    <p:extLst>
      <p:ext uri="{BB962C8B-B14F-4D97-AF65-F5344CB8AC3E}">
        <p14:creationId xmlns:p14="http://schemas.microsoft.com/office/powerpoint/2010/main" xmlns="" val="1333176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340768"/>
            <a:ext cx="8228013" cy="4524375"/>
          </a:xfrm>
          <a:solidFill>
            <a:schemeClr val="bg1"/>
          </a:solidFill>
        </p:spPr>
        <p:txBody>
          <a:bodyPr>
            <a:normAutofit fontScale="92500" lnSpcReduction="20000"/>
          </a:bodyPr>
          <a:lstStyle/>
          <a:p>
            <a:r>
              <a:rPr lang="ru-RU" dirty="0">
                <a:solidFill>
                  <a:srgbClr val="77792B"/>
                </a:solidFill>
              </a:rPr>
              <a:t>Сергей Николаевич Толстой был страстным любителем книг, музыки и народного пения, как и Лев Николаевич. Это объединяло братьев. Они часто менялись книгами, до рассвета могли слушать народные песни. Особенно любил Сергей Николаевич цыганские напевы. В те годы в Туле существовал один из лучших в России цыганских хоров. Ансамблем руководил Федор Соколов.</a:t>
            </a:r>
          </a:p>
          <a:p>
            <a:r>
              <a:rPr lang="ru-RU" dirty="0">
                <a:solidFill>
                  <a:srgbClr val="77792B"/>
                </a:solidFill>
              </a:rPr>
              <a:t>     В ансамбле Соколова пела Мария Михайловна Шишкина. Ее красота поразила </a:t>
            </a:r>
            <a:r>
              <a:rPr lang="ru-RU" dirty="0" err="1">
                <a:solidFill>
                  <a:srgbClr val="77792B"/>
                </a:solidFill>
              </a:rPr>
              <a:t>С.Н.Толстого</a:t>
            </a:r>
            <a:r>
              <a:rPr lang="ru-RU" dirty="0">
                <a:solidFill>
                  <a:srgbClr val="77792B"/>
                </a:solidFill>
              </a:rPr>
              <a:t>. На удивление соседей, Сергей в 1849 году женился на Марии Михайловне, выкупив  ее из табора. Удивительная это была пара. Мария Михайловна выращивала заморские деревья в зимнем саду, а Сергей Николаевич на больших площадях сажал леса. Гостей поражал красотой </a:t>
            </a:r>
            <a:r>
              <a:rPr lang="ru-RU" dirty="0" err="1">
                <a:solidFill>
                  <a:srgbClr val="77792B"/>
                </a:solidFill>
              </a:rPr>
              <a:t>пироговский</a:t>
            </a:r>
            <a:r>
              <a:rPr lang="ru-RU" dirty="0">
                <a:solidFill>
                  <a:srgbClr val="77792B"/>
                </a:solidFill>
              </a:rPr>
              <a:t> парк.</a:t>
            </a:r>
          </a:p>
          <a:p>
            <a:r>
              <a:rPr lang="ru-RU" dirty="0">
                <a:solidFill>
                  <a:srgbClr val="77792B"/>
                </a:solidFill>
              </a:rPr>
              <a:t>     На удивление всей округе, по дороге в соседнее село </a:t>
            </a:r>
            <a:r>
              <a:rPr lang="ru-RU" dirty="0" err="1">
                <a:solidFill>
                  <a:srgbClr val="77792B"/>
                </a:solidFill>
              </a:rPr>
              <a:t>Сорочинка</a:t>
            </a:r>
            <a:r>
              <a:rPr lang="ru-RU" dirty="0">
                <a:solidFill>
                  <a:srgbClr val="77792B"/>
                </a:solidFill>
              </a:rPr>
              <a:t> Сергей Николаевич посадил сиреневый лес. </a:t>
            </a:r>
          </a:p>
          <a:p>
            <a:endParaRPr lang="ru-RU" dirty="0">
              <a:solidFill>
                <a:srgbClr val="77792B"/>
              </a:solidFill>
            </a:endParaRPr>
          </a:p>
        </p:txBody>
      </p:sp>
    </p:spTree>
    <p:extLst>
      <p:ext uri="{BB962C8B-B14F-4D97-AF65-F5344CB8AC3E}">
        <p14:creationId xmlns:p14="http://schemas.microsoft.com/office/powerpoint/2010/main" xmlns="" val="696377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188640"/>
            <a:ext cx="8640960" cy="6480720"/>
          </a:xfrm>
          <a:solidFill>
            <a:schemeClr val="bg1"/>
          </a:solidFill>
        </p:spPr>
        <p:txBody>
          <a:bodyPr>
            <a:noAutofit/>
          </a:bodyPr>
          <a:lstStyle/>
          <a:p>
            <a:r>
              <a:rPr lang="ru-RU" sz="2400" dirty="0">
                <a:solidFill>
                  <a:srgbClr val="77792B"/>
                </a:solidFill>
              </a:rPr>
              <a:t>Сергей Николаевич был страстным охотником. И по всей усадьбе в самых невероятных местах можно было увидеть его охотничьи трофеи.</a:t>
            </a:r>
          </a:p>
          <a:p>
            <a:r>
              <a:rPr lang="ru-RU" sz="2400" dirty="0">
                <a:solidFill>
                  <a:srgbClr val="77792B"/>
                </a:solidFill>
              </a:rPr>
              <a:t>     Лев Николаевич высоко ценил художественный вкус брата. «У меня есть брат, человек с чрезвычайно верным и тонким художественным чутьем», - писал он о Сергее в одном из писем.</a:t>
            </a:r>
          </a:p>
          <a:p>
            <a:r>
              <a:rPr lang="ru-RU" sz="2400" dirty="0">
                <a:solidFill>
                  <a:srgbClr val="77792B"/>
                </a:solidFill>
              </a:rPr>
              <a:t>     Многое удивляло гостей в имении </a:t>
            </a:r>
            <a:r>
              <a:rPr lang="ru-RU" sz="2400" dirty="0" err="1">
                <a:solidFill>
                  <a:srgbClr val="77792B"/>
                </a:solidFill>
              </a:rPr>
              <a:t>С.Н.Толстого</a:t>
            </a:r>
            <a:r>
              <a:rPr lang="ru-RU" sz="2400" dirty="0">
                <a:solidFill>
                  <a:srgbClr val="77792B"/>
                </a:solidFill>
              </a:rPr>
              <a:t>. К примеру, он организовал у себя производство кумыса. Каждый из его гостей мог отведать диковинный для Тульской губернии напиток.</a:t>
            </a:r>
          </a:p>
          <a:p>
            <a:r>
              <a:rPr lang="ru-RU" sz="2400" dirty="0">
                <a:solidFill>
                  <a:srgbClr val="77792B"/>
                </a:solidFill>
              </a:rPr>
              <a:t>     Сергей Николаевич любил французский язык и прекрасно владел им: не только читал французских писателей в подлиннике, но и отлично говорил. Он ввел в семье за правило разговаривать в детьми только на французском. И все дети Сергея Николаевича совершенно свободно владели французским языком</a:t>
            </a:r>
            <a:r>
              <a:rPr lang="ru-RU" sz="2400" dirty="0" smtClean="0">
                <a:solidFill>
                  <a:srgbClr val="77792B"/>
                </a:solidFill>
              </a:rPr>
              <a:t>.</a:t>
            </a:r>
            <a:endParaRPr lang="ru-RU" sz="2400" dirty="0">
              <a:solidFill>
                <a:srgbClr val="77792B"/>
              </a:solidFill>
            </a:endParaRPr>
          </a:p>
        </p:txBody>
      </p:sp>
    </p:spTree>
    <p:extLst>
      <p:ext uri="{BB962C8B-B14F-4D97-AF65-F5344CB8AC3E}">
        <p14:creationId xmlns:p14="http://schemas.microsoft.com/office/powerpoint/2010/main" xmlns="" val="61544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971600" y="116632"/>
            <a:ext cx="6984776" cy="63631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9430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rina">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
        <a:cs typeface="DejaVu Sans"/>
      </a:majorFont>
      <a:minorFont>
        <a:latin typeface="Times New Roman"/>
        <a:ea typeface=""/>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
        <a:cs typeface="DejaVu Sans"/>
      </a:majorFont>
      <a:minorFont>
        <a:latin typeface="Times New Roman"/>
        <a:ea typeface=""/>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starina</Template>
  <TotalTime>31</TotalTime>
  <Words>1810</Words>
  <Application>Microsoft Office PowerPoint</Application>
  <PresentationFormat>Экран (4:3)</PresentationFormat>
  <Paragraphs>39</Paragraphs>
  <Slides>20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starina</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Спустя 4 года…</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julya</dc:creator>
  <cp:lastModifiedBy>re</cp:lastModifiedBy>
  <cp:revision>5</cp:revision>
  <dcterms:created xsi:type="dcterms:W3CDTF">2014-01-29T18:05:32Z</dcterms:created>
  <dcterms:modified xsi:type="dcterms:W3CDTF">2014-04-13T14:13:19Z</dcterms:modified>
</cp:coreProperties>
</file>