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53" r:id="rId2"/>
    <p:sldMasterId id="2147483759" r:id="rId3"/>
  </p:sldMasterIdLst>
  <p:notesMasterIdLst>
    <p:notesMasterId r:id="rId22"/>
  </p:notesMasterIdLst>
  <p:sldIdLst>
    <p:sldId id="278" r:id="rId4"/>
    <p:sldId id="261" r:id="rId5"/>
    <p:sldId id="256" r:id="rId6"/>
    <p:sldId id="259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5" r:id="rId15"/>
    <p:sldId id="276" r:id="rId16"/>
    <p:sldId id="277" r:id="rId17"/>
    <p:sldId id="268" r:id="rId18"/>
    <p:sldId id="269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D26133-5ADF-4DCE-AA13-591A0583DE2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4C0C10-C690-4A27-874C-7D59C06F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0DD31-F3BF-431A-9F75-BDEF75DE237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A8F88-B87C-4EDC-89E6-4DE18181C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C07A64-DD29-4BE6-8A8F-761CF3CB3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5C220B-9E89-4E07-8F86-8E83E5D44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E4D748F3-4BAE-4463-8A21-9A1A53550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273994F8-E66E-4EE6-A4AD-5125D59E7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B5D695CA-F00D-41C6-908F-4BD9410A4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33510767-3053-4CF2-BB00-E53E625C3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36BB7025-6418-4238-A176-35D8EA17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84676C71-6FB5-4522-945A-416C14612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3D92B724-557F-4D45-B97B-0862ABB58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89B79742-C452-4CDE-B86C-05FD686E6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24D51B-C401-4BE5-9703-C500E9E16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CA16E34B-D2E3-4746-AF6B-163125588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050930CA-D33B-41A1-9A3E-02E3C4D9E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27D3D1-455C-4538-BD48-80E0D59B3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967DB5-01AB-4825-B189-9115AF6DC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0523C0-1C5E-4856-B8B8-3C8718BE0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0388CB-85E1-492B-9D77-BDAE0B3AE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01AED7-DDA4-4EE0-A2F9-4DC8BF185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D683B3-4292-4B73-87B6-F02CD65CB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5555B5-EFC4-4115-8AA5-604336725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C291D3E-4716-4AA4-8D57-3AF4AC3D5679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7A47E23A-389D-4578-9E0E-17203501F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4D33125B-375D-4464-8187-956A66D6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F0A22E">
                    <a:shade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B04BB0EE-4FBB-4038-8766-51B54AC41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estnik.rosneft.ru/img/cont/v30_04_08_2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1692275" y="1412875"/>
            <a:ext cx="5722938" cy="220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Урок «Нефть, ее состав и переработка»</a:t>
            </a: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573463"/>
            <a:ext cx="6408737" cy="2016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Учитель химии МБОУ «Апастовская средняя общеобразовательная школа с углубленным изучением отдельных предметов» Хайдарова Милявша Хуснулловна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lt"/>
              </a:rPr>
              <a:t>Перегонка нефти</a:t>
            </a:r>
          </a:p>
        </p:txBody>
      </p:sp>
      <p:pic>
        <p:nvPicPr>
          <p:cNvPr id="209924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823913"/>
            <a:ext cx="8683625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5" descr="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276725"/>
            <a:ext cx="30670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237288"/>
            <a:ext cx="8531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Светлые нефтепродукты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(продукты перегонки)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</a:rPr>
              <a:t>Газойлевая</a:t>
            </a:r>
            <a:r>
              <a:rPr lang="ru-RU" sz="3600" smtClean="0"/>
              <a:t> фракция</a:t>
            </a:r>
          </a:p>
          <a:p>
            <a:pPr eaLnBrk="1" hangingPunct="1"/>
            <a:r>
              <a:rPr lang="ru-RU" sz="3600" smtClean="0">
                <a:solidFill>
                  <a:srgbClr val="C00000"/>
                </a:solidFill>
              </a:rPr>
              <a:t>Керосиновая </a:t>
            </a:r>
            <a:r>
              <a:rPr lang="ru-RU" sz="3600" smtClean="0"/>
              <a:t>фракция</a:t>
            </a:r>
          </a:p>
          <a:p>
            <a:pPr eaLnBrk="1" hangingPunct="1"/>
            <a:r>
              <a:rPr lang="ru-RU" sz="3600" smtClean="0">
                <a:solidFill>
                  <a:srgbClr val="C00000"/>
                </a:solidFill>
              </a:rPr>
              <a:t>Лигроиновая </a:t>
            </a:r>
            <a:r>
              <a:rPr lang="ru-RU" sz="3600" smtClean="0"/>
              <a:t>фракция</a:t>
            </a:r>
          </a:p>
          <a:p>
            <a:pPr eaLnBrk="1" hangingPunct="1"/>
            <a:r>
              <a:rPr lang="ru-RU" sz="3600" smtClean="0">
                <a:solidFill>
                  <a:srgbClr val="C00000"/>
                </a:solidFill>
              </a:rPr>
              <a:t>Бензиновая</a:t>
            </a:r>
            <a:r>
              <a:rPr lang="ru-RU" sz="3600" smtClean="0"/>
              <a:t> фракция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j-lt"/>
              </a:rPr>
              <a:t>Ректификационные колонны</a:t>
            </a:r>
          </a:p>
        </p:txBody>
      </p:sp>
      <p:pic>
        <p:nvPicPr>
          <p:cNvPr id="208900" name="Picture 4" descr="Нефтеперерабатывающий зав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08050"/>
            <a:ext cx="82661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Описание: https://sites.google.com/site/himulacom/_/rsrc/1315460516224/zvonok-na-urok/10-klass---tretij-god-obucenia/urok-no25-neft-i-nefteprodukty-peregonka-nefti-koksohimiceskoe-proizvodstvo/img232662_1-1_Kre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6327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 descr="Описание: https://sites.google.com/site/himulacom/_/rsrc/1315460516224/zvonok-na-urok/10-klass---tretij-god-obucenia/urok-no25-neft-i-nefteprodukty-peregonka-nefti-koksohimiceskoe-proizvodstvo/img232662_1-1_Krek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30238"/>
            <a:ext cx="7488237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450850"/>
          </a:xfrm>
        </p:spPr>
        <p:txBody>
          <a:bodyPr/>
          <a:lstStyle/>
          <a:p>
            <a:pPr eaLnBrk="1" hangingPunct="1"/>
            <a:r>
              <a:rPr lang="ru-RU" smtClean="0"/>
              <a:t>Утверждения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1412875"/>
            <a:ext cx="6196013" cy="4310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1.Нефть – это смесь.</a:t>
            </a:r>
          </a:p>
          <a:p>
            <a:pPr eaLnBrk="1" hangingPunct="1">
              <a:defRPr/>
            </a:pPr>
            <a:r>
              <a:rPr lang="ru-RU" dirty="0" smtClean="0"/>
              <a:t>2.Перед применением нефть всегда подвергают переработке.</a:t>
            </a:r>
          </a:p>
          <a:p>
            <a:pPr eaLnBrk="1" hangingPunct="1">
              <a:defRPr/>
            </a:pPr>
            <a:r>
              <a:rPr lang="ru-RU" dirty="0" smtClean="0"/>
              <a:t>3.Перегонка-это химический процесс.</a:t>
            </a:r>
          </a:p>
          <a:p>
            <a:pPr eaLnBrk="1" hangingPunct="1">
              <a:defRPr/>
            </a:pPr>
            <a:r>
              <a:rPr lang="ru-RU" dirty="0" smtClean="0"/>
              <a:t>4.Мазут-смесь самых  тяжелых углеводородов.</a:t>
            </a:r>
          </a:p>
          <a:p>
            <a:pPr eaLnBrk="1" hangingPunct="1">
              <a:defRPr/>
            </a:pPr>
            <a:r>
              <a:rPr lang="ru-RU" dirty="0" smtClean="0"/>
              <a:t>5.Бензин-самая легкая фракция нефти.</a:t>
            </a:r>
          </a:p>
          <a:p>
            <a:pPr eaLnBrk="1" hangingPunct="1">
              <a:defRPr/>
            </a:pPr>
            <a:r>
              <a:rPr lang="ru-RU" dirty="0" smtClean="0"/>
              <a:t>6.Крекинг – это физический процесс.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ru-RU" dirty="0" smtClean="0"/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dirty="0" smtClean="0"/>
              <a:t>Если верно +, если нет -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Билетик на выход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3 самых важных момента, которые я сегодня узнал (а)?</a:t>
            </a:r>
          </a:p>
          <a:p>
            <a:pPr eaLnBrk="1" hangingPunct="1">
              <a:defRPr/>
            </a:pPr>
            <a:r>
              <a:rPr lang="ru-RU" dirty="0" smtClean="0"/>
              <a:t>На какие 2 вопроса темы я могу ответить без затруднений?</a:t>
            </a:r>
          </a:p>
          <a:p>
            <a:pPr eaLnBrk="1" hangingPunct="1">
              <a:defRPr/>
            </a:pPr>
            <a:r>
              <a:rPr lang="ru-RU" dirty="0" smtClean="0"/>
              <a:t>Какой вопрос вызвал у меня затруднение?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dirty="0" smtClean="0"/>
              <a:t>Ответьте на эти вопросы на листе бумаги.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828800"/>
            <a:ext cx="6624637" cy="29686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dirty="0" smtClean="0"/>
              <a:t>             </a:t>
            </a:r>
            <a:br>
              <a:rPr lang="ru-RU" sz="3200" dirty="0" smtClean="0"/>
            </a:br>
            <a:r>
              <a:rPr lang="ru-RU" sz="4900" b="1" dirty="0" smtClean="0">
                <a:solidFill>
                  <a:srgbClr val="C00000"/>
                </a:solidFill>
              </a:rPr>
              <a:t>«Нефть – не топливо, 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            топить можно и ассигнациями»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          Д. И. Менделеев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Прочитайте § 17, используя таблицу №6  дать сравнительную характеристику термическому и каталитическому крекингу.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Спасибо за работу!     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Молодцы!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3350" y="260350"/>
            <a:ext cx="7740650" cy="6481763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Признаюсь вам я чистосердечно: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 не камень – жидкость я.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Резко пахну, масляниста,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Загораюсь очень быстро.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Глубоко в земле живу,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Людям честно я служу.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«Чёрным золотом» зовусь,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Очень трудно достаюсь.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Получают из меня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Керосин, бензин, масла!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Ну и как, узнаете вы меня?»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41036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solidFill>
                  <a:srgbClr val="C00000"/>
                </a:solidFill>
              </a:rPr>
              <a:t>НЕФТЬ, </a:t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>ЕЕ СОСТАВ И ПРЕРЕРАБОТКА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437063"/>
            <a:ext cx="6300788" cy="13684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12" descr="Картинка 37 из 142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5" y="4581525"/>
            <a:ext cx="59769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828800"/>
            <a:ext cx="6624637" cy="29686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dirty="0" smtClean="0"/>
              <a:t>             </a:t>
            </a:r>
            <a:br>
              <a:rPr lang="ru-RU" sz="3200" dirty="0" smtClean="0"/>
            </a:br>
            <a:r>
              <a:rPr lang="ru-RU" sz="4900" b="1" dirty="0" smtClean="0">
                <a:solidFill>
                  <a:srgbClr val="C00000"/>
                </a:solidFill>
              </a:rPr>
              <a:t>«Нефть – не топливо, 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            топить можно и ассигнациями»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          Д. И. Менделеев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02060"/>
                </a:solidFill>
              </a:rPr>
              <a:t>Что это такое нефть?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1)Какими физическими свойствами обладает нефть?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2)Каков состав нефти?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sz="2800" dirty="0" smtClean="0"/>
              <a:t>    Нефть –это индивидуальное     вещество или смесь?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ru-RU" sz="2800" dirty="0" smtClean="0"/>
              <a:t>Основные компоненты нефти.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Физические свойства нефти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3200" smtClean="0">
                <a:solidFill>
                  <a:srgbClr val="C00000"/>
                </a:solidFill>
              </a:rPr>
              <a:t>Нефть</a:t>
            </a:r>
            <a:r>
              <a:rPr lang="ru-RU" sz="3200" smtClean="0"/>
              <a:t>-горючая маслянистая жидкость темного цвета, с резким своеобразным запахом, немного легче воды(</a:t>
            </a:r>
            <a:r>
              <a:rPr lang="el-GR" sz="3200" smtClean="0"/>
              <a:t>ρ</a:t>
            </a:r>
            <a:r>
              <a:rPr lang="ru-RU" sz="3200" smtClean="0"/>
              <a:t>=0,73-0,97г/см³), в воде нерастворима.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95375" y="908050"/>
            <a:ext cx="6964363" cy="8651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Состав нефти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1463675" y="1844675"/>
            <a:ext cx="6196013" cy="39608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Нефть</a:t>
            </a:r>
            <a:r>
              <a:rPr lang="ru-RU" smtClean="0"/>
              <a:t> – это смесь, включающая в себя около 1000 различных веществ. Из них 90% это углеводороды, также содержатся другие органические вещества и неорганическая часть-вода, соли и др.</a:t>
            </a:r>
          </a:p>
          <a:p>
            <a:pPr eaLnBrk="1" hangingPunct="1"/>
            <a:r>
              <a:rPr lang="ru-RU" smtClean="0"/>
              <a:t>Основные компоненты нефти: </a:t>
            </a:r>
            <a:r>
              <a:rPr lang="ru-RU" smtClean="0">
                <a:solidFill>
                  <a:srgbClr val="C00000"/>
                </a:solidFill>
              </a:rPr>
              <a:t>парафины (алканы), циклопарафины (нафтены) и арены.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Нефтеносные районы России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Западно-Сибирский бассейн</a:t>
            </a:r>
          </a:p>
          <a:p>
            <a:pPr eaLnBrk="1" hangingPunct="1"/>
            <a:r>
              <a:rPr lang="ru-RU" sz="3600" smtClean="0"/>
              <a:t>Волго-Уральский бассейн</a:t>
            </a:r>
          </a:p>
          <a:p>
            <a:pPr eaLnBrk="1" hangingPunct="1"/>
            <a:r>
              <a:rPr lang="ru-RU" sz="3600" smtClean="0"/>
              <a:t>Северный Кавказ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Виды переработки нефти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Первичная переработка -</a:t>
            </a:r>
            <a:r>
              <a:rPr lang="ru-RU" sz="3200" smtClean="0">
                <a:solidFill>
                  <a:srgbClr val="C00000"/>
                </a:solidFill>
              </a:rPr>
              <a:t>перегонка (ректификация) </a:t>
            </a:r>
            <a:r>
              <a:rPr lang="ru-RU" sz="3200" smtClean="0"/>
              <a:t>(физический процесс)</a:t>
            </a:r>
          </a:p>
          <a:p>
            <a:pPr eaLnBrk="1" hangingPunct="1"/>
            <a:r>
              <a:rPr lang="ru-RU" sz="3200" smtClean="0"/>
              <a:t>Вторичная переработка – </a:t>
            </a:r>
            <a:r>
              <a:rPr lang="ru-RU" sz="3200" smtClean="0">
                <a:solidFill>
                  <a:srgbClr val="C00000"/>
                </a:solidFill>
              </a:rPr>
              <a:t>крекинг (термический и каталитический) </a:t>
            </a:r>
            <a:r>
              <a:rPr lang="ru-RU" sz="3200" smtClean="0"/>
              <a:t>и </a:t>
            </a:r>
            <a:r>
              <a:rPr lang="ru-RU" sz="3200" smtClean="0">
                <a:solidFill>
                  <a:srgbClr val="C00000"/>
                </a:solidFill>
              </a:rPr>
              <a:t>риформинг </a:t>
            </a:r>
            <a:r>
              <a:rPr lang="ru-RU" sz="3200" smtClean="0"/>
              <a:t>(химические процессы)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9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9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293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Franklin Gothic Book</vt:lpstr>
      <vt:lpstr>Arial</vt:lpstr>
      <vt:lpstr>Constantia</vt:lpstr>
      <vt:lpstr>Brush Script MT</vt:lpstr>
      <vt:lpstr>Calibri</vt:lpstr>
      <vt:lpstr>Wingdings 2</vt:lpstr>
      <vt:lpstr>Rage Italic</vt:lpstr>
      <vt:lpstr>Times New Roman</vt:lpstr>
      <vt:lpstr>Кнопка</vt:lpstr>
      <vt:lpstr>9_Трек</vt:lpstr>
      <vt:lpstr>10_Трек</vt:lpstr>
      <vt:lpstr>Урок «Нефть, ее состав и переработка»</vt:lpstr>
      <vt:lpstr>«Признаюсь вам я чистосердечно: Я не камень – жидкость я. Резко пахну, масляниста, Загораюсь очень быстро. Глубоко в земле живу, Людям честно я служу. «Чёрным золотом» зовусь, Очень трудно достаюсь. Получают из меня Керосин, бензин, масла! Ну и как, узнаете вы меня?»</vt:lpstr>
      <vt:lpstr>     НЕФТЬ,  ЕЕ СОСТАВ И ПРЕРЕРАБОТКА</vt:lpstr>
      <vt:lpstr>              «Нефть – не топливо,              топить можно и ассигнациями»           Д. И. Менделеев</vt:lpstr>
      <vt:lpstr>Что это такое нефть?</vt:lpstr>
      <vt:lpstr>Физические свойства нефти</vt:lpstr>
      <vt:lpstr>Состав нефти</vt:lpstr>
      <vt:lpstr>Нефтеносные районы России</vt:lpstr>
      <vt:lpstr>Виды переработки нефти</vt:lpstr>
      <vt:lpstr>Перегонка нефти</vt:lpstr>
      <vt:lpstr>Светлые нефтепродукты (продукты перегонки)</vt:lpstr>
      <vt:lpstr>Ректификационные колонны</vt:lpstr>
      <vt:lpstr>Слайд 13</vt:lpstr>
      <vt:lpstr>Слайд 14</vt:lpstr>
      <vt:lpstr>Утверждения</vt:lpstr>
      <vt:lpstr>Билетик на выход</vt:lpstr>
      <vt:lpstr>              «Нефть – не топливо,              топить можно и ассигнациями»           Д. И. Менделеев</vt:lpstr>
      <vt:lpstr>Домашнее задание</vt:lpstr>
    </vt:vector>
  </TitlesOfParts>
  <Company>Комп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НЕФТЬ, ЕЕ СОСТАВ И ПРЕРЕРАБОТКА</dc:title>
  <dc:creator>Азат</dc:creator>
  <cp:lastModifiedBy>Tata</cp:lastModifiedBy>
  <cp:revision>23</cp:revision>
  <dcterms:created xsi:type="dcterms:W3CDTF">2013-12-12T18:52:05Z</dcterms:created>
  <dcterms:modified xsi:type="dcterms:W3CDTF">2014-03-19T07:13:31Z</dcterms:modified>
</cp:coreProperties>
</file>