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720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5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45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image" Target="../media/image38.wmf"/><Relationship Id="rId7" Type="http://schemas.openxmlformats.org/officeDocument/2006/relationships/image" Target="../media/image42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6" Type="http://schemas.openxmlformats.org/officeDocument/2006/relationships/image" Target="../media/image41.wmf"/><Relationship Id="rId5" Type="http://schemas.openxmlformats.org/officeDocument/2006/relationships/image" Target="../media/image40.wmf"/><Relationship Id="rId4" Type="http://schemas.openxmlformats.org/officeDocument/2006/relationships/image" Target="../media/image39.wmf"/><Relationship Id="rId9" Type="http://schemas.openxmlformats.org/officeDocument/2006/relationships/image" Target="../media/image44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3" Type="http://schemas.openxmlformats.org/officeDocument/2006/relationships/image" Target="../media/image48.wmf"/><Relationship Id="rId7" Type="http://schemas.openxmlformats.org/officeDocument/2006/relationships/image" Target="../media/image52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Relationship Id="rId6" Type="http://schemas.openxmlformats.org/officeDocument/2006/relationships/image" Target="../media/image51.wmf"/><Relationship Id="rId5" Type="http://schemas.openxmlformats.org/officeDocument/2006/relationships/image" Target="../media/image50.wmf"/><Relationship Id="rId10" Type="http://schemas.openxmlformats.org/officeDocument/2006/relationships/image" Target="../media/image55.wmf"/><Relationship Id="rId4" Type="http://schemas.openxmlformats.org/officeDocument/2006/relationships/image" Target="../media/image49.wmf"/><Relationship Id="rId9" Type="http://schemas.openxmlformats.org/officeDocument/2006/relationships/image" Target="../media/image54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64.wmf"/><Relationship Id="rId3" Type="http://schemas.openxmlformats.org/officeDocument/2006/relationships/image" Target="../media/image60.wmf"/><Relationship Id="rId7" Type="http://schemas.openxmlformats.org/officeDocument/2006/relationships/image" Target="../media/image63.wmf"/><Relationship Id="rId2" Type="http://schemas.openxmlformats.org/officeDocument/2006/relationships/image" Target="../media/image59.wmf"/><Relationship Id="rId1" Type="http://schemas.openxmlformats.org/officeDocument/2006/relationships/image" Target="../media/image58.wmf"/><Relationship Id="rId6" Type="http://schemas.openxmlformats.org/officeDocument/2006/relationships/image" Target="../media/image55.wmf"/><Relationship Id="rId5" Type="http://schemas.openxmlformats.org/officeDocument/2006/relationships/image" Target="../media/image62.wmf"/><Relationship Id="rId10" Type="http://schemas.openxmlformats.org/officeDocument/2006/relationships/image" Target="../media/image66.wmf"/><Relationship Id="rId4" Type="http://schemas.openxmlformats.org/officeDocument/2006/relationships/image" Target="../media/image61.wmf"/><Relationship Id="rId9" Type="http://schemas.openxmlformats.org/officeDocument/2006/relationships/image" Target="../media/image65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9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4" Type="http://schemas.openxmlformats.org/officeDocument/2006/relationships/image" Target="../media/image29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4" Type="http://schemas.openxmlformats.org/officeDocument/2006/relationships/image" Target="../media/image3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C942E-F145-4DCB-B0DD-6AF227013C73}" type="datetimeFigureOut">
              <a:rPr lang="ru-RU" smtClean="0"/>
              <a:pPr/>
              <a:t>17.03.2014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1F47-2416-4148-A49A-114C799730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C942E-F145-4DCB-B0DD-6AF227013C73}" type="datetimeFigureOut">
              <a:rPr lang="ru-RU" smtClean="0"/>
              <a:pPr/>
              <a:t>17.03.2014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1F47-2416-4148-A49A-114C799730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C942E-F145-4DCB-B0DD-6AF227013C73}" type="datetimeFigureOut">
              <a:rPr lang="ru-RU" smtClean="0"/>
              <a:pPr/>
              <a:t>17.03.2014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1F47-2416-4148-A49A-114C799730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Shitsu\Desktop\реферат\MainSlaid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323782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B6FB61F0-B5F5-429A-B250-8DB44CF45DDF}" type="datetimeFigureOut">
              <a:rPr lang="ru-RU">
                <a:solidFill>
                  <a:prstClr val="black"/>
                </a:solidFill>
              </a:rPr>
              <a:pPr>
                <a:defRPr/>
              </a:pPr>
              <a:t>17.03.2014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A81D91B5-AA77-4C63-A367-1F9E7997F857}" type="slidenum">
              <a:rPr lang="ru-RU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819805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BDE7FBB3-F507-499E-AF71-6B6C990939A3}" type="datetimeFigureOut">
              <a:rPr lang="ru-RU">
                <a:solidFill>
                  <a:prstClr val="black"/>
                </a:solidFill>
              </a:rPr>
              <a:pPr>
                <a:defRPr/>
              </a:pPr>
              <a:t>17.03.2014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7EEC990D-5129-47EF-BB99-75DB0F7EC51D}" type="slidenum">
              <a:rPr lang="ru-RU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055672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44A83EC3-9B33-4CBA-9BCF-E1C9EBC62B84}" type="datetimeFigureOut">
              <a:rPr lang="ru-RU">
                <a:solidFill>
                  <a:prstClr val="black"/>
                </a:solidFill>
              </a:rPr>
              <a:pPr>
                <a:defRPr/>
              </a:pPr>
              <a:t>17.03.2014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80E85B81-A2B8-42D5-8755-594F93F36A2D}" type="slidenum">
              <a:rPr lang="ru-RU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287604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A2481754-B6AD-4CD4-AE33-55AAF6CBCC20}" type="datetimeFigureOut">
              <a:rPr lang="ru-RU">
                <a:solidFill>
                  <a:prstClr val="black"/>
                </a:solidFill>
              </a:rPr>
              <a:pPr>
                <a:defRPr/>
              </a:pPr>
              <a:t>17.03.2014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BE12F12B-84DD-48E7-9CF5-5EEEAD7A41DE}" type="slidenum">
              <a:rPr lang="ru-RU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977260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FB2487CC-E03B-4AF9-925B-35A2584B5CEE}" type="datetimeFigureOut">
              <a:rPr lang="ru-RU">
                <a:solidFill>
                  <a:prstClr val="black"/>
                </a:solidFill>
              </a:rPr>
              <a:pPr>
                <a:defRPr/>
              </a:pPr>
              <a:t>17.03.2014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BB547AF0-A11E-464E-A089-2F29E34BFED0}" type="slidenum">
              <a:rPr lang="ru-RU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598417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6755D0CE-3FC0-4A96-9FB9-18D80635F3C7}" type="datetimeFigureOut">
              <a:rPr lang="ru-RU">
                <a:solidFill>
                  <a:prstClr val="black"/>
                </a:solidFill>
              </a:rPr>
              <a:pPr>
                <a:defRPr/>
              </a:pPr>
              <a:t>17.03.2014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E1530D00-6D04-4104-ABB7-335F7C8E8F4F}" type="slidenum">
              <a:rPr lang="ru-RU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3579807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F607433F-C84C-4ADF-81F3-BEE52DCDC845}" type="datetimeFigureOut">
              <a:rPr lang="ru-RU">
                <a:solidFill>
                  <a:prstClr val="black"/>
                </a:solidFill>
              </a:rPr>
              <a:pPr>
                <a:defRPr/>
              </a:pPr>
              <a:t>17.03.2014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260EEFE6-8D41-409C-8792-97CA39380EE9}" type="slidenum">
              <a:rPr lang="ru-RU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98848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C942E-F145-4DCB-B0DD-6AF227013C73}" type="datetimeFigureOut">
              <a:rPr lang="ru-RU" smtClean="0"/>
              <a:pPr/>
              <a:t>17.03.2014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1F47-2416-4148-A49A-114C799730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55C56318-3530-439D-AF4A-2A0AD878B58B}" type="datetimeFigureOut">
              <a:rPr lang="ru-RU">
                <a:solidFill>
                  <a:prstClr val="black"/>
                </a:solidFill>
              </a:rPr>
              <a:pPr>
                <a:defRPr/>
              </a:pPr>
              <a:t>17.03.2014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4E2A5032-9FE5-4D63-8EDD-09E9CE5A86EE}" type="slidenum">
              <a:rPr lang="ru-RU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76523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F77C1B15-86EE-432E-9176-A31C0FD68D6A}" type="datetimeFigureOut">
              <a:rPr lang="ru-RU">
                <a:solidFill>
                  <a:prstClr val="black"/>
                </a:solidFill>
              </a:rPr>
              <a:pPr>
                <a:defRPr/>
              </a:pPr>
              <a:t>17.03.2014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49140F2E-125E-475F-82BB-6E6B584EF964}" type="slidenum">
              <a:rPr lang="ru-RU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8024609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767A2B58-02CD-43DA-ACA2-4C8FA2725186}" type="datetimeFigureOut">
              <a:rPr lang="ru-RU">
                <a:solidFill>
                  <a:prstClr val="black"/>
                </a:solidFill>
              </a:rPr>
              <a:pPr>
                <a:defRPr/>
              </a:pPr>
              <a:t>17.03.2014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3050193C-4530-4007-AD68-5DD9A43BAC8E}" type="slidenum">
              <a:rPr lang="ru-RU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77692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C942E-F145-4DCB-B0DD-6AF227013C73}" type="datetimeFigureOut">
              <a:rPr lang="ru-RU" smtClean="0"/>
              <a:pPr/>
              <a:t>17.03.2014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1F47-2416-4148-A49A-114C799730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C942E-F145-4DCB-B0DD-6AF227013C73}" type="datetimeFigureOut">
              <a:rPr lang="ru-RU" smtClean="0"/>
              <a:pPr/>
              <a:t>17.03.2014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1F47-2416-4148-A49A-114C799730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C942E-F145-4DCB-B0DD-6AF227013C73}" type="datetimeFigureOut">
              <a:rPr lang="ru-RU" smtClean="0"/>
              <a:pPr/>
              <a:t>17.03.2014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1F47-2416-4148-A49A-114C799730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C942E-F145-4DCB-B0DD-6AF227013C73}" type="datetimeFigureOut">
              <a:rPr lang="ru-RU" smtClean="0"/>
              <a:pPr/>
              <a:t>17.03.2014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1F47-2416-4148-A49A-114C799730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C942E-F145-4DCB-B0DD-6AF227013C73}" type="datetimeFigureOut">
              <a:rPr lang="ru-RU" smtClean="0"/>
              <a:pPr/>
              <a:t>17.03.2014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1F47-2416-4148-A49A-114C799730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C942E-F145-4DCB-B0DD-6AF227013C73}" type="datetimeFigureOut">
              <a:rPr lang="ru-RU" smtClean="0"/>
              <a:pPr/>
              <a:t>17.03.2014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1F47-2416-4148-A49A-114C799730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C942E-F145-4DCB-B0DD-6AF227013C73}" type="datetimeFigureOut">
              <a:rPr lang="ru-RU" smtClean="0"/>
              <a:pPr/>
              <a:t>17.03.2014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1F47-2416-4148-A49A-114C799730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2C942E-F145-4DCB-B0DD-6AF227013C73}" type="datetimeFigureOut">
              <a:rPr lang="ru-RU" smtClean="0"/>
              <a:pPr/>
              <a:t>17.03.2014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481F47-2416-4148-A49A-114C799730F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Shitsu\Desktop\реферат\SlaidPrint.jpg"/>
          <p:cNvPicPr>
            <a:picLocks noChangeAspect="1" noChangeArrowheads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500063"/>
            <a:ext cx="8229600" cy="917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8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68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xmlns="" val="1667691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30.jpeg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4.bin"/><Relationship Id="rId5" Type="http://schemas.openxmlformats.org/officeDocument/2006/relationships/oleObject" Target="../embeddings/oleObject13.bin"/><Relationship Id="rId4" Type="http://schemas.openxmlformats.org/officeDocument/2006/relationships/oleObject" Target="../embeddings/oleObject12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35.jpeg"/><Relationship Id="rId7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18.bin"/><Relationship Id="rId5" Type="http://schemas.openxmlformats.org/officeDocument/2006/relationships/oleObject" Target="../embeddings/oleObject17.bin"/><Relationship Id="rId4" Type="http://schemas.openxmlformats.org/officeDocument/2006/relationships/oleObject" Target="../embeddings/oleObject16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13" Type="http://schemas.openxmlformats.org/officeDocument/2006/relationships/image" Target="../media/image21.png"/><Relationship Id="rId3" Type="http://schemas.openxmlformats.org/officeDocument/2006/relationships/image" Target="../media/image45.jpeg"/><Relationship Id="rId7" Type="http://schemas.openxmlformats.org/officeDocument/2006/relationships/oleObject" Target="../embeddings/oleObject23.bin"/><Relationship Id="rId12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22.bin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1.bin"/><Relationship Id="rId10" Type="http://schemas.openxmlformats.org/officeDocument/2006/relationships/oleObject" Target="../embeddings/oleObject26.bin"/><Relationship Id="rId4" Type="http://schemas.openxmlformats.org/officeDocument/2006/relationships/oleObject" Target="../embeddings/oleObject20.bin"/><Relationship Id="rId9" Type="http://schemas.openxmlformats.org/officeDocument/2006/relationships/oleObject" Target="../embeddings/oleObject25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13" Type="http://schemas.openxmlformats.org/officeDocument/2006/relationships/oleObject" Target="../embeddings/oleObject37.bin"/><Relationship Id="rId3" Type="http://schemas.openxmlformats.org/officeDocument/2006/relationships/image" Target="../media/image56.jpeg"/><Relationship Id="rId7" Type="http://schemas.openxmlformats.org/officeDocument/2006/relationships/oleObject" Target="../embeddings/oleObject31.bin"/><Relationship Id="rId12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30.bin"/><Relationship Id="rId11" Type="http://schemas.openxmlformats.org/officeDocument/2006/relationships/oleObject" Target="../embeddings/oleObject35.bin"/><Relationship Id="rId5" Type="http://schemas.openxmlformats.org/officeDocument/2006/relationships/oleObject" Target="../embeddings/oleObject29.bin"/><Relationship Id="rId15" Type="http://schemas.openxmlformats.org/officeDocument/2006/relationships/image" Target="../media/image21.png"/><Relationship Id="rId10" Type="http://schemas.openxmlformats.org/officeDocument/2006/relationships/oleObject" Target="../embeddings/oleObject34.bin"/><Relationship Id="rId4" Type="http://schemas.openxmlformats.org/officeDocument/2006/relationships/image" Target="../media/image57.jpeg"/><Relationship Id="rId9" Type="http://schemas.openxmlformats.org/officeDocument/2006/relationships/oleObject" Target="../embeddings/oleObject33.bin"/><Relationship Id="rId14" Type="http://schemas.openxmlformats.org/officeDocument/2006/relationships/oleObject" Target="../embeddings/oleObject38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2.bin"/><Relationship Id="rId13" Type="http://schemas.openxmlformats.org/officeDocument/2006/relationships/oleObject" Target="../embeddings/oleObject47.bin"/><Relationship Id="rId3" Type="http://schemas.openxmlformats.org/officeDocument/2006/relationships/image" Target="../media/image67.jpeg"/><Relationship Id="rId7" Type="http://schemas.openxmlformats.org/officeDocument/2006/relationships/oleObject" Target="../embeddings/oleObject41.bin"/><Relationship Id="rId12" Type="http://schemas.openxmlformats.org/officeDocument/2006/relationships/oleObject" Target="../embeddings/oleObject4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40.bin"/><Relationship Id="rId11" Type="http://schemas.openxmlformats.org/officeDocument/2006/relationships/oleObject" Target="../embeddings/oleObject45.bin"/><Relationship Id="rId5" Type="http://schemas.openxmlformats.org/officeDocument/2006/relationships/oleObject" Target="../embeddings/oleObject39.bin"/><Relationship Id="rId15" Type="http://schemas.openxmlformats.org/officeDocument/2006/relationships/image" Target="../media/image21.png"/><Relationship Id="rId10" Type="http://schemas.openxmlformats.org/officeDocument/2006/relationships/oleObject" Target="../embeddings/oleObject44.bin"/><Relationship Id="rId4" Type="http://schemas.openxmlformats.org/officeDocument/2006/relationships/image" Target="../media/image68.jpeg"/><Relationship Id="rId9" Type="http://schemas.openxmlformats.org/officeDocument/2006/relationships/oleObject" Target="../embeddings/oleObject43.bin"/><Relationship Id="rId14" Type="http://schemas.openxmlformats.org/officeDocument/2006/relationships/oleObject" Target="../embeddings/oleObject48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5" Type="http://schemas.openxmlformats.org/officeDocument/2006/relationships/image" Target="../media/image71.jpeg"/><Relationship Id="rId4" Type="http://schemas.openxmlformats.org/officeDocument/2006/relationships/image" Target="../media/image70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4.jpeg"/><Relationship Id="rId2" Type="http://schemas.openxmlformats.org/officeDocument/2006/relationships/image" Target="../media/image7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8.png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8.png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8.png"/><Relationship Id="rId4" Type="http://schemas.openxmlformats.org/officeDocument/2006/relationships/oleObject" Target="../embeddings/oleObject3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8.png"/><Relationship Id="rId4" Type="http://schemas.openxmlformats.org/officeDocument/2006/relationships/oleObject" Target="../embeddings/oleObject4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8.png"/><Relationship Id="rId4" Type="http://schemas.openxmlformats.org/officeDocument/2006/relationships/oleObject" Target="../embeddings/oleObject5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7" Type="http://schemas.openxmlformats.org/officeDocument/2006/relationships/image" Target="../media/image2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8.bin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7" Type="http://schemas.openxmlformats.org/officeDocument/2006/relationships/image" Target="../media/image2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1.bin"/><Relationship Id="rId5" Type="http://schemas.openxmlformats.org/officeDocument/2006/relationships/oleObject" Target="../embeddings/oleObject10.bin"/><Relationship Id="rId4" Type="http://schemas.openxmlformats.org/officeDocument/2006/relationships/oleObject" Target="../embeddings/oleObject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1007688" y="620688"/>
            <a:ext cx="762432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Муниципальное</a:t>
            </a:r>
            <a:r>
              <a:rPr kumimoji="0" lang="ru-RU" sz="200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общеобразовательное учреждение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– гимназия № 1</a:t>
            </a:r>
            <a:endParaRPr kumimoji="0" lang="ru-RU" sz="200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3059832" y="5085184"/>
            <a:ext cx="597666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Автор: Дацко Елена Владимировна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учитель математики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1881" y="4567836"/>
            <a:ext cx="2193581" cy="1785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8" name="Прямая соединительная линия 7"/>
          <p:cNvCxnSpPr/>
          <p:nvPr/>
        </p:nvCxnSpPr>
        <p:spPr>
          <a:xfrm>
            <a:off x="301562" y="0"/>
            <a:ext cx="0" cy="6858000"/>
          </a:xfrm>
          <a:prstGeom prst="line">
            <a:avLst/>
          </a:prstGeom>
          <a:noFill/>
          <a:ln w="50800" cap="flat" cmpd="sng" algn="ctr">
            <a:solidFill>
              <a:srgbClr val="002060"/>
            </a:solidFill>
            <a:prstDash val="solid"/>
          </a:ln>
          <a:effectLst/>
        </p:spPr>
      </p:cxnSp>
      <p:cxnSp>
        <p:nvCxnSpPr>
          <p:cNvPr id="9" name="Прямая соединительная линия 8"/>
          <p:cNvCxnSpPr/>
          <p:nvPr/>
        </p:nvCxnSpPr>
        <p:spPr>
          <a:xfrm>
            <a:off x="0" y="188640"/>
            <a:ext cx="9144000" cy="0"/>
          </a:xfrm>
          <a:prstGeom prst="line">
            <a:avLst/>
          </a:prstGeom>
          <a:noFill/>
          <a:ln w="50800" cap="flat" cmpd="sng" algn="ctr">
            <a:solidFill>
              <a:srgbClr val="002060"/>
            </a:solidFill>
            <a:prstDash val="solid"/>
          </a:ln>
          <a:effectLst/>
        </p:spPr>
      </p:cxnSp>
      <p:cxnSp>
        <p:nvCxnSpPr>
          <p:cNvPr id="10" name="Прямая соединительная линия 9"/>
          <p:cNvCxnSpPr/>
          <p:nvPr/>
        </p:nvCxnSpPr>
        <p:spPr>
          <a:xfrm>
            <a:off x="454641" y="0"/>
            <a:ext cx="0" cy="6858000"/>
          </a:xfrm>
          <a:prstGeom prst="line">
            <a:avLst/>
          </a:prstGeom>
          <a:noFill/>
          <a:ln w="101600" cap="flat" cmpd="sng" algn="ctr">
            <a:solidFill>
              <a:srgbClr val="002060"/>
            </a:solidFill>
            <a:prstDash val="solid"/>
          </a:ln>
          <a:effectLst/>
        </p:spPr>
      </p:cxnSp>
      <p:cxnSp>
        <p:nvCxnSpPr>
          <p:cNvPr id="11" name="Прямая соединительная линия 10"/>
          <p:cNvCxnSpPr/>
          <p:nvPr/>
        </p:nvCxnSpPr>
        <p:spPr>
          <a:xfrm>
            <a:off x="0" y="367368"/>
            <a:ext cx="9144000" cy="0"/>
          </a:xfrm>
          <a:prstGeom prst="line">
            <a:avLst/>
          </a:prstGeom>
          <a:noFill/>
          <a:ln w="101600" cap="flat" cmpd="sng" algn="ctr">
            <a:solidFill>
              <a:srgbClr val="002060"/>
            </a:solidFill>
            <a:prstDash val="solid"/>
          </a:ln>
          <a:effectLst/>
        </p:spPr>
      </p:cxn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641881" y="1268760"/>
            <a:ext cx="8394615" cy="3016497"/>
          </a:xfrm>
          <a:prstGeom prst="rect">
            <a:avLst/>
          </a:prstGeom>
          <a:noFill/>
          <a:ln w="76200" cmpd="tri">
            <a:solidFill>
              <a:srgbClr val="002060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73810" y="1268760"/>
            <a:ext cx="8330755" cy="3139321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6400" b="1" dirty="0" smtClean="0">
                <a:ln w="19050" cmpd="sng">
                  <a:solidFill>
                    <a:srgbClr val="002060"/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Решение планиметрических задач методом площадей</a:t>
            </a:r>
            <a:endParaRPr lang="ru-RU" sz="6400" b="1" dirty="0">
              <a:ln w="19050" cmpd="sng">
                <a:solidFill>
                  <a:srgbClr val="002060"/>
                </a:solidFill>
                <a:prstDash val="solid"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anose="03010101010201010101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375756" y="6023302"/>
            <a:ext cx="48245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 Клин, Московская область, 2014 год</a:t>
            </a:r>
            <a:endParaRPr lang="ru-RU" sz="2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159732" y="4397042"/>
            <a:ext cx="48245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Урок геометрии в 11 классе</a:t>
            </a:r>
            <a:endParaRPr lang="ru-RU" sz="2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8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11560" y="767341"/>
            <a:ext cx="3816424" cy="3024336"/>
          </a:xfrm>
          <a:prstGeom prst="rect">
            <a:avLst/>
          </a:prstGeom>
        </p:spPr>
      </p:pic>
      <p:graphicFrame>
        <p:nvGraphicFramePr>
          <p:cNvPr id="1433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863020463"/>
              </p:ext>
            </p:extLst>
          </p:nvPr>
        </p:nvGraphicFramePr>
        <p:xfrm>
          <a:off x="4998977" y="1108857"/>
          <a:ext cx="1239888" cy="392631"/>
        </p:xfrm>
        <a:graphic>
          <a:graphicData uri="http://schemas.openxmlformats.org/presentationml/2006/ole">
            <p:oleObj spid="_x0000_s14381" name="Формула" r:id="rId4" imgW="571004" imgH="177646" progId="Equation.3">
              <p:embed/>
            </p:oleObj>
          </a:graphicData>
        </a:graphic>
      </p:graphicFrame>
      <p:graphicFrame>
        <p:nvGraphicFramePr>
          <p:cNvPr id="1433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926492361"/>
              </p:ext>
            </p:extLst>
          </p:nvPr>
        </p:nvGraphicFramePr>
        <p:xfrm>
          <a:off x="5020749" y="1589514"/>
          <a:ext cx="2088232" cy="424814"/>
        </p:xfrm>
        <a:graphic>
          <a:graphicData uri="http://schemas.openxmlformats.org/presentationml/2006/ole">
            <p:oleObj spid="_x0000_s14382" name="Формула" r:id="rId5" imgW="1206500" imgH="228600" progId="Equation.3">
              <p:embed/>
            </p:oleObj>
          </a:graphicData>
        </a:graphic>
      </p:graphicFrame>
      <p:graphicFrame>
        <p:nvGraphicFramePr>
          <p:cNvPr id="14337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665270237"/>
              </p:ext>
            </p:extLst>
          </p:nvPr>
        </p:nvGraphicFramePr>
        <p:xfrm>
          <a:off x="5023182" y="2499701"/>
          <a:ext cx="1909027" cy="655338"/>
        </p:xfrm>
        <a:graphic>
          <a:graphicData uri="http://schemas.openxmlformats.org/presentationml/2006/ole">
            <p:oleObj spid="_x0000_s14383" name="Формула" r:id="rId6" imgW="634449" imgH="215713" progId="Equation.3">
              <p:embed/>
            </p:oleObj>
          </a:graphicData>
        </a:graphic>
      </p:graphicFrame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457200" y="638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параллелограмм,</a:t>
            </a:r>
            <a:endParaRPr kumimoji="0" lang="ru-RU" sz="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457200" y="1085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4970808" y="624185"/>
            <a:ext cx="12398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Дано: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5095189" y="2046039"/>
            <a:ext cx="169668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Найти: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4879166" y="3204265"/>
            <a:ext cx="215348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200" dirty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твет: 8.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6188656" y="1074341"/>
            <a:ext cx="234087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параллелограмм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238065" y="4158372"/>
            <a:ext cx="864096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400" b="1" i="1" u="sng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Вывод: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этом случае отношение площадей треугольника и параллелограмма равно отношению их высот. Высота параллелограмма есть высота треугольника. Но в нахождении площади треугольника присутствует коэффициент       , 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значит, составляя и решая данную пропорцию, получаем 8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434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155216135"/>
              </p:ext>
            </p:extLst>
          </p:nvPr>
        </p:nvGraphicFramePr>
        <p:xfrm>
          <a:off x="6991478" y="5229200"/>
          <a:ext cx="432048" cy="648072"/>
        </p:xfrm>
        <a:graphic>
          <a:graphicData uri="http://schemas.openxmlformats.org/presentationml/2006/ole">
            <p:oleObj spid="_x0000_s14384" name="Формула" r:id="rId7" imgW="152334" imgH="393529" progId="Equation.3">
              <p:embed/>
            </p:oleObj>
          </a:graphicData>
        </a:graphic>
      </p:graphicFrame>
      <p:cxnSp>
        <p:nvCxnSpPr>
          <p:cNvPr id="21" name="Прямая соединительная линия 20"/>
          <p:cNvCxnSpPr/>
          <p:nvPr/>
        </p:nvCxnSpPr>
        <p:spPr>
          <a:xfrm>
            <a:off x="0" y="188640"/>
            <a:ext cx="9144000" cy="0"/>
          </a:xfrm>
          <a:prstGeom prst="line">
            <a:avLst/>
          </a:prstGeom>
          <a:noFill/>
          <a:ln w="50800" cap="flat" cmpd="sng" algn="ctr">
            <a:solidFill>
              <a:srgbClr val="002060"/>
            </a:solidFill>
            <a:prstDash val="solid"/>
          </a:ln>
          <a:effectLst/>
        </p:spPr>
      </p:cxnSp>
      <p:cxnSp>
        <p:nvCxnSpPr>
          <p:cNvPr id="22" name="Прямая соединительная линия 21"/>
          <p:cNvCxnSpPr/>
          <p:nvPr/>
        </p:nvCxnSpPr>
        <p:spPr>
          <a:xfrm>
            <a:off x="0" y="367368"/>
            <a:ext cx="9144000" cy="0"/>
          </a:xfrm>
          <a:prstGeom prst="line">
            <a:avLst/>
          </a:prstGeom>
          <a:noFill/>
          <a:ln w="101600" cap="flat" cmpd="sng" algn="ctr">
            <a:solidFill>
              <a:srgbClr val="002060"/>
            </a:solidFill>
            <a:prstDash val="solid"/>
          </a:ln>
          <a:effectLst/>
        </p:spPr>
      </p:cxnSp>
      <p:cxnSp>
        <p:nvCxnSpPr>
          <p:cNvPr id="23" name="Прямая соединительная линия 22"/>
          <p:cNvCxnSpPr/>
          <p:nvPr/>
        </p:nvCxnSpPr>
        <p:spPr>
          <a:xfrm>
            <a:off x="0" y="6597352"/>
            <a:ext cx="9144000" cy="0"/>
          </a:xfrm>
          <a:prstGeom prst="line">
            <a:avLst/>
          </a:prstGeom>
          <a:noFill/>
          <a:ln w="50800" cap="flat" cmpd="sng" algn="ctr">
            <a:solidFill>
              <a:srgbClr val="002060"/>
            </a:solidFill>
            <a:prstDash val="solid"/>
          </a:ln>
          <a:effectLst/>
        </p:spPr>
      </p:cxnSp>
      <p:cxnSp>
        <p:nvCxnSpPr>
          <p:cNvPr id="24" name="Прямая соединительная линия 23"/>
          <p:cNvCxnSpPr/>
          <p:nvPr/>
        </p:nvCxnSpPr>
        <p:spPr>
          <a:xfrm>
            <a:off x="0" y="6416040"/>
            <a:ext cx="9144000" cy="0"/>
          </a:xfrm>
          <a:prstGeom prst="line">
            <a:avLst/>
          </a:prstGeom>
          <a:noFill/>
          <a:ln w="101600" cap="flat" cmpd="sng" algn="ctr">
            <a:solidFill>
              <a:srgbClr val="002060"/>
            </a:solidFill>
            <a:prstDash val="solid"/>
          </a:ln>
          <a:effectLst/>
        </p:spPr>
      </p:cxnSp>
      <p:grpSp>
        <p:nvGrpSpPr>
          <p:cNvPr id="25" name="Группа 24"/>
          <p:cNvGrpSpPr/>
          <p:nvPr/>
        </p:nvGrpSpPr>
        <p:grpSpPr>
          <a:xfrm>
            <a:off x="438276" y="105758"/>
            <a:ext cx="1793049" cy="523220"/>
            <a:chOff x="6012160" y="917475"/>
            <a:chExt cx="1793049" cy="523220"/>
          </a:xfrm>
        </p:grpSpPr>
        <p:sp>
          <p:nvSpPr>
            <p:cNvPr id="26" name="Прямоугольник 25"/>
            <p:cNvSpPr/>
            <p:nvPr/>
          </p:nvSpPr>
          <p:spPr>
            <a:xfrm>
              <a:off x="6012160" y="917475"/>
              <a:ext cx="1793049" cy="523220"/>
            </a:xfrm>
            <a:prstGeom prst="rect">
              <a:avLst/>
            </a:prstGeom>
            <a:ln w="1905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r"/>
              <a:r>
                <a:rPr lang="ru-RU" sz="28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Задача</a:t>
              </a:r>
              <a:endPara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27" name="Picture 2"/>
            <p:cNvPicPr>
              <a:picLocks noChangeAspect="1" noChangeArrowheads="1"/>
            </p:cNvPicPr>
            <p:nvPr/>
          </p:nvPicPr>
          <p:blipFill>
            <a:blip r:embed="rId8" cstate="email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04774" y="968311"/>
              <a:ext cx="404292" cy="4215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10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10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34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9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39552" y="983343"/>
            <a:ext cx="4752528" cy="3888432"/>
          </a:xfrm>
          <a:prstGeom prst="rect">
            <a:avLst/>
          </a:prstGeom>
        </p:spPr>
      </p:pic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6012162" y="630315"/>
            <a:ext cx="158417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Дано: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5868146" y="2790556"/>
            <a:ext cx="187220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Найти: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123795" y="5117349"/>
            <a:ext cx="18002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400" dirty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</a:t>
            </a: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твет: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331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733398672"/>
              </p:ext>
            </p:extLst>
          </p:nvPr>
        </p:nvGraphicFramePr>
        <p:xfrm>
          <a:off x="5868146" y="1339943"/>
          <a:ext cx="2091292" cy="828625"/>
        </p:xfrm>
        <a:graphic>
          <a:graphicData uri="http://schemas.openxmlformats.org/presentationml/2006/ole">
            <p:oleObj spid="_x0000_s13353" name="Формула" r:id="rId4" imgW="507780" imgH="203112" progId="Equation.3">
              <p:embed/>
            </p:oleObj>
          </a:graphicData>
        </a:graphic>
      </p:graphicFrame>
      <p:graphicFrame>
        <p:nvGraphicFramePr>
          <p:cNvPr id="1331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287278993"/>
              </p:ext>
            </p:extLst>
          </p:nvPr>
        </p:nvGraphicFramePr>
        <p:xfrm>
          <a:off x="5868146" y="2060023"/>
          <a:ext cx="2160241" cy="685031"/>
        </p:xfrm>
        <a:graphic>
          <a:graphicData uri="http://schemas.openxmlformats.org/presentationml/2006/ole">
            <p:oleObj spid="_x0000_s13354" name="Формула" r:id="rId5" imgW="596641" imgH="177723" progId="Equation.3">
              <p:embed/>
            </p:oleObj>
          </a:graphicData>
        </a:graphic>
      </p:graphicFrame>
      <p:graphicFrame>
        <p:nvGraphicFramePr>
          <p:cNvPr id="13313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921983302"/>
              </p:ext>
            </p:extLst>
          </p:nvPr>
        </p:nvGraphicFramePr>
        <p:xfrm>
          <a:off x="5868145" y="3644199"/>
          <a:ext cx="2252423" cy="1556822"/>
        </p:xfrm>
        <a:graphic>
          <a:graphicData uri="http://schemas.openxmlformats.org/presentationml/2006/ole">
            <p:oleObj spid="_x0000_s13355" name="Формула" r:id="rId6" imgW="647419" imgH="444307" progId="Equation.3">
              <p:embed/>
            </p:oleObj>
          </a:graphicData>
        </a:graphic>
      </p:graphicFrame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457200" y="657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45720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auto">
          <a:xfrm>
            <a:off x="457200" y="1285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21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332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188082489"/>
              </p:ext>
            </p:extLst>
          </p:nvPr>
        </p:nvGraphicFramePr>
        <p:xfrm>
          <a:off x="3779979" y="5076118"/>
          <a:ext cx="504056" cy="1033315"/>
        </p:xfrm>
        <a:graphic>
          <a:graphicData uri="http://schemas.openxmlformats.org/presentationml/2006/ole">
            <p:oleObj spid="_x0000_s13356" name="Формула" r:id="rId7" imgW="190417" imgH="393529" progId="Equation.3">
              <p:embed/>
            </p:oleObj>
          </a:graphicData>
        </a:graphic>
      </p:graphicFrame>
      <p:cxnSp>
        <p:nvCxnSpPr>
          <p:cNvPr id="15" name="Прямая соединительная линия 14"/>
          <p:cNvCxnSpPr/>
          <p:nvPr/>
        </p:nvCxnSpPr>
        <p:spPr>
          <a:xfrm>
            <a:off x="0" y="188640"/>
            <a:ext cx="9144000" cy="0"/>
          </a:xfrm>
          <a:prstGeom prst="line">
            <a:avLst/>
          </a:prstGeom>
          <a:noFill/>
          <a:ln w="50800" cap="flat" cmpd="sng" algn="ctr">
            <a:solidFill>
              <a:srgbClr val="002060"/>
            </a:solidFill>
            <a:prstDash val="solid"/>
          </a:ln>
          <a:effectLst/>
        </p:spPr>
      </p:cxnSp>
      <p:cxnSp>
        <p:nvCxnSpPr>
          <p:cNvPr id="16" name="Прямая соединительная линия 15"/>
          <p:cNvCxnSpPr/>
          <p:nvPr/>
        </p:nvCxnSpPr>
        <p:spPr>
          <a:xfrm>
            <a:off x="0" y="367368"/>
            <a:ext cx="9144000" cy="0"/>
          </a:xfrm>
          <a:prstGeom prst="line">
            <a:avLst/>
          </a:prstGeom>
          <a:noFill/>
          <a:ln w="101600" cap="flat" cmpd="sng" algn="ctr">
            <a:solidFill>
              <a:srgbClr val="002060"/>
            </a:solidFill>
            <a:prstDash val="solid"/>
          </a:ln>
          <a:effectLst/>
        </p:spPr>
      </p:cxnSp>
      <p:cxnSp>
        <p:nvCxnSpPr>
          <p:cNvPr id="17" name="Прямая соединительная линия 16"/>
          <p:cNvCxnSpPr/>
          <p:nvPr/>
        </p:nvCxnSpPr>
        <p:spPr>
          <a:xfrm>
            <a:off x="0" y="6597352"/>
            <a:ext cx="9144000" cy="0"/>
          </a:xfrm>
          <a:prstGeom prst="line">
            <a:avLst/>
          </a:prstGeom>
          <a:noFill/>
          <a:ln w="50800" cap="flat" cmpd="sng" algn="ctr">
            <a:solidFill>
              <a:srgbClr val="002060"/>
            </a:solidFill>
            <a:prstDash val="solid"/>
          </a:ln>
          <a:effectLst/>
        </p:spPr>
      </p:cxnSp>
      <p:cxnSp>
        <p:nvCxnSpPr>
          <p:cNvPr id="18" name="Прямая соединительная линия 17"/>
          <p:cNvCxnSpPr/>
          <p:nvPr/>
        </p:nvCxnSpPr>
        <p:spPr>
          <a:xfrm>
            <a:off x="0" y="6416040"/>
            <a:ext cx="9144000" cy="0"/>
          </a:xfrm>
          <a:prstGeom prst="line">
            <a:avLst/>
          </a:prstGeom>
          <a:noFill/>
          <a:ln w="101600" cap="flat" cmpd="sng" algn="ctr">
            <a:solidFill>
              <a:srgbClr val="002060"/>
            </a:solidFill>
            <a:prstDash val="solid"/>
          </a:ln>
          <a:effectLst/>
        </p:spPr>
      </p:cxnSp>
      <p:grpSp>
        <p:nvGrpSpPr>
          <p:cNvPr id="19" name="Группа 18"/>
          <p:cNvGrpSpPr/>
          <p:nvPr/>
        </p:nvGrpSpPr>
        <p:grpSpPr>
          <a:xfrm>
            <a:off x="438276" y="105758"/>
            <a:ext cx="1793049" cy="523220"/>
            <a:chOff x="6012160" y="917475"/>
            <a:chExt cx="1793049" cy="523220"/>
          </a:xfrm>
        </p:grpSpPr>
        <p:sp>
          <p:nvSpPr>
            <p:cNvPr id="20" name="Прямоугольник 19"/>
            <p:cNvSpPr/>
            <p:nvPr/>
          </p:nvSpPr>
          <p:spPr>
            <a:xfrm>
              <a:off x="6012160" y="917475"/>
              <a:ext cx="1793049" cy="523220"/>
            </a:xfrm>
            <a:prstGeom prst="rect">
              <a:avLst/>
            </a:prstGeom>
            <a:ln w="1905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r"/>
              <a:r>
                <a:rPr lang="ru-RU" sz="28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Задача</a:t>
              </a:r>
              <a:endPara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21" name="Picture 2"/>
            <p:cNvPicPr>
              <a:picLocks noChangeAspect="1" noChangeArrowheads="1"/>
            </p:cNvPicPr>
            <p:nvPr/>
          </p:nvPicPr>
          <p:blipFill>
            <a:blip r:embed="rId8" cstate="email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04774" y="968311"/>
              <a:ext cx="404292" cy="4215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10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79512" y="913075"/>
            <a:ext cx="4975816" cy="3569552"/>
          </a:xfrm>
          <a:prstGeom prst="rect">
            <a:avLst/>
          </a:prstGeom>
        </p:spPr>
      </p:pic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5508104" y="643921"/>
            <a:ext cx="158417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Дано: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5364088" y="3657805"/>
            <a:ext cx="187220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Найти: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475656" y="4940941"/>
            <a:ext cx="2592288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400" dirty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</a:t>
            </a: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твет: 10.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97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739819032"/>
              </p:ext>
            </p:extLst>
          </p:nvPr>
        </p:nvGraphicFramePr>
        <p:xfrm>
          <a:off x="5508104" y="1353549"/>
          <a:ext cx="1091490" cy="432048"/>
        </p:xfrm>
        <a:graphic>
          <a:graphicData uri="http://schemas.openxmlformats.org/presentationml/2006/ole">
            <p:oleObj spid="_x0000_s29787" name="Формула" r:id="rId4" imgW="457002" imgH="177723" progId="Equation.3">
              <p:embed/>
            </p:oleObj>
          </a:graphicData>
        </a:graphic>
      </p:graphicFrame>
      <p:graphicFrame>
        <p:nvGraphicFramePr>
          <p:cNvPr id="297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523049799"/>
              </p:ext>
            </p:extLst>
          </p:nvPr>
        </p:nvGraphicFramePr>
        <p:xfrm>
          <a:off x="5508103" y="1857605"/>
          <a:ext cx="593007" cy="360040"/>
        </p:xfrm>
        <a:graphic>
          <a:graphicData uri="http://schemas.openxmlformats.org/presentationml/2006/ole">
            <p:oleObj spid="_x0000_s29788" name="Формула" r:id="rId5" imgW="266353" imgH="164885" progId="Equation.3">
              <p:embed/>
            </p:oleObj>
          </a:graphicData>
        </a:graphic>
      </p:graphicFrame>
      <p:graphicFrame>
        <p:nvGraphicFramePr>
          <p:cNvPr id="2970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790013339"/>
              </p:ext>
            </p:extLst>
          </p:nvPr>
        </p:nvGraphicFramePr>
        <p:xfrm>
          <a:off x="7380312" y="1857605"/>
          <a:ext cx="1008112" cy="432048"/>
        </p:xfrm>
        <a:graphic>
          <a:graphicData uri="http://schemas.openxmlformats.org/presentationml/2006/ole">
            <p:oleObj spid="_x0000_s29789" name="Формула" r:id="rId6" imgW="469696" imgH="203112" progId="Equation.3">
              <p:embed/>
            </p:oleObj>
          </a:graphicData>
        </a:graphic>
      </p:graphicFrame>
      <p:graphicFrame>
        <p:nvGraphicFramePr>
          <p:cNvPr id="2970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581838844"/>
              </p:ext>
            </p:extLst>
          </p:nvPr>
        </p:nvGraphicFramePr>
        <p:xfrm>
          <a:off x="5508103" y="2289653"/>
          <a:ext cx="530585" cy="360040"/>
        </p:xfrm>
        <a:graphic>
          <a:graphicData uri="http://schemas.openxmlformats.org/presentationml/2006/ole">
            <p:oleObj spid="_x0000_s29790" name="Формула" r:id="rId7" imgW="266353" imgH="177569" progId="Equation.3">
              <p:embed/>
            </p:oleObj>
          </a:graphicData>
        </a:graphic>
      </p:graphicFrame>
      <p:graphicFrame>
        <p:nvGraphicFramePr>
          <p:cNvPr id="297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21018723"/>
              </p:ext>
            </p:extLst>
          </p:nvPr>
        </p:nvGraphicFramePr>
        <p:xfrm>
          <a:off x="7380312" y="2289653"/>
          <a:ext cx="1008112" cy="432048"/>
        </p:xfrm>
        <a:graphic>
          <a:graphicData uri="http://schemas.openxmlformats.org/presentationml/2006/ole">
            <p:oleObj spid="_x0000_s29791" name="Формула" r:id="rId8" imgW="469696" imgH="203112" progId="Equation.3">
              <p:embed/>
            </p:oleObj>
          </a:graphicData>
        </a:graphic>
      </p:graphicFrame>
      <p:graphicFrame>
        <p:nvGraphicFramePr>
          <p:cNvPr id="2969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385931615"/>
              </p:ext>
            </p:extLst>
          </p:nvPr>
        </p:nvGraphicFramePr>
        <p:xfrm>
          <a:off x="5580112" y="2649693"/>
          <a:ext cx="363830" cy="432048"/>
        </p:xfrm>
        <a:graphic>
          <a:graphicData uri="http://schemas.openxmlformats.org/presentationml/2006/ole">
            <p:oleObj spid="_x0000_s29792" name="Формула" r:id="rId9" imgW="152202" imgH="177569" progId="Equation.3">
              <p:embed/>
            </p:oleObj>
          </a:graphicData>
        </a:graphic>
      </p:graphicFrame>
      <p:graphicFrame>
        <p:nvGraphicFramePr>
          <p:cNvPr id="2969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735685759"/>
              </p:ext>
            </p:extLst>
          </p:nvPr>
        </p:nvGraphicFramePr>
        <p:xfrm>
          <a:off x="7308304" y="2721701"/>
          <a:ext cx="552835" cy="374501"/>
        </p:xfrm>
        <a:graphic>
          <a:graphicData uri="http://schemas.openxmlformats.org/presentationml/2006/ole">
            <p:oleObj spid="_x0000_s29793" name="Формула" r:id="rId10" imgW="291973" imgH="203112" progId="Equation.3">
              <p:embed/>
            </p:oleObj>
          </a:graphicData>
        </a:graphic>
      </p:graphicFrame>
      <p:graphicFrame>
        <p:nvGraphicFramePr>
          <p:cNvPr id="29697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01341149"/>
              </p:ext>
            </p:extLst>
          </p:nvPr>
        </p:nvGraphicFramePr>
        <p:xfrm>
          <a:off x="5436096" y="3081741"/>
          <a:ext cx="1937607" cy="588640"/>
        </p:xfrm>
        <a:graphic>
          <a:graphicData uri="http://schemas.openxmlformats.org/presentationml/2006/ole">
            <p:oleObj spid="_x0000_s29794" name="Формула" r:id="rId11" imgW="749300" imgH="228600" progId="Equation.3">
              <p:embed/>
            </p:oleObj>
          </a:graphicData>
        </a:graphic>
      </p:graphicFrame>
      <p:sp>
        <p:nvSpPr>
          <p:cNvPr id="29708" name="Rectangle 12"/>
          <p:cNvSpPr>
            <a:spLocks noChangeArrowheads="1"/>
          </p:cNvSpPr>
          <p:nvPr/>
        </p:nvSpPr>
        <p:spPr bwMode="auto">
          <a:xfrm>
            <a:off x="457200" y="1000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710" name="Rectangle 14"/>
          <p:cNvSpPr>
            <a:spLocks noChangeArrowheads="1"/>
          </p:cNvSpPr>
          <p:nvPr/>
        </p:nvSpPr>
        <p:spPr bwMode="auto">
          <a:xfrm>
            <a:off x="0" y="13811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712" name="Rectangle 16"/>
          <p:cNvSpPr>
            <a:spLocks noChangeArrowheads="1"/>
          </p:cNvSpPr>
          <p:nvPr/>
        </p:nvSpPr>
        <p:spPr bwMode="auto">
          <a:xfrm>
            <a:off x="0" y="22193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713" name="Rectangle 17"/>
          <p:cNvSpPr>
            <a:spLocks noChangeArrowheads="1"/>
          </p:cNvSpPr>
          <p:nvPr/>
        </p:nvSpPr>
        <p:spPr bwMode="auto">
          <a:xfrm>
            <a:off x="457200" y="2905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588224" y="1268760"/>
            <a:ext cx="27363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параллелограмм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940152" y="1785597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- медиана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940152" y="2217645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- медиана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796136" y="2649693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- середина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715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9714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910080868"/>
              </p:ext>
            </p:extLst>
          </p:nvPr>
        </p:nvGraphicFramePr>
        <p:xfrm>
          <a:off x="5364088" y="4449893"/>
          <a:ext cx="2145771" cy="804664"/>
        </p:xfrm>
        <a:graphic>
          <a:graphicData uri="http://schemas.openxmlformats.org/presentationml/2006/ole">
            <p:oleObj spid="_x0000_s29795" name="Формула" r:id="rId12" imgW="609600" imgH="228600" progId="Equation.3">
              <p:embed/>
            </p:oleObj>
          </a:graphicData>
        </a:graphic>
      </p:graphicFrame>
      <p:cxnSp>
        <p:nvCxnSpPr>
          <p:cNvPr id="27" name="Прямая соединительная линия 26"/>
          <p:cNvCxnSpPr/>
          <p:nvPr/>
        </p:nvCxnSpPr>
        <p:spPr>
          <a:xfrm>
            <a:off x="0" y="188640"/>
            <a:ext cx="9144000" cy="0"/>
          </a:xfrm>
          <a:prstGeom prst="line">
            <a:avLst/>
          </a:prstGeom>
          <a:noFill/>
          <a:ln w="50800" cap="flat" cmpd="sng" algn="ctr">
            <a:solidFill>
              <a:srgbClr val="002060"/>
            </a:solidFill>
            <a:prstDash val="solid"/>
          </a:ln>
          <a:effectLst/>
        </p:spPr>
      </p:cxnSp>
      <p:cxnSp>
        <p:nvCxnSpPr>
          <p:cNvPr id="28" name="Прямая соединительная линия 27"/>
          <p:cNvCxnSpPr/>
          <p:nvPr/>
        </p:nvCxnSpPr>
        <p:spPr>
          <a:xfrm>
            <a:off x="0" y="367368"/>
            <a:ext cx="9144000" cy="0"/>
          </a:xfrm>
          <a:prstGeom prst="line">
            <a:avLst/>
          </a:prstGeom>
          <a:noFill/>
          <a:ln w="101600" cap="flat" cmpd="sng" algn="ctr">
            <a:solidFill>
              <a:srgbClr val="002060"/>
            </a:solidFill>
            <a:prstDash val="solid"/>
          </a:ln>
          <a:effectLst/>
        </p:spPr>
      </p:cxnSp>
      <p:cxnSp>
        <p:nvCxnSpPr>
          <p:cNvPr id="29" name="Прямая соединительная линия 28"/>
          <p:cNvCxnSpPr/>
          <p:nvPr/>
        </p:nvCxnSpPr>
        <p:spPr>
          <a:xfrm>
            <a:off x="0" y="6597352"/>
            <a:ext cx="9144000" cy="0"/>
          </a:xfrm>
          <a:prstGeom prst="line">
            <a:avLst/>
          </a:prstGeom>
          <a:noFill/>
          <a:ln w="50800" cap="flat" cmpd="sng" algn="ctr">
            <a:solidFill>
              <a:srgbClr val="002060"/>
            </a:solidFill>
            <a:prstDash val="solid"/>
          </a:ln>
          <a:effectLst/>
        </p:spPr>
      </p:cxnSp>
      <p:cxnSp>
        <p:nvCxnSpPr>
          <p:cNvPr id="30" name="Прямая соединительная линия 29"/>
          <p:cNvCxnSpPr/>
          <p:nvPr/>
        </p:nvCxnSpPr>
        <p:spPr>
          <a:xfrm>
            <a:off x="0" y="6416040"/>
            <a:ext cx="9144000" cy="0"/>
          </a:xfrm>
          <a:prstGeom prst="line">
            <a:avLst/>
          </a:prstGeom>
          <a:noFill/>
          <a:ln w="101600" cap="flat" cmpd="sng" algn="ctr">
            <a:solidFill>
              <a:srgbClr val="002060"/>
            </a:solidFill>
            <a:prstDash val="solid"/>
          </a:ln>
          <a:effectLst/>
        </p:spPr>
      </p:cxnSp>
      <p:grpSp>
        <p:nvGrpSpPr>
          <p:cNvPr id="31" name="Группа 30"/>
          <p:cNvGrpSpPr/>
          <p:nvPr/>
        </p:nvGrpSpPr>
        <p:grpSpPr>
          <a:xfrm>
            <a:off x="438276" y="105758"/>
            <a:ext cx="1793049" cy="523220"/>
            <a:chOff x="6012160" y="917475"/>
            <a:chExt cx="1793049" cy="523220"/>
          </a:xfrm>
        </p:grpSpPr>
        <p:sp>
          <p:nvSpPr>
            <p:cNvPr id="32" name="Прямоугольник 31"/>
            <p:cNvSpPr/>
            <p:nvPr/>
          </p:nvSpPr>
          <p:spPr>
            <a:xfrm>
              <a:off x="6012160" y="917475"/>
              <a:ext cx="1793049" cy="523220"/>
            </a:xfrm>
            <a:prstGeom prst="rect">
              <a:avLst/>
            </a:prstGeom>
            <a:ln w="1905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r"/>
              <a:r>
                <a:rPr lang="ru-RU" sz="28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Задача</a:t>
              </a:r>
              <a:endPara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33" name="Picture 2"/>
            <p:cNvPicPr>
              <a:picLocks noChangeAspect="1" noChangeArrowheads="1"/>
            </p:cNvPicPr>
            <p:nvPr/>
          </p:nvPicPr>
          <p:blipFill>
            <a:blip r:embed="rId13" cstate="email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04774" y="968311"/>
              <a:ext cx="404292" cy="4215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11.jpg"/>
          <p:cNvPicPr/>
          <p:nvPr/>
        </p:nvPicPr>
        <p:blipFill>
          <a:blip r:embed="rId3" cstate="email"/>
          <a:stretch>
            <a:fillRect/>
          </a:stretch>
        </p:blipFill>
        <p:spPr>
          <a:xfrm>
            <a:off x="563875" y="1116724"/>
            <a:ext cx="3816424" cy="2592288"/>
          </a:xfrm>
          <a:prstGeom prst="rect">
            <a:avLst/>
          </a:prstGeom>
        </p:spPr>
      </p:pic>
      <p:pic>
        <p:nvPicPr>
          <p:cNvPr id="3" name="Рисунок 2" descr="12.jpg"/>
          <p:cNvPicPr/>
          <p:nvPr/>
        </p:nvPicPr>
        <p:blipFill>
          <a:blip r:embed="rId4" cstate="email"/>
          <a:stretch>
            <a:fillRect/>
          </a:stretch>
        </p:blipFill>
        <p:spPr>
          <a:xfrm>
            <a:off x="4740339" y="1116724"/>
            <a:ext cx="3816424" cy="25922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619672" y="576452"/>
            <a:ext cx="18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 вариант</a:t>
            </a: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508104" y="576452"/>
            <a:ext cx="18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 вариант</a:t>
            </a: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198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345408802"/>
              </p:ext>
            </p:extLst>
          </p:nvPr>
        </p:nvGraphicFramePr>
        <p:xfrm>
          <a:off x="779899" y="4141060"/>
          <a:ext cx="648072" cy="261987"/>
        </p:xfrm>
        <a:graphic>
          <a:graphicData uri="http://schemas.openxmlformats.org/presentationml/2006/ole">
            <p:oleObj spid="_x0000_s42086" name="Формула" r:id="rId5" imgW="444114" imgH="177646" progId="Equation.3">
              <p:embed/>
            </p:oleObj>
          </a:graphicData>
        </a:graphic>
      </p:graphicFrame>
      <p:graphicFrame>
        <p:nvGraphicFramePr>
          <p:cNvPr id="4198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477145749"/>
              </p:ext>
            </p:extLst>
          </p:nvPr>
        </p:nvGraphicFramePr>
        <p:xfrm>
          <a:off x="779899" y="4429092"/>
          <a:ext cx="1632181" cy="288032"/>
        </p:xfrm>
        <a:graphic>
          <a:graphicData uri="http://schemas.openxmlformats.org/presentationml/2006/ole">
            <p:oleObj spid="_x0000_s42087" name="Формула" r:id="rId6" imgW="1129810" imgH="203112" progId="Equation.3">
              <p:embed/>
            </p:oleObj>
          </a:graphicData>
        </a:graphic>
      </p:graphicFrame>
      <p:graphicFrame>
        <p:nvGraphicFramePr>
          <p:cNvPr id="4198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933575879"/>
              </p:ext>
            </p:extLst>
          </p:nvPr>
        </p:nvGraphicFramePr>
        <p:xfrm>
          <a:off x="765017" y="4717124"/>
          <a:ext cx="1561344" cy="504056"/>
        </p:xfrm>
        <a:graphic>
          <a:graphicData uri="http://schemas.openxmlformats.org/presentationml/2006/ole">
            <p:oleObj spid="_x0000_s42088" name="Формула" r:id="rId7" imgW="1205977" imgH="393529" progId="Equation.3">
              <p:embed/>
            </p:oleObj>
          </a:graphicData>
        </a:graphic>
      </p:graphicFrame>
      <p:sp>
        <p:nvSpPr>
          <p:cNvPr id="4198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990" name="Rectangle 6"/>
          <p:cNvSpPr>
            <a:spLocks noChangeArrowheads="1"/>
          </p:cNvSpPr>
          <p:nvPr/>
        </p:nvSpPr>
        <p:spPr bwMode="auto">
          <a:xfrm>
            <a:off x="457200" y="10099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	</a:t>
            </a:r>
            <a:endParaRPr kumimoji="0" lang="ru-RU" sz="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991" name="Rectangle 7"/>
          <p:cNvSpPr>
            <a:spLocks noChangeArrowheads="1"/>
          </p:cNvSpPr>
          <p:nvPr/>
        </p:nvSpPr>
        <p:spPr bwMode="auto">
          <a:xfrm>
            <a:off x="457200" y="14005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33036" y="5205211"/>
            <a:ext cx="10081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Найти:</a:t>
            </a:r>
            <a:endParaRPr lang="ru-RU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79899" y="3709012"/>
            <a:ext cx="8640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Дано:</a:t>
            </a:r>
            <a:endParaRPr lang="ru-RU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748451" y="4357084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медианы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283955" y="4069052"/>
            <a:ext cx="18722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- параллелограмм</a:t>
            </a:r>
            <a:endParaRPr lang="ru-RU" sz="1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028371" y="5005156"/>
            <a:ext cx="10081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Найти:</a:t>
            </a:r>
            <a:endParaRPr lang="ru-RU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028371" y="3709012"/>
            <a:ext cx="8640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Дано:</a:t>
            </a:r>
            <a:endParaRPr lang="ru-RU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993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199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652733180"/>
              </p:ext>
            </p:extLst>
          </p:nvPr>
        </p:nvGraphicFramePr>
        <p:xfrm>
          <a:off x="698891" y="5515245"/>
          <a:ext cx="1296145" cy="801563"/>
        </p:xfrm>
        <a:graphic>
          <a:graphicData uri="http://schemas.openxmlformats.org/presentationml/2006/ole">
            <p:oleObj spid="_x0000_s42089" name="Формула" r:id="rId8" imgW="723586" imgH="444307" progId="Equation.3">
              <p:embed/>
            </p:oleObj>
          </a:graphicData>
        </a:graphic>
      </p:graphicFrame>
      <p:graphicFrame>
        <p:nvGraphicFramePr>
          <p:cNvPr id="4199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879221200"/>
              </p:ext>
            </p:extLst>
          </p:nvPr>
        </p:nvGraphicFramePr>
        <p:xfrm>
          <a:off x="5100379" y="4069052"/>
          <a:ext cx="840093" cy="360040"/>
        </p:xfrm>
        <a:graphic>
          <a:graphicData uri="http://schemas.openxmlformats.org/presentationml/2006/ole">
            <p:oleObj spid="_x0000_s42090" name="Формула" r:id="rId9" imgW="469696" imgH="203112" progId="Equation.3">
              <p:embed/>
            </p:oleObj>
          </a:graphicData>
        </a:graphic>
      </p:graphicFrame>
      <p:graphicFrame>
        <p:nvGraphicFramePr>
          <p:cNvPr id="4199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345261849"/>
              </p:ext>
            </p:extLst>
          </p:nvPr>
        </p:nvGraphicFramePr>
        <p:xfrm>
          <a:off x="5100379" y="4429092"/>
          <a:ext cx="781801" cy="288032"/>
        </p:xfrm>
        <a:graphic>
          <a:graphicData uri="http://schemas.openxmlformats.org/presentationml/2006/ole">
            <p:oleObj spid="_x0000_s42091" name="Формула" r:id="rId10" imgW="545626" imgH="203024" progId="Equation.3">
              <p:embed/>
            </p:oleObj>
          </a:graphicData>
        </a:graphic>
      </p:graphicFrame>
      <p:graphicFrame>
        <p:nvGraphicFramePr>
          <p:cNvPr id="4199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311672937"/>
              </p:ext>
            </p:extLst>
          </p:nvPr>
        </p:nvGraphicFramePr>
        <p:xfrm>
          <a:off x="5100379" y="4717124"/>
          <a:ext cx="1515958" cy="288032"/>
        </p:xfrm>
        <a:graphic>
          <a:graphicData uri="http://schemas.openxmlformats.org/presentationml/2006/ole">
            <p:oleObj spid="_x0000_s42092" name="Формула" r:id="rId11" imgW="952087" imgH="177723" progId="Equation.3">
              <p:embed/>
            </p:oleObj>
          </a:graphicData>
        </a:graphic>
      </p:graphicFrame>
      <p:sp>
        <p:nvSpPr>
          <p:cNvPr id="41997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998" name="Rectangle 14"/>
          <p:cNvSpPr>
            <a:spLocks noChangeArrowheads="1"/>
          </p:cNvSpPr>
          <p:nvPr/>
        </p:nvSpPr>
        <p:spPr bwMode="auto">
          <a:xfrm>
            <a:off x="457200" y="8290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2000" name="Rectangle 16"/>
          <p:cNvSpPr>
            <a:spLocks noChangeArrowheads="1"/>
          </p:cNvSpPr>
          <p:nvPr/>
        </p:nvSpPr>
        <p:spPr bwMode="auto">
          <a:xfrm>
            <a:off x="457200" y="12100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	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2002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2001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258415317"/>
              </p:ext>
            </p:extLst>
          </p:nvPr>
        </p:nvGraphicFramePr>
        <p:xfrm>
          <a:off x="5014849" y="5405266"/>
          <a:ext cx="1296144" cy="895864"/>
        </p:xfrm>
        <a:graphic>
          <a:graphicData uri="http://schemas.openxmlformats.org/presentationml/2006/ole">
            <p:oleObj spid="_x0000_s42093" name="Формула" r:id="rId12" imgW="647419" imgH="444307" progId="Equation.3">
              <p:embed/>
            </p:oleObj>
          </a:graphicData>
        </a:graphic>
      </p:graphicFrame>
      <p:sp>
        <p:nvSpPr>
          <p:cNvPr id="42004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2003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136360942"/>
              </p:ext>
            </p:extLst>
          </p:nvPr>
        </p:nvGraphicFramePr>
        <p:xfrm>
          <a:off x="3732227" y="5149172"/>
          <a:ext cx="316132" cy="648071"/>
        </p:xfrm>
        <a:graphic>
          <a:graphicData uri="http://schemas.openxmlformats.org/presentationml/2006/ole">
            <p:oleObj spid="_x0000_s42094" name="Формула" r:id="rId13" imgW="190417" imgH="393529" progId="Equation.3">
              <p:embed/>
            </p:oleObj>
          </a:graphicData>
        </a:graphic>
      </p:graphicFrame>
      <p:sp>
        <p:nvSpPr>
          <p:cNvPr id="42006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2005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568362597"/>
              </p:ext>
            </p:extLst>
          </p:nvPr>
        </p:nvGraphicFramePr>
        <p:xfrm>
          <a:off x="7836683" y="5077164"/>
          <a:ext cx="288032" cy="621543"/>
        </p:xfrm>
        <a:graphic>
          <a:graphicData uri="http://schemas.openxmlformats.org/presentationml/2006/ole">
            <p:oleObj spid="_x0000_s42095" name="Формула" r:id="rId14" imgW="177646" imgH="393359" progId="Equation.3">
              <p:embed/>
            </p:oleObj>
          </a:graphicData>
        </a:graphic>
      </p:graphicFrame>
      <p:sp>
        <p:nvSpPr>
          <p:cNvPr id="34" name="TextBox 33"/>
          <p:cNvSpPr txBox="1"/>
          <p:nvPr/>
        </p:nvSpPr>
        <p:spPr>
          <a:xfrm>
            <a:off x="2580099" y="5221180"/>
            <a:ext cx="1224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Ответ:</a:t>
            </a: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684555" y="5149172"/>
            <a:ext cx="1224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Ответ:</a:t>
            </a: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6" name="Прямая соединительная линия 35"/>
          <p:cNvCxnSpPr/>
          <p:nvPr/>
        </p:nvCxnSpPr>
        <p:spPr>
          <a:xfrm>
            <a:off x="0" y="188640"/>
            <a:ext cx="9144000" cy="0"/>
          </a:xfrm>
          <a:prstGeom prst="line">
            <a:avLst/>
          </a:prstGeom>
          <a:noFill/>
          <a:ln w="50800" cap="flat" cmpd="sng" algn="ctr">
            <a:solidFill>
              <a:srgbClr val="002060"/>
            </a:solidFill>
            <a:prstDash val="solid"/>
          </a:ln>
          <a:effectLst/>
        </p:spPr>
      </p:cxnSp>
      <p:cxnSp>
        <p:nvCxnSpPr>
          <p:cNvPr id="37" name="Прямая соединительная линия 36"/>
          <p:cNvCxnSpPr/>
          <p:nvPr/>
        </p:nvCxnSpPr>
        <p:spPr>
          <a:xfrm>
            <a:off x="0" y="367368"/>
            <a:ext cx="9144000" cy="0"/>
          </a:xfrm>
          <a:prstGeom prst="line">
            <a:avLst/>
          </a:prstGeom>
          <a:noFill/>
          <a:ln w="101600" cap="flat" cmpd="sng" algn="ctr">
            <a:solidFill>
              <a:srgbClr val="002060"/>
            </a:solidFill>
            <a:prstDash val="solid"/>
          </a:ln>
          <a:effectLst/>
        </p:spPr>
      </p:cxnSp>
      <p:cxnSp>
        <p:nvCxnSpPr>
          <p:cNvPr id="38" name="Прямая соединительная линия 37"/>
          <p:cNvCxnSpPr/>
          <p:nvPr/>
        </p:nvCxnSpPr>
        <p:spPr>
          <a:xfrm>
            <a:off x="0" y="6597352"/>
            <a:ext cx="9144000" cy="0"/>
          </a:xfrm>
          <a:prstGeom prst="line">
            <a:avLst/>
          </a:prstGeom>
          <a:noFill/>
          <a:ln w="50800" cap="flat" cmpd="sng" algn="ctr">
            <a:solidFill>
              <a:srgbClr val="002060"/>
            </a:solidFill>
            <a:prstDash val="solid"/>
          </a:ln>
          <a:effectLst/>
        </p:spPr>
      </p:cxnSp>
      <p:cxnSp>
        <p:nvCxnSpPr>
          <p:cNvPr id="39" name="Прямая соединительная линия 38"/>
          <p:cNvCxnSpPr/>
          <p:nvPr/>
        </p:nvCxnSpPr>
        <p:spPr>
          <a:xfrm>
            <a:off x="0" y="6416040"/>
            <a:ext cx="9144000" cy="0"/>
          </a:xfrm>
          <a:prstGeom prst="line">
            <a:avLst/>
          </a:prstGeom>
          <a:noFill/>
          <a:ln w="101600" cap="flat" cmpd="sng" algn="ctr">
            <a:solidFill>
              <a:srgbClr val="002060"/>
            </a:solidFill>
            <a:prstDash val="solid"/>
          </a:ln>
          <a:effectLst/>
        </p:spPr>
      </p:cxnSp>
      <p:grpSp>
        <p:nvGrpSpPr>
          <p:cNvPr id="40" name="Группа 39"/>
          <p:cNvGrpSpPr/>
          <p:nvPr/>
        </p:nvGrpSpPr>
        <p:grpSpPr>
          <a:xfrm>
            <a:off x="438276" y="105758"/>
            <a:ext cx="1793049" cy="523220"/>
            <a:chOff x="6012160" y="917475"/>
            <a:chExt cx="1793049" cy="523220"/>
          </a:xfrm>
        </p:grpSpPr>
        <p:sp>
          <p:nvSpPr>
            <p:cNvPr id="41" name="Прямоугольник 40"/>
            <p:cNvSpPr/>
            <p:nvPr/>
          </p:nvSpPr>
          <p:spPr>
            <a:xfrm>
              <a:off x="6012160" y="917475"/>
              <a:ext cx="1793049" cy="523220"/>
            </a:xfrm>
            <a:prstGeom prst="rect">
              <a:avLst/>
            </a:prstGeom>
            <a:ln w="1905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r"/>
              <a:r>
                <a:rPr lang="ru-RU" sz="28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Задача</a:t>
              </a:r>
              <a:endPara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42" name="Picture 2"/>
            <p:cNvPicPr>
              <a:picLocks noChangeAspect="1" noChangeArrowheads="1"/>
            </p:cNvPicPr>
            <p:nvPr/>
          </p:nvPicPr>
          <p:blipFill>
            <a:blip r:embed="rId15" cstate="email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04774" y="968311"/>
              <a:ext cx="404292" cy="4215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42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420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13.jpg"/>
          <p:cNvPicPr/>
          <p:nvPr/>
        </p:nvPicPr>
        <p:blipFill>
          <a:blip r:embed="rId3" cstate="email"/>
          <a:stretch>
            <a:fillRect/>
          </a:stretch>
        </p:blipFill>
        <p:spPr>
          <a:xfrm>
            <a:off x="600290" y="1083139"/>
            <a:ext cx="3766956" cy="250904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619672" y="547793"/>
            <a:ext cx="18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 вариант</a:t>
            </a: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14.jpg"/>
          <p:cNvPicPr/>
          <p:nvPr/>
        </p:nvPicPr>
        <p:blipFill>
          <a:blip r:embed="rId4" cstate="email"/>
          <a:stretch>
            <a:fillRect/>
          </a:stretch>
        </p:blipFill>
        <p:spPr>
          <a:xfrm>
            <a:off x="4776754" y="1083139"/>
            <a:ext cx="3766956" cy="250904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508104" y="559919"/>
            <a:ext cx="18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 вариант</a:t>
            </a: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39690" y="5589240"/>
            <a:ext cx="10081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Найти:</a:t>
            </a:r>
            <a:endParaRPr lang="ru-RU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91580" y="3525915"/>
            <a:ext cx="8640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Дано:</a:t>
            </a:r>
            <a:endParaRPr lang="ru-RU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40052" y="4966075"/>
            <a:ext cx="10081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Найти:</a:t>
            </a:r>
            <a:endParaRPr lang="ru-RU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40052" y="3525915"/>
            <a:ext cx="8640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Дано:</a:t>
            </a:r>
            <a:endParaRPr lang="ru-RU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91780" y="5182099"/>
            <a:ext cx="1224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Ответ:</a:t>
            </a: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696236" y="5182099"/>
            <a:ext cx="18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Ответ: 24.</a:t>
            </a: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096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187898138"/>
              </p:ext>
            </p:extLst>
          </p:nvPr>
        </p:nvGraphicFramePr>
        <p:xfrm>
          <a:off x="863588" y="3885955"/>
          <a:ext cx="727660" cy="288032"/>
        </p:xfrm>
        <a:graphic>
          <a:graphicData uri="http://schemas.openxmlformats.org/presentationml/2006/ole">
            <p:oleObj spid="_x0000_s41061" name="Формула" r:id="rId5" imgW="457002" imgH="177723" progId="Equation.3">
              <p:embed/>
            </p:oleObj>
          </a:graphicData>
        </a:graphic>
      </p:graphicFrame>
      <p:graphicFrame>
        <p:nvGraphicFramePr>
          <p:cNvPr id="4096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227233822"/>
              </p:ext>
            </p:extLst>
          </p:nvPr>
        </p:nvGraphicFramePr>
        <p:xfrm>
          <a:off x="863588" y="4173987"/>
          <a:ext cx="1080120" cy="310719"/>
        </p:xfrm>
        <a:graphic>
          <a:graphicData uri="http://schemas.openxmlformats.org/presentationml/2006/ole">
            <p:oleObj spid="_x0000_s41062" name="Формула" r:id="rId6" imgW="698197" imgH="203112" progId="Equation.3">
              <p:embed/>
            </p:oleObj>
          </a:graphicData>
        </a:graphic>
      </p:graphicFrame>
      <p:graphicFrame>
        <p:nvGraphicFramePr>
          <p:cNvPr id="4096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722927724"/>
              </p:ext>
            </p:extLst>
          </p:nvPr>
        </p:nvGraphicFramePr>
        <p:xfrm>
          <a:off x="791580" y="4462019"/>
          <a:ext cx="530585" cy="360040"/>
        </p:xfrm>
        <a:graphic>
          <a:graphicData uri="http://schemas.openxmlformats.org/presentationml/2006/ole">
            <p:oleObj spid="_x0000_s41063" name="Формула" r:id="rId7" imgW="266353" imgH="177569" progId="Equation.3">
              <p:embed/>
            </p:oleObj>
          </a:graphicData>
        </a:graphic>
      </p:graphicFrame>
      <p:graphicFrame>
        <p:nvGraphicFramePr>
          <p:cNvPr id="40961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019993055"/>
              </p:ext>
            </p:extLst>
          </p:nvPr>
        </p:nvGraphicFramePr>
        <p:xfrm>
          <a:off x="791580" y="4804777"/>
          <a:ext cx="1152128" cy="737362"/>
        </p:xfrm>
        <a:graphic>
          <a:graphicData uri="http://schemas.openxmlformats.org/presentationml/2006/ole">
            <p:oleObj spid="_x0000_s41064" name="Формула" r:id="rId8" imgW="711200" imgH="457200" progId="Equation.3">
              <p:embed/>
            </p:oleObj>
          </a:graphicData>
        </a:graphic>
      </p:graphicFrame>
      <p:sp>
        <p:nvSpPr>
          <p:cNvPr id="4096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" name="TextBox 20"/>
          <p:cNvSpPr txBox="1"/>
          <p:nvPr/>
        </p:nvSpPr>
        <p:spPr>
          <a:xfrm>
            <a:off x="1511660" y="3813947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параллелограмм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223628" y="4462019"/>
            <a:ext cx="13681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- диагональ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71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097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440353545"/>
              </p:ext>
            </p:extLst>
          </p:nvPr>
        </p:nvGraphicFramePr>
        <p:xfrm>
          <a:off x="1499286" y="5528549"/>
          <a:ext cx="792088" cy="612748"/>
        </p:xfrm>
        <a:graphic>
          <a:graphicData uri="http://schemas.openxmlformats.org/presentationml/2006/ole">
            <p:oleObj spid="_x0000_s41065" name="Формула" r:id="rId9" imgW="507780" imgH="393529" progId="Equation.3">
              <p:embed/>
            </p:oleObj>
          </a:graphicData>
        </a:graphic>
      </p:graphicFrame>
      <p:graphicFrame>
        <p:nvGraphicFramePr>
          <p:cNvPr id="4097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251431643"/>
              </p:ext>
            </p:extLst>
          </p:nvPr>
        </p:nvGraphicFramePr>
        <p:xfrm>
          <a:off x="3743908" y="5110091"/>
          <a:ext cx="288925" cy="622300"/>
        </p:xfrm>
        <a:graphic>
          <a:graphicData uri="http://schemas.openxmlformats.org/presentationml/2006/ole">
            <p:oleObj spid="_x0000_s41066" name="Формула" r:id="rId10" imgW="177646" imgH="393359" progId="Equation.3">
              <p:embed/>
            </p:oleObj>
          </a:graphicData>
        </a:graphic>
      </p:graphicFrame>
      <p:graphicFrame>
        <p:nvGraphicFramePr>
          <p:cNvPr id="40975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600357219"/>
              </p:ext>
            </p:extLst>
          </p:nvPr>
        </p:nvGraphicFramePr>
        <p:xfrm>
          <a:off x="5040052" y="3885955"/>
          <a:ext cx="792089" cy="313535"/>
        </p:xfrm>
        <a:graphic>
          <a:graphicData uri="http://schemas.openxmlformats.org/presentationml/2006/ole">
            <p:oleObj spid="_x0000_s41067" name="Формула" r:id="rId11" imgW="457002" imgH="177723" progId="Equation.3">
              <p:embed/>
            </p:oleObj>
          </a:graphicData>
        </a:graphic>
      </p:graphicFrame>
      <p:graphicFrame>
        <p:nvGraphicFramePr>
          <p:cNvPr id="4097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599564968"/>
              </p:ext>
            </p:extLst>
          </p:nvPr>
        </p:nvGraphicFramePr>
        <p:xfrm>
          <a:off x="5112061" y="4245996"/>
          <a:ext cx="474406" cy="288032"/>
        </p:xfrm>
        <a:graphic>
          <a:graphicData uri="http://schemas.openxmlformats.org/presentationml/2006/ole">
            <p:oleObj spid="_x0000_s41068" name="Формула" r:id="rId12" imgW="266353" imgH="164885" progId="Equation.3">
              <p:embed/>
            </p:oleObj>
          </a:graphicData>
        </a:graphic>
      </p:graphicFrame>
      <p:graphicFrame>
        <p:nvGraphicFramePr>
          <p:cNvPr id="4097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784346432"/>
              </p:ext>
            </p:extLst>
          </p:nvPr>
        </p:nvGraphicFramePr>
        <p:xfrm>
          <a:off x="5040052" y="4606035"/>
          <a:ext cx="1080120" cy="360040"/>
        </p:xfrm>
        <a:graphic>
          <a:graphicData uri="http://schemas.openxmlformats.org/presentationml/2006/ole">
            <p:oleObj spid="_x0000_s41069" name="Формула" r:id="rId13" imgW="685800" imgH="228600" progId="Equation.3">
              <p:embed/>
            </p:oleObj>
          </a:graphicData>
        </a:graphic>
      </p:graphicFrame>
      <p:sp>
        <p:nvSpPr>
          <p:cNvPr id="40976" name="Rectangle 1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3" name="TextBox 32"/>
          <p:cNvSpPr txBox="1"/>
          <p:nvPr/>
        </p:nvSpPr>
        <p:spPr>
          <a:xfrm>
            <a:off x="5760132" y="3813947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параллелограмм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472100" y="4173987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медиана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81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0980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195939251"/>
              </p:ext>
            </p:extLst>
          </p:nvPr>
        </p:nvGraphicFramePr>
        <p:xfrm>
          <a:off x="5040052" y="5398123"/>
          <a:ext cx="1365152" cy="504056"/>
        </p:xfrm>
        <a:graphic>
          <a:graphicData uri="http://schemas.openxmlformats.org/presentationml/2006/ole">
            <p:oleObj spid="_x0000_s41070" name="Формула" r:id="rId14" imgW="622030" imgH="228501" progId="Equation.3">
              <p:embed/>
            </p:oleObj>
          </a:graphicData>
        </a:graphic>
      </p:graphicFrame>
      <p:cxnSp>
        <p:nvCxnSpPr>
          <p:cNvPr id="35" name="Прямая соединительная линия 34"/>
          <p:cNvCxnSpPr/>
          <p:nvPr/>
        </p:nvCxnSpPr>
        <p:spPr>
          <a:xfrm>
            <a:off x="0" y="188640"/>
            <a:ext cx="9144000" cy="0"/>
          </a:xfrm>
          <a:prstGeom prst="line">
            <a:avLst/>
          </a:prstGeom>
          <a:noFill/>
          <a:ln w="50800" cap="flat" cmpd="sng" algn="ctr">
            <a:solidFill>
              <a:srgbClr val="002060"/>
            </a:solidFill>
            <a:prstDash val="solid"/>
          </a:ln>
          <a:effectLst/>
        </p:spPr>
      </p:cxnSp>
      <p:cxnSp>
        <p:nvCxnSpPr>
          <p:cNvPr id="36" name="Прямая соединительная линия 35"/>
          <p:cNvCxnSpPr/>
          <p:nvPr/>
        </p:nvCxnSpPr>
        <p:spPr>
          <a:xfrm>
            <a:off x="0" y="367368"/>
            <a:ext cx="9144000" cy="0"/>
          </a:xfrm>
          <a:prstGeom prst="line">
            <a:avLst/>
          </a:prstGeom>
          <a:noFill/>
          <a:ln w="101600" cap="flat" cmpd="sng" algn="ctr">
            <a:solidFill>
              <a:srgbClr val="002060"/>
            </a:solidFill>
            <a:prstDash val="solid"/>
          </a:ln>
          <a:effectLst/>
        </p:spPr>
      </p:cxnSp>
      <p:cxnSp>
        <p:nvCxnSpPr>
          <p:cNvPr id="37" name="Прямая соединительная линия 36"/>
          <p:cNvCxnSpPr/>
          <p:nvPr/>
        </p:nvCxnSpPr>
        <p:spPr>
          <a:xfrm>
            <a:off x="0" y="6597352"/>
            <a:ext cx="9144000" cy="0"/>
          </a:xfrm>
          <a:prstGeom prst="line">
            <a:avLst/>
          </a:prstGeom>
          <a:noFill/>
          <a:ln w="50800" cap="flat" cmpd="sng" algn="ctr">
            <a:solidFill>
              <a:srgbClr val="002060"/>
            </a:solidFill>
            <a:prstDash val="solid"/>
          </a:ln>
          <a:effectLst/>
        </p:spPr>
      </p:cxnSp>
      <p:cxnSp>
        <p:nvCxnSpPr>
          <p:cNvPr id="38" name="Прямая соединительная линия 37"/>
          <p:cNvCxnSpPr/>
          <p:nvPr/>
        </p:nvCxnSpPr>
        <p:spPr>
          <a:xfrm>
            <a:off x="0" y="6416040"/>
            <a:ext cx="9144000" cy="0"/>
          </a:xfrm>
          <a:prstGeom prst="line">
            <a:avLst/>
          </a:prstGeom>
          <a:noFill/>
          <a:ln w="101600" cap="flat" cmpd="sng" algn="ctr">
            <a:solidFill>
              <a:srgbClr val="002060"/>
            </a:solidFill>
            <a:prstDash val="solid"/>
          </a:ln>
          <a:effectLst/>
        </p:spPr>
      </p:cxnSp>
      <p:grpSp>
        <p:nvGrpSpPr>
          <p:cNvPr id="39" name="Группа 38"/>
          <p:cNvGrpSpPr/>
          <p:nvPr/>
        </p:nvGrpSpPr>
        <p:grpSpPr>
          <a:xfrm>
            <a:off x="438276" y="105758"/>
            <a:ext cx="1793049" cy="523220"/>
            <a:chOff x="6012160" y="917475"/>
            <a:chExt cx="1793049" cy="523220"/>
          </a:xfrm>
        </p:grpSpPr>
        <p:sp>
          <p:nvSpPr>
            <p:cNvPr id="40" name="Прямоугольник 39"/>
            <p:cNvSpPr/>
            <p:nvPr/>
          </p:nvSpPr>
          <p:spPr>
            <a:xfrm>
              <a:off x="6012160" y="917475"/>
              <a:ext cx="1793049" cy="523220"/>
            </a:xfrm>
            <a:prstGeom prst="rect">
              <a:avLst/>
            </a:prstGeom>
            <a:ln w="1905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r"/>
              <a:r>
                <a:rPr lang="ru-RU" sz="28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Задача</a:t>
              </a:r>
              <a:endPara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41" name="Picture 2"/>
            <p:cNvPicPr>
              <a:picLocks noChangeAspect="1" noChangeArrowheads="1"/>
            </p:cNvPicPr>
            <p:nvPr/>
          </p:nvPicPr>
          <p:blipFill>
            <a:blip r:embed="rId15" cstate="email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04774" y="968311"/>
              <a:ext cx="404292" cy="4215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40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539552" y="836712"/>
            <a:ext cx="576064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Задача 1.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В треугольнике АВС со сторонами АВ = 18, АС = 12 вписан параллелограмм 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BKLM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причём точки 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K, L, M 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лежат на сторонах АВ, АС и ВС соответственно.  Известно, что площадь параллелограмма составляет    площади треугольника  АВС. Найдите стороны  параллелограмма.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953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9952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917730644"/>
              </p:ext>
            </p:extLst>
          </p:nvPr>
        </p:nvGraphicFramePr>
        <p:xfrm>
          <a:off x="4374569" y="2708920"/>
          <a:ext cx="288032" cy="432048"/>
        </p:xfrm>
        <a:graphic>
          <a:graphicData uri="http://schemas.openxmlformats.org/presentationml/2006/ole">
            <p:oleObj spid="_x0000_s39960" name="Формула" r:id="rId3" imgW="152334" imgH="393529" progId="Equation.3">
              <p:embed/>
            </p:oleObj>
          </a:graphicData>
        </a:graphic>
      </p:graphicFrame>
      <p:pic>
        <p:nvPicPr>
          <p:cNvPr id="21" name="Рисунок 20" descr="15.jpg"/>
          <p:cNvPicPr/>
          <p:nvPr/>
        </p:nvPicPr>
        <p:blipFill>
          <a:blip r:embed="rId4" cstate="email"/>
          <a:stretch>
            <a:fillRect/>
          </a:stretch>
        </p:blipFill>
        <p:spPr>
          <a:xfrm>
            <a:off x="6300192" y="908720"/>
            <a:ext cx="2592288" cy="2592288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539552" y="3883700"/>
            <a:ext cx="583264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Задача 2.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В треугольнике АВС  на прямой ВС выбрана точка К так, что ВК:КС = 1:2. Точка Е – середина стороны АВ. Прямая СЕ пересекает отрезок АК в точке Р. Найдите площадь треугольника АЕР, если площадь треугольника АВС  равна 120.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3" name="Рисунок 22" descr="16.jpg"/>
          <p:cNvPicPr/>
          <p:nvPr/>
        </p:nvPicPr>
        <p:blipFill>
          <a:blip r:embed="rId5" cstate="email"/>
          <a:stretch>
            <a:fillRect/>
          </a:stretch>
        </p:blipFill>
        <p:spPr>
          <a:xfrm>
            <a:off x="6300192" y="3741718"/>
            <a:ext cx="2592288" cy="2592288"/>
          </a:xfrm>
          <a:prstGeom prst="rect">
            <a:avLst/>
          </a:prstGeom>
        </p:spPr>
      </p:pic>
      <p:cxnSp>
        <p:nvCxnSpPr>
          <p:cNvPr id="9" name="Прямая соединительная линия 8"/>
          <p:cNvCxnSpPr/>
          <p:nvPr/>
        </p:nvCxnSpPr>
        <p:spPr>
          <a:xfrm>
            <a:off x="301562" y="0"/>
            <a:ext cx="0" cy="6858000"/>
          </a:xfrm>
          <a:prstGeom prst="line">
            <a:avLst/>
          </a:prstGeom>
          <a:noFill/>
          <a:ln w="50800" cap="flat" cmpd="sng" algn="ctr">
            <a:solidFill>
              <a:srgbClr val="002060"/>
            </a:solidFill>
            <a:prstDash val="solid"/>
          </a:ln>
          <a:effectLst/>
        </p:spPr>
      </p:cxnSp>
      <p:cxnSp>
        <p:nvCxnSpPr>
          <p:cNvPr id="10" name="Прямая соединительная линия 9"/>
          <p:cNvCxnSpPr/>
          <p:nvPr/>
        </p:nvCxnSpPr>
        <p:spPr>
          <a:xfrm>
            <a:off x="0" y="188640"/>
            <a:ext cx="9144000" cy="0"/>
          </a:xfrm>
          <a:prstGeom prst="line">
            <a:avLst/>
          </a:prstGeom>
          <a:noFill/>
          <a:ln w="50800" cap="flat" cmpd="sng" algn="ctr">
            <a:solidFill>
              <a:srgbClr val="002060"/>
            </a:solidFill>
            <a:prstDash val="solid"/>
          </a:ln>
          <a:effectLst/>
        </p:spPr>
      </p:cxnSp>
      <p:cxnSp>
        <p:nvCxnSpPr>
          <p:cNvPr id="11" name="Прямая соединительная линия 10"/>
          <p:cNvCxnSpPr/>
          <p:nvPr/>
        </p:nvCxnSpPr>
        <p:spPr>
          <a:xfrm>
            <a:off x="454641" y="0"/>
            <a:ext cx="0" cy="6858000"/>
          </a:xfrm>
          <a:prstGeom prst="line">
            <a:avLst/>
          </a:prstGeom>
          <a:noFill/>
          <a:ln w="101600" cap="flat" cmpd="sng" algn="ctr">
            <a:solidFill>
              <a:srgbClr val="002060"/>
            </a:solidFill>
            <a:prstDash val="solid"/>
          </a:ln>
          <a:effectLst/>
        </p:spPr>
      </p:cxnSp>
      <p:cxnSp>
        <p:nvCxnSpPr>
          <p:cNvPr id="12" name="Прямая соединительная линия 11"/>
          <p:cNvCxnSpPr/>
          <p:nvPr/>
        </p:nvCxnSpPr>
        <p:spPr>
          <a:xfrm>
            <a:off x="0" y="367368"/>
            <a:ext cx="9144000" cy="0"/>
          </a:xfrm>
          <a:prstGeom prst="line">
            <a:avLst/>
          </a:prstGeom>
          <a:noFill/>
          <a:ln w="101600" cap="flat" cmpd="sng" algn="ctr">
            <a:solidFill>
              <a:srgbClr val="002060"/>
            </a:solidFill>
            <a:prstDash val="solid"/>
          </a:ln>
          <a:effectLst/>
        </p:spPr>
      </p:cxnSp>
      <p:sp>
        <p:nvSpPr>
          <p:cNvPr id="13" name="TextBox 12"/>
          <p:cNvSpPr txBox="1"/>
          <p:nvPr/>
        </p:nvSpPr>
        <p:spPr>
          <a:xfrm>
            <a:off x="1907704" y="75726"/>
            <a:ext cx="5472608" cy="584775"/>
          </a:xfrm>
          <a:prstGeom prst="rect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2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Домашнее задание</a:t>
            </a:r>
            <a:endParaRPr lang="ru-RU" sz="32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7" name="Rectangle 5"/>
          <p:cNvSpPr>
            <a:spLocks noChangeArrowheads="1"/>
          </p:cNvSpPr>
          <p:nvPr/>
        </p:nvSpPr>
        <p:spPr bwMode="auto">
          <a:xfrm>
            <a:off x="215516" y="980728"/>
            <a:ext cx="8712968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b="1" i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Задача 3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*.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Через точку О, лежащую в треугольнике АВС, проведены три прямые, параллельные всем сторонам треугольника. В результате треугольник разбился на 3 треугольника и 3 параллелограмма. Известно, что площади полученных треугольников равны соответственно 1; 2,25 и 4. Найдите сумму площадей полученных параллелограммов.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Рисунок 7" descr="F:\333.jpg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295636" y="3321574"/>
            <a:ext cx="6336704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Прямая соединительная линия 4"/>
          <p:cNvCxnSpPr/>
          <p:nvPr/>
        </p:nvCxnSpPr>
        <p:spPr>
          <a:xfrm>
            <a:off x="0" y="188640"/>
            <a:ext cx="9144000" cy="0"/>
          </a:xfrm>
          <a:prstGeom prst="line">
            <a:avLst/>
          </a:prstGeom>
          <a:noFill/>
          <a:ln w="50800" cap="flat" cmpd="sng" algn="ctr">
            <a:solidFill>
              <a:srgbClr val="002060"/>
            </a:solidFill>
            <a:prstDash val="solid"/>
          </a:ln>
          <a:effectLst/>
        </p:spPr>
      </p:cxnSp>
      <p:cxnSp>
        <p:nvCxnSpPr>
          <p:cNvPr id="6" name="Прямая соединительная линия 5"/>
          <p:cNvCxnSpPr/>
          <p:nvPr/>
        </p:nvCxnSpPr>
        <p:spPr>
          <a:xfrm>
            <a:off x="0" y="367368"/>
            <a:ext cx="9144000" cy="0"/>
          </a:xfrm>
          <a:prstGeom prst="line">
            <a:avLst/>
          </a:prstGeom>
          <a:noFill/>
          <a:ln w="101600" cap="flat" cmpd="sng" algn="ctr">
            <a:solidFill>
              <a:srgbClr val="002060"/>
            </a:solidFill>
            <a:prstDash val="solid"/>
          </a:ln>
          <a:effectLst/>
        </p:spPr>
      </p:cxnSp>
      <p:cxnSp>
        <p:nvCxnSpPr>
          <p:cNvPr id="9" name="Прямая соединительная линия 8"/>
          <p:cNvCxnSpPr/>
          <p:nvPr/>
        </p:nvCxnSpPr>
        <p:spPr>
          <a:xfrm>
            <a:off x="0" y="6597352"/>
            <a:ext cx="9144000" cy="0"/>
          </a:xfrm>
          <a:prstGeom prst="line">
            <a:avLst/>
          </a:prstGeom>
          <a:noFill/>
          <a:ln w="50800" cap="flat" cmpd="sng" algn="ctr">
            <a:solidFill>
              <a:srgbClr val="002060"/>
            </a:solidFill>
            <a:prstDash val="solid"/>
          </a:ln>
          <a:effectLst/>
        </p:spPr>
      </p:cxnSp>
      <p:cxnSp>
        <p:nvCxnSpPr>
          <p:cNvPr id="10" name="Прямая соединительная линия 9"/>
          <p:cNvCxnSpPr/>
          <p:nvPr/>
        </p:nvCxnSpPr>
        <p:spPr>
          <a:xfrm>
            <a:off x="0" y="6416040"/>
            <a:ext cx="9144000" cy="0"/>
          </a:xfrm>
          <a:prstGeom prst="line">
            <a:avLst/>
          </a:prstGeom>
          <a:noFill/>
          <a:ln w="101600" cap="flat" cmpd="sng" algn="ctr">
            <a:solidFill>
              <a:srgbClr val="002060"/>
            </a:solidFill>
            <a:prstDash val="solid"/>
          </a:ln>
          <a:effectLst/>
        </p:spPr>
      </p:cxnSp>
      <p:sp>
        <p:nvSpPr>
          <p:cNvPr id="11" name="TextBox 10"/>
          <p:cNvSpPr txBox="1"/>
          <p:nvPr/>
        </p:nvSpPr>
        <p:spPr>
          <a:xfrm>
            <a:off x="1403648" y="74980"/>
            <a:ext cx="6120680" cy="584775"/>
          </a:xfrm>
          <a:prstGeom prst="rect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2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Дополнительные задачи</a:t>
            </a:r>
            <a:endParaRPr lang="ru-RU" sz="32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251520" y="692696"/>
            <a:ext cx="856895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Задача 4*.  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Площадь трапеции 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ABCD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равна 810. Диагонали пересекаются в точке О. Отрезки, соединяющие середину Р основания 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AD 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 вершинами В и С, пересекаются с диагоналями трапеции в точках М и 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Найдите площадь треугольника 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MON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если одно из оснований трапеции вдвое больше другого.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2" name="Рисунок 21" descr="F:\111.jpg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75995" y="2708920"/>
            <a:ext cx="4608512" cy="288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Рисунок 22" descr="F:\222.jpg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220071" y="2745321"/>
            <a:ext cx="3485381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Прямая соединительная линия 4"/>
          <p:cNvCxnSpPr/>
          <p:nvPr/>
        </p:nvCxnSpPr>
        <p:spPr>
          <a:xfrm>
            <a:off x="0" y="188640"/>
            <a:ext cx="9144000" cy="0"/>
          </a:xfrm>
          <a:prstGeom prst="line">
            <a:avLst/>
          </a:prstGeom>
          <a:noFill/>
          <a:ln w="50800" cap="flat" cmpd="sng" algn="ctr">
            <a:solidFill>
              <a:srgbClr val="002060"/>
            </a:solidFill>
            <a:prstDash val="solid"/>
          </a:ln>
          <a:effectLst/>
        </p:spPr>
      </p:cxnSp>
      <p:cxnSp>
        <p:nvCxnSpPr>
          <p:cNvPr id="6" name="Прямая соединительная линия 5"/>
          <p:cNvCxnSpPr/>
          <p:nvPr/>
        </p:nvCxnSpPr>
        <p:spPr>
          <a:xfrm>
            <a:off x="0" y="367368"/>
            <a:ext cx="9144000" cy="0"/>
          </a:xfrm>
          <a:prstGeom prst="line">
            <a:avLst/>
          </a:prstGeom>
          <a:noFill/>
          <a:ln w="101600" cap="flat" cmpd="sng" algn="ctr">
            <a:solidFill>
              <a:srgbClr val="002060"/>
            </a:solidFill>
            <a:prstDash val="solid"/>
          </a:ln>
          <a:effectLst/>
        </p:spPr>
      </p:cxnSp>
      <p:cxnSp>
        <p:nvCxnSpPr>
          <p:cNvPr id="7" name="Прямая соединительная линия 6"/>
          <p:cNvCxnSpPr/>
          <p:nvPr/>
        </p:nvCxnSpPr>
        <p:spPr>
          <a:xfrm>
            <a:off x="0" y="6597352"/>
            <a:ext cx="9144000" cy="0"/>
          </a:xfrm>
          <a:prstGeom prst="line">
            <a:avLst/>
          </a:prstGeom>
          <a:noFill/>
          <a:ln w="50800" cap="flat" cmpd="sng" algn="ctr">
            <a:solidFill>
              <a:srgbClr val="002060"/>
            </a:solidFill>
            <a:prstDash val="solid"/>
          </a:ln>
          <a:effectLst/>
        </p:spPr>
      </p:cxnSp>
      <p:cxnSp>
        <p:nvCxnSpPr>
          <p:cNvPr id="8" name="Прямая соединительная линия 7"/>
          <p:cNvCxnSpPr/>
          <p:nvPr/>
        </p:nvCxnSpPr>
        <p:spPr>
          <a:xfrm>
            <a:off x="0" y="6416040"/>
            <a:ext cx="9144000" cy="0"/>
          </a:xfrm>
          <a:prstGeom prst="line">
            <a:avLst/>
          </a:prstGeom>
          <a:noFill/>
          <a:ln w="101600" cap="flat" cmpd="sng" algn="ctr">
            <a:solidFill>
              <a:srgbClr val="002060"/>
            </a:solidFill>
            <a:prstDash val="solid"/>
          </a:ln>
          <a:effectLst/>
        </p:spPr>
      </p:cxnSp>
      <p:sp>
        <p:nvSpPr>
          <p:cNvPr id="2" name="TextBox 1"/>
          <p:cNvSpPr txBox="1"/>
          <p:nvPr/>
        </p:nvSpPr>
        <p:spPr>
          <a:xfrm>
            <a:off x="1736135" y="5744019"/>
            <a:ext cx="20882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Первый случай</a:t>
            </a:r>
            <a:endParaRPr lang="ru-RU" sz="2000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891533" y="5744019"/>
            <a:ext cx="20882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Второй случай</a:t>
            </a:r>
            <a:endParaRPr lang="ru-RU" sz="2000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504" y="1613118"/>
            <a:ext cx="8928992" cy="36317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/>
            <a:r>
              <a:rPr lang="ru-RU" sz="11500" b="1" dirty="0" smtClean="0">
                <a:ln w="31550" cmpd="sng">
                  <a:solidFill>
                    <a:srgbClr val="002060"/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Спасибо за внимание</a:t>
            </a:r>
            <a:r>
              <a:rPr lang="en-US" sz="11500" b="1" dirty="0" smtClean="0">
                <a:ln w="31550" cmpd="sng">
                  <a:solidFill>
                    <a:srgbClr val="002060"/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!</a:t>
            </a:r>
            <a:endParaRPr lang="ru-RU" sz="11500" b="1" dirty="0">
              <a:ln w="31550" cmpd="sng">
                <a:solidFill>
                  <a:srgbClr val="002060"/>
                </a:solidFill>
                <a:prstDash val="solid"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anose="03010101010201010101" pitchFamily="66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301562" y="0"/>
            <a:ext cx="0" cy="6858000"/>
          </a:xfrm>
          <a:prstGeom prst="line">
            <a:avLst/>
          </a:prstGeom>
          <a:noFill/>
          <a:ln w="50800" cap="flat" cmpd="sng" algn="ctr">
            <a:solidFill>
              <a:srgbClr val="002060"/>
            </a:solidFill>
            <a:prstDash val="solid"/>
          </a:ln>
          <a:effectLst/>
        </p:spPr>
      </p:cxnSp>
      <p:cxnSp>
        <p:nvCxnSpPr>
          <p:cNvPr id="6" name="Прямая соединительная линия 5"/>
          <p:cNvCxnSpPr/>
          <p:nvPr/>
        </p:nvCxnSpPr>
        <p:spPr>
          <a:xfrm>
            <a:off x="0" y="188640"/>
            <a:ext cx="9144000" cy="0"/>
          </a:xfrm>
          <a:prstGeom prst="line">
            <a:avLst/>
          </a:prstGeom>
          <a:noFill/>
          <a:ln w="50800" cap="flat" cmpd="sng" algn="ctr">
            <a:solidFill>
              <a:srgbClr val="002060"/>
            </a:solidFill>
            <a:prstDash val="solid"/>
          </a:ln>
          <a:effectLst/>
        </p:spPr>
      </p:cxnSp>
      <p:cxnSp>
        <p:nvCxnSpPr>
          <p:cNvPr id="7" name="Прямая соединительная линия 6"/>
          <p:cNvCxnSpPr/>
          <p:nvPr/>
        </p:nvCxnSpPr>
        <p:spPr>
          <a:xfrm>
            <a:off x="454641" y="0"/>
            <a:ext cx="0" cy="6858000"/>
          </a:xfrm>
          <a:prstGeom prst="line">
            <a:avLst/>
          </a:prstGeom>
          <a:noFill/>
          <a:ln w="101600" cap="flat" cmpd="sng" algn="ctr">
            <a:solidFill>
              <a:srgbClr val="002060"/>
            </a:solidFill>
            <a:prstDash val="solid"/>
          </a:ln>
          <a:effectLst/>
        </p:spPr>
      </p:cxnSp>
      <p:cxnSp>
        <p:nvCxnSpPr>
          <p:cNvPr id="8" name="Прямая соединительная линия 7"/>
          <p:cNvCxnSpPr/>
          <p:nvPr/>
        </p:nvCxnSpPr>
        <p:spPr>
          <a:xfrm>
            <a:off x="0" y="367368"/>
            <a:ext cx="9144000" cy="0"/>
          </a:xfrm>
          <a:prstGeom prst="line">
            <a:avLst/>
          </a:prstGeom>
          <a:noFill/>
          <a:ln w="101600" cap="flat" cmpd="sng" algn="ctr">
            <a:solidFill>
              <a:srgbClr val="002060"/>
            </a:solidFill>
            <a:prstDash val="solid"/>
          </a:ln>
          <a:effectLst/>
        </p:spPr>
      </p:cxnSp>
    </p:spTree>
    <p:extLst>
      <p:ext uri="{BB962C8B-B14F-4D97-AF65-F5344CB8AC3E}">
        <p14:creationId xmlns:p14="http://schemas.microsoft.com/office/powerpoint/2010/main" xmlns="" val="2698698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82406" y="5400665"/>
            <a:ext cx="477918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49263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b="1" i="1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Тип урока:</a:t>
            </a:r>
            <a:r>
              <a:rPr lang="ru-RU" sz="2400" i="1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урок повторения.</a:t>
            </a:r>
            <a:endParaRPr lang="ru-RU" sz="2400" i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0" y="188640"/>
            <a:ext cx="9144000" cy="0"/>
          </a:xfrm>
          <a:prstGeom prst="line">
            <a:avLst/>
          </a:prstGeom>
          <a:noFill/>
          <a:ln w="50800" cap="flat" cmpd="sng" algn="ctr">
            <a:solidFill>
              <a:srgbClr val="002060"/>
            </a:solidFill>
            <a:prstDash val="solid"/>
          </a:ln>
          <a:effectLst/>
        </p:spPr>
      </p:cxnSp>
      <p:cxnSp>
        <p:nvCxnSpPr>
          <p:cNvPr id="6" name="Прямая соединительная линия 5"/>
          <p:cNvCxnSpPr/>
          <p:nvPr/>
        </p:nvCxnSpPr>
        <p:spPr>
          <a:xfrm>
            <a:off x="0" y="367368"/>
            <a:ext cx="9144000" cy="0"/>
          </a:xfrm>
          <a:prstGeom prst="line">
            <a:avLst/>
          </a:prstGeom>
          <a:noFill/>
          <a:ln w="101600" cap="flat" cmpd="sng" algn="ctr">
            <a:solidFill>
              <a:srgbClr val="002060"/>
            </a:solidFill>
            <a:prstDash val="solid"/>
          </a:ln>
          <a:effectLst/>
        </p:spPr>
      </p:cxnSp>
      <p:cxnSp>
        <p:nvCxnSpPr>
          <p:cNvPr id="7" name="Прямая соединительная линия 6"/>
          <p:cNvCxnSpPr/>
          <p:nvPr/>
        </p:nvCxnSpPr>
        <p:spPr>
          <a:xfrm>
            <a:off x="0" y="6597352"/>
            <a:ext cx="9144000" cy="0"/>
          </a:xfrm>
          <a:prstGeom prst="line">
            <a:avLst/>
          </a:prstGeom>
          <a:noFill/>
          <a:ln w="50800" cap="flat" cmpd="sng" algn="ctr">
            <a:solidFill>
              <a:srgbClr val="002060"/>
            </a:solidFill>
            <a:prstDash val="solid"/>
          </a:ln>
          <a:effectLst/>
        </p:spPr>
      </p:cxnSp>
      <p:cxnSp>
        <p:nvCxnSpPr>
          <p:cNvPr id="8" name="Прямая соединительная линия 7"/>
          <p:cNvCxnSpPr/>
          <p:nvPr/>
        </p:nvCxnSpPr>
        <p:spPr>
          <a:xfrm>
            <a:off x="0" y="6416040"/>
            <a:ext cx="9144000" cy="0"/>
          </a:xfrm>
          <a:prstGeom prst="line">
            <a:avLst/>
          </a:prstGeom>
          <a:noFill/>
          <a:ln w="101600" cap="flat" cmpd="sng" algn="ctr">
            <a:solidFill>
              <a:srgbClr val="002060"/>
            </a:solidFill>
            <a:prstDash val="solid"/>
          </a:ln>
          <a:effectLst/>
        </p:spPr>
      </p:cxnSp>
      <p:sp>
        <p:nvSpPr>
          <p:cNvPr id="9" name="Прямоугольник 8"/>
          <p:cNvSpPr/>
          <p:nvPr/>
        </p:nvSpPr>
        <p:spPr>
          <a:xfrm>
            <a:off x="107504" y="703043"/>
            <a:ext cx="7212564" cy="954107"/>
          </a:xfrm>
          <a:prstGeom prst="rect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1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Calibri"/>
              </a:rPr>
              <a:t>Цель урока: </a:t>
            </a: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Calibri"/>
              </a:rPr>
              <a:t>повторение и обобщение знаний о методе площадей в решении задач.</a:t>
            </a:r>
            <a:endParaRPr kumimoji="0" lang="ru-RU" sz="28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148064" y="4005063"/>
            <a:ext cx="3838992" cy="830997"/>
          </a:xfrm>
          <a:prstGeom prst="rect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marR="0" lvl="0" indent="-34290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Развить положительное отношение к знаниям</a:t>
            </a:r>
            <a:endParaRPr kumimoji="0" lang="ru-RU" sz="24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Calibri"/>
              <a:cs typeface="Times New Roman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547664" y="2970548"/>
            <a:ext cx="4697288" cy="830997"/>
          </a:xfrm>
          <a:prstGeom prst="rect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marR="0" lvl="0" indent="-34290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Обобщить и систематизировать знания о методе площадей</a:t>
            </a:r>
            <a:endParaRPr kumimoji="0" lang="ru-RU" sz="24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Calibri"/>
              <a:cs typeface="Times New Roman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07504" y="4005064"/>
            <a:ext cx="4896544" cy="830997"/>
          </a:xfrm>
          <a:prstGeom prst="rect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marR="0" lvl="0" indent="-34290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Отработать умения применять формулы при решении задач</a:t>
            </a:r>
            <a:endParaRPr kumimoji="0" lang="ru-RU" sz="24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Calibri"/>
              <a:cs typeface="Times New Roman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763688" y="2204053"/>
            <a:ext cx="2520280" cy="523220"/>
          </a:xfrm>
          <a:prstGeom prst="rect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1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Задачи урока:</a:t>
            </a:r>
            <a:endParaRPr kumimoji="0" lang="ru-RU" sz="2800" b="1" i="1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Calibri"/>
              <a:cs typeface="Times New Roman"/>
            </a:endParaRPr>
          </a:p>
        </p:txBody>
      </p:sp>
      <p:pic>
        <p:nvPicPr>
          <p:cNvPr id="14" name="Picture 4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09908" y="2465663"/>
            <a:ext cx="1193740" cy="11937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Прямоугольник 14"/>
          <p:cNvSpPr/>
          <p:nvPr/>
        </p:nvSpPr>
        <p:spPr>
          <a:xfrm>
            <a:off x="6376075" y="2601216"/>
            <a:ext cx="2610982" cy="1200329"/>
          </a:xfrm>
          <a:prstGeom prst="rect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marR="0" lvl="0" indent="-34290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Развить познавательные умения</a:t>
            </a:r>
          </a:p>
        </p:txBody>
      </p:sp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64427" y="703043"/>
            <a:ext cx="1422629" cy="12129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816840" y="692696"/>
            <a:ext cx="7547621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Площади треугольников, имеющих равные высоты (общую высоту), относятся как стороны соответствующие этим высотам.</a:t>
            </a:r>
            <a:endParaRPr kumimoji="0" lang="ru-RU" sz="2800" b="1" i="1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Рисунок 2" descr="1.jpg"/>
          <p:cNvPicPr/>
          <p:nvPr/>
        </p:nvPicPr>
        <p:blipFill>
          <a:blip r:embed="rId3" cstate="email"/>
          <a:stretch>
            <a:fillRect/>
          </a:stretch>
        </p:blipFill>
        <p:spPr>
          <a:xfrm>
            <a:off x="1675834" y="2132856"/>
            <a:ext cx="5829632" cy="3016352"/>
          </a:xfrm>
          <a:prstGeom prst="rect">
            <a:avLst/>
          </a:prstGeom>
        </p:spPr>
      </p:pic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150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805752406"/>
              </p:ext>
            </p:extLst>
          </p:nvPr>
        </p:nvGraphicFramePr>
        <p:xfrm>
          <a:off x="1839495" y="5301208"/>
          <a:ext cx="5465010" cy="876672"/>
        </p:xfrm>
        <a:graphic>
          <a:graphicData uri="http://schemas.openxmlformats.org/presentationml/2006/ole">
            <p:oleObj spid="_x0000_s21515" name="Формула" r:id="rId4" imgW="1549400" imgH="228600" progId="Equation.3">
              <p:embed/>
            </p:oleObj>
          </a:graphicData>
        </a:graphic>
      </p:graphicFrame>
      <p:cxnSp>
        <p:nvCxnSpPr>
          <p:cNvPr id="6" name="Прямая соединительная линия 5"/>
          <p:cNvCxnSpPr/>
          <p:nvPr/>
        </p:nvCxnSpPr>
        <p:spPr>
          <a:xfrm>
            <a:off x="0" y="188640"/>
            <a:ext cx="9144000" cy="0"/>
          </a:xfrm>
          <a:prstGeom prst="line">
            <a:avLst/>
          </a:prstGeom>
          <a:noFill/>
          <a:ln w="50800" cap="flat" cmpd="sng" algn="ctr">
            <a:solidFill>
              <a:srgbClr val="002060"/>
            </a:solidFill>
            <a:prstDash val="solid"/>
          </a:ln>
          <a:effectLst/>
        </p:spPr>
      </p:cxnSp>
      <p:cxnSp>
        <p:nvCxnSpPr>
          <p:cNvPr id="7" name="Прямая соединительная линия 6"/>
          <p:cNvCxnSpPr/>
          <p:nvPr/>
        </p:nvCxnSpPr>
        <p:spPr>
          <a:xfrm>
            <a:off x="0" y="367368"/>
            <a:ext cx="9144000" cy="0"/>
          </a:xfrm>
          <a:prstGeom prst="line">
            <a:avLst/>
          </a:prstGeom>
          <a:noFill/>
          <a:ln w="101600" cap="flat" cmpd="sng" algn="ctr">
            <a:solidFill>
              <a:srgbClr val="002060"/>
            </a:solidFill>
            <a:prstDash val="solid"/>
          </a:ln>
          <a:effectLst/>
        </p:spPr>
      </p:cxnSp>
      <p:cxnSp>
        <p:nvCxnSpPr>
          <p:cNvPr id="8" name="Прямая соединительная линия 7"/>
          <p:cNvCxnSpPr/>
          <p:nvPr/>
        </p:nvCxnSpPr>
        <p:spPr>
          <a:xfrm>
            <a:off x="0" y="6597352"/>
            <a:ext cx="9144000" cy="0"/>
          </a:xfrm>
          <a:prstGeom prst="line">
            <a:avLst/>
          </a:prstGeom>
          <a:noFill/>
          <a:ln w="50800" cap="flat" cmpd="sng" algn="ctr">
            <a:solidFill>
              <a:srgbClr val="002060"/>
            </a:solidFill>
            <a:prstDash val="solid"/>
          </a:ln>
          <a:effectLst/>
        </p:spPr>
      </p:cxnSp>
      <p:cxnSp>
        <p:nvCxnSpPr>
          <p:cNvPr id="9" name="Прямая соединительная линия 8"/>
          <p:cNvCxnSpPr/>
          <p:nvPr/>
        </p:nvCxnSpPr>
        <p:spPr>
          <a:xfrm>
            <a:off x="0" y="6416040"/>
            <a:ext cx="9144000" cy="0"/>
          </a:xfrm>
          <a:prstGeom prst="line">
            <a:avLst/>
          </a:prstGeom>
          <a:noFill/>
          <a:ln w="101600" cap="flat" cmpd="sng" algn="ctr">
            <a:solidFill>
              <a:srgbClr val="002060"/>
            </a:solidFill>
            <a:prstDash val="solid"/>
          </a:ln>
          <a:effectLst/>
        </p:spPr>
      </p:cxnSp>
      <p:grpSp>
        <p:nvGrpSpPr>
          <p:cNvPr id="10" name="Группа 9"/>
          <p:cNvGrpSpPr/>
          <p:nvPr/>
        </p:nvGrpSpPr>
        <p:grpSpPr>
          <a:xfrm>
            <a:off x="323528" y="105758"/>
            <a:ext cx="2016224" cy="523220"/>
            <a:chOff x="5508104" y="1509411"/>
            <a:chExt cx="2016224" cy="523220"/>
          </a:xfrm>
        </p:grpSpPr>
        <p:sp>
          <p:nvSpPr>
            <p:cNvPr id="11" name="Прямоугольник 10"/>
            <p:cNvSpPr/>
            <p:nvPr/>
          </p:nvSpPr>
          <p:spPr>
            <a:xfrm>
              <a:off x="5508104" y="1509411"/>
              <a:ext cx="2016224" cy="523220"/>
            </a:xfrm>
            <a:prstGeom prst="rect">
              <a:avLst/>
            </a:prstGeom>
            <a:ln w="1905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marL="0" marR="0" lvl="0" indent="0" algn="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2800" b="1" i="1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Теорема</a:t>
              </a:r>
            </a:p>
          </p:txBody>
        </p:sp>
        <p:pic>
          <p:nvPicPr>
            <p:cNvPr id="12" name="Picture 4"/>
            <p:cNvPicPr>
              <a:picLocks noChangeAspect="1" noChangeArrowheads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27942" y="1584284"/>
              <a:ext cx="373474" cy="373474"/>
            </a:xfrm>
            <a:prstGeom prst="rect">
              <a:avLst/>
            </a:prstGeom>
            <a:ln w="19050">
              <a:noFill/>
              <a:headEnd/>
              <a:tailEnd/>
            </a:ln>
            <a:effectLst/>
            <a:ex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630102" y="635204"/>
            <a:ext cx="8406393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Площади треугольников, имеющих равные стороны, относятся как соответствующие этим сторонам высоты. </a:t>
            </a:r>
            <a:endParaRPr kumimoji="0" lang="ru-RU" sz="3200" b="1" i="1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Рисунок 2" descr="2а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877784" y="2267322"/>
            <a:ext cx="5388432" cy="2916528"/>
          </a:xfrm>
          <a:prstGeom prst="rect">
            <a:avLst/>
          </a:prstGeom>
        </p:spPr>
      </p:pic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048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942748674"/>
              </p:ext>
            </p:extLst>
          </p:nvPr>
        </p:nvGraphicFramePr>
        <p:xfrm>
          <a:off x="1375183" y="5301208"/>
          <a:ext cx="6436067" cy="919438"/>
        </p:xfrm>
        <a:graphic>
          <a:graphicData uri="http://schemas.openxmlformats.org/presentationml/2006/ole">
            <p:oleObj spid="_x0000_s20491" name="Формула" r:id="rId4" imgW="1600200" imgH="228600" progId="Equation.3">
              <p:embed/>
            </p:oleObj>
          </a:graphicData>
        </a:graphic>
      </p:graphicFrame>
      <p:cxnSp>
        <p:nvCxnSpPr>
          <p:cNvPr id="6" name="Прямая соединительная линия 5"/>
          <p:cNvCxnSpPr/>
          <p:nvPr/>
        </p:nvCxnSpPr>
        <p:spPr>
          <a:xfrm>
            <a:off x="0" y="188640"/>
            <a:ext cx="9144000" cy="0"/>
          </a:xfrm>
          <a:prstGeom prst="line">
            <a:avLst/>
          </a:prstGeom>
          <a:noFill/>
          <a:ln w="50800" cap="flat" cmpd="sng" algn="ctr">
            <a:solidFill>
              <a:srgbClr val="002060"/>
            </a:solidFill>
            <a:prstDash val="solid"/>
          </a:ln>
          <a:effectLst/>
        </p:spPr>
      </p:cxnSp>
      <p:cxnSp>
        <p:nvCxnSpPr>
          <p:cNvPr id="7" name="Прямая соединительная линия 6"/>
          <p:cNvCxnSpPr/>
          <p:nvPr/>
        </p:nvCxnSpPr>
        <p:spPr>
          <a:xfrm>
            <a:off x="0" y="367368"/>
            <a:ext cx="9144000" cy="0"/>
          </a:xfrm>
          <a:prstGeom prst="line">
            <a:avLst/>
          </a:prstGeom>
          <a:noFill/>
          <a:ln w="101600" cap="flat" cmpd="sng" algn="ctr">
            <a:solidFill>
              <a:srgbClr val="002060"/>
            </a:solidFill>
            <a:prstDash val="solid"/>
          </a:ln>
          <a:effectLst/>
        </p:spPr>
      </p:cxnSp>
      <p:cxnSp>
        <p:nvCxnSpPr>
          <p:cNvPr id="8" name="Прямая соединительная линия 7"/>
          <p:cNvCxnSpPr/>
          <p:nvPr/>
        </p:nvCxnSpPr>
        <p:spPr>
          <a:xfrm>
            <a:off x="0" y="6597352"/>
            <a:ext cx="9144000" cy="0"/>
          </a:xfrm>
          <a:prstGeom prst="line">
            <a:avLst/>
          </a:prstGeom>
          <a:noFill/>
          <a:ln w="50800" cap="flat" cmpd="sng" algn="ctr">
            <a:solidFill>
              <a:srgbClr val="002060"/>
            </a:solidFill>
            <a:prstDash val="solid"/>
          </a:ln>
          <a:effectLst/>
        </p:spPr>
      </p:cxnSp>
      <p:cxnSp>
        <p:nvCxnSpPr>
          <p:cNvPr id="9" name="Прямая соединительная линия 8"/>
          <p:cNvCxnSpPr/>
          <p:nvPr/>
        </p:nvCxnSpPr>
        <p:spPr>
          <a:xfrm>
            <a:off x="0" y="6416040"/>
            <a:ext cx="9144000" cy="0"/>
          </a:xfrm>
          <a:prstGeom prst="line">
            <a:avLst/>
          </a:prstGeom>
          <a:noFill/>
          <a:ln w="101600" cap="flat" cmpd="sng" algn="ctr">
            <a:solidFill>
              <a:srgbClr val="002060"/>
            </a:solidFill>
            <a:prstDash val="solid"/>
          </a:ln>
          <a:effectLst/>
        </p:spPr>
      </p:cxnSp>
      <p:grpSp>
        <p:nvGrpSpPr>
          <p:cNvPr id="10" name="Группа 9"/>
          <p:cNvGrpSpPr/>
          <p:nvPr/>
        </p:nvGrpSpPr>
        <p:grpSpPr>
          <a:xfrm>
            <a:off x="323528" y="105758"/>
            <a:ext cx="2016224" cy="523220"/>
            <a:chOff x="5508104" y="1509411"/>
            <a:chExt cx="2016224" cy="523220"/>
          </a:xfrm>
        </p:grpSpPr>
        <p:sp>
          <p:nvSpPr>
            <p:cNvPr id="11" name="Прямоугольник 10"/>
            <p:cNvSpPr/>
            <p:nvPr/>
          </p:nvSpPr>
          <p:spPr>
            <a:xfrm>
              <a:off x="5508104" y="1509411"/>
              <a:ext cx="2016224" cy="523220"/>
            </a:xfrm>
            <a:prstGeom prst="rect">
              <a:avLst/>
            </a:prstGeom>
            <a:ln w="1905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marL="0" marR="0" lvl="0" indent="0" algn="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2800" b="1" i="1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Теорема</a:t>
              </a:r>
            </a:p>
          </p:txBody>
        </p:sp>
        <p:pic>
          <p:nvPicPr>
            <p:cNvPr id="12" name="Picture 4"/>
            <p:cNvPicPr>
              <a:picLocks noChangeAspect="1" noChangeArrowheads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27942" y="1584284"/>
              <a:ext cx="373474" cy="373474"/>
            </a:xfrm>
            <a:prstGeom prst="rect">
              <a:avLst/>
            </a:prstGeom>
            <a:ln w="19050">
              <a:noFill/>
              <a:headEnd/>
              <a:tailEnd/>
            </a:ln>
            <a:effectLst/>
            <a:ex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366249" y="628978"/>
            <a:ext cx="8411502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Площади треугольников, имеющих равный угол (или общий угол), относятся как произведение сторон, содержащий этот угол.</a:t>
            </a:r>
            <a:endParaRPr kumimoji="0" lang="ru-RU" sz="2800" b="1" i="1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Рисунок 2" descr="3а.jpg"/>
          <p:cNvPicPr/>
          <p:nvPr/>
        </p:nvPicPr>
        <p:blipFill>
          <a:blip r:embed="rId3" cstate="email"/>
          <a:stretch>
            <a:fillRect/>
          </a:stretch>
        </p:blipFill>
        <p:spPr>
          <a:xfrm>
            <a:off x="1907506" y="2077549"/>
            <a:ext cx="5328988" cy="2880320"/>
          </a:xfrm>
          <a:prstGeom prst="rect">
            <a:avLst/>
          </a:prstGeom>
        </p:spPr>
      </p:pic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945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169000909"/>
              </p:ext>
            </p:extLst>
          </p:nvPr>
        </p:nvGraphicFramePr>
        <p:xfrm>
          <a:off x="2915816" y="4971933"/>
          <a:ext cx="3312368" cy="1297344"/>
        </p:xfrm>
        <a:graphic>
          <a:graphicData uri="http://schemas.openxmlformats.org/presentationml/2006/ole">
            <p:oleObj spid="_x0000_s19467" name="Формула" r:id="rId4" imgW="1143000" imgH="444500" progId="Equation.3">
              <p:embed/>
            </p:oleObj>
          </a:graphicData>
        </a:graphic>
      </p:graphicFrame>
      <p:cxnSp>
        <p:nvCxnSpPr>
          <p:cNvPr id="6" name="Прямая соединительная линия 5"/>
          <p:cNvCxnSpPr/>
          <p:nvPr/>
        </p:nvCxnSpPr>
        <p:spPr>
          <a:xfrm>
            <a:off x="0" y="188640"/>
            <a:ext cx="9144000" cy="0"/>
          </a:xfrm>
          <a:prstGeom prst="line">
            <a:avLst/>
          </a:prstGeom>
          <a:noFill/>
          <a:ln w="50800" cap="flat" cmpd="sng" algn="ctr">
            <a:solidFill>
              <a:srgbClr val="002060"/>
            </a:solidFill>
            <a:prstDash val="solid"/>
          </a:ln>
          <a:effectLst/>
        </p:spPr>
      </p:cxnSp>
      <p:cxnSp>
        <p:nvCxnSpPr>
          <p:cNvPr id="7" name="Прямая соединительная линия 6"/>
          <p:cNvCxnSpPr/>
          <p:nvPr/>
        </p:nvCxnSpPr>
        <p:spPr>
          <a:xfrm>
            <a:off x="0" y="367368"/>
            <a:ext cx="9144000" cy="0"/>
          </a:xfrm>
          <a:prstGeom prst="line">
            <a:avLst/>
          </a:prstGeom>
          <a:noFill/>
          <a:ln w="101600" cap="flat" cmpd="sng" algn="ctr">
            <a:solidFill>
              <a:srgbClr val="002060"/>
            </a:solidFill>
            <a:prstDash val="solid"/>
          </a:ln>
          <a:effectLst/>
        </p:spPr>
      </p:cxnSp>
      <p:cxnSp>
        <p:nvCxnSpPr>
          <p:cNvPr id="8" name="Прямая соединительная линия 7"/>
          <p:cNvCxnSpPr/>
          <p:nvPr/>
        </p:nvCxnSpPr>
        <p:spPr>
          <a:xfrm>
            <a:off x="0" y="6597352"/>
            <a:ext cx="9144000" cy="0"/>
          </a:xfrm>
          <a:prstGeom prst="line">
            <a:avLst/>
          </a:prstGeom>
          <a:noFill/>
          <a:ln w="50800" cap="flat" cmpd="sng" algn="ctr">
            <a:solidFill>
              <a:srgbClr val="002060"/>
            </a:solidFill>
            <a:prstDash val="solid"/>
          </a:ln>
          <a:effectLst/>
        </p:spPr>
      </p:cxnSp>
      <p:cxnSp>
        <p:nvCxnSpPr>
          <p:cNvPr id="9" name="Прямая соединительная линия 8"/>
          <p:cNvCxnSpPr/>
          <p:nvPr/>
        </p:nvCxnSpPr>
        <p:spPr>
          <a:xfrm>
            <a:off x="0" y="6416040"/>
            <a:ext cx="9144000" cy="0"/>
          </a:xfrm>
          <a:prstGeom prst="line">
            <a:avLst/>
          </a:prstGeom>
          <a:noFill/>
          <a:ln w="101600" cap="flat" cmpd="sng" algn="ctr">
            <a:solidFill>
              <a:srgbClr val="002060"/>
            </a:solidFill>
            <a:prstDash val="solid"/>
          </a:ln>
          <a:effectLst/>
        </p:spPr>
      </p:cxnSp>
      <p:grpSp>
        <p:nvGrpSpPr>
          <p:cNvPr id="10" name="Группа 9"/>
          <p:cNvGrpSpPr/>
          <p:nvPr/>
        </p:nvGrpSpPr>
        <p:grpSpPr>
          <a:xfrm>
            <a:off x="323528" y="105758"/>
            <a:ext cx="2016224" cy="523220"/>
            <a:chOff x="5508104" y="1509411"/>
            <a:chExt cx="2016224" cy="523220"/>
          </a:xfrm>
        </p:grpSpPr>
        <p:sp>
          <p:nvSpPr>
            <p:cNvPr id="11" name="Прямоугольник 10"/>
            <p:cNvSpPr/>
            <p:nvPr/>
          </p:nvSpPr>
          <p:spPr>
            <a:xfrm>
              <a:off x="5508104" y="1509411"/>
              <a:ext cx="2016224" cy="523220"/>
            </a:xfrm>
            <a:prstGeom prst="rect">
              <a:avLst/>
            </a:prstGeom>
            <a:ln w="1905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marL="0" marR="0" lvl="0" indent="0" algn="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2800" b="1" i="1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Теорема</a:t>
              </a:r>
            </a:p>
          </p:txBody>
        </p:sp>
        <p:pic>
          <p:nvPicPr>
            <p:cNvPr id="12" name="Picture 4"/>
            <p:cNvPicPr>
              <a:picLocks noChangeAspect="1" noChangeArrowheads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27942" y="1584284"/>
              <a:ext cx="373474" cy="373474"/>
            </a:xfrm>
            <a:prstGeom prst="rect">
              <a:avLst/>
            </a:prstGeom>
            <a:ln w="19050">
              <a:noFill/>
              <a:headEnd/>
              <a:tailEnd/>
            </a:ln>
            <a:effectLst/>
            <a:ex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4503103" y="3977290"/>
            <a:ext cx="4572000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Три медианы треугольника делят его на шесть равновеликих треугольников.</a:t>
            </a:r>
            <a:endParaRPr kumimoji="0" lang="ru-RU" sz="3200" i="1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 descr="5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23528" y="1484784"/>
            <a:ext cx="4176464" cy="4666840"/>
          </a:xfrm>
          <a:prstGeom prst="rect">
            <a:avLst/>
          </a:prstGeom>
        </p:spPr>
      </p:pic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843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242866693"/>
              </p:ext>
            </p:extLst>
          </p:nvPr>
        </p:nvGraphicFramePr>
        <p:xfrm>
          <a:off x="469106" y="764704"/>
          <a:ext cx="8205787" cy="585787"/>
        </p:xfrm>
        <a:graphic>
          <a:graphicData uri="http://schemas.openxmlformats.org/presentationml/2006/ole">
            <p:oleObj spid="_x0000_s18443" name="Формула" r:id="rId4" imgW="2654280" imgH="241200" progId="Equation.3">
              <p:embed/>
            </p:oleObj>
          </a:graphicData>
        </a:graphic>
      </p:graphicFrame>
      <p:cxnSp>
        <p:nvCxnSpPr>
          <p:cNvPr id="6" name="Прямая соединительная линия 5"/>
          <p:cNvCxnSpPr/>
          <p:nvPr/>
        </p:nvCxnSpPr>
        <p:spPr>
          <a:xfrm>
            <a:off x="0" y="188640"/>
            <a:ext cx="9144000" cy="0"/>
          </a:xfrm>
          <a:prstGeom prst="line">
            <a:avLst/>
          </a:prstGeom>
          <a:noFill/>
          <a:ln w="50800" cap="flat" cmpd="sng" algn="ctr">
            <a:solidFill>
              <a:srgbClr val="002060"/>
            </a:solidFill>
            <a:prstDash val="solid"/>
          </a:ln>
          <a:effectLst/>
        </p:spPr>
      </p:cxnSp>
      <p:cxnSp>
        <p:nvCxnSpPr>
          <p:cNvPr id="7" name="Прямая соединительная линия 6"/>
          <p:cNvCxnSpPr/>
          <p:nvPr/>
        </p:nvCxnSpPr>
        <p:spPr>
          <a:xfrm>
            <a:off x="0" y="367368"/>
            <a:ext cx="9144000" cy="0"/>
          </a:xfrm>
          <a:prstGeom prst="line">
            <a:avLst/>
          </a:prstGeom>
          <a:noFill/>
          <a:ln w="101600" cap="flat" cmpd="sng" algn="ctr">
            <a:solidFill>
              <a:srgbClr val="002060"/>
            </a:solidFill>
            <a:prstDash val="solid"/>
          </a:ln>
          <a:effectLst/>
        </p:spPr>
      </p:cxnSp>
      <p:cxnSp>
        <p:nvCxnSpPr>
          <p:cNvPr id="8" name="Прямая соединительная линия 7"/>
          <p:cNvCxnSpPr/>
          <p:nvPr/>
        </p:nvCxnSpPr>
        <p:spPr>
          <a:xfrm>
            <a:off x="0" y="6597352"/>
            <a:ext cx="9144000" cy="0"/>
          </a:xfrm>
          <a:prstGeom prst="line">
            <a:avLst/>
          </a:prstGeom>
          <a:noFill/>
          <a:ln w="50800" cap="flat" cmpd="sng" algn="ctr">
            <a:solidFill>
              <a:srgbClr val="002060"/>
            </a:solidFill>
            <a:prstDash val="solid"/>
          </a:ln>
          <a:effectLst/>
        </p:spPr>
      </p:cxnSp>
      <p:cxnSp>
        <p:nvCxnSpPr>
          <p:cNvPr id="9" name="Прямая соединительная линия 8"/>
          <p:cNvCxnSpPr/>
          <p:nvPr/>
        </p:nvCxnSpPr>
        <p:spPr>
          <a:xfrm>
            <a:off x="0" y="6416040"/>
            <a:ext cx="9144000" cy="0"/>
          </a:xfrm>
          <a:prstGeom prst="line">
            <a:avLst/>
          </a:prstGeom>
          <a:noFill/>
          <a:ln w="101600" cap="flat" cmpd="sng" algn="ctr">
            <a:solidFill>
              <a:srgbClr val="002060"/>
            </a:solidFill>
            <a:prstDash val="solid"/>
          </a:ln>
          <a:effectLst/>
        </p:spPr>
      </p:cxnSp>
      <p:grpSp>
        <p:nvGrpSpPr>
          <p:cNvPr id="10" name="Группа 9"/>
          <p:cNvGrpSpPr/>
          <p:nvPr/>
        </p:nvGrpSpPr>
        <p:grpSpPr>
          <a:xfrm>
            <a:off x="323528" y="105758"/>
            <a:ext cx="2232248" cy="523220"/>
            <a:chOff x="5508104" y="1509411"/>
            <a:chExt cx="2232248" cy="523220"/>
          </a:xfrm>
        </p:grpSpPr>
        <p:sp>
          <p:nvSpPr>
            <p:cNvPr id="11" name="Прямоугольник 10"/>
            <p:cNvSpPr/>
            <p:nvPr/>
          </p:nvSpPr>
          <p:spPr>
            <a:xfrm>
              <a:off x="5508104" y="1509411"/>
              <a:ext cx="2232248" cy="523220"/>
            </a:xfrm>
            <a:prstGeom prst="rect">
              <a:avLst/>
            </a:prstGeom>
            <a:ln w="1905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marL="0" marR="0" lvl="0" indent="0" algn="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2800" b="1" i="1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Свойство</a:t>
              </a:r>
            </a:p>
          </p:txBody>
        </p:sp>
        <p:pic>
          <p:nvPicPr>
            <p:cNvPr id="12" name="Picture 4"/>
            <p:cNvPicPr>
              <a:picLocks noChangeAspect="1" noChangeArrowheads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27942" y="1584284"/>
              <a:ext cx="373474" cy="373474"/>
            </a:xfrm>
            <a:prstGeom prst="rect">
              <a:avLst/>
            </a:prstGeom>
            <a:ln w="19050">
              <a:noFill/>
              <a:headEnd/>
              <a:tailEnd/>
            </a:ln>
            <a:effectLst/>
            <a:ex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pic>
      </p:grpSp>
      <p:sp>
        <p:nvSpPr>
          <p:cNvPr id="2" name="Прямоугольник 1"/>
          <p:cNvSpPr/>
          <p:nvPr/>
        </p:nvSpPr>
        <p:spPr>
          <a:xfrm>
            <a:off x="4503103" y="1729849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200" i="1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Медиана делит треугольник на два равновеликих треугольника.</a:t>
            </a:r>
            <a:endParaRPr lang="ru-RU" sz="3200" i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4.jpg"/>
          <p:cNvPicPr/>
          <p:nvPr/>
        </p:nvPicPr>
        <p:blipFill>
          <a:blip r:embed="rId3" cstate="email"/>
          <a:stretch>
            <a:fillRect/>
          </a:stretch>
        </p:blipFill>
        <p:spPr>
          <a:xfrm>
            <a:off x="1583668" y="764704"/>
            <a:ext cx="5976664" cy="4159669"/>
          </a:xfrm>
          <a:prstGeom prst="rect">
            <a:avLst/>
          </a:prstGeom>
        </p:spPr>
      </p:pic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740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891602489"/>
              </p:ext>
            </p:extLst>
          </p:nvPr>
        </p:nvGraphicFramePr>
        <p:xfrm>
          <a:off x="2483768" y="5013176"/>
          <a:ext cx="4176464" cy="1179691"/>
        </p:xfrm>
        <a:graphic>
          <a:graphicData uri="http://schemas.openxmlformats.org/presentationml/2006/ole">
            <p:oleObj spid="_x0000_s17419" name="Формула" r:id="rId4" imgW="1193800" imgH="254000" progId="Equation.3">
              <p:embed/>
            </p:oleObj>
          </a:graphicData>
        </a:graphic>
      </p:graphicFrame>
      <p:cxnSp>
        <p:nvCxnSpPr>
          <p:cNvPr id="5" name="Прямая соединительная линия 4"/>
          <p:cNvCxnSpPr/>
          <p:nvPr/>
        </p:nvCxnSpPr>
        <p:spPr>
          <a:xfrm>
            <a:off x="0" y="188640"/>
            <a:ext cx="9144000" cy="0"/>
          </a:xfrm>
          <a:prstGeom prst="line">
            <a:avLst/>
          </a:prstGeom>
          <a:noFill/>
          <a:ln w="50800" cap="flat" cmpd="sng" algn="ctr">
            <a:solidFill>
              <a:srgbClr val="002060"/>
            </a:solidFill>
            <a:prstDash val="solid"/>
          </a:ln>
          <a:effectLst/>
        </p:spPr>
      </p:cxnSp>
      <p:cxnSp>
        <p:nvCxnSpPr>
          <p:cNvPr id="6" name="Прямая соединительная линия 5"/>
          <p:cNvCxnSpPr/>
          <p:nvPr/>
        </p:nvCxnSpPr>
        <p:spPr>
          <a:xfrm>
            <a:off x="0" y="367368"/>
            <a:ext cx="9144000" cy="0"/>
          </a:xfrm>
          <a:prstGeom prst="line">
            <a:avLst/>
          </a:prstGeom>
          <a:noFill/>
          <a:ln w="101600" cap="flat" cmpd="sng" algn="ctr">
            <a:solidFill>
              <a:srgbClr val="002060"/>
            </a:solidFill>
            <a:prstDash val="solid"/>
          </a:ln>
          <a:effectLst/>
        </p:spPr>
      </p:cxnSp>
      <p:cxnSp>
        <p:nvCxnSpPr>
          <p:cNvPr id="7" name="Прямая соединительная линия 6"/>
          <p:cNvCxnSpPr/>
          <p:nvPr/>
        </p:nvCxnSpPr>
        <p:spPr>
          <a:xfrm>
            <a:off x="0" y="6597352"/>
            <a:ext cx="9144000" cy="0"/>
          </a:xfrm>
          <a:prstGeom prst="line">
            <a:avLst/>
          </a:prstGeom>
          <a:noFill/>
          <a:ln w="50800" cap="flat" cmpd="sng" algn="ctr">
            <a:solidFill>
              <a:srgbClr val="002060"/>
            </a:solidFill>
            <a:prstDash val="solid"/>
          </a:ln>
          <a:effectLst/>
        </p:spPr>
      </p:cxnSp>
      <p:cxnSp>
        <p:nvCxnSpPr>
          <p:cNvPr id="8" name="Прямая соединительная линия 7"/>
          <p:cNvCxnSpPr/>
          <p:nvPr/>
        </p:nvCxnSpPr>
        <p:spPr>
          <a:xfrm>
            <a:off x="0" y="6416040"/>
            <a:ext cx="9144000" cy="0"/>
          </a:xfrm>
          <a:prstGeom prst="line">
            <a:avLst/>
          </a:prstGeom>
          <a:noFill/>
          <a:ln w="101600" cap="flat" cmpd="sng" algn="ctr">
            <a:solidFill>
              <a:srgbClr val="002060"/>
            </a:solidFill>
            <a:prstDash val="solid"/>
          </a:ln>
          <a:effectLst/>
        </p:spPr>
      </p:cxnSp>
      <p:grpSp>
        <p:nvGrpSpPr>
          <p:cNvPr id="9" name="Группа 8"/>
          <p:cNvGrpSpPr/>
          <p:nvPr/>
        </p:nvGrpSpPr>
        <p:grpSpPr>
          <a:xfrm>
            <a:off x="323528" y="105758"/>
            <a:ext cx="2232248" cy="523220"/>
            <a:chOff x="5508104" y="1509411"/>
            <a:chExt cx="2232248" cy="523220"/>
          </a:xfrm>
        </p:grpSpPr>
        <p:sp>
          <p:nvSpPr>
            <p:cNvPr id="10" name="Прямоугольник 9"/>
            <p:cNvSpPr/>
            <p:nvPr/>
          </p:nvSpPr>
          <p:spPr>
            <a:xfrm>
              <a:off x="5508104" y="1509411"/>
              <a:ext cx="2232248" cy="523220"/>
            </a:xfrm>
            <a:prstGeom prst="rect">
              <a:avLst/>
            </a:prstGeom>
            <a:ln w="1905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marL="0" marR="0" lvl="0" indent="0" algn="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2800" b="1" i="1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Свойство</a:t>
              </a:r>
            </a:p>
          </p:txBody>
        </p:sp>
        <p:pic>
          <p:nvPicPr>
            <p:cNvPr id="11" name="Picture 4"/>
            <p:cNvPicPr>
              <a:picLocks noChangeAspect="1" noChangeArrowheads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27942" y="1584284"/>
              <a:ext cx="373474" cy="373474"/>
            </a:xfrm>
            <a:prstGeom prst="rect">
              <a:avLst/>
            </a:prstGeom>
            <a:ln w="19050">
              <a:noFill/>
              <a:headEnd/>
              <a:tailEnd/>
            </a:ln>
            <a:effectLst/>
            <a:ex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6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12143" y="836712"/>
            <a:ext cx="4680520" cy="4176464"/>
          </a:xfrm>
          <a:prstGeom prst="rect">
            <a:avLst/>
          </a:prstGeom>
        </p:spPr>
      </p:pic>
      <p:graphicFrame>
        <p:nvGraphicFramePr>
          <p:cNvPr id="1638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175023688"/>
              </p:ext>
            </p:extLst>
          </p:nvPr>
        </p:nvGraphicFramePr>
        <p:xfrm>
          <a:off x="5724128" y="1560658"/>
          <a:ext cx="2736304" cy="2118429"/>
        </p:xfrm>
        <a:graphic>
          <a:graphicData uri="http://schemas.openxmlformats.org/presentationml/2006/ole">
            <p:oleObj spid="_x0000_s16414" name="Формула" r:id="rId4" imgW="889000" imgH="685800" progId="Equation.3">
              <p:embed/>
            </p:oleObj>
          </a:graphicData>
        </a:graphic>
      </p:graphicFrame>
      <p:graphicFrame>
        <p:nvGraphicFramePr>
          <p:cNvPr id="1638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672476165"/>
              </p:ext>
            </p:extLst>
          </p:nvPr>
        </p:nvGraphicFramePr>
        <p:xfrm>
          <a:off x="5796136" y="4368971"/>
          <a:ext cx="1950216" cy="720080"/>
        </p:xfrm>
        <a:graphic>
          <a:graphicData uri="http://schemas.openxmlformats.org/presentationml/2006/ole">
            <p:oleObj spid="_x0000_s16415" name="Формула" r:id="rId5" imgW="622030" imgH="228501" progId="Equation.3">
              <p:embed/>
            </p:oleObj>
          </a:graphicData>
        </a:graphic>
      </p:graphicFrame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5868144" y="737794"/>
            <a:ext cx="144016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Дано: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-90488" y="1143000"/>
            <a:ext cx="9144001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</a:t>
            </a: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Найти:	</a:t>
            </a:r>
            <a:endParaRPr kumimoji="0" lang="ru-RU" sz="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5868144" y="3648891"/>
            <a:ext cx="187220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Найти: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638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548630999"/>
              </p:ext>
            </p:extLst>
          </p:nvPr>
        </p:nvGraphicFramePr>
        <p:xfrm>
          <a:off x="3275856" y="5229200"/>
          <a:ext cx="1656184" cy="869497"/>
        </p:xfrm>
        <a:graphic>
          <a:graphicData uri="http://schemas.openxmlformats.org/presentationml/2006/ole">
            <p:oleObj spid="_x0000_s16416" name="Формула" r:id="rId6" imgW="380835" imgH="203112" progId="Equation.3">
              <p:embed/>
            </p:oleObj>
          </a:graphicData>
        </a:graphic>
      </p:graphicFrame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1763688" y="5373216"/>
            <a:ext cx="200784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000" dirty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твет: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0" y="188640"/>
            <a:ext cx="9144000" cy="0"/>
          </a:xfrm>
          <a:prstGeom prst="line">
            <a:avLst/>
          </a:prstGeom>
          <a:noFill/>
          <a:ln w="50800" cap="flat" cmpd="sng" algn="ctr">
            <a:solidFill>
              <a:srgbClr val="002060"/>
            </a:solidFill>
            <a:prstDash val="solid"/>
          </a:ln>
          <a:effectLst/>
        </p:spPr>
      </p:cxnSp>
      <p:cxnSp>
        <p:nvCxnSpPr>
          <p:cNvPr id="14" name="Прямая соединительная линия 13"/>
          <p:cNvCxnSpPr/>
          <p:nvPr/>
        </p:nvCxnSpPr>
        <p:spPr>
          <a:xfrm>
            <a:off x="0" y="367368"/>
            <a:ext cx="9144000" cy="0"/>
          </a:xfrm>
          <a:prstGeom prst="line">
            <a:avLst/>
          </a:prstGeom>
          <a:noFill/>
          <a:ln w="101600" cap="flat" cmpd="sng" algn="ctr">
            <a:solidFill>
              <a:srgbClr val="002060"/>
            </a:solidFill>
            <a:prstDash val="solid"/>
          </a:ln>
          <a:effectLst/>
        </p:spPr>
      </p:cxnSp>
      <p:cxnSp>
        <p:nvCxnSpPr>
          <p:cNvPr id="15" name="Прямая соединительная линия 14"/>
          <p:cNvCxnSpPr/>
          <p:nvPr/>
        </p:nvCxnSpPr>
        <p:spPr>
          <a:xfrm>
            <a:off x="0" y="6597352"/>
            <a:ext cx="9144000" cy="0"/>
          </a:xfrm>
          <a:prstGeom prst="line">
            <a:avLst/>
          </a:prstGeom>
          <a:noFill/>
          <a:ln w="50800" cap="flat" cmpd="sng" algn="ctr">
            <a:solidFill>
              <a:srgbClr val="002060"/>
            </a:solidFill>
            <a:prstDash val="solid"/>
          </a:ln>
          <a:effectLst/>
        </p:spPr>
      </p:cxnSp>
      <p:cxnSp>
        <p:nvCxnSpPr>
          <p:cNvPr id="16" name="Прямая соединительная линия 15"/>
          <p:cNvCxnSpPr/>
          <p:nvPr/>
        </p:nvCxnSpPr>
        <p:spPr>
          <a:xfrm>
            <a:off x="0" y="6416040"/>
            <a:ext cx="9144000" cy="0"/>
          </a:xfrm>
          <a:prstGeom prst="line">
            <a:avLst/>
          </a:prstGeom>
          <a:noFill/>
          <a:ln w="101600" cap="flat" cmpd="sng" algn="ctr">
            <a:solidFill>
              <a:srgbClr val="002060"/>
            </a:solidFill>
            <a:prstDash val="solid"/>
          </a:ln>
          <a:effectLst/>
        </p:spPr>
      </p:cxnSp>
      <p:grpSp>
        <p:nvGrpSpPr>
          <p:cNvPr id="17" name="Группа 16"/>
          <p:cNvGrpSpPr/>
          <p:nvPr/>
        </p:nvGrpSpPr>
        <p:grpSpPr>
          <a:xfrm>
            <a:off x="438276" y="105758"/>
            <a:ext cx="1793049" cy="523220"/>
            <a:chOff x="6012160" y="917475"/>
            <a:chExt cx="1793049" cy="523220"/>
          </a:xfrm>
        </p:grpSpPr>
        <p:sp>
          <p:nvSpPr>
            <p:cNvPr id="18" name="Прямоугольник 17"/>
            <p:cNvSpPr/>
            <p:nvPr/>
          </p:nvSpPr>
          <p:spPr>
            <a:xfrm>
              <a:off x="6012160" y="917475"/>
              <a:ext cx="1793049" cy="523220"/>
            </a:xfrm>
            <a:prstGeom prst="rect">
              <a:avLst/>
            </a:prstGeom>
            <a:ln w="1905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r"/>
              <a:r>
                <a:rPr lang="ru-RU" sz="28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Задача</a:t>
              </a:r>
              <a:endPara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19" name="Picture 2"/>
            <p:cNvPicPr>
              <a:picLocks noChangeAspect="1" noChangeArrowheads="1"/>
            </p:cNvPicPr>
            <p:nvPr/>
          </p:nvPicPr>
          <p:blipFill>
            <a:blip r:embed="rId7" cstate="email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04774" y="968311"/>
              <a:ext cx="404292" cy="4215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7.jpg"/>
          <p:cNvPicPr/>
          <p:nvPr/>
        </p:nvPicPr>
        <p:blipFill>
          <a:blip r:embed="rId3" cstate="email"/>
          <a:stretch>
            <a:fillRect/>
          </a:stretch>
        </p:blipFill>
        <p:spPr>
          <a:xfrm>
            <a:off x="1334800" y="732739"/>
            <a:ext cx="3597240" cy="2882534"/>
          </a:xfrm>
          <a:prstGeom prst="rect">
            <a:avLst/>
          </a:prstGeom>
        </p:spPr>
      </p:pic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5600871" y="610751"/>
            <a:ext cx="111404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Дано: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5517953" y="2132856"/>
            <a:ext cx="152448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Найти: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5435034" y="3191498"/>
            <a:ext cx="193492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200" dirty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твет: 20.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536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791991145"/>
              </p:ext>
            </p:extLst>
          </p:nvPr>
        </p:nvGraphicFramePr>
        <p:xfrm>
          <a:off x="5552303" y="1124744"/>
          <a:ext cx="1817656" cy="502247"/>
        </p:xfrm>
        <a:graphic>
          <a:graphicData uri="http://schemas.openxmlformats.org/presentationml/2006/ole">
            <p:oleObj spid="_x0000_s15391" name="Формула" r:id="rId4" imgW="723586" imgH="203112" progId="Equation.3">
              <p:embed/>
            </p:oleObj>
          </a:graphicData>
        </a:graphic>
      </p:graphicFrame>
      <p:graphicFrame>
        <p:nvGraphicFramePr>
          <p:cNvPr id="15361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911855559"/>
              </p:ext>
            </p:extLst>
          </p:nvPr>
        </p:nvGraphicFramePr>
        <p:xfrm>
          <a:off x="5552302" y="1616282"/>
          <a:ext cx="1700388" cy="516574"/>
        </p:xfrm>
        <a:graphic>
          <a:graphicData uri="http://schemas.openxmlformats.org/presentationml/2006/ole">
            <p:oleObj spid="_x0000_s15392" name="Формула" r:id="rId5" imgW="749300" imgH="228600" progId="Equation.3">
              <p:embed/>
            </p:oleObj>
          </a:graphicData>
        </a:graphic>
      </p:graphicFrame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-90488" y="657225"/>
            <a:ext cx="9144001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-90488" y="885825"/>
            <a:ext cx="9144001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536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822234345"/>
              </p:ext>
            </p:extLst>
          </p:nvPr>
        </p:nvGraphicFramePr>
        <p:xfrm>
          <a:off x="5624873" y="2588945"/>
          <a:ext cx="1759023" cy="649486"/>
        </p:xfrm>
        <a:graphic>
          <a:graphicData uri="http://schemas.openxmlformats.org/presentationml/2006/ole">
            <p:oleObj spid="_x0000_s15393" name="Формула" r:id="rId6" imgW="622030" imgH="228501" progId="Equation.3">
              <p:embed/>
            </p:oleObj>
          </a:graphicData>
        </a:graphic>
      </p:graphicFrame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196957" y="3615273"/>
            <a:ext cx="8748464" cy="2800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1" i="1" u="sng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Вывод:</a:t>
            </a:r>
            <a:endParaRPr kumimoji="0" lang="ru-RU" sz="2200" b="0" i="1" u="sng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Отношение площадей треугольников, имеющих общую высоту равно отношению сторон, к которым проведена высота. 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Если же стороны, к которым проводится высота равны, то и площади треугольников также равны.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Во сколько раз отношение сторон треугольников, к которым проводится высота больше (меньше), во столько раз и площади больше (меньше).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0" y="188640"/>
            <a:ext cx="9144000" cy="0"/>
          </a:xfrm>
          <a:prstGeom prst="line">
            <a:avLst/>
          </a:prstGeom>
          <a:noFill/>
          <a:ln w="50800" cap="flat" cmpd="sng" algn="ctr">
            <a:solidFill>
              <a:srgbClr val="002060"/>
            </a:solidFill>
            <a:prstDash val="solid"/>
          </a:ln>
          <a:effectLst/>
        </p:spPr>
      </p:cxnSp>
      <p:cxnSp>
        <p:nvCxnSpPr>
          <p:cNvPr id="15" name="Прямая соединительная линия 14"/>
          <p:cNvCxnSpPr/>
          <p:nvPr/>
        </p:nvCxnSpPr>
        <p:spPr>
          <a:xfrm>
            <a:off x="0" y="367368"/>
            <a:ext cx="9144000" cy="0"/>
          </a:xfrm>
          <a:prstGeom prst="line">
            <a:avLst/>
          </a:prstGeom>
          <a:noFill/>
          <a:ln w="101600" cap="flat" cmpd="sng" algn="ctr">
            <a:solidFill>
              <a:srgbClr val="002060"/>
            </a:solidFill>
            <a:prstDash val="solid"/>
          </a:ln>
          <a:effectLst/>
        </p:spPr>
      </p:cxnSp>
      <p:cxnSp>
        <p:nvCxnSpPr>
          <p:cNvPr id="16" name="Прямая соединительная линия 15"/>
          <p:cNvCxnSpPr/>
          <p:nvPr/>
        </p:nvCxnSpPr>
        <p:spPr>
          <a:xfrm>
            <a:off x="0" y="6597352"/>
            <a:ext cx="9144000" cy="0"/>
          </a:xfrm>
          <a:prstGeom prst="line">
            <a:avLst/>
          </a:prstGeom>
          <a:noFill/>
          <a:ln w="50800" cap="flat" cmpd="sng" algn="ctr">
            <a:solidFill>
              <a:srgbClr val="002060"/>
            </a:solidFill>
            <a:prstDash val="solid"/>
          </a:ln>
          <a:effectLst/>
        </p:spPr>
      </p:cxnSp>
      <p:cxnSp>
        <p:nvCxnSpPr>
          <p:cNvPr id="17" name="Прямая соединительная линия 16"/>
          <p:cNvCxnSpPr/>
          <p:nvPr/>
        </p:nvCxnSpPr>
        <p:spPr>
          <a:xfrm>
            <a:off x="0" y="6416040"/>
            <a:ext cx="9144000" cy="0"/>
          </a:xfrm>
          <a:prstGeom prst="line">
            <a:avLst/>
          </a:prstGeom>
          <a:noFill/>
          <a:ln w="101600" cap="flat" cmpd="sng" algn="ctr">
            <a:solidFill>
              <a:srgbClr val="002060"/>
            </a:solidFill>
            <a:prstDash val="solid"/>
          </a:ln>
          <a:effectLst/>
        </p:spPr>
      </p:cxnSp>
      <p:grpSp>
        <p:nvGrpSpPr>
          <p:cNvPr id="18" name="Группа 17"/>
          <p:cNvGrpSpPr/>
          <p:nvPr/>
        </p:nvGrpSpPr>
        <p:grpSpPr>
          <a:xfrm>
            <a:off x="438276" y="105758"/>
            <a:ext cx="1793049" cy="523220"/>
            <a:chOff x="6012160" y="917475"/>
            <a:chExt cx="1793049" cy="523220"/>
          </a:xfrm>
        </p:grpSpPr>
        <p:sp>
          <p:nvSpPr>
            <p:cNvPr id="19" name="Прямоугольник 18"/>
            <p:cNvSpPr/>
            <p:nvPr/>
          </p:nvSpPr>
          <p:spPr>
            <a:xfrm>
              <a:off x="6012160" y="917475"/>
              <a:ext cx="1793049" cy="523220"/>
            </a:xfrm>
            <a:prstGeom prst="rect">
              <a:avLst/>
            </a:prstGeom>
            <a:ln w="1905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r"/>
              <a:r>
                <a:rPr lang="ru-RU" sz="28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Задача</a:t>
              </a:r>
              <a:endPara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20" name="Picture 2"/>
            <p:cNvPicPr>
              <a:picLocks noChangeAspect="1" noChangeArrowheads="1"/>
            </p:cNvPicPr>
            <p:nvPr/>
          </p:nvPicPr>
          <p:blipFill>
            <a:blip r:embed="rId7" cstate="email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04774" y="968311"/>
              <a:ext cx="404292" cy="4215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5368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hablon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173</TotalTime>
  <Words>579</Words>
  <Application>Microsoft Office PowerPoint</Application>
  <PresentationFormat>Экран (4:3)</PresentationFormat>
  <Paragraphs>94</Paragraphs>
  <Slides>18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1" baseType="lpstr">
      <vt:lpstr>Тема Office</vt:lpstr>
      <vt:lpstr>Shablon</vt:lpstr>
      <vt:lpstr>Формула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Таня</dc:creator>
  <cp:lastModifiedBy>Tata</cp:lastModifiedBy>
  <cp:revision>24</cp:revision>
  <dcterms:created xsi:type="dcterms:W3CDTF">2012-07-13T08:54:27Z</dcterms:created>
  <dcterms:modified xsi:type="dcterms:W3CDTF">2014-03-17T19:57:06Z</dcterms:modified>
</cp:coreProperties>
</file>