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65" r:id="rId2"/>
  </p:sldMasterIdLst>
  <p:sldIdLst>
    <p:sldId id="256" r:id="rId3"/>
    <p:sldId id="273" r:id="rId4"/>
    <p:sldId id="263" r:id="rId5"/>
    <p:sldId id="258" r:id="rId6"/>
    <p:sldId id="260" r:id="rId7"/>
    <p:sldId id="262" r:id="rId8"/>
    <p:sldId id="264" r:id="rId9"/>
    <p:sldId id="266" r:id="rId10"/>
    <p:sldId id="268" r:id="rId11"/>
    <p:sldId id="261" r:id="rId12"/>
    <p:sldId id="265" r:id="rId13"/>
    <p:sldId id="272" r:id="rId14"/>
    <p:sldId id="27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0AE3B-7723-4E26-96B3-55264092B3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1719C-EB74-4F24-8DFA-63557A63F9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E1227-11F1-46B1-8B4E-16E3453C86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837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7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7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837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837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7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7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7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7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38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38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8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9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9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9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9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9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9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39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839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839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5839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840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40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40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40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40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40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840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40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840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840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841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841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3CB422F-CE89-4F8F-8EC9-C4EF27EB71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17E4B-84AC-4DFC-841B-EC6DB38F78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84C6F-6012-4CE4-819C-403E9103C5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DFBB4-5CA1-4910-9704-10E98B704F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E6E17-A118-4E6E-BBBC-F1E63BD350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DC60C-2D31-4ED2-A5EC-FBCB05E9D2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6B020-9D38-44F2-B80A-409E2AFEBC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E9709-0690-4DAC-932E-DBA9FE276F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1C3D3-5B46-412F-B9CF-AE8ED16780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30159-505D-4EC9-B6C0-CA1BF83AB6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BA59-EB93-4D7C-BC23-09A44003A9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F26A0-BAEB-480D-9015-6CCD2BECBA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040F4-8D43-473D-B039-D590E4967A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DCA91-4233-4DAC-81CD-407D8E1A20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7C29C-12BA-4501-9BD4-381AB65FE9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56D10-E7D5-4386-AE2B-AEB96289BB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2BC40-6317-4E96-98FB-FD1BDEDCE4A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85069-F771-4E2C-9CB4-A00FBC724C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3C10A-FA39-4DFD-8683-EAFE4429C8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4241F04-DC4F-48FA-9C89-D781512DBD8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5734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4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4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735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735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5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6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6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6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6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736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6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6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6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6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6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7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7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37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737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737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5737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737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7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7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7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38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738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738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38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738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5738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5738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956929D7-FF13-40E1-8ADE-33BC547521A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738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50000">
              <a:schemeClr val="bg2"/>
            </a:gs>
            <a:gs pos="100000">
              <a:srgbClr val="33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/>
              <a:t>Перемещение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ГБОУ СОШ 515</a:t>
            </a:r>
          </a:p>
          <a:p>
            <a:r>
              <a:rPr lang="ru-RU"/>
              <a:t>Педагог М. Н. Гринченко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Проекция вектора на координатную ось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979613" y="4581525"/>
            <a:ext cx="40322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V="1">
            <a:off x="2627313" y="3068638"/>
            <a:ext cx="936625" cy="93662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H="1" flipV="1">
            <a:off x="4572000" y="2636838"/>
            <a:ext cx="720725" cy="151288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692275" y="4508500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O</a:t>
            </a:r>
            <a:endParaRPr lang="ru-RU" b="1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6011863" y="4508500"/>
            <a:ext cx="2889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X</a:t>
            </a:r>
            <a:endParaRPr lang="ru-RU" b="1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2627313" y="4005263"/>
            <a:ext cx="0" cy="576262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3563938" y="3068638"/>
            <a:ext cx="0" cy="1512887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2627313" y="4581525"/>
            <a:ext cx="936625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4572000" y="2708275"/>
            <a:ext cx="0" cy="1873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5292725" y="4149725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4572000" y="4581525"/>
            <a:ext cx="720725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0" name="Rectangle 18"/>
          <p:cNvSpPr>
            <a:spLocks noChangeArrowheads="1"/>
          </p:cNvSpPr>
          <p:nvPr>
            <p:ph type="body" idx="1"/>
          </p:nvPr>
        </p:nvSpPr>
        <p:spPr>
          <a:xfrm>
            <a:off x="1476375" y="5805488"/>
            <a:ext cx="7221538" cy="503237"/>
          </a:xfrm>
          <a:ln/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endParaRPr lang="ru-RU" sz="2000" b="1" baseline="-25000"/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2700338" y="4652963"/>
            <a:ext cx="1008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a</a:t>
            </a:r>
            <a:r>
              <a:rPr lang="en-US" b="1" baseline="-25000"/>
              <a:t>x </a:t>
            </a:r>
            <a:r>
              <a:rPr lang="en-US" b="1"/>
              <a:t>&gt; 0</a:t>
            </a:r>
            <a:endParaRPr lang="ru-RU" b="1" baseline="-25000"/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2700338" y="3284538"/>
            <a:ext cx="3603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a</a:t>
            </a:r>
            <a:endParaRPr lang="ru-RU" b="1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284321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5003800" y="3141663"/>
            <a:ext cx="2889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</a:t>
            </a:r>
            <a:endParaRPr lang="ru-RU" b="1"/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4284663" y="4724400"/>
            <a:ext cx="11525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</a:t>
            </a:r>
            <a:r>
              <a:rPr lang="en-US" b="1" baseline="-25000"/>
              <a:t>x</a:t>
            </a:r>
            <a:r>
              <a:rPr lang="en-US" b="1"/>
              <a:t> &lt;  0</a:t>
            </a:r>
            <a:endParaRPr lang="ru-RU" b="1" baseline="-25000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5076825" y="3068638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2339975" y="3716338"/>
            <a:ext cx="360363" cy="19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  <a:endParaRPr lang="ru-RU"/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3492500" y="2852738"/>
            <a:ext cx="360363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  <a:endParaRPr lang="ru-RU"/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2268538" y="4221163"/>
            <a:ext cx="3603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  <a:r>
              <a:rPr lang="en-US" baseline="-25000"/>
              <a:t>1</a:t>
            </a:r>
            <a:endParaRPr lang="ru-RU" baseline="-25000"/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3563938" y="4149725"/>
            <a:ext cx="2889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  <a:r>
              <a:rPr lang="en-US" baseline="-25000"/>
              <a:t>1</a:t>
            </a:r>
            <a:endParaRPr lang="ru-RU" baseline="-2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animBg="1"/>
      <p:bldP spid="8204" grpId="0" animBg="1"/>
      <p:bldP spid="8205" grpId="0" animBg="1"/>
      <p:bldP spid="8206" grpId="0" animBg="1"/>
      <p:bldP spid="8208" grpId="0" animBg="1"/>
      <p:bldP spid="8209" grpId="0" animBg="1"/>
      <p:bldP spid="8211" grpId="0"/>
      <p:bldP spid="8215" grpId="0"/>
      <p:bldP spid="8220" grpId="0"/>
      <p:bldP spid="82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000"/>
              <a:t>5.   Тело из точки М</a:t>
            </a:r>
            <a:r>
              <a:rPr lang="ru-RU" sz="2000" baseline="-25000"/>
              <a:t>1</a:t>
            </a:r>
            <a:r>
              <a:rPr lang="ru-RU" sz="2000"/>
              <a:t> с координатами </a:t>
            </a:r>
            <a:r>
              <a:rPr lang="en-US" sz="2000"/>
              <a:t>x</a:t>
            </a:r>
            <a:r>
              <a:rPr lang="en-US" sz="2000" baseline="-25000"/>
              <a:t>1</a:t>
            </a:r>
            <a:r>
              <a:rPr lang="en-US" sz="2000"/>
              <a:t> = -5 </a:t>
            </a:r>
            <a:r>
              <a:rPr lang="ru-RU" sz="2000"/>
              <a:t>м, </a:t>
            </a:r>
            <a:r>
              <a:rPr lang="en-US" sz="2000"/>
              <a:t>y</a:t>
            </a:r>
            <a:r>
              <a:rPr lang="en-US" sz="2000" baseline="-25000"/>
              <a:t>1</a:t>
            </a:r>
            <a:r>
              <a:rPr lang="en-US" sz="2000"/>
              <a:t> = -3 </a:t>
            </a:r>
            <a:r>
              <a:rPr lang="ru-RU" sz="2000"/>
              <a:t>м переместилось в точку М</a:t>
            </a:r>
            <a:r>
              <a:rPr lang="ru-RU" sz="2000" baseline="-25000"/>
              <a:t>2</a:t>
            </a:r>
            <a:r>
              <a:rPr lang="ru-RU" sz="2000"/>
              <a:t> с координатами </a:t>
            </a:r>
            <a:r>
              <a:rPr lang="en-US" sz="2000"/>
              <a:t>x</a:t>
            </a:r>
            <a:r>
              <a:rPr lang="en-US" sz="2000" baseline="-25000"/>
              <a:t>2</a:t>
            </a:r>
            <a:r>
              <a:rPr lang="en-US" sz="2000"/>
              <a:t> = 7 </a:t>
            </a:r>
            <a:r>
              <a:rPr lang="ru-RU" sz="2000"/>
              <a:t>м, </a:t>
            </a:r>
            <a:r>
              <a:rPr lang="en-US" sz="2000"/>
              <a:t>y</a:t>
            </a:r>
            <a:r>
              <a:rPr lang="en-US" sz="2000" baseline="-25000"/>
              <a:t>2</a:t>
            </a:r>
            <a:r>
              <a:rPr lang="en-US" sz="2000"/>
              <a:t> = 6 </a:t>
            </a:r>
            <a:r>
              <a:rPr lang="ru-RU" sz="2000"/>
              <a:t>м. Сделать чертеж, найти перемещение и его проекции на оси координат.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5508625" y="1484313"/>
            <a:ext cx="3384550" cy="5113337"/>
          </a:xfrm>
        </p:spPr>
        <p:txBody>
          <a:bodyPr/>
          <a:lstStyle/>
          <a:p>
            <a:pPr>
              <a:buClr>
                <a:schemeClr val="tx1"/>
              </a:buClr>
              <a:buFontTx/>
              <a:buNone/>
            </a:pPr>
            <a:endParaRPr lang="ru-RU" sz="2000"/>
          </a:p>
          <a:p>
            <a:pPr>
              <a:buClr>
                <a:schemeClr val="tx1"/>
              </a:buClr>
              <a:buFontTx/>
              <a:buNone/>
            </a:pPr>
            <a:r>
              <a:rPr lang="en-US" sz="2000"/>
              <a:t>s</a:t>
            </a:r>
            <a:r>
              <a:rPr lang="en-US" sz="2000" baseline="-25000"/>
              <a:t>x</a:t>
            </a:r>
            <a:r>
              <a:rPr lang="en-US" sz="2000"/>
              <a:t> = x</a:t>
            </a:r>
            <a:r>
              <a:rPr lang="en-US" sz="2000" baseline="-25000"/>
              <a:t>2</a:t>
            </a:r>
            <a:r>
              <a:rPr lang="en-US" sz="2000"/>
              <a:t> –x</a:t>
            </a:r>
            <a:r>
              <a:rPr lang="en-US" sz="2000" baseline="-25000"/>
              <a:t>1</a:t>
            </a:r>
            <a:r>
              <a:rPr lang="en-US" sz="2000"/>
              <a:t>.</a:t>
            </a:r>
            <a:endParaRPr lang="ru-RU" sz="2000"/>
          </a:p>
          <a:p>
            <a:pPr>
              <a:buClr>
                <a:schemeClr val="tx1"/>
              </a:buClr>
              <a:buFontTx/>
              <a:buNone/>
            </a:pPr>
            <a:r>
              <a:rPr lang="en-US" sz="2000"/>
              <a:t>s</a:t>
            </a:r>
            <a:r>
              <a:rPr lang="en-US" sz="2000" baseline="-25000"/>
              <a:t>x</a:t>
            </a:r>
            <a:r>
              <a:rPr lang="en-US" sz="2000"/>
              <a:t> = 7 </a:t>
            </a:r>
            <a:r>
              <a:rPr lang="ru-RU" sz="2000"/>
              <a:t>м – (-5 м) = 12 м.</a:t>
            </a:r>
            <a:endParaRPr lang="en-US" sz="2000"/>
          </a:p>
          <a:p>
            <a:pPr>
              <a:buClr>
                <a:schemeClr val="tx1"/>
              </a:buClr>
              <a:buFontTx/>
              <a:buNone/>
            </a:pPr>
            <a:r>
              <a:rPr lang="en-US" sz="2000"/>
              <a:t>s</a:t>
            </a:r>
            <a:r>
              <a:rPr lang="en-US" sz="2000" baseline="-25000"/>
              <a:t>y</a:t>
            </a:r>
            <a:r>
              <a:rPr lang="en-US" sz="2000"/>
              <a:t> = y</a:t>
            </a:r>
            <a:r>
              <a:rPr lang="en-US" sz="2000" baseline="-25000"/>
              <a:t>2</a:t>
            </a:r>
            <a:r>
              <a:rPr lang="en-US" sz="2000"/>
              <a:t> –y</a:t>
            </a:r>
            <a:r>
              <a:rPr lang="en-US" sz="2000" baseline="-25000"/>
              <a:t>1</a:t>
            </a:r>
            <a:r>
              <a:rPr lang="en-US" sz="2000"/>
              <a:t>.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en-US" sz="2000"/>
              <a:t>s</a:t>
            </a:r>
            <a:r>
              <a:rPr lang="en-US" sz="2000" baseline="-25000"/>
              <a:t>y</a:t>
            </a:r>
            <a:r>
              <a:rPr lang="en-US" sz="2000"/>
              <a:t> = 6 </a:t>
            </a:r>
            <a:r>
              <a:rPr lang="ru-RU" sz="2000"/>
              <a:t>м – (-3 м) = 9 м.</a:t>
            </a:r>
            <a:endParaRPr lang="en-US" sz="2000"/>
          </a:p>
          <a:p>
            <a:pPr>
              <a:buClr>
                <a:schemeClr val="tx1"/>
              </a:buClr>
              <a:buFontTx/>
              <a:buNone/>
            </a:pPr>
            <a:r>
              <a:rPr lang="en-US" sz="2000"/>
              <a:t>s = </a:t>
            </a:r>
            <a:r>
              <a:rPr lang="en-US" sz="2000">
                <a:cs typeface="Arial" charset="0"/>
              </a:rPr>
              <a:t>√s</a:t>
            </a:r>
            <a:r>
              <a:rPr lang="en-US" sz="2000" baseline="-25000">
                <a:cs typeface="Arial" charset="0"/>
              </a:rPr>
              <a:t>x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>
                <a:cs typeface="Arial" charset="0"/>
              </a:rPr>
              <a:t> + s</a:t>
            </a:r>
            <a:r>
              <a:rPr lang="en-US" sz="2000" baseline="-25000">
                <a:cs typeface="Arial" charset="0"/>
              </a:rPr>
              <a:t>y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>
                <a:cs typeface="Arial" charset="0"/>
              </a:rPr>
              <a:t> = </a:t>
            </a:r>
            <a:endParaRPr lang="ru-RU" sz="2000">
              <a:cs typeface="Arial" charset="0"/>
            </a:endParaRPr>
          </a:p>
          <a:p>
            <a:pPr>
              <a:buClr>
                <a:schemeClr val="tx1"/>
              </a:buClr>
              <a:buFontTx/>
              <a:buNone/>
            </a:pPr>
            <a:r>
              <a:rPr lang="ru-RU" sz="2000">
                <a:cs typeface="Arial" charset="0"/>
              </a:rPr>
              <a:t>= </a:t>
            </a:r>
            <a:r>
              <a:rPr lang="en-US" sz="2000">
                <a:cs typeface="Arial" charset="0"/>
              </a:rPr>
              <a:t>√</a:t>
            </a:r>
            <a:r>
              <a:rPr lang="ru-RU" sz="2000">
                <a:cs typeface="Arial" charset="0"/>
              </a:rPr>
              <a:t>(</a:t>
            </a:r>
            <a:r>
              <a:rPr lang="en-US" sz="2000">
                <a:cs typeface="Arial" charset="0"/>
              </a:rPr>
              <a:t>12 </a:t>
            </a:r>
            <a:r>
              <a:rPr lang="ru-RU" sz="2000">
                <a:cs typeface="Arial" charset="0"/>
              </a:rPr>
              <a:t>м)</a:t>
            </a:r>
            <a:r>
              <a:rPr lang="ru-RU" sz="2000" baseline="30000">
                <a:cs typeface="Arial" charset="0"/>
              </a:rPr>
              <a:t>2</a:t>
            </a:r>
            <a:r>
              <a:rPr lang="ru-RU" sz="2000">
                <a:cs typeface="Arial" charset="0"/>
              </a:rPr>
              <a:t> + (9 м)</a:t>
            </a:r>
            <a:r>
              <a:rPr lang="ru-RU" sz="2000" baseline="30000">
                <a:cs typeface="Arial" charset="0"/>
              </a:rPr>
              <a:t>2</a:t>
            </a:r>
            <a:r>
              <a:rPr lang="ru-RU" sz="2000">
                <a:cs typeface="Arial" charset="0"/>
              </a:rPr>
              <a:t> = 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ru-RU" sz="2000">
                <a:cs typeface="Arial" charset="0"/>
              </a:rPr>
              <a:t>= √144 м</a:t>
            </a:r>
            <a:r>
              <a:rPr lang="ru-RU" sz="2000" baseline="30000">
                <a:cs typeface="Arial" charset="0"/>
              </a:rPr>
              <a:t>2</a:t>
            </a:r>
            <a:r>
              <a:rPr lang="ru-RU" sz="2000">
                <a:cs typeface="Arial" charset="0"/>
              </a:rPr>
              <a:t> + 81 м</a:t>
            </a:r>
            <a:r>
              <a:rPr lang="ru-RU" sz="2000" baseline="30000">
                <a:cs typeface="Arial" charset="0"/>
              </a:rPr>
              <a:t>2</a:t>
            </a:r>
            <a:r>
              <a:rPr lang="ru-RU" sz="2000">
                <a:cs typeface="Arial" charset="0"/>
              </a:rPr>
              <a:t> =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ru-RU" sz="2000">
                <a:cs typeface="Arial" charset="0"/>
              </a:rPr>
              <a:t>= √225 м</a:t>
            </a:r>
            <a:r>
              <a:rPr lang="ru-RU" sz="2000" baseline="30000">
                <a:cs typeface="Arial" charset="0"/>
              </a:rPr>
              <a:t>2</a:t>
            </a:r>
            <a:r>
              <a:rPr lang="ru-RU" sz="2000">
                <a:cs typeface="Arial" charset="0"/>
              </a:rPr>
              <a:t> = 15 м.</a:t>
            </a:r>
          </a:p>
        </p:txBody>
      </p:sp>
      <p:pic>
        <p:nvPicPr>
          <p:cNvPr id="12292" name="Picture 4" descr="граф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535113"/>
            <a:ext cx="5322888" cy="5322887"/>
          </a:xfrm>
          <a:prstGeom prst="rect">
            <a:avLst/>
          </a:prstGeom>
          <a:noFill/>
        </p:spPr>
      </p:pic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1692275" y="4868863"/>
            <a:ext cx="71438" cy="80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 flipH="1">
            <a:off x="4572000" y="2708275"/>
            <a:ext cx="73025" cy="69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1258888" y="4724400"/>
            <a:ext cx="360362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М</a:t>
            </a:r>
            <a:r>
              <a:rPr lang="ru-RU" b="1" baseline="-25000"/>
              <a:t>1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4643438" y="2205038"/>
            <a:ext cx="360362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М</a:t>
            </a:r>
            <a:r>
              <a:rPr lang="ru-RU" b="1" baseline="-25000"/>
              <a:t>2</a:t>
            </a: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V="1">
            <a:off x="1692275" y="2781300"/>
            <a:ext cx="2879725" cy="216058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987675" y="3357563"/>
            <a:ext cx="2159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</a:t>
            </a:r>
            <a:endParaRPr lang="ru-RU" b="1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3059113" y="33575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1692275" y="4221163"/>
            <a:ext cx="0" cy="64770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4572000" y="2781300"/>
            <a:ext cx="0" cy="14398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1692275" y="4221163"/>
            <a:ext cx="2879725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3203575" y="4292600"/>
            <a:ext cx="215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</a:t>
            </a:r>
            <a:r>
              <a:rPr lang="en-US" b="1" baseline="-25000"/>
              <a:t>x</a:t>
            </a:r>
            <a:endParaRPr lang="ru-RU" b="1" baseline="-25000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>
            <a:off x="1692275" y="4941888"/>
            <a:ext cx="1223963" cy="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 flipH="1">
            <a:off x="2916238" y="2781300"/>
            <a:ext cx="1655762" cy="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2916238" y="2781300"/>
            <a:ext cx="0" cy="21605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2627313" y="3068638"/>
            <a:ext cx="2159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</a:t>
            </a:r>
            <a:r>
              <a:rPr lang="en-US" b="1" baseline="-25000"/>
              <a:t>y</a:t>
            </a:r>
            <a:endParaRPr lang="ru-RU" b="1" baseline="-25000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 flipV="1">
            <a:off x="1692275" y="2781300"/>
            <a:ext cx="0" cy="216058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 flipH="1">
            <a:off x="1692275" y="2781300"/>
            <a:ext cx="28797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6156325" y="33575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5940425" y="3716338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>
            <a:off x="5940425" y="4076700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5940425" y="44370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2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2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12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12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12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12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12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12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  <p:bldP spid="12294" grpId="0" animBg="1"/>
      <p:bldP spid="12300" grpId="0"/>
      <p:bldP spid="12301" grpId="0"/>
      <p:bldP spid="12303" grpId="0" animBg="1"/>
      <p:bldP spid="12304" grpId="0"/>
      <p:bldP spid="12305" grpId="0" animBg="1"/>
      <p:bldP spid="12306" grpId="0" animBg="1"/>
      <p:bldP spid="12307" grpId="0" animBg="1"/>
      <p:bldP spid="12308" grpId="0" animBg="1"/>
      <p:bldP spid="12310" grpId="0"/>
      <p:bldP spid="12311" grpId="0" animBg="1"/>
      <p:bldP spid="12314" grpId="0" animBg="1"/>
      <p:bldP spid="12315" grpId="0" animBg="1"/>
      <p:bldP spid="12316" grpId="0"/>
      <p:bldP spid="12317" grpId="0" animBg="1"/>
      <p:bldP spid="12319" grpId="0" animBg="1"/>
      <p:bldP spid="12320" grpId="0" animBg="1"/>
      <p:bldP spid="12321" grpId="0" animBg="1"/>
      <p:bldP spid="12322" grpId="0" animBg="1"/>
      <p:bldP spid="123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Выводы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ru-RU" sz="2000"/>
              <a:t>Зная начальные координаты тела</a:t>
            </a:r>
            <a:r>
              <a:rPr lang="en-US" sz="2000"/>
              <a:t> </a:t>
            </a:r>
            <a:r>
              <a:rPr lang="ru-RU" sz="2000"/>
              <a:t>(точки) и проекции вектора перемещения на координатные оси за время </a:t>
            </a:r>
            <a:r>
              <a:rPr lang="en-US" sz="2000"/>
              <a:t>t</a:t>
            </a:r>
            <a:r>
              <a:rPr lang="ru-RU" sz="2000"/>
              <a:t>, можно найти</a:t>
            </a:r>
            <a:r>
              <a:rPr lang="en-US" sz="2000"/>
              <a:t> </a:t>
            </a:r>
            <a:r>
              <a:rPr lang="ru-RU" sz="2000"/>
              <a:t>координаты тела в момент времени </a:t>
            </a:r>
            <a:r>
              <a:rPr lang="en-US" sz="2000"/>
              <a:t>t</a:t>
            </a:r>
            <a:r>
              <a:rPr lang="ru-RU" sz="2000"/>
              <a:t>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ru-RU" sz="2000"/>
              <a:t>                                  </a:t>
            </a:r>
            <a:r>
              <a:rPr lang="en-US" sz="2000"/>
              <a:t>x = x</a:t>
            </a:r>
            <a:r>
              <a:rPr lang="en-US" sz="2000" baseline="-25000"/>
              <a:t>0</a:t>
            </a:r>
            <a:r>
              <a:rPr lang="en-US" sz="2000"/>
              <a:t> + s</a:t>
            </a:r>
            <a:r>
              <a:rPr lang="en-US" sz="2000" baseline="-25000"/>
              <a:t>x</a:t>
            </a:r>
            <a:r>
              <a:rPr lang="ru-RU" sz="2000"/>
              <a:t>,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ru-RU" sz="2000" b="1"/>
              <a:t>                                  </a:t>
            </a:r>
            <a:r>
              <a:rPr lang="en-US" sz="2000"/>
              <a:t>y = y</a:t>
            </a:r>
            <a:r>
              <a:rPr lang="en-US" sz="2000" baseline="-25000"/>
              <a:t>0</a:t>
            </a:r>
            <a:r>
              <a:rPr lang="en-US" sz="2000"/>
              <a:t> + s</a:t>
            </a:r>
            <a:r>
              <a:rPr lang="en-US" sz="2000" baseline="-25000"/>
              <a:t>y</a:t>
            </a:r>
            <a:r>
              <a:rPr lang="en-US" sz="2000"/>
              <a:t>,</a:t>
            </a:r>
            <a:r>
              <a:rPr lang="ru-RU" sz="2000"/>
              <a:t> где </a:t>
            </a:r>
            <a:r>
              <a:rPr lang="en-US" sz="2000"/>
              <a:t>x</a:t>
            </a:r>
            <a:r>
              <a:rPr lang="en-US" sz="2000" baseline="-25000"/>
              <a:t>0</a:t>
            </a:r>
            <a:r>
              <a:rPr lang="ru-RU" sz="2000" baseline="-25000"/>
              <a:t> </a:t>
            </a:r>
            <a:r>
              <a:rPr lang="ru-RU" sz="2000"/>
              <a:t>и </a:t>
            </a:r>
            <a:r>
              <a:rPr lang="en-US" sz="2000"/>
              <a:t>y</a:t>
            </a:r>
            <a:r>
              <a:rPr lang="en-US" sz="2000" baseline="-25000"/>
              <a:t>0</a:t>
            </a:r>
            <a:r>
              <a:rPr lang="en-US" sz="2000"/>
              <a:t> – </a:t>
            </a:r>
            <a:r>
              <a:rPr lang="ru-RU" sz="2000"/>
              <a:t>начальные координаты 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ru-RU" sz="2000"/>
              <a:t>      ( координаты в момент времени </a:t>
            </a:r>
            <a:r>
              <a:rPr lang="en-US" sz="2000"/>
              <a:t>t =</a:t>
            </a:r>
            <a:r>
              <a:rPr lang="ru-RU" sz="2000"/>
              <a:t> </a:t>
            </a:r>
            <a:r>
              <a:rPr lang="en-US" sz="2000"/>
              <a:t>0).</a:t>
            </a:r>
            <a:endParaRPr lang="ru-RU" sz="2000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ru-RU" sz="2000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ru-RU" sz="2000"/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ru-RU" sz="2000"/>
              <a:t>Зная проекции любого вектора на координатные оси, можно найти модуль этого вектора, например, вектора перемещения: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ru-RU" sz="2000"/>
              <a:t>                             </a:t>
            </a:r>
            <a:r>
              <a:rPr lang="en-US" sz="2000"/>
              <a:t>s = </a:t>
            </a:r>
            <a:r>
              <a:rPr lang="en-US" sz="2000">
                <a:cs typeface="Arial" charset="0"/>
              </a:rPr>
              <a:t>√s</a:t>
            </a:r>
            <a:r>
              <a:rPr lang="en-US" sz="2000" baseline="-25000">
                <a:cs typeface="Arial" charset="0"/>
              </a:rPr>
              <a:t>x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>
                <a:cs typeface="Arial" charset="0"/>
              </a:rPr>
              <a:t> + s</a:t>
            </a:r>
            <a:r>
              <a:rPr lang="en-US" sz="2000" baseline="-25000">
                <a:cs typeface="Arial" charset="0"/>
              </a:rPr>
              <a:t>y</a:t>
            </a:r>
            <a:r>
              <a:rPr lang="en-US" sz="2000" baseline="30000">
                <a:cs typeface="Arial" charset="0"/>
              </a:rPr>
              <a:t>2</a:t>
            </a:r>
            <a:r>
              <a:rPr lang="ru-RU" sz="2000">
                <a:cs typeface="Arial" charset="0"/>
              </a:rPr>
              <a:t>.</a:t>
            </a:r>
            <a:endParaRPr lang="ru-RU" sz="2000"/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ru-RU" sz="2000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ru-RU" sz="2800"/>
              <a:t>                                 </a:t>
            </a:r>
          </a:p>
        </p:txBody>
      </p:sp>
      <p:sp>
        <p:nvSpPr>
          <p:cNvPr id="61444" name="Line 4"/>
          <p:cNvSpPr>
            <a:spLocks noChangeShapeType="1"/>
          </p:cNvSpPr>
          <p:nvPr/>
        </p:nvSpPr>
        <p:spPr bwMode="auto">
          <a:xfrm>
            <a:off x="3132138" y="4797425"/>
            <a:ext cx="935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Домашнее задание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33400" indent="-533400">
              <a:buClr>
                <a:schemeClr val="tx1"/>
              </a:buClr>
              <a:buFontTx/>
              <a:buNone/>
            </a:pPr>
            <a:r>
              <a:rPr lang="ru-RU" sz="1800"/>
              <a:t>             </a:t>
            </a:r>
            <a:r>
              <a:rPr lang="ru-RU" sz="2400"/>
              <a:t>Параграфы 2, 3.</a:t>
            </a:r>
          </a:p>
          <a:p>
            <a:pPr marL="533400" indent="-533400">
              <a:buClr>
                <a:schemeClr val="tx1"/>
              </a:buClr>
              <a:buFontTx/>
              <a:buNone/>
            </a:pPr>
            <a:r>
              <a:rPr lang="ru-RU" sz="2400"/>
              <a:t>             Задачи.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1600"/>
              <a:t>Определить путь и перемещение конца минутной стрелки Кремлевских курантов за 15 минут, 30 минут, 45 минут, 1 час. Длина минутной стрелки 3,3 м.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endParaRPr lang="ru-RU" sz="1600"/>
          </a:p>
          <a:p>
            <a:pPr marL="533400" indent="-533400">
              <a:buClr>
                <a:schemeClr val="tx1"/>
              </a:buClr>
              <a:buFontTx/>
              <a:buNone/>
            </a:pPr>
            <a:r>
              <a:rPr lang="ru-RU" sz="1600"/>
              <a:t>2.     </a:t>
            </a:r>
            <a:r>
              <a:rPr lang="ru-RU" sz="1800"/>
              <a:t>Тело переместилось из точки с координатами </a:t>
            </a:r>
            <a:r>
              <a:rPr lang="en-US" sz="1800"/>
              <a:t>x</a:t>
            </a:r>
            <a:r>
              <a:rPr lang="en-US" sz="1800" baseline="-25000"/>
              <a:t>1</a:t>
            </a:r>
            <a:r>
              <a:rPr lang="en-US" sz="1800"/>
              <a:t> = 0, y</a:t>
            </a:r>
            <a:r>
              <a:rPr lang="en-US" sz="1800" baseline="-25000"/>
              <a:t>1</a:t>
            </a:r>
            <a:r>
              <a:rPr lang="en-US" sz="1800"/>
              <a:t> = 2 </a:t>
            </a:r>
            <a:r>
              <a:rPr lang="ru-RU" sz="1800"/>
              <a:t>м в точку с координатами </a:t>
            </a:r>
            <a:r>
              <a:rPr lang="en-US" sz="1800"/>
              <a:t>x</a:t>
            </a:r>
            <a:r>
              <a:rPr lang="en-US" sz="1800" baseline="-25000"/>
              <a:t>2</a:t>
            </a:r>
            <a:r>
              <a:rPr lang="en-US" sz="1800"/>
              <a:t> =</a:t>
            </a:r>
            <a:r>
              <a:rPr lang="ru-RU" sz="1800"/>
              <a:t> </a:t>
            </a:r>
            <a:r>
              <a:rPr lang="en-US" sz="1800"/>
              <a:t>4 </a:t>
            </a:r>
            <a:r>
              <a:rPr lang="ru-RU" sz="1800"/>
              <a:t>м, </a:t>
            </a:r>
            <a:r>
              <a:rPr lang="en-US" sz="1800"/>
              <a:t>y</a:t>
            </a:r>
            <a:r>
              <a:rPr lang="en-US" sz="1800" baseline="-25000"/>
              <a:t>2</a:t>
            </a:r>
            <a:r>
              <a:rPr lang="en-US" sz="1800"/>
              <a:t> =</a:t>
            </a:r>
            <a:r>
              <a:rPr lang="ru-RU" sz="1800"/>
              <a:t> </a:t>
            </a:r>
            <a:r>
              <a:rPr lang="en-US" sz="1800"/>
              <a:t>-1 </a:t>
            </a:r>
            <a:r>
              <a:rPr lang="ru-RU" sz="1800"/>
              <a:t>м. Сделать чертеж, найти перемещение и его проекции на оси координат.</a:t>
            </a:r>
            <a:r>
              <a:rPr lang="ru-RU" sz="1600"/>
              <a:t> </a:t>
            </a:r>
          </a:p>
        </p:txBody>
      </p:sp>
      <p:pic>
        <p:nvPicPr>
          <p:cNvPr id="20485" name="Picture 5" descr="eb2e50f5b8d1c6dbe560f6c2a8f7f040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3438" y="1989138"/>
            <a:ext cx="4038600" cy="303053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Цели урока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800"/>
              <a:t>1. Повторить и углубить понятия: «механическое движение», «траектория», «путь», «материальная точка».</a:t>
            </a:r>
          </a:p>
          <a:p>
            <a:pPr>
              <a:buFontTx/>
              <a:buNone/>
            </a:pPr>
            <a:r>
              <a:rPr lang="ru-RU" sz="2800"/>
              <a:t>2. Ввести понятие «перемещение».</a:t>
            </a:r>
          </a:p>
          <a:p>
            <a:pPr>
              <a:buFontTx/>
              <a:buNone/>
            </a:pPr>
            <a:r>
              <a:rPr lang="ru-RU" sz="2800"/>
              <a:t>3. Акцентировать внимание учащихся на то, что путь и перемещение – разные физические величины.</a:t>
            </a:r>
          </a:p>
          <a:p>
            <a:pPr>
              <a:buFontTx/>
              <a:buNone/>
            </a:pPr>
            <a:r>
              <a:rPr lang="ru-RU" sz="2800"/>
              <a:t>4. Показать связь между перемещением тела и его координатами.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Вопросы для повторения пройденного материала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400"/>
              <a:t>Что называют механическим движением?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400"/>
              <a:t>Что такое траектория?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400"/>
              <a:t>Что называют путем, пройденным телом?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400"/>
              <a:t>Что называется материальной точкой?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400"/>
              <a:t>Приведите пример, показывающий, что одно и то же тело в одной ситуации можно считать материальной точкой, а в другой – нет.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400"/>
              <a:t>Что такое система отсчета ?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400"/>
              <a:t>Как можно определить положение тела?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400"/>
              <a:t>В каком случае положение движущегося тела можно задать с помощью одной координатной оси?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Путь и перемещение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19700" y="1341438"/>
            <a:ext cx="3965575" cy="5516562"/>
          </a:xfrm>
        </p:spPr>
        <p:txBody>
          <a:bodyPr/>
          <a:lstStyle/>
          <a:p>
            <a:pPr>
              <a:buClr>
                <a:schemeClr val="tx1"/>
              </a:buClr>
              <a:buFontTx/>
              <a:buNone/>
            </a:pPr>
            <a:r>
              <a:rPr lang="en-US" sz="2800"/>
              <a:t>     </a:t>
            </a:r>
            <a:endParaRPr lang="ru-RU" sz="2800"/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 flipH="1" flipV="1">
            <a:off x="5435600" y="2852738"/>
            <a:ext cx="71438" cy="69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3492500" y="2420938"/>
            <a:ext cx="2889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</a:t>
            </a:r>
            <a:r>
              <a:rPr lang="en-US" baseline="-25000"/>
              <a:t>1</a:t>
            </a:r>
            <a:endParaRPr lang="ru-RU" baseline="-25000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4284663" y="3141663"/>
            <a:ext cx="2889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</a:t>
            </a:r>
            <a:r>
              <a:rPr lang="ru-RU" baseline="-25000"/>
              <a:t>2</a:t>
            </a: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3708400" y="3500438"/>
            <a:ext cx="2889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</a:rPr>
              <a:t>s</a:t>
            </a:r>
            <a:endParaRPr lang="ru-RU" b="1" baseline="-25000">
              <a:solidFill>
                <a:srgbClr val="FF3300"/>
              </a:solidFill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2484438" y="4365625"/>
            <a:ext cx="28733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  <a:endParaRPr lang="ru-RU" baseline="-25000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5580063" y="2420938"/>
            <a:ext cx="14287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  <a:endParaRPr lang="ru-RU" baseline="-25000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3779838" y="3500438"/>
            <a:ext cx="144462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 flipH="1">
            <a:off x="2771775" y="4508500"/>
            <a:ext cx="73025" cy="69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 flipV="1">
            <a:off x="2771775" y="2852738"/>
            <a:ext cx="576263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>
            <a:off x="3348038" y="2852738"/>
            <a:ext cx="4318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 flipV="1">
            <a:off x="3779838" y="1844675"/>
            <a:ext cx="576262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>
            <a:off x="4356100" y="1844675"/>
            <a:ext cx="10795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31" name="Line 35"/>
          <p:cNvSpPr>
            <a:spLocks noChangeShapeType="1"/>
          </p:cNvSpPr>
          <p:nvPr/>
        </p:nvSpPr>
        <p:spPr bwMode="auto">
          <a:xfrm flipV="1">
            <a:off x="2843213" y="2924175"/>
            <a:ext cx="2592387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4356100" y="4076700"/>
            <a:ext cx="2889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</a:t>
            </a:r>
            <a:r>
              <a:rPr lang="ru-RU" baseline="-25000"/>
              <a:t>3</a:t>
            </a:r>
          </a:p>
        </p:txBody>
      </p:sp>
      <p:sp>
        <p:nvSpPr>
          <p:cNvPr id="4135" name="Line 39"/>
          <p:cNvSpPr>
            <a:spLocks noChangeShapeType="1"/>
          </p:cNvSpPr>
          <p:nvPr/>
        </p:nvSpPr>
        <p:spPr bwMode="auto">
          <a:xfrm flipV="1">
            <a:off x="2843213" y="2924175"/>
            <a:ext cx="2592387" cy="158432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36" name="Rectangle 40"/>
          <p:cNvSpPr>
            <a:spLocks noChangeArrowheads="1"/>
          </p:cNvSpPr>
          <p:nvPr/>
        </p:nvSpPr>
        <p:spPr bwMode="auto">
          <a:xfrm>
            <a:off x="5148263" y="4797425"/>
            <a:ext cx="2159000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s – </a:t>
            </a:r>
            <a:r>
              <a:rPr lang="ru-RU" sz="2400"/>
              <a:t>перемещение,</a:t>
            </a:r>
          </a:p>
          <a:p>
            <a:pPr algn="ctr"/>
            <a:r>
              <a:rPr lang="en-US" sz="2400"/>
              <a:t>L –</a:t>
            </a:r>
            <a:r>
              <a:rPr lang="ru-RU" sz="2400"/>
              <a:t> путь.</a:t>
            </a:r>
          </a:p>
        </p:txBody>
      </p:sp>
      <p:sp>
        <p:nvSpPr>
          <p:cNvPr id="4137" name="Line 41"/>
          <p:cNvSpPr>
            <a:spLocks noChangeShapeType="1"/>
          </p:cNvSpPr>
          <p:nvPr/>
        </p:nvSpPr>
        <p:spPr bwMode="auto">
          <a:xfrm>
            <a:off x="4932363" y="50847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49" name="Freeform 53"/>
          <p:cNvSpPr>
            <a:spLocks/>
          </p:cNvSpPr>
          <p:nvPr/>
        </p:nvSpPr>
        <p:spPr bwMode="auto">
          <a:xfrm>
            <a:off x="4284663" y="2852738"/>
            <a:ext cx="1343025" cy="2089150"/>
          </a:xfrm>
          <a:custGeom>
            <a:avLst/>
            <a:gdLst/>
            <a:ahLst/>
            <a:cxnLst>
              <a:cxn ang="0">
                <a:pos x="0" y="1316"/>
              </a:cxn>
              <a:cxn ang="0">
                <a:pos x="725" y="454"/>
              </a:cxn>
              <a:cxn ang="0">
                <a:pos x="725" y="0"/>
              </a:cxn>
            </a:cxnLst>
            <a:rect l="0" t="0" r="r" b="b"/>
            <a:pathLst>
              <a:path w="846" h="1316">
                <a:moveTo>
                  <a:pt x="0" y="1316"/>
                </a:moveTo>
                <a:cubicBezTo>
                  <a:pt x="302" y="994"/>
                  <a:pt x="604" y="673"/>
                  <a:pt x="725" y="454"/>
                </a:cubicBezTo>
                <a:cubicBezTo>
                  <a:pt x="846" y="235"/>
                  <a:pt x="725" y="76"/>
                  <a:pt x="725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51" name="Line 55"/>
          <p:cNvSpPr>
            <a:spLocks noChangeShapeType="1"/>
          </p:cNvSpPr>
          <p:nvPr/>
        </p:nvSpPr>
        <p:spPr bwMode="auto">
          <a:xfrm>
            <a:off x="2771775" y="4508500"/>
            <a:ext cx="1512888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1"/>
      <p:bldP spid="4108" grpId="1"/>
      <p:bldP spid="4109" grpId="1"/>
      <p:bldP spid="4115" grpId="0" animBg="1"/>
      <p:bldP spid="4127" grpId="0" animBg="1"/>
      <p:bldP spid="4128" grpId="0" animBg="1"/>
      <p:bldP spid="4129" grpId="0" animBg="1"/>
      <p:bldP spid="4130" grpId="0" animBg="1"/>
      <p:bldP spid="4131" grpId="0" animBg="1"/>
      <p:bldP spid="4132" grpId="1"/>
      <p:bldP spid="4135" grpId="0" animBg="1"/>
      <p:bldP spid="4136" grpId="0"/>
      <p:bldP spid="4137" grpId="0" animBg="1"/>
      <p:bldP spid="4149" grpId="0" animBg="1"/>
      <p:bldP spid="41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Решение задач на расчет пути и перемещения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chemeClr val="tx1"/>
              </a:buClr>
              <a:buFontTx/>
              <a:buNone/>
            </a:pPr>
            <a:r>
              <a:rPr lang="ru-RU" sz="2000" b="1"/>
              <a:t>1.</a:t>
            </a:r>
            <a:r>
              <a:rPr lang="ru-RU" sz="1800"/>
              <a:t>      Тело из точки 1 переместилось вправо на расстояние 3 м в точку 2, а затем переместилось вправо в точку 3</a:t>
            </a:r>
            <a:r>
              <a:rPr lang="en-US" sz="1800"/>
              <a:t> </a:t>
            </a:r>
            <a:r>
              <a:rPr lang="ru-RU" sz="1800"/>
              <a:t>на расстояние 4 м. Найти путь и перемещение. </a:t>
            </a: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buClr>
                <a:schemeClr val="tx1"/>
              </a:buClr>
            </a:pPr>
            <a:endParaRPr lang="ru-RU" sz="1800"/>
          </a:p>
          <a:p>
            <a:pPr marL="609600" indent="-609600">
              <a:buClr>
                <a:schemeClr val="tx1"/>
              </a:buClr>
            </a:pPr>
            <a:endParaRPr lang="ru-RU" sz="1800"/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ru-RU" sz="1800"/>
              <a:t>                                                            </a:t>
            </a:r>
          </a:p>
          <a:p>
            <a:pPr marL="609600" indent="-609600">
              <a:buClr>
                <a:schemeClr val="tx1"/>
              </a:buClr>
              <a:buFontTx/>
              <a:buNone/>
            </a:pPr>
            <a:endParaRPr lang="ru-RU" sz="1800"/>
          </a:p>
          <a:p>
            <a:pPr marL="609600" indent="-609600">
              <a:buClr>
                <a:schemeClr val="tx1"/>
              </a:buClr>
              <a:buFontTx/>
              <a:buNone/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ru-RU" sz="1800"/>
              <a:t>                                Путь </a:t>
            </a:r>
            <a:r>
              <a:rPr lang="en-US" sz="1800"/>
              <a:t>L= s</a:t>
            </a:r>
            <a:r>
              <a:rPr lang="en-US" sz="1800" baseline="-25000"/>
              <a:t>1-2</a:t>
            </a:r>
            <a:r>
              <a:rPr lang="en-US" sz="1800"/>
              <a:t> + s</a:t>
            </a:r>
            <a:r>
              <a:rPr lang="en-US" sz="1800" baseline="-25000"/>
              <a:t>2-3</a:t>
            </a:r>
            <a:r>
              <a:rPr lang="en-US" sz="1800"/>
              <a:t> = 7 </a:t>
            </a:r>
            <a:r>
              <a:rPr lang="ru-RU" sz="1800"/>
              <a:t>м.                     </a:t>
            </a:r>
          </a:p>
          <a:p>
            <a:pPr marL="609600" indent="-609600">
              <a:buClr>
                <a:schemeClr val="tx1"/>
              </a:buClr>
              <a:buFontTx/>
              <a:buNone/>
            </a:pPr>
            <a:endParaRPr lang="ru-RU" sz="1800"/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ru-RU" sz="1800"/>
              <a:t>                                Перемещение </a:t>
            </a:r>
            <a:r>
              <a:rPr lang="en-US" sz="1800"/>
              <a:t>s = s</a:t>
            </a:r>
            <a:r>
              <a:rPr lang="en-US" sz="1800" baseline="-25000"/>
              <a:t>1-2</a:t>
            </a:r>
            <a:r>
              <a:rPr lang="en-US" sz="1800"/>
              <a:t> + s</a:t>
            </a:r>
            <a:r>
              <a:rPr lang="en-US" sz="1800" baseline="-25000"/>
              <a:t>2-3</a:t>
            </a:r>
            <a:r>
              <a:rPr lang="en-US" sz="1800"/>
              <a:t> = 7 </a:t>
            </a:r>
            <a:r>
              <a:rPr lang="ru-RU" sz="1800"/>
              <a:t>м. 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 flipH="1">
            <a:off x="2555875" y="3429000"/>
            <a:ext cx="73025" cy="69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 flipH="1">
            <a:off x="3851275" y="3429000"/>
            <a:ext cx="73025" cy="69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 flipH="1">
            <a:off x="5435600" y="3429000"/>
            <a:ext cx="73025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555875" y="3141663"/>
            <a:ext cx="730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403350" y="2781300"/>
            <a:ext cx="730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3924300" y="3141663"/>
            <a:ext cx="730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5435600" y="3141663"/>
            <a:ext cx="730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2627313" y="3573463"/>
            <a:ext cx="2881312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3851275" y="3716338"/>
            <a:ext cx="2159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</a:t>
            </a:r>
            <a:endParaRPr lang="ru-RU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3851275" y="37163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2627313" y="3500438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3924300" y="350043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4427538" y="2997200"/>
            <a:ext cx="4318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</a:t>
            </a:r>
            <a:r>
              <a:rPr lang="en-US" baseline="-25000"/>
              <a:t>2-3</a:t>
            </a:r>
            <a:endParaRPr lang="ru-RU" baseline="-25000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987675" y="2997200"/>
            <a:ext cx="4318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</a:t>
            </a:r>
            <a:r>
              <a:rPr lang="en-US" baseline="-25000"/>
              <a:t>1-2</a:t>
            </a:r>
            <a:endParaRPr lang="ru-RU" baseline="-25000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3059113" y="3068638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4500563" y="3068638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 animBg="1"/>
      <p:bldP spid="7174" grpId="0" animBg="1"/>
      <p:bldP spid="7175" grpId="0"/>
      <p:bldP spid="7177" grpId="0"/>
      <p:bldP spid="7178" grpId="0"/>
      <p:bldP spid="7179" grpId="0" animBg="1"/>
      <p:bldP spid="7180" grpId="0"/>
      <p:bldP spid="7181" grpId="0" animBg="1"/>
      <p:bldP spid="7182" grpId="0" animBg="1"/>
      <p:bldP spid="7183" grpId="0" animBg="1"/>
      <p:bldP spid="7185" grpId="0"/>
      <p:bldP spid="7186" grpId="0"/>
      <p:bldP spid="7187" grpId="0" animBg="1"/>
      <p:bldP spid="71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ru-RU" sz="2000" b="1"/>
              <a:t>2.</a:t>
            </a:r>
            <a:r>
              <a:rPr lang="ru-RU" sz="1800"/>
              <a:t>       </a:t>
            </a:r>
            <a:r>
              <a:rPr lang="ru-RU" sz="2000"/>
              <a:t>Тело из точки 1 переместилось вправо на расстояние 3 м в точку 2, а затем переместилось влево в точку 3</a:t>
            </a:r>
            <a:r>
              <a:rPr lang="en-US" sz="2000"/>
              <a:t> </a:t>
            </a:r>
            <a:r>
              <a:rPr lang="ru-RU" sz="2000"/>
              <a:t>на расстояние 4 м. Найти путь и перемещение. </a:t>
            </a: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hlink"/>
              </a:buClr>
              <a:buFontTx/>
              <a:buNone/>
            </a:pPr>
            <a:r>
              <a:rPr lang="ru-RU" sz="1800">
                <a:solidFill>
                  <a:schemeClr val="hlink"/>
                </a:solidFill>
              </a:rPr>
              <a:t>                                                                                                  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ru-RU" sz="2000"/>
              <a:t>                                       Путь </a:t>
            </a:r>
            <a:r>
              <a:rPr lang="en-US" sz="2000"/>
              <a:t>L = s</a:t>
            </a:r>
            <a:r>
              <a:rPr lang="en-US" sz="2000" baseline="-25000"/>
              <a:t>1-2</a:t>
            </a:r>
            <a:r>
              <a:rPr lang="en-US" sz="2000"/>
              <a:t> + s</a:t>
            </a:r>
            <a:r>
              <a:rPr lang="en-US" sz="2000" baseline="-25000"/>
              <a:t>2-3</a:t>
            </a:r>
            <a:r>
              <a:rPr lang="en-US" sz="2000"/>
              <a:t> = 7 </a:t>
            </a:r>
            <a:r>
              <a:rPr lang="ru-RU" sz="2000"/>
              <a:t>м.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ru-RU" sz="2000"/>
              <a:t/>
            </a:r>
            <a:br>
              <a:rPr lang="ru-RU" sz="2000"/>
            </a:br>
            <a:r>
              <a:rPr lang="ru-RU" sz="2000"/>
              <a:t>                              Перемещение </a:t>
            </a:r>
            <a:r>
              <a:rPr lang="en-US" sz="2000"/>
              <a:t>s = s</a:t>
            </a:r>
            <a:r>
              <a:rPr lang="en-US" sz="2000" baseline="-25000"/>
              <a:t>2-3</a:t>
            </a:r>
            <a:r>
              <a:rPr lang="en-US" sz="2000"/>
              <a:t> </a:t>
            </a:r>
            <a:r>
              <a:rPr lang="ru-RU" sz="2000"/>
              <a:t>- </a:t>
            </a:r>
            <a:r>
              <a:rPr lang="en-US" sz="2000"/>
              <a:t>s</a:t>
            </a:r>
            <a:r>
              <a:rPr lang="en-US" sz="2000" baseline="-25000"/>
              <a:t>1-</a:t>
            </a:r>
            <a:r>
              <a:rPr lang="ru-RU" sz="2000" baseline="-25000"/>
              <a:t>2 </a:t>
            </a:r>
            <a:r>
              <a:rPr lang="en-US" sz="2000"/>
              <a:t> = </a:t>
            </a:r>
            <a:r>
              <a:rPr lang="ru-RU" sz="2000"/>
              <a:t>1</a:t>
            </a:r>
            <a:r>
              <a:rPr lang="en-US" sz="2000"/>
              <a:t> </a:t>
            </a:r>
            <a:r>
              <a:rPr lang="ru-RU" sz="2000"/>
              <a:t>м. 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</a:pPr>
            <a:endParaRPr lang="ru-RU" sz="2000">
              <a:solidFill>
                <a:schemeClr val="hlink"/>
              </a:solidFill>
            </a:endParaRPr>
          </a:p>
          <a:p>
            <a:pPr marL="609600" indent="-609600">
              <a:lnSpc>
                <a:spcPct val="80000"/>
              </a:lnSpc>
            </a:pPr>
            <a:endParaRPr lang="ru-RU" sz="2000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 flipH="1">
            <a:off x="2987675" y="3357563"/>
            <a:ext cx="71438" cy="69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 flipH="1">
            <a:off x="5003800" y="3357563"/>
            <a:ext cx="71438" cy="69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 flipH="1">
            <a:off x="2339975" y="3357563"/>
            <a:ext cx="71438" cy="69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3059113" y="3429000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>
            <a:off x="2411413" y="3357563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2916238" y="3429000"/>
            <a:ext cx="2174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5003800" y="3429000"/>
            <a:ext cx="215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124075" y="3429000"/>
            <a:ext cx="2174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2411413" y="3429000"/>
            <a:ext cx="576262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2700338" y="3573463"/>
            <a:ext cx="2159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</a:t>
            </a:r>
            <a:endParaRPr lang="ru-RU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771775" y="35734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3635375" y="3500438"/>
            <a:ext cx="5032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</a:t>
            </a:r>
            <a:r>
              <a:rPr lang="en-US" baseline="-25000"/>
              <a:t>1-2</a:t>
            </a:r>
            <a:endParaRPr lang="ru-RU" baseline="-25000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3708400" y="35734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3203575" y="2997200"/>
            <a:ext cx="360363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</a:t>
            </a:r>
            <a:r>
              <a:rPr lang="en-US" baseline="-25000"/>
              <a:t>2-3</a:t>
            </a:r>
            <a:endParaRPr lang="ru-RU" baseline="-25000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3203575" y="29972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/>
      <p:bldP spid="9222" grpId="0" animBg="1"/>
      <p:bldP spid="9223" grpId="0" animBg="1"/>
      <p:bldP spid="9224" grpId="0" animBg="1"/>
      <p:bldP spid="9225" grpId="0"/>
      <p:bldP spid="9226" grpId="0"/>
      <p:bldP spid="9227" grpId="0"/>
      <p:bldP spid="9228" grpId="0" animBg="1"/>
      <p:bldP spid="9229" grpId="0"/>
      <p:bldP spid="9230" grpId="0" animBg="1"/>
      <p:bldP spid="9231" grpId="0"/>
      <p:bldP spid="9232" grpId="0" animBg="1"/>
      <p:bldP spid="9233" grpId="0"/>
      <p:bldP spid="92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None/>
            </a:pPr>
            <a:r>
              <a:rPr lang="ru-RU" sz="2000" b="1"/>
              <a:t>3.</a:t>
            </a:r>
            <a:r>
              <a:rPr lang="ru-RU"/>
              <a:t>      </a:t>
            </a:r>
            <a:r>
              <a:rPr lang="ru-RU" sz="1800"/>
              <a:t>Тело из точки 1 переместилось вправо на расстояние 3 м в точку 2, а затем переместилось перпендикулярно предыдущему направлению в точку 3</a:t>
            </a:r>
            <a:r>
              <a:rPr lang="en-US" sz="1800"/>
              <a:t> </a:t>
            </a:r>
            <a:r>
              <a:rPr lang="ru-RU" sz="1800"/>
              <a:t>на расстояние 4 м. Найти путь и перемещение. </a:t>
            </a: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buClr>
                <a:schemeClr val="tx1"/>
              </a:buClr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buClr>
                <a:schemeClr val="tx1"/>
              </a:buClr>
            </a:pPr>
            <a:endParaRPr lang="ru-RU" sz="1800">
              <a:solidFill>
                <a:schemeClr val="hlink"/>
              </a:solidFill>
            </a:endParaRPr>
          </a:p>
          <a:p>
            <a:pPr marL="609600" indent="-609600">
              <a:buClr>
                <a:schemeClr val="tx1"/>
              </a:buClr>
            </a:pPr>
            <a:endParaRPr lang="ru-RU">
              <a:solidFill>
                <a:schemeClr val="hlink"/>
              </a:solidFill>
            </a:endParaRPr>
          </a:p>
          <a:p>
            <a:pPr marL="609600" indent="-609600">
              <a:buClr>
                <a:schemeClr val="hlink"/>
              </a:buClr>
              <a:buFontTx/>
              <a:buNone/>
            </a:pPr>
            <a:endParaRPr lang="ru-RU">
              <a:solidFill>
                <a:schemeClr val="hlink"/>
              </a:solidFill>
            </a:endParaRPr>
          </a:p>
          <a:p>
            <a:pPr marL="609600" indent="-609600">
              <a:buClr>
                <a:schemeClr val="hlink"/>
              </a:buClr>
              <a:buFontTx/>
              <a:buNone/>
            </a:pPr>
            <a:r>
              <a:rPr lang="ru-RU">
                <a:solidFill>
                  <a:schemeClr val="hlink"/>
                </a:solidFill>
              </a:rPr>
              <a:t>                                                                                 </a:t>
            </a:r>
          </a:p>
          <a:p>
            <a:pPr marL="609600" indent="-609600">
              <a:buClr>
                <a:schemeClr val="hlink"/>
              </a:buClr>
              <a:buFontTx/>
              <a:buNone/>
            </a:pPr>
            <a:r>
              <a:rPr lang="ru-RU" sz="1800"/>
              <a:t>                                 </a:t>
            </a:r>
            <a:r>
              <a:rPr lang="en-US" sz="1800"/>
              <a:t>s </a:t>
            </a:r>
            <a:r>
              <a:rPr lang="ru-RU" sz="1800"/>
              <a:t>= </a:t>
            </a:r>
            <a:r>
              <a:rPr lang="ru-RU" sz="1800">
                <a:cs typeface="Arial" charset="0"/>
              </a:rPr>
              <a:t>√</a:t>
            </a:r>
            <a:r>
              <a:rPr lang="en-US" sz="1800">
                <a:cs typeface="Arial" charset="0"/>
              </a:rPr>
              <a:t>s</a:t>
            </a:r>
            <a:r>
              <a:rPr lang="en-US" sz="1800" baseline="-25000">
                <a:cs typeface="Arial" charset="0"/>
              </a:rPr>
              <a:t>1</a:t>
            </a:r>
            <a:r>
              <a:rPr lang="en-US" sz="1800" baseline="30000">
                <a:cs typeface="Arial" charset="0"/>
              </a:rPr>
              <a:t>2</a:t>
            </a:r>
            <a:r>
              <a:rPr lang="en-US" sz="1800">
                <a:cs typeface="Arial" charset="0"/>
              </a:rPr>
              <a:t> + s</a:t>
            </a:r>
            <a:r>
              <a:rPr lang="en-US" sz="1800" baseline="-25000">
                <a:cs typeface="Arial" charset="0"/>
              </a:rPr>
              <a:t>2</a:t>
            </a:r>
            <a:r>
              <a:rPr lang="en-US" sz="1800" baseline="30000">
                <a:cs typeface="Arial" charset="0"/>
              </a:rPr>
              <a:t>2</a:t>
            </a:r>
            <a:r>
              <a:rPr lang="en-US" sz="1800">
                <a:cs typeface="Arial" charset="0"/>
              </a:rPr>
              <a:t>  = √9</a:t>
            </a:r>
            <a:r>
              <a:rPr lang="ru-RU" sz="1800">
                <a:cs typeface="Arial" charset="0"/>
              </a:rPr>
              <a:t>м</a:t>
            </a:r>
            <a:r>
              <a:rPr lang="ru-RU" sz="1800" baseline="30000">
                <a:cs typeface="Arial" charset="0"/>
              </a:rPr>
              <a:t>2</a:t>
            </a:r>
            <a:r>
              <a:rPr lang="ru-RU" sz="1800">
                <a:cs typeface="Arial" charset="0"/>
              </a:rPr>
              <a:t> +16м</a:t>
            </a:r>
            <a:r>
              <a:rPr lang="ru-RU" sz="1800" baseline="30000">
                <a:cs typeface="Arial" charset="0"/>
              </a:rPr>
              <a:t>2</a:t>
            </a:r>
            <a:r>
              <a:rPr lang="ru-RU" sz="1800">
                <a:cs typeface="Arial" charset="0"/>
              </a:rPr>
              <a:t> = 5 м.</a:t>
            </a:r>
          </a:p>
          <a:p>
            <a:pPr marL="609600" indent="-609600">
              <a:buClr>
                <a:schemeClr val="hlink"/>
              </a:buClr>
              <a:buFontTx/>
              <a:buNone/>
            </a:pPr>
            <a:r>
              <a:rPr lang="ru-RU" sz="1800">
                <a:cs typeface="Arial" charset="0"/>
              </a:rPr>
              <a:t>                                 Путь </a:t>
            </a:r>
            <a:r>
              <a:rPr lang="en-US" sz="1800">
                <a:cs typeface="Arial" charset="0"/>
              </a:rPr>
              <a:t>L = s</a:t>
            </a:r>
            <a:r>
              <a:rPr lang="en-US" sz="1800" baseline="-25000">
                <a:cs typeface="Arial" charset="0"/>
              </a:rPr>
              <a:t>1</a:t>
            </a:r>
            <a:r>
              <a:rPr lang="en-US" sz="1800">
                <a:cs typeface="Arial" charset="0"/>
              </a:rPr>
              <a:t> + s</a:t>
            </a:r>
            <a:r>
              <a:rPr lang="en-US" sz="1800" baseline="-25000">
                <a:cs typeface="Arial" charset="0"/>
              </a:rPr>
              <a:t>2</a:t>
            </a:r>
            <a:r>
              <a:rPr lang="en-US" sz="1800">
                <a:cs typeface="Arial" charset="0"/>
              </a:rPr>
              <a:t> = 7 </a:t>
            </a:r>
            <a:r>
              <a:rPr lang="ru-RU" sz="1800">
                <a:cs typeface="Arial" charset="0"/>
              </a:rPr>
              <a:t>м.</a:t>
            </a:r>
            <a:endParaRPr lang="en-US" sz="1800">
              <a:cs typeface="Arial" charset="0"/>
            </a:endParaRPr>
          </a:p>
          <a:p>
            <a:pPr marL="609600" indent="-609600"/>
            <a:endParaRPr lang="ru-RU" sz="1800"/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771775" y="4797425"/>
            <a:ext cx="71438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3995738" y="4797425"/>
            <a:ext cx="71437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4067175" y="2924175"/>
            <a:ext cx="71438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2843213" y="4868863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V="1">
            <a:off x="4067175" y="2924175"/>
            <a:ext cx="0" cy="187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2555875" y="4797425"/>
            <a:ext cx="144463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4140200" y="4724400"/>
            <a:ext cx="144463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211638" y="2997200"/>
            <a:ext cx="144462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059113" y="3716338"/>
            <a:ext cx="2159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</a:t>
            </a:r>
            <a:endParaRPr lang="ru-RU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3059113" y="37163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3132138" y="54451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427538" y="5445125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203575" y="4868863"/>
            <a:ext cx="360363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</a:t>
            </a:r>
            <a:r>
              <a:rPr lang="en-US" baseline="-25000"/>
              <a:t>1</a:t>
            </a:r>
            <a:endParaRPr lang="ru-RU" baseline="-25000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3276600" y="5013325"/>
            <a:ext cx="217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4067175" y="3644900"/>
            <a:ext cx="360363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</a:t>
            </a:r>
            <a:r>
              <a:rPr lang="ru-RU" baseline="-25000"/>
              <a:t>2</a:t>
            </a: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4140200" y="3716338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flipV="1">
            <a:off x="2843213" y="2924175"/>
            <a:ext cx="1223962" cy="18732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  <p:bldP spid="11270" grpId="0" animBg="1"/>
      <p:bldP spid="11271" grpId="0" animBg="1"/>
      <p:bldP spid="11272" grpId="0" animBg="1"/>
      <p:bldP spid="11273" grpId="0"/>
      <p:bldP spid="11274" grpId="0"/>
      <p:bldP spid="11275" grpId="0"/>
      <p:bldP spid="11278" grpId="0"/>
      <p:bldP spid="11279" grpId="0" animBg="1"/>
      <p:bldP spid="11280" grpId="0" animBg="1"/>
      <p:bldP spid="11281" grpId="0" animBg="1"/>
      <p:bldP spid="11282" grpId="0"/>
      <p:bldP spid="11283" grpId="0" animBg="1"/>
      <p:bldP spid="11284" grpId="0"/>
      <p:bldP spid="11285" grpId="0" animBg="1"/>
      <p:bldP spid="1128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2124075" y="3068638"/>
            <a:ext cx="73025" cy="69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971550" y="3068638"/>
            <a:ext cx="2232025" cy="2305050"/>
          </a:xfrm>
          <a:prstGeom prst="ellipse">
            <a:avLst/>
          </a:prstGeom>
          <a:noFill/>
          <a:ln w="3175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>
            <p:ph type="body" idx="1"/>
          </p:nvPr>
        </p:nvSpPr>
        <p:spPr>
          <a:xfrm>
            <a:off x="468313" y="1484313"/>
            <a:ext cx="8229600" cy="61214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ru-RU" sz="2000" b="1"/>
              <a:t>4.</a:t>
            </a:r>
            <a:r>
              <a:rPr lang="ru-RU" sz="1800"/>
              <a:t>    </a:t>
            </a:r>
            <a:r>
              <a:rPr lang="ru-RU" sz="2000"/>
              <a:t>Точка совершила один полный оборот по окружности радиуса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2000"/>
              <a:t>   50 см. Найти путь и перемещение.</a:t>
            </a:r>
            <a:r>
              <a:rPr lang="en-US" sz="2000"/>
              <a:t> </a:t>
            </a:r>
            <a:endParaRPr lang="ru-RU" sz="2000">
              <a:solidFill>
                <a:schemeClr val="hlink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sz="2000"/>
          </a:p>
          <a:p>
            <a:pPr>
              <a:spcBef>
                <a:spcPct val="0"/>
              </a:spcBef>
              <a:buFontTx/>
              <a:buNone/>
            </a:pPr>
            <a:endParaRPr lang="ru-RU" sz="2000"/>
          </a:p>
          <a:p>
            <a:pPr>
              <a:spcBef>
                <a:spcPct val="0"/>
              </a:spcBef>
              <a:buFontTx/>
              <a:buNone/>
            </a:pPr>
            <a:r>
              <a:rPr lang="ru-RU" sz="1800"/>
              <a:t>                                                                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1800"/>
              <a:t>                                                             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1800"/>
              <a:t>                                                                    </a:t>
            </a:r>
            <a:r>
              <a:rPr lang="en-US" sz="1800"/>
              <a:t>s </a:t>
            </a:r>
            <a:r>
              <a:rPr lang="ru-RU" sz="1800"/>
              <a:t>= 0.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1800"/>
              <a:t>                                                             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1800"/>
              <a:t>                                                                    </a:t>
            </a:r>
            <a:r>
              <a:rPr lang="en-US" sz="1800"/>
              <a:t>L =</a:t>
            </a:r>
            <a:r>
              <a:rPr lang="ru-RU" sz="1800"/>
              <a:t> 2</a:t>
            </a:r>
            <a:r>
              <a:rPr lang="el-GR" sz="1800">
                <a:cs typeface="Arial" charset="0"/>
              </a:rPr>
              <a:t>π</a:t>
            </a:r>
            <a:r>
              <a:rPr lang="en-US" sz="1800">
                <a:cs typeface="Arial" charset="0"/>
              </a:rPr>
              <a:t>R</a:t>
            </a:r>
            <a:r>
              <a:rPr lang="ru-RU" sz="1800">
                <a:cs typeface="Arial" charset="0"/>
              </a:rPr>
              <a:t>,</a:t>
            </a:r>
            <a:r>
              <a:rPr lang="ru-RU" sz="1800"/>
              <a:t> </a:t>
            </a:r>
            <a:r>
              <a:rPr lang="ru-RU" sz="1800">
                <a:cs typeface="Arial" charset="0"/>
              </a:rPr>
              <a:t>где </a:t>
            </a:r>
            <a:r>
              <a:rPr lang="el-GR" sz="1800">
                <a:cs typeface="Arial" charset="0"/>
              </a:rPr>
              <a:t>π</a:t>
            </a:r>
            <a:r>
              <a:rPr lang="ru-RU" sz="1800">
                <a:cs typeface="Arial" charset="0"/>
              </a:rPr>
              <a:t> =3,14.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1800">
                <a:cs typeface="Arial" charset="0"/>
              </a:rPr>
              <a:t>                                                                    </a:t>
            </a:r>
            <a:r>
              <a:rPr lang="en-US" sz="1800">
                <a:cs typeface="Arial" charset="0"/>
              </a:rPr>
              <a:t>L </a:t>
            </a:r>
            <a:r>
              <a:rPr lang="ru-RU" sz="1800">
                <a:cs typeface="Arial" charset="0"/>
              </a:rPr>
              <a:t>= 2∙3,14∙0,5 м = 3,14 м.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1800"/>
              <a:t>                                                                    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sz="1800"/>
          </a:p>
          <a:p>
            <a:pPr>
              <a:spcBef>
                <a:spcPct val="0"/>
              </a:spcBef>
              <a:buFontTx/>
              <a:buNone/>
            </a:pPr>
            <a:r>
              <a:rPr lang="ru-RU" sz="1600"/>
              <a:t>                                                                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2051050" y="2636838"/>
            <a:ext cx="193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835150" y="26368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1042988" y="4076700"/>
            <a:ext cx="108108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403350" y="4005263"/>
            <a:ext cx="2159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0508 C 0.05886 -0.00508 0.11407 0.06821 0.11407 0.16 C 0.11407 0.25064 0.05886 0.32555 -0.00833 0.32555 C -0.07569 0.32555 -0.13003 0.25064 -0.13003 0.16 C -0.13003 0.06821 -0.07569 -0.00508 -0.00833 -0.00508 Z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33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15" grpId="1" animBg="1"/>
      <p:bldP spid="13316" grpId="0" animBg="1"/>
      <p:bldP spid="13318" grpId="0"/>
      <p:bldP spid="13319" grpId="0"/>
      <p:bldP spid="13320" grpId="0" animBg="1"/>
      <p:bldP spid="133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Выводы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/>
              <a:t>Путь – скалярная величина, перемещение – векторная.</a:t>
            </a:r>
          </a:p>
          <a:p>
            <a:r>
              <a:rPr lang="ru-RU" sz="2400"/>
              <a:t>Тело из точки 1 в точку 2 может переместиться по разным траекториям, пройдя разные пути. Перемещение может быть только одно.</a:t>
            </a:r>
          </a:p>
          <a:p>
            <a:r>
              <a:rPr lang="ru-RU" sz="2400"/>
              <a:t>Путь и перемещение измеряются в единицах длины (метрах, км и т.д.)</a:t>
            </a:r>
          </a:p>
          <a:p>
            <a:r>
              <a:rPr lang="ru-RU" sz="2400"/>
              <a:t>Путь и перемещение совпадают по численным значениям при прямолинейном движении тела в одном направлении. В остальных случаях путь больше перемещения.</a:t>
            </a:r>
          </a:p>
          <a:p>
            <a:r>
              <a:rPr lang="ru-RU" sz="2400"/>
              <a:t>При движении тела по замкнутой траектории его перемещение равно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556</TotalTime>
  <Words>803</Words>
  <Application>Microsoft Office PowerPoint</Application>
  <PresentationFormat>Экран (4:3)</PresentationFormat>
  <Paragraphs>139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Times New Roman</vt:lpstr>
      <vt:lpstr>Verdana</vt:lpstr>
      <vt:lpstr>Wingdings</vt:lpstr>
      <vt:lpstr>Оформление по умолчанию</vt:lpstr>
      <vt:lpstr>Глобус</vt:lpstr>
      <vt:lpstr>Перемещение</vt:lpstr>
      <vt:lpstr>Цели урока</vt:lpstr>
      <vt:lpstr>Вопросы для повторения пройденного материала</vt:lpstr>
      <vt:lpstr>Путь и перемещение</vt:lpstr>
      <vt:lpstr>Решение задач на расчет пути и перемещения</vt:lpstr>
      <vt:lpstr>Слайд 6</vt:lpstr>
      <vt:lpstr>Слайд 7</vt:lpstr>
      <vt:lpstr>Слайд 8</vt:lpstr>
      <vt:lpstr>Выводы</vt:lpstr>
      <vt:lpstr>Проекция вектора на координатную ось</vt:lpstr>
      <vt:lpstr>5.   Тело из точки М1 с координатами x1 = -5 м, y1 = -3 м переместилось в точку М2 с координатами x2 = 7 м, y2 = 6 м. Сделать чертеж, найти перемещение и его проекции на оси координат.</vt:lpstr>
      <vt:lpstr>Выводы</vt:lpstr>
      <vt:lpstr>Домашнее задание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Борис</dc:creator>
  <cp:lastModifiedBy>re</cp:lastModifiedBy>
  <cp:revision>12</cp:revision>
  <dcterms:created xsi:type="dcterms:W3CDTF">2013-06-04T08:29:05Z</dcterms:created>
  <dcterms:modified xsi:type="dcterms:W3CDTF">2014-04-05T22:17:22Z</dcterms:modified>
</cp:coreProperties>
</file>