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2" r:id="rId4"/>
    <p:sldId id="263" r:id="rId5"/>
    <p:sldId id="264" r:id="rId6"/>
    <p:sldId id="259" r:id="rId7"/>
    <p:sldId id="265" r:id="rId8"/>
    <p:sldId id="260" r:id="rId9"/>
    <p:sldId id="266" r:id="rId10"/>
    <p:sldId id="267" r:id="rId11"/>
    <p:sldId id="273" r:id="rId12"/>
    <p:sldId id="272" r:id="rId13"/>
    <p:sldId id="271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006600"/>
    <a:srgbClr val="FF7C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84" autoAdjust="0"/>
    <p:restoredTop sz="94660"/>
  </p:normalViewPr>
  <p:slideViewPr>
    <p:cSldViewPr>
      <p:cViewPr varScale="1">
        <p:scale>
          <a:sx n="42" d="100"/>
          <a:sy n="42" d="100"/>
        </p:scale>
        <p:origin x="-11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93BF34-BC95-4D58-8791-BCD24D6F51AC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3E4CC2-B7A2-42FD-BC16-25C6AC32609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E4CC2-B7A2-42FD-BC16-25C6AC32609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F20E-4B9C-4920-BE4A-67585ADDE926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3FB5-187D-4D84-BB53-8B1AE37B73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F20E-4B9C-4920-BE4A-67585ADDE926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3FB5-187D-4D84-BB53-8B1AE37B73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F20E-4B9C-4920-BE4A-67585ADDE926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3FB5-187D-4D84-BB53-8B1AE37B73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F20E-4B9C-4920-BE4A-67585ADDE926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3FB5-187D-4D84-BB53-8B1AE37B73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F20E-4B9C-4920-BE4A-67585ADDE926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3FB5-187D-4D84-BB53-8B1AE37B73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F20E-4B9C-4920-BE4A-67585ADDE926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3FB5-187D-4D84-BB53-8B1AE37B73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F20E-4B9C-4920-BE4A-67585ADDE926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3FB5-187D-4D84-BB53-8B1AE37B73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F20E-4B9C-4920-BE4A-67585ADDE926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3FB5-187D-4D84-BB53-8B1AE37B73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F20E-4B9C-4920-BE4A-67585ADDE926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3FB5-187D-4D84-BB53-8B1AE37B73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F20E-4B9C-4920-BE4A-67585ADDE926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3FB5-187D-4D84-BB53-8B1AE37B73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F20E-4B9C-4920-BE4A-67585ADDE926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3FB5-187D-4D84-BB53-8B1AE37B73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5F20E-4B9C-4920-BE4A-67585ADDE926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33FB5-187D-4D84-BB53-8B1AE37B738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428627"/>
          </a:xfrm>
        </p:spPr>
        <p:txBody>
          <a:bodyPr>
            <a:noAutofit/>
          </a:bodyPr>
          <a:lstStyle/>
          <a:p>
            <a:r>
              <a:rPr lang="ru-RU" sz="2400" dirty="0" smtClean="0"/>
              <a:t>Проверь себя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14290"/>
            <a:ext cx="8786874" cy="500066"/>
          </a:xfrm>
        </p:spPr>
        <p:txBody>
          <a:bodyPr>
            <a:normAutofit/>
          </a:bodyPr>
          <a:lstStyle/>
          <a:p>
            <a:r>
              <a:rPr lang="ru-RU" sz="2600" b="1" dirty="0" smtClean="0"/>
              <a:t>«Верные – неверные утверждения»</a:t>
            </a:r>
            <a:endParaRPr lang="ru-RU" sz="2600" b="1" dirty="0"/>
          </a:p>
          <a:p>
            <a:endParaRPr lang="ru-RU" dirty="0" smtClean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14942" y="857232"/>
            <a:ext cx="1143008" cy="642942"/>
          </a:xfrm>
          <a:prstGeom prst="roundRect">
            <a:avLst/>
          </a:prstGeom>
          <a:solidFill>
            <a:schemeClr val="accent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ВЕРНО</a:t>
            </a:r>
            <a:endParaRPr lang="ru-RU" sz="16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000892" y="857232"/>
            <a:ext cx="1143008" cy="642942"/>
          </a:xfrm>
          <a:prstGeom prst="roundRect">
            <a:avLst/>
          </a:prstGeom>
          <a:solidFill>
            <a:schemeClr val="bg1">
              <a:lumMod val="65000"/>
              <a:lumOff val="3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НЕВЕРНО</a:t>
            </a:r>
            <a:endParaRPr lang="ru-RU" sz="1600" b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214942" y="1571612"/>
            <a:ext cx="1143008" cy="642942"/>
          </a:xfrm>
          <a:prstGeom prst="roundRect">
            <a:avLst/>
          </a:prstGeom>
          <a:solidFill>
            <a:schemeClr val="accent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ВЕРНО</a:t>
            </a:r>
            <a:endParaRPr lang="ru-RU" sz="1600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214942" y="2285992"/>
            <a:ext cx="1143008" cy="642942"/>
          </a:xfrm>
          <a:prstGeom prst="roundRect">
            <a:avLst/>
          </a:prstGeom>
          <a:solidFill>
            <a:schemeClr val="accent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ВЕРНО</a:t>
            </a:r>
            <a:endParaRPr lang="ru-RU" sz="1600" b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214942" y="3071810"/>
            <a:ext cx="1143008" cy="642942"/>
          </a:xfrm>
          <a:prstGeom prst="roundRect">
            <a:avLst/>
          </a:prstGeom>
          <a:solidFill>
            <a:schemeClr val="accent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ВЕРНО</a:t>
            </a:r>
            <a:endParaRPr lang="ru-RU" sz="1600" b="1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214942" y="3786190"/>
            <a:ext cx="1143008" cy="642942"/>
          </a:xfrm>
          <a:prstGeom prst="roundRect">
            <a:avLst/>
          </a:prstGeom>
          <a:solidFill>
            <a:schemeClr val="accent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ВЕРНО</a:t>
            </a:r>
            <a:endParaRPr lang="ru-RU" sz="1600" b="1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14942" y="4572008"/>
            <a:ext cx="1143008" cy="642942"/>
          </a:xfrm>
          <a:prstGeom prst="roundRect">
            <a:avLst/>
          </a:prstGeom>
          <a:solidFill>
            <a:schemeClr val="accent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ВЕРНО</a:t>
            </a:r>
            <a:endParaRPr lang="ru-RU" sz="1600" b="1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14942" y="5357826"/>
            <a:ext cx="1143008" cy="642942"/>
          </a:xfrm>
          <a:prstGeom prst="roundRect">
            <a:avLst/>
          </a:prstGeom>
          <a:solidFill>
            <a:schemeClr val="accent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ВЕРНО</a:t>
            </a:r>
            <a:endParaRPr lang="ru-RU" sz="1600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214942" y="6072206"/>
            <a:ext cx="1143008" cy="642942"/>
          </a:xfrm>
          <a:prstGeom prst="roundRect">
            <a:avLst/>
          </a:prstGeom>
          <a:solidFill>
            <a:schemeClr val="accent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ВЕРНО</a:t>
            </a:r>
            <a:endParaRPr lang="ru-RU" sz="1600" b="1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000892" y="1571612"/>
            <a:ext cx="1143008" cy="642942"/>
          </a:xfrm>
          <a:prstGeom prst="roundRect">
            <a:avLst/>
          </a:prstGeom>
          <a:solidFill>
            <a:schemeClr val="bg1">
              <a:lumMod val="65000"/>
              <a:lumOff val="3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НЕВЕРНО</a:t>
            </a:r>
            <a:endParaRPr lang="ru-RU" sz="1600" b="1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000892" y="2285992"/>
            <a:ext cx="1143008" cy="642942"/>
          </a:xfrm>
          <a:prstGeom prst="roundRect">
            <a:avLst/>
          </a:prstGeom>
          <a:solidFill>
            <a:schemeClr val="bg1">
              <a:lumMod val="65000"/>
              <a:lumOff val="3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НЕВЕРНО</a:t>
            </a:r>
            <a:endParaRPr lang="ru-RU" sz="1600" b="1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000892" y="3071810"/>
            <a:ext cx="1143008" cy="642942"/>
          </a:xfrm>
          <a:prstGeom prst="roundRect">
            <a:avLst/>
          </a:prstGeom>
          <a:solidFill>
            <a:schemeClr val="bg1">
              <a:lumMod val="65000"/>
              <a:lumOff val="3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НЕВЕРНО</a:t>
            </a:r>
            <a:endParaRPr lang="ru-RU" sz="1600" b="1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000892" y="3857628"/>
            <a:ext cx="1143008" cy="642942"/>
          </a:xfrm>
          <a:prstGeom prst="roundRect">
            <a:avLst/>
          </a:prstGeom>
          <a:solidFill>
            <a:schemeClr val="bg1">
              <a:lumMod val="65000"/>
              <a:lumOff val="3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НЕВЕРНО</a:t>
            </a:r>
            <a:endParaRPr lang="ru-RU" sz="1600" b="1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000892" y="4572008"/>
            <a:ext cx="1143008" cy="642942"/>
          </a:xfrm>
          <a:prstGeom prst="roundRect">
            <a:avLst/>
          </a:prstGeom>
          <a:solidFill>
            <a:schemeClr val="bg1">
              <a:lumMod val="65000"/>
              <a:lumOff val="3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НЕВЕРНО</a:t>
            </a:r>
            <a:endParaRPr lang="ru-RU" sz="1600" b="1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000892" y="5357826"/>
            <a:ext cx="1143008" cy="642942"/>
          </a:xfrm>
          <a:prstGeom prst="roundRect">
            <a:avLst/>
          </a:prstGeom>
          <a:solidFill>
            <a:schemeClr val="bg1">
              <a:lumMod val="65000"/>
              <a:lumOff val="3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НЕВЕРНО</a:t>
            </a:r>
            <a:endParaRPr lang="ru-RU" sz="1600" b="1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000892" y="6072206"/>
            <a:ext cx="1143008" cy="642942"/>
          </a:xfrm>
          <a:prstGeom prst="roundRect">
            <a:avLst/>
          </a:prstGeom>
          <a:solidFill>
            <a:schemeClr val="bg1">
              <a:lumMod val="65000"/>
              <a:lumOff val="3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НЕВЕРНО</a:t>
            </a:r>
            <a:endParaRPr lang="ru-RU" sz="1600" b="1" dirty="0"/>
          </a:p>
        </p:txBody>
      </p:sp>
      <p:sp>
        <p:nvSpPr>
          <p:cNvPr id="33" name="Управляющая кнопка: в начало 32">
            <a:hlinkClick r:id="" action="ppaction://hlinkshowjump?jump=previousslide" highlightClick="1"/>
          </p:cNvPr>
          <p:cNvSpPr/>
          <p:nvPr/>
        </p:nvSpPr>
        <p:spPr>
          <a:xfrm>
            <a:off x="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в начало 33">
            <a:hlinkClick r:id="" action="ppaction://hlinkshowjump?jump=nextslide" highlightClick="1"/>
          </p:cNvPr>
          <p:cNvSpPr/>
          <p:nvPr/>
        </p:nvSpPr>
        <p:spPr>
          <a:xfrm rot="10800000">
            <a:off x="878681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0" y="571480"/>
            <a:ext cx="51435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Имя существительное обозначает предмет и отвечает на вопросы   кто? что? 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0" y="1428736"/>
            <a:ext cx="51434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    Имена существительные изменяются по родам.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0" y="2214554"/>
            <a:ext cx="49291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50000"/>
              </a:lnSpc>
              <a:spcBef>
                <a:spcPct val="20000"/>
              </a:spcBef>
              <a:defRPr/>
            </a:pP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    Имена существительные являются собственными или нарицательными.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0" y="3071810"/>
            <a:ext cx="528638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50000"/>
              </a:lnSpc>
              <a:spcBef>
                <a:spcPct val="20000"/>
              </a:spcBef>
              <a:defRPr/>
            </a:pP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    Слово </a:t>
            </a:r>
            <a:r>
              <a:rPr lang="ru-RU" b="1" i="1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СОЛНЦЕ</a:t>
            </a: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существительное   1 </a:t>
            </a:r>
            <a:r>
              <a:rPr lang="ru-RU" b="1" dirty="0" err="1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</a:t>
            </a: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0" y="3500438"/>
            <a:ext cx="52149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50000"/>
              </a:lnSpc>
              <a:spcBef>
                <a:spcPct val="20000"/>
              </a:spcBef>
              <a:defRPr/>
            </a:pP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    Имя существительное –часть речи, которая обозначает признак предмета.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0" y="4357694"/>
            <a:ext cx="51435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50000"/>
              </a:lnSpc>
              <a:spcBef>
                <a:spcPct val="20000"/>
              </a:spcBef>
              <a:defRPr/>
            </a:pP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6.     Слово </a:t>
            </a:r>
            <a:r>
              <a:rPr lang="ru-RU" b="1" i="1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ПОМОЩЬ</a:t>
            </a: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существительное              3 </a:t>
            </a:r>
            <a:r>
              <a:rPr lang="ru-RU" b="1" dirty="0" err="1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</a:t>
            </a: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0" y="5072074"/>
            <a:ext cx="49291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50000"/>
              </a:lnSpc>
              <a:spcBef>
                <a:spcPct val="20000"/>
              </a:spcBef>
              <a:defRPr/>
            </a:pP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7.     Имена существительные  являются одушевленными и неодушевленными. 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0" y="5934670"/>
            <a:ext cx="492915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50000"/>
              </a:lnSpc>
              <a:spcBef>
                <a:spcPct val="20000"/>
              </a:spcBef>
              <a:defRPr/>
            </a:pP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8.      Слово  </a:t>
            </a:r>
            <a:r>
              <a:rPr lang="ru-RU" b="1" i="1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ДОРОГА</a:t>
            </a:r>
            <a:r>
              <a:rPr lang="ru-RU" b="1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существительное            1 спряжения.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285720" y="1571612"/>
            <a:ext cx="4786314" cy="85725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20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7" name="Управляющая кнопка: в начало 26">
            <a:hlinkClick r:id="" action="ppaction://hlinkshowjump?jump=previousslide" highlightClick="1"/>
          </p:cNvPr>
          <p:cNvSpPr/>
          <p:nvPr/>
        </p:nvSpPr>
        <p:spPr>
          <a:xfrm>
            <a:off x="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в начало 27">
            <a:hlinkClick r:id="" action="ppaction://hlinkshowjump?jump=nextslide" highlightClick="1"/>
          </p:cNvPr>
          <p:cNvSpPr/>
          <p:nvPr/>
        </p:nvSpPr>
        <p:spPr>
          <a:xfrm rot="10800000">
            <a:off x="878681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0" y="1142984"/>
            <a:ext cx="9144000" cy="464347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50000"/>
              </a:lnSpc>
            </a:pPr>
            <a:r>
              <a:rPr lang="ru-RU" dirty="0" smtClean="0"/>
              <a:t>И.п. 		</a:t>
            </a:r>
            <a:r>
              <a:rPr lang="ru-RU" dirty="0" err="1" smtClean="0"/>
              <a:t>знам</a:t>
            </a:r>
            <a:r>
              <a:rPr lang="ru-RU" dirty="0" smtClean="0"/>
              <a:t> я, ,  	       </a:t>
            </a:r>
            <a:r>
              <a:rPr lang="ru-RU" dirty="0" err="1" smtClean="0"/>
              <a:t>плем</a:t>
            </a:r>
            <a:r>
              <a:rPr lang="ru-RU" dirty="0" smtClean="0"/>
              <a:t> я  ,   	    путь       .</a:t>
            </a:r>
          </a:p>
          <a:p>
            <a:pPr algn="l">
              <a:lnSpc>
                <a:spcPct val="150000"/>
              </a:lnSpc>
            </a:pPr>
            <a:r>
              <a:rPr lang="ru-RU" dirty="0" smtClean="0"/>
              <a:t>Р.п. 		знам</a:t>
            </a:r>
            <a:r>
              <a:rPr lang="ru-RU" u="sng" dirty="0" smtClean="0"/>
              <a:t>е</a:t>
            </a:r>
            <a:r>
              <a:rPr lang="ru-RU" dirty="0" smtClean="0"/>
              <a:t>н и ,         плем</a:t>
            </a:r>
            <a:r>
              <a:rPr lang="ru-RU" u="sng" dirty="0" smtClean="0"/>
              <a:t>е</a:t>
            </a:r>
            <a:r>
              <a:rPr lang="ru-RU" dirty="0" smtClean="0"/>
              <a:t>н и  ,   	    пут и      .</a:t>
            </a:r>
          </a:p>
          <a:p>
            <a:pPr algn="l">
              <a:lnSpc>
                <a:spcPct val="150000"/>
              </a:lnSpc>
            </a:pPr>
            <a:r>
              <a:rPr lang="ru-RU" dirty="0" smtClean="0"/>
              <a:t>Д.п. 		знам</a:t>
            </a:r>
            <a:r>
              <a:rPr lang="ru-RU" u="sng" dirty="0" smtClean="0"/>
              <a:t>е</a:t>
            </a:r>
            <a:r>
              <a:rPr lang="ru-RU" dirty="0" smtClean="0"/>
              <a:t>н и ,         плем</a:t>
            </a:r>
            <a:r>
              <a:rPr lang="ru-RU" u="sng" dirty="0" smtClean="0"/>
              <a:t>е</a:t>
            </a:r>
            <a:r>
              <a:rPr lang="ru-RU" dirty="0" smtClean="0"/>
              <a:t>н и  ,   	    пут и      .</a:t>
            </a:r>
          </a:p>
          <a:p>
            <a:pPr algn="l">
              <a:lnSpc>
                <a:spcPct val="150000"/>
              </a:lnSpc>
            </a:pPr>
            <a:r>
              <a:rPr lang="ru-RU" dirty="0" smtClean="0"/>
              <a:t>В.п.		</a:t>
            </a:r>
            <a:r>
              <a:rPr lang="ru-RU" dirty="0" err="1" smtClean="0"/>
              <a:t>знам</a:t>
            </a:r>
            <a:r>
              <a:rPr lang="ru-RU" dirty="0" smtClean="0"/>
              <a:t> я  ,   	       </a:t>
            </a:r>
            <a:r>
              <a:rPr lang="ru-RU" dirty="0" err="1" smtClean="0"/>
              <a:t>плем</a:t>
            </a:r>
            <a:r>
              <a:rPr lang="ru-RU" dirty="0" smtClean="0"/>
              <a:t> </a:t>
            </a:r>
            <a:r>
              <a:rPr lang="ru-RU" dirty="0" err="1" smtClean="0"/>
              <a:t>я</a:t>
            </a:r>
            <a:r>
              <a:rPr lang="ru-RU" dirty="0" smtClean="0"/>
              <a:t>  ,   	    путь        .</a:t>
            </a:r>
          </a:p>
          <a:p>
            <a:pPr algn="l">
              <a:lnSpc>
                <a:spcPct val="150000"/>
              </a:lnSpc>
            </a:pPr>
            <a:r>
              <a:rPr lang="ru-RU" dirty="0" smtClean="0"/>
              <a:t>Т.п. 		знам</a:t>
            </a:r>
            <a:r>
              <a:rPr lang="ru-RU" u="sng" dirty="0" smtClean="0"/>
              <a:t>е</a:t>
            </a:r>
            <a:r>
              <a:rPr lang="ru-RU" dirty="0" smtClean="0"/>
              <a:t>н ем  ,     плем</a:t>
            </a:r>
            <a:r>
              <a:rPr lang="ru-RU" u="sng" dirty="0" smtClean="0"/>
              <a:t>е</a:t>
            </a:r>
            <a:r>
              <a:rPr lang="ru-RU" dirty="0" smtClean="0"/>
              <a:t>н ем   ,    пут ём    .</a:t>
            </a:r>
          </a:p>
          <a:p>
            <a:pPr algn="l">
              <a:lnSpc>
                <a:spcPct val="150000"/>
              </a:lnSpc>
            </a:pPr>
            <a:r>
              <a:rPr lang="ru-RU" dirty="0" smtClean="0"/>
              <a:t>П.п. 		о знам</a:t>
            </a:r>
            <a:r>
              <a:rPr lang="ru-RU" u="sng" dirty="0" smtClean="0"/>
              <a:t>е</a:t>
            </a:r>
            <a:r>
              <a:rPr lang="ru-RU" dirty="0" smtClean="0"/>
              <a:t>н и  ,    о плем</a:t>
            </a:r>
            <a:r>
              <a:rPr lang="ru-RU" u="sng" dirty="0" smtClean="0"/>
              <a:t>е</a:t>
            </a:r>
            <a:r>
              <a:rPr lang="ru-RU" dirty="0" smtClean="0"/>
              <a:t>н и  ,    о пут и     .</a:t>
            </a:r>
            <a:endParaRPr lang="ru-RU" dirty="0"/>
          </a:p>
        </p:txBody>
      </p:sp>
      <p:sp>
        <p:nvSpPr>
          <p:cNvPr id="9" name="Подзаголовок 7"/>
          <p:cNvSpPr txBox="1">
            <a:spLocks/>
          </p:cNvSpPr>
          <p:nvPr/>
        </p:nvSpPr>
        <p:spPr>
          <a:xfrm>
            <a:off x="1285852" y="0"/>
            <a:ext cx="6400800" cy="928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Сравните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86050" y="1357298"/>
            <a:ext cx="357190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я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43240" y="2071678"/>
            <a:ext cx="357190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и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143240" y="2786058"/>
            <a:ext cx="357190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и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786050" y="3571876"/>
            <a:ext cx="357190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я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143240" y="4286256"/>
            <a:ext cx="642942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ем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428992" y="5000636"/>
            <a:ext cx="357190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и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214942" y="1357298"/>
            <a:ext cx="357190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я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643570" y="2071678"/>
            <a:ext cx="357190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и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643570" y="2857496"/>
            <a:ext cx="357190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и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214942" y="3571876"/>
            <a:ext cx="357190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я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358082" y="2071678"/>
            <a:ext cx="357190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и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358082" y="2857496"/>
            <a:ext cx="357190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и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572396" y="5000636"/>
            <a:ext cx="357190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и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572132" y="4286256"/>
            <a:ext cx="642942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ем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358082" y="4286256"/>
            <a:ext cx="642942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ём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857884" y="5000636"/>
            <a:ext cx="357190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и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572396" y="1357298"/>
            <a:ext cx="357190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572396" y="3571876"/>
            <a:ext cx="357190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286380" y="5929330"/>
            <a:ext cx="500066" cy="357190"/>
          </a:xfrm>
          <a:prstGeom prst="rect">
            <a:avLst/>
          </a:prstGeom>
          <a:solidFill>
            <a:srgbClr val="33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14612" y="1928802"/>
            <a:ext cx="457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43504" y="1928802"/>
            <a:ext cx="457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0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00364" y="4857760"/>
            <a:ext cx="457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14612" y="4143380"/>
            <a:ext cx="457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2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14612" y="2643182"/>
            <a:ext cx="457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429256" y="4857760"/>
            <a:ext cx="457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43504" y="4143380"/>
            <a:ext cx="457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43504" y="2643182"/>
            <a:ext cx="457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285720" y="1571612"/>
            <a:ext cx="4786314" cy="85725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20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7" name="Управляющая кнопка: в начало 26">
            <a:hlinkClick r:id="" action="ppaction://hlinkshowjump?jump=previousslide" highlightClick="1"/>
          </p:cNvPr>
          <p:cNvSpPr/>
          <p:nvPr/>
        </p:nvSpPr>
        <p:spPr>
          <a:xfrm>
            <a:off x="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в начало 27">
            <a:hlinkClick r:id="" action="ppaction://hlinkshowjump?jump=nextslide" highlightClick="1"/>
          </p:cNvPr>
          <p:cNvSpPr/>
          <p:nvPr/>
        </p:nvSpPr>
        <p:spPr>
          <a:xfrm rot="10800000">
            <a:off x="878681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857356" y="0"/>
            <a:ext cx="571504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 smtClean="0"/>
          </a:p>
          <a:p>
            <a:endParaRPr lang="ru-RU" sz="3200" dirty="0" smtClean="0"/>
          </a:p>
          <a:p>
            <a:endParaRPr lang="ru-RU" sz="3200" dirty="0" smtClean="0"/>
          </a:p>
          <a:p>
            <a:endParaRPr lang="ru-RU" sz="3200" dirty="0" smtClean="0"/>
          </a:p>
          <a:p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357554" y="-5417"/>
            <a:ext cx="392909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БРЕМЯ</a:t>
            </a:r>
          </a:p>
          <a:p>
            <a:r>
              <a:rPr lang="ru-RU" sz="4000" dirty="0" smtClean="0"/>
              <a:t>ВРЕМЯ</a:t>
            </a:r>
          </a:p>
          <a:p>
            <a:r>
              <a:rPr lang="ru-RU" sz="4000" dirty="0" smtClean="0"/>
              <a:t>ВЫМЯ</a:t>
            </a:r>
          </a:p>
          <a:p>
            <a:r>
              <a:rPr lang="ru-RU" sz="4000" dirty="0" smtClean="0"/>
              <a:t>ЗНАМЯ</a:t>
            </a:r>
          </a:p>
          <a:p>
            <a:r>
              <a:rPr lang="ru-RU" sz="4000" dirty="0" smtClean="0"/>
              <a:t>ИМЯ</a:t>
            </a:r>
          </a:p>
          <a:p>
            <a:r>
              <a:rPr lang="ru-RU" sz="4000" dirty="0" smtClean="0"/>
              <a:t>ПЛАМЯ</a:t>
            </a:r>
          </a:p>
          <a:p>
            <a:r>
              <a:rPr lang="ru-RU" sz="4000" dirty="0" smtClean="0"/>
              <a:t>ПЛЕМЯ</a:t>
            </a:r>
          </a:p>
          <a:p>
            <a:r>
              <a:rPr lang="ru-RU" sz="4000" dirty="0" smtClean="0"/>
              <a:t>СЕМЯ</a:t>
            </a:r>
          </a:p>
          <a:p>
            <a:r>
              <a:rPr lang="ru-RU" sz="4000" dirty="0" smtClean="0"/>
              <a:t>СТРЕМЯ</a:t>
            </a:r>
          </a:p>
          <a:p>
            <a:r>
              <a:rPr lang="ru-RU" sz="4000" dirty="0" smtClean="0"/>
              <a:t>ТЕМЯ</a:t>
            </a:r>
          </a:p>
          <a:p>
            <a:r>
              <a:rPr lang="ru-RU" sz="4000" dirty="0" smtClean="0"/>
              <a:t>ПУТЬ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285720" y="1571612"/>
            <a:ext cx="4786314" cy="85725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20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7" name="Управляющая кнопка: в начало 26">
            <a:hlinkClick r:id="" action="ppaction://hlinkshowjump?jump=previousslide" highlightClick="1"/>
          </p:cNvPr>
          <p:cNvSpPr/>
          <p:nvPr/>
        </p:nvSpPr>
        <p:spPr>
          <a:xfrm>
            <a:off x="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в начало 27">
            <a:hlinkClick r:id="" action="ppaction://hlinkshowjump?jump=nextslide" highlightClick="1"/>
          </p:cNvPr>
          <p:cNvSpPr/>
          <p:nvPr/>
        </p:nvSpPr>
        <p:spPr>
          <a:xfrm rot="10800000">
            <a:off x="878681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1000108"/>
            <a:ext cx="828680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Стоять у знамен</a:t>
            </a:r>
            <a:r>
              <a:rPr lang="ru-RU" sz="3200" u="sng" dirty="0" smtClean="0"/>
              <a:t>и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До поры до  времен</a:t>
            </a:r>
            <a:r>
              <a:rPr lang="ru-RU" sz="3200" u="sng" dirty="0" smtClean="0"/>
              <a:t>и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Не дать погаснуть пламен</a:t>
            </a:r>
            <a:r>
              <a:rPr lang="ru-RU" sz="3200" u="sng" dirty="0" smtClean="0"/>
              <a:t>и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Нога в стремен</a:t>
            </a:r>
            <a:r>
              <a:rPr lang="ru-RU" sz="3200" u="sng" dirty="0" smtClean="0"/>
              <a:t>и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Зовёт по имен</a:t>
            </a:r>
            <a:r>
              <a:rPr lang="ru-RU" sz="3200" u="sng" dirty="0" smtClean="0"/>
              <a:t>и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Боль в темен</a:t>
            </a:r>
            <a:r>
              <a:rPr lang="ru-RU" sz="3200" u="sng" dirty="0" smtClean="0"/>
              <a:t>и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Находиться под бремен</a:t>
            </a:r>
            <a:r>
              <a:rPr lang="ru-RU" sz="3200" u="sng" dirty="0" smtClean="0"/>
              <a:t>ем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Познакомиться с вожаком племен</a:t>
            </a:r>
            <a:r>
              <a:rPr lang="ru-RU" sz="3200" u="sng" dirty="0" smtClean="0"/>
              <a:t>и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Мы двигаемся по правильному пут</a:t>
            </a:r>
            <a:r>
              <a:rPr lang="ru-RU" sz="3200" u="sng" dirty="0" smtClean="0"/>
              <a:t>и</a:t>
            </a:r>
            <a:r>
              <a:rPr lang="ru-RU" sz="3200" dirty="0" smtClean="0"/>
              <a:t>.</a:t>
            </a:r>
          </a:p>
          <a:p>
            <a:endParaRPr lang="ru-RU" sz="3200" dirty="0" smtClean="0"/>
          </a:p>
          <a:p>
            <a:endParaRPr lang="ru-RU" sz="3200" dirty="0" smtClean="0"/>
          </a:p>
          <a:p>
            <a:endParaRPr lang="ru-RU" sz="3200" dirty="0" smtClean="0"/>
          </a:p>
          <a:p>
            <a:endParaRPr lang="ru-RU" sz="3200" dirty="0" smtClean="0"/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285720" y="1571612"/>
            <a:ext cx="4786314" cy="85725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20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7" name="Управляющая кнопка: в начало 26">
            <a:hlinkClick r:id="" action="ppaction://hlinkshowjump?jump=previousslide" highlightClick="1"/>
          </p:cNvPr>
          <p:cNvSpPr/>
          <p:nvPr/>
        </p:nvSpPr>
        <p:spPr>
          <a:xfrm>
            <a:off x="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в начало 27">
            <a:hlinkClick r:id="" action="ppaction://hlinkshowjump?jump=nextslide" highlightClick="1"/>
          </p:cNvPr>
          <p:cNvSpPr/>
          <p:nvPr/>
        </p:nvSpPr>
        <p:spPr>
          <a:xfrm rot="10800000">
            <a:off x="878681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1000108"/>
            <a:ext cx="82868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-Над какой темой мы работали?</a:t>
            </a:r>
          </a:p>
          <a:p>
            <a:r>
              <a:rPr lang="ru-RU" sz="3600" dirty="0" smtClean="0"/>
              <a:t>-Какова была цель урока?</a:t>
            </a:r>
          </a:p>
          <a:p>
            <a:r>
              <a:rPr lang="ru-RU" sz="3600" dirty="0" smtClean="0"/>
              <a:t>-Какого результата вы достигли?</a:t>
            </a:r>
          </a:p>
          <a:p>
            <a:r>
              <a:rPr lang="ru-RU" sz="3600" dirty="0" smtClean="0"/>
              <a:t>- Были ли в работе затруднения? В чем? </a:t>
            </a:r>
          </a:p>
          <a:p>
            <a:r>
              <a:rPr lang="ru-RU" sz="3600" dirty="0" smtClean="0"/>
              <a:t>-Кто доволен своей работой</a:t>
            </a:r>
            <a:r>
              <a:rPr lang="ru-RU" sz="3200" dirty="0" smtClean="0"/>
              <a:t>?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285720" y="1571612"/>
            <a:ext cx="4786314" cy="85725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20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7" name="Управляющая кнопка: в начало 26">
            <a:hlinkClick r:id="" action="ppaction://hlinkshowjump?jump=previousslide" highlightClick="1"/>
          </p:cNvPr>
          <p:cNvSpPr/>
          <p:nvPr/>
        </p:nvSpPr>
        <p:spPr>
          <a:xfrm>
            <a:off x="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в начало 27">
            <a:hlinkClick r:id="" action="ppaction://hlinkshowjump?jump=nextslide" highlightClick="1"/>
          </p:cNvPr>
          <p:cNvSpPr/>
          <p:nvPr/>
        </p:nvSpPr>
        <p:spPr>
          <a:xfrm rot="10800000">
            <a:off x="878681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42844" y="214290"/>
            <a:ext cx="8786874" cy="6643710"/>
          </a:xfrm>
        </p:spPr>
        <p:txBody>
          <a:bodyPr>
            <a:normAutofit/>
          </a:bodyPr>
          <a:lstStyle/>
          <a:p>
            <a:r>
              <a:rPr lang="ru-RU" sz="3900" b="1" dirty="0" smtClean="0"/>
              <a:t> Домашнее задание</a:t>
            </a:r>
          </a:p>
          <a:p>
            <a:endParaRPr lang="ru-RU" sz="3900" b="1" dirty="0" smtClean="0"/>
          </a:p>
          <a:p>
            <a:pPr algn="l"/>
            <a:r>
              <a:rPr lang="ru-RU" dirty="0" smtClean="0"/>
              <a:t>1. Упр. </a:t>
            </a:r>
            <a:r>
              <a:rPr lang="ru-RU" smtClean="0"/>
              <a:t>209 (устно) </a:t>
            </a:r>
            <a:r>
              <a:rPr lang="ru-RU" dirty="0" smtClean="0"/>
              <a:t>+ составить 2-3 простых распространенных предложения с любым из словосочетаний.</a:t>
            </a:r>
          </a:p>
          <a:p>
            <a:pPr algn="l"/>
            <a:r>
              <a:rPr lang="ru-RU" dirty="0" smtClean="0"/>
              <a:t>2.Инд. зад.: составить и записать диалог с использованием разносклоняемых существительных, выделить окончания и суффиксы.</a:t>
            </a:r>
          </a:p>
          <a:p>
            <a:pPr algn="l"/>
            <a:r>
              <a:rPr lang="ru-RU" dirty="0" smtClean="0"/>
              <a:t>3. Придумать небольшой рассказ или сказку о разносклоняемых существительных (или с использованием этих существительных).</a:t>
            </a:r>
            <a:endParaRPr lang="ru-RU" dirty="0"/>
          </a:p>
        </p:txBody>
      </p:sp>
      <p:pic>
        <p:nvPicPr>
          <p:cNvPr id="9" name="Рисунок 8" descr="an1_stopkaknig.gif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2" y="0"/>
            <a:ext cx="1785918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21594000" rev="0"/>
            </a:camera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285720" y="1571612"/>
            <a:ext cx="4786314" cy="85725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20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7" name="Управляющая кнопка: в начало 26">
            <a:hlinkClick r:id="" action="ppaction://hlinkshowjump?jump=previousslide" highlightClick="1"/>
          </p:cNvPr>
          <p:cNvSpPr/>
          <p:nvPr/>
        </p:nvSpPr>
        <p:spPr>
          <a:xfrm>
            <a:off x="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в начало 27">
            <a:hlinkClick r:id="" action="ppaction://hlinkshowjump?jump=nextslide" highlightClick="1"/>
          </p:cNvPr>
          <p:cNvSpPr/>
          <p:nvPr/>
        </p:nvSpPr>
        <p:spPr>
          <a:xfrm rot="10800000">
            <a:off x="878681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Заголовок 39"/>
          <p:cNvSpPr>
            <a:spLocks noGrp="1"/>
          </p:cNvSpPr>
          <p:nvPr>
            <p:ph type="ctrTitle"/>
          </p:nvPr>
        </p:nvSpPr>
        <p:spPr>
          <a:xfrm>
            <a:off x="585317" y="191093"/>
            <a:ext cx="7772400" cy="523263"/>
          </a:xfrm>
        </p:spPr>
        <p:txBody>
          <a:bodyPr>
            <a:noAutofit/>
          </a:bodyPr>
          <a:lstStyle/>
          <a:p>
            <a:r>
              <a:rPr lang="ru-RU" sz="3600" dirty="0" smtClean="0"/>
              <a:t>Исправь ошибки</a:t>
            </a:r>
            <a:endParaRPr lang="ru-RU" sz="3600" dirty="0"/>
          </a:p>
        </p:txBody>
      </p:sp>
      <p:sp>
        <p:nvSpPr>
          <p:cNvPr id="41" name="Подзаголовок 40"/>
          <p:cNvSpPr>
            <a:spLocks noGrp="1"/>
          </p:cNvSpPr>
          <p:nvPr>
            <p:ph type="subTitle" idx="1"/>
          </p:nvPr>
        </p:nvSpPr>
        <p:spPr>
          <a:xfrm>
            <a:off x="1285852" y="928670"/>
            <a:ext cx="6400800" cy="5143536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latin typeface="Monotype Corsiva" pitchFamily="66" charset="0"/>
              </a:rPr>
              <a:t>1. Идём по тропинки.</a:t>
            </a:r>
          </a:p>
          <a:p>
            <a:pPr algn="l"/>
            <a:r>
              <a:rPr lang="ru-RU" dirty="0" smtClean="0">
                <a:latin typeface="Monotype Corsiva" pitchFamily="66" charset="0"/>
              </a:rPr>
              <a:t>2. Отвечать по </a:t>
            </a:r>
            <a:r>
              <a:rPr lang="ru-RU" dirty="0" err="1" smtClean="0">
                <a:latin typeface="Monotype Corsiva" pitchFamily="66" charset="0"/>
              </a:rPr>
              <a:t>биологие</a:t>
            </a:r>
            <a:r>
              <a:rPr lang="ru-RU" dirty="0" smtClean="0">
                <a:latin typeface="Monotype Corsiva" pitchFamily="66" charset="0"/>
              </a:rPr>
              <a:t>.</a:t>
            </a:r>
          </a:p>
          <a:p>
            <a:pPr algn="l"/>
            <a:r>
              <a:rPr lang="ru-RU" dirty="0" smtClean="0">
                <a:latin typeface="Monotype Corsiva" pitchFamily="66" charset="0"/>
              </a:rPr>
              <a:t>3. </a:t>
            </a:r>
            <a:r>
              <a:rPr lang="ru-RU" dirty="0" err="1" smtClean="0">
                <a:latin typeface="Monotype Corsiva" pitchFamily="66" charset="0"/>
              </a:rPr>
              <a:t>Разположиться</a:t>
            </a:r>
            <a:r>
              <a:rPr lang="ru-RU" dirty="0" smtClean="0">
                <a:latin typeface="Monotype Corsiva" pitchFamily="66" charset="0"/>
              </a:rPr>
              <a:t> на </a:t>
            </a:r>
            <a:r>
              <a:rPr lang="ru-RU" dirty="0" err="1" smtClean="0">
                <a:latin typeface="Monotype Corsiva" pitchFamily="66" charset="0"/>
              </a:rPr>
              <a:t>поляни</a:t>
            </a:r>
            <a:r>
              <a:rPr lang="ru-RU" dirty="0" smtClean="0">
                <a:latin typeface="Monotype Corsiva" pitchFamily="66" charset="0"/>
              </a:rPr>
              <a:t>.</a:t>
            </a:r>
          </a:p>
          <a:p>
            <a:pPr algn="l"/>
            <a:r>
              <a:rPr lang="ru-RU" dirty="0" smtClean="0">
                <a:latin typeface="Monotype Corsiva" pitchFamily="66" charset="0"/>
              </a:rPr>
              <a:t>4. Увидели много </a:t>
            </a:r>
            <a:r>
              <a:rPr lang="ru-RU" dirty="0" err="1" smtClean="0">
                <a:latin typeface="Monotype Corsiva" pitchFamily="66" charset="0"/>
              </a:rPr>
              <a:t>рощь</a:t>
            </a:r>
            <a:r>
              <a:rPr lang="ru-RU" dirty="0" smtClean="0">
                <a:latin typeface="Monotype Corsiva" pitchFamily="66" charset="0"/>
              </a:rPr>
              <a:t>.</a:t>
            </a:r>
          </a:p>
          <a:p>
            <a:pPr algn="l"/>
            <a:r>
              <a:rPr lang="ru-RU" dirty="0" smtClean="0">
                <a:latin typeface="Monotype Corsiva" pitchFamily="66" charset="0"/>
              </a:rPr>
              <a:t>5. </a:t>
            </a:r>
            <a:r>
              <a:rPr lang="ru-RU" dirty="0" err="1" smtClean="0">
                <a:latin typeface="Monotype Corsiva" pitchFamily="66" charset="0"/>
              </a:rPr>
              <a:t>Преближаемся</a:t>
            </a:r>
            <a:r>
              <a:rPr lang="ru-RU" dirty="0" smtClean="0">
                <a:latin typeface="Monotype Corsiva" pitchFamily="66" charset="0"/>
              </a:rPr>
              <a:t> к </a:t>
            </a:r>
            <a:r>
              <a:rPr lang="ru-RU" dirty="0" err="1" smtClean="0">
                <a:latin typeface="Monotype Corsiva" pitchFamily="66" charset="0"/>
              </a:rPr>
              <a:t>станцие</a:t>
            </a:r>
            <a:r>
              <a:rPr lang="ru-RU" dirty="0" smtClean="0">
                <a:latin typeface="Monotype Corsiva" pitchFamily="66" charset="0"/>
              </a:rPr>
              <a:t>.</a:t>
            </a:r>
          </a:p>
          <a:p>
            <a:pPr algn="l"/>
            <a:r>
              <a:rPr lang="ru-RU" dirty="0" smtClean="0">
                <a:latin typeface="Monotype Corsiva" pitchFamily="66" charset="0"/>
              </a:rPr>
              <a:t>6. Любуюсь </a:t>
            </a:r>
            <a:r>
              <a:rPr lang="ru-RU" dirty="0" err="1" smtClean="0">
                <a:latin typeface="Monotype Corsiva" pitchFamily="66" charset="0"/>
              </a:rPr>
              <a:t>пейзажом</a:t>
            </a:r>
            <a:r>
              <a:rPr lang="ru-RU" dirty="0" smtClean="0">
                <a:latin typeface="Monotype Corsiva" pitchFamily="66" charset="0"/>
              </a:rPr>
              <a:t>.</a:t>
            </a:r>
          </a:p>
          <a:p>
            <a:pPr algn="l"/>
            <a:r>
              <a:rPr lang="ru-RU" dirty="0" smtClean="0">
                <a:latin typeface="Monotype Corsiva" pitchFamily="66" charset="0"/>
              </a:rPr>
              <a:t>7. Размышляю о приглашение.</a:t>
            </a:r>
          </a:p>
          <a:p>
            <a:pPr algn="l"/>
            <a:r>
              <a:rPr lang="ru-RU" dirty="0" smtClean="0">
                <a:latin typeface="Monotype Corsiva" pitchFamily="66" charset="0"/>
              </a:rPr>
              <a:t>8. Открыл </a:t>
            </a:r>
            <a:r>
              <a:rPr lang="ru-RU" dirty="0" err="1" smtClean="0">
                <a:latin typeface="Monotype Corsiva" pitchFamily="66" charset="0"/>
              </a:rPr>
              <a:t>ключём</a:t>
            </a:r>
            <a:r>
              <a:rPr lang="ru-RU" dirty="0" smtClean="0">
                <a:latin typeface="Monotype Corsiva" pitchFamily="66" charset="0"/>
              </a:rPr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285720" y="1571612"/>
            <a:ext cx="4786314" cy="85725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20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7" name="Управляющая кнопка: в начало 26">
            <a:hlinkClick r:id="" action="ppaction://hlinkshowjump?jump=previousslide" highlightClick="1"/>
          </p:cNvPr>
          <p:cNvSpPr/>
          <p:nvPr/>
        </p:nvSpPr>
        <p:spPr>
          <a:xfrm>
            <a:off x="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в начало 27">
            <a:hlinkClick r:id="" action="ppaction://hlinkshowjump?jump=nextslide" highlightClick="1"/>
          </p:cNvPr>
          <p:cNvSpPr/>
          <p:nvPr/>
        </p:nvSpPr>
        <p:spPr>
          <a:xfrm rot="10800000">
            <a:off x="878681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Заголовок 39"/>
          <p:cNvSpPr>
            <a:spLocks noGrp="1"/>
          </p:cNvSpPr>
          <p:nvPr>
            <p:ph type="ctrTitle"/>
          </p:nvPr>
        </p:nvSpPr>
        <p:spPr>
          <a:xfrm>
            <a:off x="585317" y="191093"/>
            <a:ext cx="7772400" cy="523263"/>
          </a:xfrm>
        </p:spPr>
        <p:txBody>
          <a:bodyPr>
            <a:noAutofit/>
          </a:bodyPr>
          <a:lstStyle/>
          <a:p>
            <a:r>
              <a:rPr lang="ru-RU" sz="3600" dirty="0" smtClean="0"/>
              <a:t>Исправь ошибки</a:t>
            </a:r>
            <a:endParaRPr lang="ru-RU" sz="3600" dirty="0"/>
          </a:p>
        </p:txBody>
      </p:sp>
      <p:sp>
        <p:nvSpPr>
          <p:cNvPr id="41" name="Подзаголовок 40"/>
          <p:cNvSpPr>
            <a:spLocks noGrp="1"/>
          </p:cNvSpPr>
          <p:nvPr>
            <p:ph type="subTitle" idx="1"/>
          </p:nvPr>
        </p:nvSpPr>
        <p:spPr>
          <a:xfrm>
            <a:off x="1285852" y="928670"/>
            <a:ext cx="6400800" cy="5143536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latin typeface="Monotype Corsiva" pitchFamily="66" charset="0"/>
              </a:rPr>
              <a:t>1. Идём по тропинки. </a:t>
            </a:r>
            <a:endParaRPr lang="ru-RU" dirty="0" smtClean="0">
              <a:solidFill>
                <a:srgbClr val="FF7C80"/>
              </a:solidFill>
              <a:latin typeface="Monotype Corsiva" pitchFamily="66" charset="0"/>
            </a:endParaRPr>
          </a:p>
          <a:p>
            <a:pPr algn="l"/>
            <a:r>
              <a:rPr lang="ru-RU" dirty="0" smtClean="0">
                <a:latin typeface="Monotype Corsiva" pitchFamily="66" charset="0"/>
              </a:rPr>
              <a:t>2. Отвечать по </a:t>
            </a:r>
            <a:r>
              <a:rPr lang="ru-RU" dirty="0" err="1" smtClean="0">
                <a:latin typeface="Monotype Corsiva" pitchFamily="66" charset="0"/>
              </a:rPr>
              <a:t>биологие</a:t>
            </a:r>
            <a:r>
              <a:rPr lang="ru-RU" dirty="0" smtClean="0">
                <a:latin typeface="Monotype Corsiva" pitchFamily="66" charset="0"/>
              </a:rPr>
              <a:t>.</a:t>
            </a:r>
          </a:p>
          <a:p>
            <a:pPr algn="l"/>
            <a:r>
              <a:rPr lang="ru-RU" dirty="0" smtClean="0">
                <a:latin typeface="Monotype Corsiva" pitchFamily="66" charset="0"/>
              </a:rPr>
              <a:t>3. </a:t>
            </a:r>
            <a:r>
              <a:rPr lang="ru-RU" dirty="0" err="1" smtClean="0">
                <a:latin typeface="Monotype Corsiva" pitchFamily="66" charset="0"/>
              </a:rPr>
              <a:t>Разположиться</a:t>
            </a:r>
            <a:r>
              <a:rPr lang="ru-RU" dirty="0" smtClean="0">
                <a:latin typeface="Monotype Corsiva" pitchFamily="66" charset="0"/>
              </a:rPr>
              <a:t> на </a:t>
            </a:r>
            <a:r>
              <a:rPr lang="ru-RU" dirty="0" err="1" smtClean="0">
                <a:latin typeface="Monotype Corsiva" pitchFamily="66" charset="0"/>
              </a:rPr>
              <a:t>поляни</a:t>
            </a:r>
            <a:r>
              <a:rPr lang="ru-RU" dirty="0" smtClean="0">
                <a:latin typeface="Monotype Corsiva" pitchFamily="66" charset="0"/>
              </a:rPr>
              <a:t>. </a:t>
            </a:r>
            <a:endParaRPr lang="ru-RU" dirty="0" smtClean="0">
              <a:solidFill>
                <a:srgbClr val="FF7C80"/>
              </a:solidFill>
              <a:latin typeface="Monotype Corsiva" pitchFamily="66" charset="0"/>
            </a:endParaRPr>
          </a:p>
          <a:p>
            <a:pPr algn="l"/>
            <a:r>
              <a:rPr lang="ru-RU" dirty="0" smtClean="0">
                <a:latin typeface="Monotype Corsiva" pitchFamily="66" charset="0"/>
              </a:rPr>
              <a:t>4. Увидели много </a:t>
            </a:r>
            <a:r>
              <a:rPr lang="ru-RU" dirty="0" err="1" smtClean="0">
                <a:latin typeface="Monotype Corsiva" pitchFamily="66" charset="0"/>
              </a:rPr>
              <a:t>рощь</a:t>
            </a:r>
            <a:r>
              <a:rPr lang="ru-RU" dirty="0" smtClean="0">
                <a:latin typeface="Monotype Corsiva" pitchFamily="66" charset="0"/>
              </a:rPr>
              <a:t>.</a:t>
            </a:r>
          </a:p>
          <a:p>
            <a:pPr algn="l"/>
            <a:r>
              <a:rPr lang="ru-RU" dirty="0" smtClean="0">
                <a:latin typeface="Monotype Corsiva" pitchFamily="66" charset="0"/>
              </a:rPr>
              <a:t>5. </a:t>
            </a:r>
            <a:r>
              <a:rPr lang="ru-RU" dirty="0" err="1" smtClean="0">
                <a:latin typeface="Monotype Corsiva" pitchFamily="66" charset="0"/>
              </a:rPr>
              <a:t>Преближаемся</a:t>
            </a:r>
            <a:r>
              <a:rPr lang="ru-RU" dirty="0" smtClean="0">
                <a:latin typeface="Monotype Corsiva" pitchFamily="66" charset="0"/>
              </a:rPr>
              <a:t> к </a:t>
            </a:r>
            <a:r>
              <a:rPr lang="ru-RU" dirty="0" err="1" smtClean="0">
                <a:latin typeface="Monotype Corsiva" pitchFamily="66" charset="0"/>
              </a:rPr>
              <a:t>станцие</a:t>
            </a:r>
            <a:r>
              <a:rPr lang="ru-RU" dirty="0" smtClean="0">
                <a:latin typeface="Monotype Corsiva" pitchFamily="66" charset="0"/>
              </a:rPr>
              <a:t>.</a:t>
            </a:r>
          </a:p>
          <a:p>
            <a:pPr algn="l"/>
            <a:r>
              <a:rPr lang="ru-RU" dirty="0" smtClean="0">
                <a:latin typeface="Monotype Corsiva" pitchFamily="66" charset="0"/>
              </a:rPr>
              <a:t>6. Любуюсь </a:t>
            </a:r>
            <a:r>
              <a:rPr lang="ru-RU" dirty="0" err="1" smtClean="0">
                <a:latin typeface="Monotype Corsiva" pitchFamily="66" charset="0"/>
              </a:rPr>
              <a:t>пейзажом</a:t>
            </a:r>
            <a:r>
              <a:rPr lang="ru-RU" dirty="0" smtClean="0">
                <a:latin typeface="Monotype Corsiva" pitchFamily="66" charset="0"/>
              </a:rPr>
              <a:t>.</a:t>
            </a:r>
          </a:p>
          <a:p>
            <a:pPr algn="l"/>
            <a:r>
              <a:rPr lang="ru-RU" dirty="0" smtClean="0">
                <a:latin typeface="Monotype Corsiva" pitchFamily="66" charset="0"/>
              </a:rPr>
              <a:t>7. Размышляю о приглашение.</a:t>
            </a:r>
          </a:p>
          <a:p>
            <a:pPr algn="l"/>
            <a:r>
              <a:rPr lang="ru-RU" dirty="0" smtClean="0">
                <a:latin typeface="Monotype Corsiva" pitchFamily="66" charset="0"/>
              </a:rPr>
              <a:t>8. Открыл </a:t>
            </a:r>
            <a:r>
              <a:rPr lang="ru-RU" dirty="0" err="1" smtClean="0">
                <a:latin typeface="Monotype Corsiva" pitchFamily="66" charset="0"/>
              </a:rPr>
              <a:t>ключём</a:t>
            </a:r>
            <a:r>
              <a:rPr lang="ru-RU" dirty="0" smtClean="0">
                <a:latin typeface="Monotype Corsiva" pitchFamily="66" charset="0"/>
              </a:rPr>
              <a:t>. </a:t>
            </a:r>
            <a:endParaRPr lang="ru-RU" dirty="0" smtClean="0">
              <a:solidFill>
                <a:srgbClr val="FF7C80"/>
              </a:solidFill>
              <a:latin typeface="Monotype Corsiva" pitchFamily="66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86248" y="642918"/>
            <a:ext cx="3241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FF7C80"/>
                </a:solidFill>
                <a:latin typeface="Monotype Corsiva" pitchFamily="66" charset="0"/>
              </a:rPr>
              <a:t>е</a:t>
            </a:r>
            <a:endParaRPr lang="ru-RU" sz="3200" dirty="0">
              <a:solidFill>
                <a:srgbClr val="FF7C80"/>
              </a:solidFill>
              <a:latin typeface="Monotype Corsiva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29256" y="1857364"/>
            <a:ext cx="3241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FF7C80"/>
                </a:solidFill>
                <a:latin typeface="Monotype Corsiva" pitchFamily="66" charset="0"/>
              </a:rPr>
              <a:t>е</a:t>
            </a:r>
            <a:endParaRPr lang="ru-RU" sz="3200" dirty="0">
              <a:solidFill>
                <a:srgbClr val="FF7C80"/>
              </a:solidFill>
              <a:latin typeface="Monotype Corsiva" pitchFamily="66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143372" y="3643314"/>
            <a:ext cx="3241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FF7C80"/>
                </a:solidFill>
                <a:latin typeface="Monotype Corsiva" pitchFamily="66" charset="0"/>
              </a:rPr>
              <a:t>е</a:t>
            </a:r>
            <a:endParaRPr lang="ru-RU" sz="3200" dirty="0">
              <a:solidFill>
                <a:srgbClr val="FF7C80"/>
              </a:solidFill>
              <a:latin typeface="Monotype Corsiva" pitchFamily="66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57752" y="1214422"/>
            <a:ext cx="3738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FF7C80"/>
                </a:solidFill>
                <a:latin typeface="Monotype Corsiva" pitchFamily="66" charset="0"/>
              </a:rPr>
              <a:t>и</a:t>
            </a:r>
            <a:endParaRPr lang="ru-RU" sz="3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57818" y="3071810"/>
            <a:ext cx="3738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FF7C80"/>
                </a:solidFill>
                <a:latin typeface="Monotype Corsiva" pitchFamily="66" charset="0"/>
              </a:rPr>
              <a:t>и</a:t>
            </a:r>
            <a:endParaRPr lang="ru-RU" sz="3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643570" y="4214818"/>
            <a:ext cx="3738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FF7C80"/>
                </a:solidFill>
                <a:latin typeface="Monotype Corsiva" pitchFamily="66" charset="0"/>
              </a:rPr>
              <a:t>и</a:t>
            </a:r>
            <a:endParaRPr lang="ru-RU" sz="3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786182" y="4714884"/>
            <a:ext cx="3481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FF7C80"/>
                </a:solidFill>
                <a:latin typeface="Monotype Corsiva" pitchFamily="66" charset="0"/>
              </a:rPr>
              <a:t>о</a:t>
            </a:r>
            <a:endParaRPr lang="ru-RU" sz="3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071670" y="3071810"/>
            <a:ext cx="3738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FF7C80"/>
                </a:solidFill>
                <a:latin typeface="Monotype Corsiva" pitchFamily="66" charset="0"/>
              </a:rPr>
              <a:t>и</a:t>
            </a:r>
            <a:endParaRPr lang="ru-RU" sz="3200" dirty="0">
              <a:solidFill>
                <a:srgbClr val="FF7C80"/>
              </a:solidFill>
              <a:latin typeface="Monotype Corsiva" pitchFamily="66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71670" y="1857364"/>
            <a:ext cx="3241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FF7C80"/>
                </a:solidFill>
                <a:latin typeface="Monotype Corsiva" pitchFamily="66" charset="0"/>
              </a:rPr>
              <a:t>с</a:t>
            </a:r>
            <a:endParaRPr lang="ru-RU" sz="32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4286248" y="4071942"/>
            <a:ext cx="214314" cy="214314"/>
          </a:xfrm>
          <a:prstGeom prst="line">
            <a:avLst/>
          </a:prstGeom>
          <a:ln w="25400"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4429124" y="1142984"/>
            <a:ext cx="214314" cy="214314"/>
          </a:xfrm>
          <a:prstGeom prst="line">
            <a:avLst/>
          </a:prstGeom>
          <a:ln w="25400"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4929190" y="1714488"/>
            <a:ext cx="214314" cy="214314"/>
          </a:xfrm>
          <a:prstGeom prst="line">
            <a:avLst/>
          </a:prstGeom>
          <a:ln w="25400"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5572132" y="2285992"/>
            <a:ext cx="214314" cy="214314"/>
          </a:xfrm>
          <a:prstGeom prst="line">
            <a:avLst/>
          </a:prstGeom>
          <a:ln w="25400"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2143108" y="2285992"/>
            <a:ext cx="214314" cy="214314"/>
          </a:xfrm>
          <a:prstGeom prst="line">
            <a:avLst/>
          </a:prstGeom>
          <a:ln w="25400"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4714876" y="2857496"/>
            <a:ext cx="214314" cy="214314"/>
          </a:xfrm>
          <a:prstGeom prst="line">
            <a:avLst/>
          </a:prstGeom>
          <a:ln w="25400"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2143108" y="3500438"/>
            <a:ext cx="214314" cy="214314"/>
          </a:xfrm>
          <a:prstGeom prst="line">
            <a:avLst/>
          </a:prstGeom>
          <a:ln w="25400"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5429256" y="3500438"/>
            <a:ext cx="214314" cy="214314"/>
          </a:xfrm>
          <a:prstGeom prst="line">
            <a:avLst/>
          </a:prstGeom>
          <a:ln w="25400"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5715008" y="4643446"/>
            <a:ext cx="214314" cy="214314"/>
          </a:xfrm>
          <a:prstGeom prst="line">
            <a:avLst/>
          </a:prstGeom>
          <a:ln w="25400"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3857620" y="5214950"/>
            <a:ext cx="214314" cy="214314"/>
          </a:xfrm>
          <a:prstGeom prst="line">
            <a:avLst/>
          </a:prstGeom>
          <a:ln w="25400"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285720" y="1571612"/>
            <a:ext cx="4786314" cy="85725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20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7" name="Управляющая кнопка: в начало 26">
            <a:hlinkClick r:id="" action="ppaction://hlinkshowjump?jump=previousslide" highlightClick="1"/>
          </p:cNvPr>
          <p:cNvSpPr/>
          <p:nvPr/>
        </p:nvSpPr>
        <p:spPr>
          <a:xfrm>
            <a:off x="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в начало 27">
            <a:hlinkClick r:id="" action="ppaction://hlinkshowjump?jump=nextslide" highlightClick="1"/>
          </p:cNvPr>
          <p:cNvSpPr/>
          <p:nvPr/>
        </p:nvSpPr>
        <p:spPr>
          <a:xfrm rot="10800000">
            <a:off x="878681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Group 51"/>
          <p:cNvGraphicFramePr>
            <a:graphicFrameLocks noGrp="1"/>
          </p:cNvGraphicFramePr>
          <p:nvPr>
            <p:ph idx="1"/>
          </p:nvPr>
        </p:nvGraphicFramePr>
        <p:xfrm>
          <a:off x="285721" y="1357298"/>
          <a:ext cx="8572558" cy="4929221"/>
        </p:xfrm>
        <a:graphic>
          <a:graphicData uri="http://schemas.openxmlformats.org/drawingml/2006/table">
            <a:tbl>
              <a:tblPr/>
              <a:tblGrid>
                <a:gridCol w="1227013"/>
                <a:gridCol w="1222053"/>
                <a:gridCol w="1222052"/>
                <a:gridCol w="1230322"/>
                <a:gridCol w="1222053"/>
                <a:gridCol w="1222052"/>
                <a:gridCol w="1227013"/>
              </a:tblGrid>
              <a:tr h="11899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Падежи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Склонение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1-е 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           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2-е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         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3-е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Существительные на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 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ия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         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ий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   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ие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   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42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Р.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2375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Д.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2375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П.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ctangle 4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ru-RU" sz="3200" b="1" dirty="0" smtClean="0"/>
              <a:t>Е и И в падежных окончаниях существительных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857356" y="3929066"/>
            <a:ext cx="4587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bg1"/>
                </a:solidFill>
                <a:latin typeface="Arial" charset="0"/>
              </a:rPr>
              <a:t>-е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643042" y="2714620"/>
            <a:ext cx="11320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Arial" charset="0"/>
              </a:rPr>
              <a:t>-и (-</a:t>
            </a:r>
            <a:r>
              <a:rPr lang="ru-RU" sz="2400" b="1" dirty="0" err="1" smtClean="0">
                <a:solidFill>
                  <a:schemeClr val="bg1"/>
                </a:solidFill>
                <a:latin typeface="Arial" charset="0"/>
              </a:rPr>
              <a:t>ы</a:t>
            </a:r>
            <a:r>
              <a:rPr lang="ru-RU" sz="2400" b="1" dirty="0" smtClean="0">
                <a:solidFill>
                  <a:schemeClr val="bg1"/>
                </a:solidFill>
                <a:latin typeface="Arial" charset="0"/>
              </a:rPr>
              <a:t>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928794" y="5143512"/>
            <a:ext cx="4587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bg1"/>
                </a:solidFill>
                <a:latin typeface="Arial" charset="0"/>
              </a:rPr>
              <a:t>-е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143240" y="5143512"/>
            <a:ext cx="4587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bg1"/>
                </a:solidFill>
                <a:latin typeface="Arial" charset="0"/>
              </a:rPr>
              <a:t>-е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929586" y="5214950"/>
            <a:ext cx="4764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bg1"/>
                </a:solidFill>
                <a:latin typeface="Arial" charset="0"/>
              </a:rPr>
              <a:t>-и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286248" y="2786058"/>
            <a:ext cx="4764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bg1"/>
                </a:solidFill>
                <a:latin typeface="Arial" charset="0"/>
              </a:rPr>
              <a:t>-и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286248" y="3929066"/>
            <a:ext cx="4764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bg1"/>
                </a:solidFill>
                <a:latin typeface="Arial" charset="0"/>
              </a:rPr>
              <a:t>-и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357686" y="5143512"/>
            <a:ext cx="4764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bg1"/>
                </a:solidFill>
                <a:latin typeface="Arial" charset="0"/>
              </a:rPr>
              <a:t>-и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786578" y="5214950"/>
            <a:ext cx="4764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bg1"/>
                </a:solidFill>
                <a:latin typeface="Arial" charset="0"/>
              </a:rPr>
              <a:t>-и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643570" y="5214950"/>
            <a:ext cx="4764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bg1"/>
                </a:solidFill>
                <a:latin typeface="Arial" charset="0"/>
              </a:rPr>
              <a:t>-и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572132" y="3929066"/>
            <a:ext cx="4764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bg1"/>
                </a:solidFill>
                <a:latin typeface="Arial" charset="0"/>
              </a:rPr>
              <a:t>-и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572132" y="2786058"/>
            <a:ext cx="4764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bg1"/>
                </a:solidFill>
                <a:latin typeface="Arial" charset="0"/>
              </a:rPr>
              <a:t>-и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285720" y="1571612"/>
            <a:ext cx="4786314" cy="85725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20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7" name="Управляющая кнопка: в начало 26">
            <a:hlinkClick r:id="" action="ppaction://hlinkshowjump?jump=previousslide" highlightClick="1"/>
          </p:cNvPr>
          <p:cNvSpPr/>
          <p:nvPr/>
        </p:nvSpPr>
        <p:spPr>
          <a:xfrm>
            <a:off x="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в начало 27">
            <a:hlinkClick r:id="" action="ppaction://hlinkshowjump?jump=nextslide" highlightClick="1"/>
          </p:cNvPr>
          <p:cNvSpPr/>
          <p:nvPr/>
        </p:nvSpPr>
        <p:spPr>
          <a:xfrm rot="10800000">
            <a:off x="878681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Group 130"/>
          <p:cNvGraphicFramePr>
            <a:graphicFrameLocks/>
          </p:cNvGraphicFramePr>
          <p:nvPr/>
        </p:nvGraphicFramePr>
        <p:xfrm>
          <a:off x="214282" y="785794"/>
          <a:ext cx="8501121" cy="4929222"/>
        </p:xfrm>
        <a:graphic>
          <a:graphicData uri="http://schemas.openxmlformats.org/drawingml/2006/table">
            <a:tbl>
              <a:tblPr/>
              <a:tblGrid>
                <a:gridCol w="2833707"/>
                <a:gridCol w="2833707"/>
                <a:gridCol w="2833707"/>
              </a:tblGrid>
              <a:tr h="1419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Склонение 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Род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им.п.ед.ч. оканчивается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</a:tr>
              <a:tr h="11057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1-е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женский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мужской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 </a:t>
                      </a: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 а, -я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</a:tr>
              <a:tr h="12131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2-е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мужской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средний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  согласный;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 </a:t>
                      </a: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 о, -е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</a:tr>
              <a:tr h="11910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3-е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женский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   согласный с </a:t>
                      </a: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Ь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на конце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</a:tr>
            </a:tbl>
          </a:graphicData>
        </a:graphic>
      </p:graphicFrame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00034" y="1"/>
            <a:ext cx="7772400" cy="71435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Таблица склонений</a:t>
            </a:r>
            <a:endParaRPr lang="ru-RU" sz="3600" dirty="0"/>
          </a:p>
        </p:txBody>
      </p:sp>
      <p:sp>
        <p:nvSpPr>
          <p:cNvPr id="9" name="Подзаголовок 7"/>
          <p:cNvSpPr>
            <a:spLocks noGrp="1"/>
          </p:cNvSpPr>
          <p:nvPr>
            <p:ph type="subTitle" idx="1"/>
          </p:nvPr>
        </p:nvSpPr>
        <p:spPr>
          <a:xfrm>
            <a:off x="928662" y="5929330"/>
            <a:ext cx="7500990" cy="538178"/>
          </a:xfrm>
        </p:spPr>
        <p:txBody>
          <a:bodyPr>
            <a:noAutofit/>
          </a:bodyPr>
          <a:lstStyle/>
          <a:p>
            <a:r>
              <a:rPr lang="ru-RU" b="1" dirty="0" smtClean="0"/>
              <a:t>Планета, море, товарищ, мышь, время.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285720" y="1571612"/>
            <a:ext cx="4786314" cy="85725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20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7" name="Управляющая кнопка: в начало 26">
            <a:hlinkClick r:id="" action="ppaction://hlinkshowjump?jump=previousslide" highlightClick="1"/>
          </p:cNvPr>
          <p:cNvSpPr/>
          <p:nvPr/>
        </p:nvSpPr>
        <p:spPr>
          <a:xfrm>
            <a:off x="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в начало 27">
            <a:hlinkClick r:id="" action="ppaction://hlinkshowjump?jump=nextslide" highlightClick="1"/>
          </p:cNvPr>
          <p:cNvSpPr/>
          <p:nvPr/>
        </p:nvSpPr>
        <p:spPr>
          <a:xfrm rot="10800000">
            <a:off x="878681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Group 225"/>
          <p:cNvGraphicFramePr>
            <a:graphicFrameLocks noGrp="1"/>
          </p:cNvGraphicFramePr>
          <p:nvPr>
            <p:ph/>
          </p:nvPr>
        </p:nvGraphicFramePr>
        <p:xfrm>
          <a:off x="304800" y="228600"/>
          <a:ext cx="8432800" cy="6446871"/>
        </p:xfrm>
        <a:graphic>
          <a:graphicData uri="http://schemas.openxmlformats.org/drawingml/2006/table">
            <a:tbl>
              <a:tblPr/>
              <a:tblGrid>
                <a:gridCol w="2108200"/>
                <a:gridCol w="2108200"/>
                <a:gridCol w="2108200"/>
                <a:gridCol w="2108200"/>
              </a:tblGrid>
              <a:tr h="9448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Падеж 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склонение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склонение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</a:tr>
              <a:tr h="960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И.п.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товарищ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мышь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врем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</a:tr>
              <a:tr h="9143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Р.п.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товарищ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мыш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времен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</a:tr>
              <a:tr h="8921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Д.п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товарищ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мыш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времен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</a:tr>
              <a:tr h="10301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В.п.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товарищ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мышь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врем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</a:tr>
              <a:tr h="8270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Т.п.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товарищ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мышь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времен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</a:tr>
              <a:tr h="8778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П.п.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товарищ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мыш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времен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929058" y="1285860"/>
            <a:ext cx="357190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929058" y="2214554"/>
            <a:ext cx="357190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а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929058" y="5072074"/>
            <a:ext cx="571504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ем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929058" y="3143248"/>
            <a:ext cx="357190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у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929058" y="4071942"/>
            <a:ext cx="357190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а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29058" y="5929330"/>
            <a:ext cx="357190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е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000760" y="2214554"/>
            <a:ext cx="357190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и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000760" y="3143248"/>
            <a:ext cx="357190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и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072198" y="4000504"/>
            <a:ext cx="357190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072198" y="5072074"/>
            <a:ext cx="357190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ю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000760" y="5857892"/>
            <a:ext cx="357190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и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572396" y="1285860"/>
            <a:ext cx="357190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я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072198" y="1285860"/>
            <a:ext cx="357190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001024" y="2214554"/>
            <a:ext cx="357190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и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001024" y="3143248"/>
            <a:ext cx="357190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и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572396" y="4000504"/>
            <a:ext cx="357190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я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8001024" y="5072074"/>
            <a:ext cx="571504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ем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001024" y="5857892"/>
            <a:ext cx="357190" cy="35719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и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0" grpId="0" animBg="1"/>
      <p:bldP spid="31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285720" y="1571612"/>
            <a:ext cx="4786314" cy="85725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20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7" name="Управляющая кнопка: в начало 26">
            <a:hlinkClick r:id="" action="ppaction://hlinkshowjump?jump=previousslide" highlightClick="1"/>
          </p:cNvPr>
          <p:cNvSpPr/>
          <p:nvPr/>
        </p:nvSpPr>
        <p:spPr>
          <a:xfrm>
            <a:off x="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в начало 27">
            <a:hlinkClick r:id="" action="ppaction://hlinkshowjump?jump=nextslide" highlightClick="1"/>
          </p:cNvPr>
          <p:cNvSpPr/>
          <p:nvPr/>
        </p:nvSpPr>
        <p:spPr>
          <a:xfrm rot="10800000">
            <a:off x="878681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2844" y="214290"/>
            <a:ext cx="8572560" cy="1752600"/>
          </a:xfrm>
        </p:spPr>
        <p:txBody>
          <a:bodyPr>
            <a:normAutofit/>
          </a:bodyPr>
          <a:lstStyle/>
          <a:p>
            <a:r>
              <a:rPr lang="ru-RU" dirty="0" smtClean="0"/>
              <a:t>Прочитайте  в учебнике на стр. 87 теоретические сведения и подумайте над вопросами: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2071678"/>
            <a:ext cx="91440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Tx/>
              <a:buChar char="-"/>
            </a:pPr>
            <a:r>
              <a:rPr lang="ru-RU" sz="2800" dirty="0" smtClean="0"/>
              <a:t>  Какой суффикс прибавляется в косвенных падежах к</a:t>
            </a:r>
          </a:p>
          <a:p>
            <a:pPr lvl="0">
              <a:lnSpc>
                <a:spcPct val="150000"/>
              </a:lnSpc>
            </a:pPr>
            <a:r>
              <a:rPr lang="ru-RU" sz="2800" dirty="0" smtClean="0"/>
              <a:t>   корню разносклоняемых существительных?</a:t>
            </a:r>
          </a:p>
          <a:p>
            <a:pPr lvl="0">
              <a:lnSpc>
                <a:spcPct val="150000"/>
              </a:lnSpc>
            </a:pPr>
            <a:r>
              <a:rPr lang="ru-RU" sz="2800" dirty="0" smtClean="0"/>
              <a:t>- Какая гласная буква пишется в этом суффиксе?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sz="2800" dirty="0" smtClean="0"/>
              <a:t> Почему она является орфограммой?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sz="2800" dirty="0" smtClean="0"/>
              <a:t> У каких существительных во мн.числе в </a:t>
            </a:r>
            <a:r>
              <a:rPr lang="ru-RU" sz="2800" dirty="0" err="1" smtClean="0"/>
              <a:t>Р.п</a:t>
            </a:r>
            <a:r>
              <a:rPr lang="ru-RU" sz="2800" dirty="0" smtClean="0"/>
              <a:t> к корню</a:t>
            </a:r>
          </a:p>
          <a:p>
            <a:pPr>
              <a:lnSpc>
                <a:spcPct val="150000"/>
              </a:lnSpc>
            </a:pPr>
            <a:r>
              <a:rPr lang="ru-RU" sz="2800" smtClean="0"/>
              <a:t>   </a:t>
            </a:r>
            <a:r>
              <a:rPr lang="ru-RU" sz="2800" dirty="0" smtClean="0"/>
              <a:t>прибавляется суффикс -</a:t>
            </a:r>
            <a:r>
              <a:rPr lang="ru-RU" sz="2800" dirty="0" err="1" smtClean="0"/>
              <a:t>ян</a:t>
            </a:r>
            <a:r>
              <a:rPr lang="ru-RU" sz="2800" dirty="0" smtClean="0"/>
              <a:t>? </a:t>
            </a:r>
          </a:p>
          <a:p>
            <a:pPr lvl="0">
              <a:lnSpc>
                <a:spcPct val="150000"/>
              </a:lnSpc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285720" y="1571612"/>
            <a:ext cx="4786314" cy="85725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20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7" name="Управляющая кнопка: в начало 26">
            <a:hlinkClick r:id="" action="ppaction://hlinkshowjump?jump=previousslide" highlightClick="1"/>
          </p:cNvPr>
          <p:cNvSpPr/>
          <p:nvPr/>
        </p:nvSpPr>
        <p:spPr>
          <a:xfrm>
            <a:off x="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в начало 27">
            <a:hlinkClick r:id="" action="ppaction://hlinkshowjump?jump=nextslide" highlightClick="1"/>
          </p:cNvPr>
          <p:cNvSpPr/>
          <p:nvPr/>
        </p:nvSpPr>
        <p:spPr>
          <a:xfrm rot="10800000">
            <a:off x="8786810" y="6500834"/>
            <a:ext cx="357190" cy="357166"/>
          </a:xfrm>
          <a:prstGeom prst="actionButtonBeginning">
            <a:avLst/>
          </a:prstGeom>
          <a:solidFill>
            <a:srgbClr val="3366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Group 186"/>
          <p:cNvGraphicFramePr>
            <a:graphicFrameLocks/>
          </p:cNvGraphicFramePr>
          <p:nvPr/>
        </p:nvGraphicFramePr>
        <p:xfrm>
          <a:off x="142844" y="1857364"/>
          <a:ext cx="6500858" cy="4525964"/>
        </p:xfrm>
        <a:graphic>
          <a:graphicData uri="http://schemas.openxmlformats.org/drawingml/2006/table">
            <a:tbl>
              <a:tblPr/>
              <a:tblGrid>
                <a:gridCol w="1001744"/>
                <a:gridCol w="998520"/>
                <a:gridCol w="785818"/>
                <a:gridCol w="785818"/>
                <a:gridCol w="785818"/>
                <a:gridCol w="1000132"/>
                <a:gridCol w="1143008"/>
              </a:tblGrid>
              <a:tr h="1093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Падежи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Склонение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1-е         2-е      3-е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Существительные     на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-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ия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   -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ий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    -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ие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Р.п.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-и (-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ы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35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Д.п.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36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П.п.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ctangle 4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Е и И в падежных окончаниях существительных</a:t>
            </a:r>
          </a:p>
        </p:txBody>
      </p:sp>
      <p:graphicFrame>
        <p:nvGraphicFramePr>
          <p:cNvPr id="11" name="Group 202"/>
          <p:cNvGraphicFramePr>
            <a:graphicFrameLocks/>
          </p:cNvGraphicFramePr>
          <p:nvPr/>
        </p:nvGraphicFramePr>
        <p:xfrm>
          <a:off x="6643702" y="1857364"/>
          <a:ext cx="2381248" cy="4524396"/>
        </p:xfrm>
        <a:graphic>
          <a:graphicData uri="http://schemas.openxmlformats.org/drawingml/2006/table">
            <a:tbl>
              <a:tblPr/>
              <a:tblGrid>
                <a:gridCol w="2381248"/>
              </a:tblGrid>
              <a:tr h="1063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Существительные на -мя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460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ен</a:t>
                      </a:r>
                      <a:r>
                        <a:rPr kumimoji="0" lang="ru-RU" sz="8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8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Line 193"/>
          <p:cNvSpPr>
            <a:spLocks noChangeShapeType="1"/>
          </p:cNvSpPr>
          <p:nvPr/>
        </p:nvSpPr>
        <p:spPr bwMode="auto">
          <a:xfrm flipV="1">
            <a:off x="6715140" y="3357562"/>
            <a:ext cx="762000" cy="6096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" name="Line 193"/>
          <p:cNvSpPr>
            <a:spLocks noChangeShapeType="1"/>
          </p:cNvSpPr>
          <p:nvPr/>
        </p:nvSpPr>
        <p:spPr bwMode="auto">
          <a:xfrm>
            <a:off x="7429520" y="3357562"/>
            <a:ext cx="571504" cy="642942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" name="Line 195"/>
          <p:cNvSpPr>
            <a:spLocks noChangeShapeType="1"/>
          </p:cNvSpPr>
          <p:nvPr/>
        </p:nvSpPr>
        <p:spPr bwMode="auto">
          <a:xfrm>
            <a:off x="8072462" y="3786190"/>
            <a:ext cx="838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" name="Line 195"/>
          <p:cNvSpPr>
            <a:spLocks noChangeShapeType="1"/>
          </p:cNvSpPr>
          <p:nvPr/>
        </p:nvSpPr>
        <p:spPr bwMode="auto">
          <a:xfrm>
            <a:off x="8072462" y="4714884"/>
            <a:ext cx="838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" name="Line 198"/>
          <p:cNvSpPr>
            <a:spLocks noChangeShapeType="1"/>
          </p:cNvSpPr>
          <p:nvPr/>
        </p:nvSpPr>
        <p:spPr bwMode="auto">
          <a:xfrm>
            <a:off x="8072462" y="378619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" name="Line 198"/>
          <p:cNvSpPr>
            <a:spLocks noChangeShapeType="1"/>
          </p:cNvSpPr>
          <p:nvPr/>
        </p:nvSpPr>
        <p:spPr bwMode="auto">
          <a:xfrm>
            <a:off x="8929718" y="378619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676</Words>
  <Application>Microsoft Office PowerPoint</Application>
  <PresentationFormat>Экран (4:3)</PresentationFormat>
  <Paragraphs>295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Проверь себя</vt:lpstr>
      <vt:lpstr>Исправь ошибки</vt:lpstr>
      <vt:lpstr>Исправь ошибки</vt:lpstr>
      <vt:lpstr>Е и И в падежных окончаниях существительных</vt:lpstr>
      <vt:lpstr>Таблица склонений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юра</dc:creator>
  <cp:lastModifiedBy>re</cp:lastModifiedBy>
  <cp:revision>76</cp:revision>
  <dcterms:created xsi:type="dcterms:W3CDTF">2013-11-13T10:31:52Z</dcterms:created>
  <dcterms:modified xsi:type="dcterms:W3CDTF">2014-04-13T15:47:13Z</dcterms:modified>
</cp:coreProperties>
</file>