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24936" cy="2520280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7000" b="1" dirty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«Мой край! Якутия моя!</a:t>
            </a:r>
          </a:p>
          <a:p>
            <a:pPr algn="ctr"/>
            <a:r>
              <a:rPr lang="ru-RU" sz="7000" b="1" dirty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Тебя люблю и славлю я!» </a:t>
            </a:r>
            <a:r>
              <a:rPr lang="ru-RU" sz="7000" b="1" dirty="0" err="1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Л.Попов</a:t>
            </a:r>
            <a:r>
              <a:rPr lang="ru-RU" sz="7000" b="1" dirty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.</a:t>
            </a:r>
          </a:p>
          <a:p>
            <a:pPr algn="ctr"/>
            <a:r>
              <a:rPr lang="ru-RU" sz="7000" b="1" dirty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                                    </a:t>
            </a:r>
            <a:endParaRPr lang="ru-RU" sz="7000" b="1" dirty="0" smtClean="0">
              <a:solidFill>
                <a:schemeClr val="accent1">
                  <a:lumMod val="50000"/>
                </a:schemeClr>
              </a:solidFill>
              <a:latin typeface="AGCooperCyr" pitchFamily="34" charset="0"/>
            </a:endParaRPr>
          </a:p>
          <a:p>
            <a:pPr algn="ctr"/>
            <a:r>
              <a:rPr lang="ru-RU" sz="7000" b="1" dirty="0" smtClean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(</a:t>
            </a:r>
            <a:r>
              <a:rPr lang="ru-RU" sz="7000" b="1" dirty="0">
                <a:solidFill>
                  <a:schemeClr val="accent1">
                    <a:lumMod val="50000"/>
                  </a:schemeClr>
                </a:solidFill>
                <a:latin typeface="AGCooperCyr" pitchFamily="34" charset="0"/>
              </a:rPr>
              <a:t>Якутская литература – прославление родного края).</a:t>
            </a:r>
          </a:p>
          <a:p>
            <a:endParaRPr lang="ru-RU" dirty="0"/>
          </a:p>
        </p:txBody>
      </p:sp>
      <p:pic>
        <p:nvPicPr>
          <p:cNvPr id="9217" name="Picture 1" descr="C:\Users\admin\Desktop\3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3768" y="2852936"/>
            <a:ext cx="3435901" cy="32219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777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1689368"/>
          </a:xfrm>
        </p:spPr>
        <p:txBody>
          <a:bodyPr/>
          <a:lstStyle/>
          <a:p>
            <a:pPr marL="45720" indent="0" algn="just"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</a:rPr>
              <a:t>На втором этапе нашего исследования мы обратились в библиотеки нашего города с целью осведомиться о наличии книг якутских писателей в их фондах и о частоте чтения этих  книг. 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6053675"/>
              </p:ext>
            </p:extLst>
          </p:nvPr>
        </p:nvGraphicFramePr>
        <p:xfrm>
          <a:off x="467544" y="2132856"/>
          <a:ext cx="8064896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8018"/>
                <a:gridCol w="2688018"/>
                <a:gridCol w="2688860"/>
              </a:tblGrid>
              <a:tr h="59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Школьная библиотека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Городские библиотеки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Наличие книг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Произведения якутских писателей в сборниках и журнале «Колокольчик»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Около 10 книг якутских писателей, сборники и журналы.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Частота чтения книг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 читают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Судя по формулярам за последние 3 года 1 читатель.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9217" name="Picture 1" descr="C:\Users\Наталья\Pictures\96419766.gif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16"/>
            <a:ext cx="1584176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5541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568952" cy="1761376"/>
          </a:xfrm>
        </p:spPr>
        <p:txBody>
          <a:bodyPr/>
          <a:lstStyle/>
          <a:p>
            <a:pPr marL="45720" indent="0" algn="just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GCooperCyr" pitchFamily="34" charset="0"/>
                <a:ea typeface="Calibri"/>
                <a:cs typeface="Times New Roman"/>
              </a:rPr>
              <a:t>На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GCooperCyr" pitchFamily="34" charset="0"/>
                <a:ea typeface="Calibri"/>
                <a:cs typeface="Times New Roman"/>
              </a:rPr>
              <a:t>третьем этапе мы познакомились с произведениями якутских писателей и поэтов. По ходу чтения мы заполняли </a:t>
            </a:r>
            <a:r>
              <a:rPr lang="ru-RU" sz="2400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CooperCyr" pitchFamily="34" charset="0"/>
                <a:ea typeface="Calibri"/>
                <a:cs typeface="Times New Roman"/>
              </a:rPr>
              <a:t>читательский дневник:</a:t>
            </a:r>
            <a:endParaRPr lang="ru-RU" u="sng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CooperCyr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0473831"/>
              </p:ext>
            </p:extLst>
          </p:nvPr>
        </p:nvGraphicFramePr>
        <p:xfrm>
          <a:off x="323528" y="1844825"/>
          <a:ext cx="8352928" cy="4436056"/>
        </p:xfrm>
        <a:graphic>
          <a:graphicData uri="http://schemas.openxmlformats.org/drawingml/2006/table">
            <a:tbl>
              <a:tblPr firstRow="1" firstCol="1" bandRow="1"/>
              <a:tblGrid>
                <a:gridCol w="2386878"/>
                <a:gridCol w="3805810"/>
                <a:gridCol w="2160240"/>
              </a:tblGrid>
              <a:tr h="797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Писатель, поэт. Краткая биография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Название произведения, краткое содержание.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Впечатления о прочитанных произведениях.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Дмитрий </a:t>
                      </a:r>
                      <a:r>
                        <a:rPr lang="ru-RU" sz="1600" b="1" i="1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Конович</a:t>
                      </a:r>
                      <a:r>
                        <a:rPr lang="ru-RU" sz="1600" b="1" i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Сивцев.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Народный писатель Якутии, известный драматург много внимания в своем творчестве уделяет детской литературе. В числе первых якутских писателей собрал и обработал якутские народные сказки.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«Зайчишка-трусишка»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 трусливом зайце, который хотел умереть, чем всю жизнь прятаться от страха под кустом. Но лягушка, испугавшись зайца, когда он хотел утопиться, вселила в него уверенность. «Оказывается, и меня кое-кто боится!».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«Ласка-шалунья».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Повествует, почему у ласки короткий хвост. Оказывается, из-а шалости. Озорничала ласка да и села хвостом на капкан. Так поплатилась ласка за свои глупые игры.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Сказки Сивцева схожи с русскими народными сказками. Они поучительны и интересны, с забавным эмоциональным сюжетом.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295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6480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Читательский дневник: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4040482"/>
              </p:ext>
            </p:extLst>
          </p:nvPr>
        </p:nvGraphicFramePr>
        <p:xfrm>
          <a:off x="467544" y="1124744"/>
          <a:ext cx="8333797" cy="5058876"/>
        </p:xfrm>
        <a:graphic>
          <a:graphicData uri="http://schemas.openxmlformats.org/drawingml/2006/table">
            <a:tbl>
              <a:tblPr firstRow="1" firstCol="1" bandRow="1"/>
              <a:tblGrid>
                <a:gridCol w="2381411"/>
                <a:gridCol w="3247242"/>
                <a:gridCol w="2705144"/>
              </a:tblGrid>
              <a:tr h="2344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Николай Якутский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«Как осень-молодец лето красное гонит».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мальчике, который не до конца понимал смысл высказываний своей бабушки: «осень-молодец лето красное гонит» и «лето дарит нам последнюю улыбку».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Рассказы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Якутского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бесхитростны и просты. В этом произведении чувствуется большая связь с народным творчеством, а картины природы изображены тонко и поэтично. Удивляет умение писателя наблюдать за тайными переходами из одного времени года в другое.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2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Н.Е.Мординов.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Народный писатель Якутии, известный талантливый мастер прозы. В рассказах выступает как исследователь нравственных проблем, ненавязчиво рассказывает о простых жизненных эпизодах и дает пищу для размышления.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«Обида».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 мальчике, который не захотел помочь бабушке нести тяжелую корзину ягод, придумывая разные отговорки. В конце рассказа мальчик недоумевает, из-за чего могла обидеться бабушка.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Рассказ поучительный. На примере мальчика маленькие читатели раскрывают для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себя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нормы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поведения, приобщаясь к культуре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общения.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60" marR="53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6340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6480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Читательский дневник: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1459550"/>
              </p:ext>
            </p:extLst>
          </p:nvPr>
        </p:nvGraphicFramePr>
        <p:xfrm>
          <a:off x="467544" y="908720"/>
          <a:ext cx="8352929" cy="5398008"/>
        </p:xfrm>
        <a:graphic>
          <a:graphicData uri="http://schemas.openxmlformats.org/drawingml/2006/table">
            <a:tbl>
              <a:tblPr firstRow="1" firstCol="1" bandRow="1"/>
              <a:tblGrid>
                <a:gridCol w="2386879"/>
                <a:gridCol w="3254696"/>
                <a:gridCol w="2711354"/>
              </a:tblGrid>
              <a:tr h="2912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Софрон</a:t>
                      </a:r>
                      <a:r>
                        <a:rPr lang="ru-RU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Данилов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«За охапкой сена» (из книги «Василий </a:t>
                      </a:r>
                      <a:r>
                        <a:rPr lang="ru-RU" sz="1400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Манчары</a:t>
                      </a:r>
                      <a:r>
                        <a:rPr lang="ru-RU" sz="14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»)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Манчары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мальчик из бедной деревни. Когда совсем не осталось сена, чтобы накормить телят, мать отправляет его к богатому якуту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Чочо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у которого снега зимой не выпросишь. Получив отказ,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Манчары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на обратном пути собирает в свои унты остатки разбросанного сена. Принесенных пучков так было, что телята за минуту опустошили обувь мальчика. Мальчик рассуждает о несправедливости жизни.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Интересный поучительный рассказ о жизни мальчика, восприимчивого, впечатлительного и справедливого.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Анна Ленская.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«Три совета», «Елка для мамы», «Если разбудить деревья». 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Сказочные истории, в которых героями становятся неодушевленные предметы (игрушки, деревья). А в произведении «Три совета» охотник благодаря своей отзывчивости и доброте получает важные советы на всю жизнь.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Произведения Ленской просты и интересны для понимания. Учат доброте, бережному отношению к природе.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07" marR="515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586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6480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Читательский дневник: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3402083"/>
              </p:ext>
            </p:extLst>
          </p:nvPr>
        </p:nvGraphicFramePr>
        <p:xfrm>
          <a:off x="395536" y="1268760"/>
          <a:ext cx="8280920" cy="4213856"/>
        </p:xfrm>
        <a:graphic>
          <a:graphicData uri="http://schemas.openxmlformats.org/drawingml/2006/table">
            <a:tbl>
              <a:tblPr firstRow="1" firstCol="1" bandRow="1"/>
              <a:tblGrid>
                <a:gridCol w="2366303"/>
                <a:gridCol w="3226637"/>
                <a:gridCol w="2687980"/>
              </a:tblGrid>
              <a:tr h="2106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Семен Данилов.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Народный поэт Якутии. В своих стихах воспевает родной край. Многое. Что написано Даниловым, возникло во время походов по тайге.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«Зима Якутии моей», в этом стихотворении прославляет зимнюю стужу.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 изображении образа любимой Родины поэт широко и многогранно использует богатые краски северной земли, легенды и предания родного народа, которые придают его произведениям национальную конкретность и неповторимость.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6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Моисей Ефимов.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Известный якутский поэт. Его стихотворения посвящены истории Якутии, датам, именам, ставшим частью прошлого и настоящего нашей республики.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Хомус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», стихотворение посвящено дивному музыкальному инструменту –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хомусу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Удивляет многообразие художественных средств, с помощью которых Ефимов описывает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хомус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Каждый звук музыкального инструмента ассоциирует поэт с тем или иным явлением природы. Звуки эти несут в себе память прошлого.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54" marR="629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6480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Читательский дневник: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0026956"/>
              </p:ext>
            </p:extLst>
          </p:nvPr>
        </p:nvGraphicFramePr>
        <p:xfrm>
          <a:off x="323528" y="1012683"/>
          <a:ext cx="7992888" cy="5047488"/>
        </p:xfrm>
        <a:graphic>
          <a:graphicData uri="http://schemas.openxmlformats.org/drawingml/2006/table">
            <a:tbl>
              <a:tblPr firstRow="1" firstCol="1" bandRow="1"/>
              <a:tblGrid>
                <a:gridCol w="2283996"/>
                <a:gridCol w="3114407"/>
                <a:gridCol w="2594485"/>
              </a:tblGrid>
              <a:tr h="1359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Элляй</a:t>
                      </a:r>
                      <a:r>
                        <a:rPr lang="ru-RU" sz="16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600" b="1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С.Р.Кулачиков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Якутский поэт. Певец неповторимой якутской природы.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«Любимая Якутия», стихотворение посвящено нашей родной республике, таежному краю.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Впечатляет умение поэта с помощью красок, художественных средств передать неповторимую красоту Якутии. Этот образ живет не только в душе поэта, но и в песнях, преданиях.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3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А.Кривошапкин</a:t>
                      </a:r>
                      <a:r>
                        <a:rPr lang="ru-RU" sz="16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Книга «Ангелы снежных гор», рассказ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«Нет земли лучше, чем мой север».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любви к родной Якутии, ее красоте, суровой природе.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 изображении образа любимой Родины поэт широко и многогранно использует богатые краски северной земли, легенды и предания родного народа, которые придают его произведениям национальную неповторимость.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4" marR="63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4856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6716216" cy="4497680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dirty="0">
                <a:latin typeface="AGCooperCyr" pitchFamily="34" charset="0"/>
                <a:ea typeface="Calibri"/>
                <a:cs typeface="Times New Roman"/>
              </a:rPr>
              <a:t>Прочитав произведения якутских писателей, мы познакомились с характерными особенностями народов, проживающих в Якутии.  В простых жизненных эпизодах и размышлениях  раскрываются особенности коренного населения. Писатели и поэты рассказывают о родном крае, обычаях якутов, обрядах, каждый из которых связан с выживанием в суровых условиях республики. Авторы якутских произведений воспевают трудовой народ, красоту родной природы.</a:t>
            </a: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15362" name="Picture 2" descr="C:\Users\Наталья\Pictures\79966779.gif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05064"/>
            <a:ext cx="1664965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700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280920" cy="2304256"/>
          </a:xfrm>
        </p:spPr>
        <p:txBody>
          <a:bodyPr/>
          <a:lstStyle/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Чтобы приобщить учащихся к чтению книг якутских поэтов и писателей, мы на заключительном, четвертом этапе провели ряд мероприятий.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060848"/>
            <a:ext cx="4572000" cy="29592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Читательскую конференцию «Мой край! Якутия моя! Тебя люблю и славлю я!», на которой делились впечатлениями о прочитанных рассказах и стихотворениях, читали наизусть отрывки из произведений, смотрели презентации по творчеству якутских писателей и поэтов, подготовленные учащимися 5-6 классов.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Picture 2" descr="C:\Users\Наталья\Desktop\Новая папка\P1020021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5508104" y="1740284"/>
            <a:ext cx="2935168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1350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280920" cy="1296144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Конкурс рисунков «Сюжет любимой книги якутского писателя».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6388" name="Picture 4" descr="C:\Users\Наталья\Desktop\аапр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11464"/>
            <a:ext cx="2664296" cy="206155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Picture 5" descr="C:\Users\Наталья\Desktop\пол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3" y="1477736"/>
            <a:ext cx="3168353" cy="243284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C:\Users\Наталья\Desktop\нзаракцаев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4308" y="4077072"/>
            <a:ext cx="3263532" cy="241009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Picture 7" descr="C:\Users\Наталья\Desktop\рис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8084" y="4293096"/>
            <a:ext cx="2808313" cy="223224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964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208912" cy="1296144"/>
          </a:xfrm>
        </p:spPr>
        <p:txBody>
          <a:bodyPr/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В конце нашей работы мы составили рекомендуемый список книг для чтения якутских писателей и поэтов.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4392488" cy="3724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531620" algn="l"/>
              </a:tabLst>
            </a:pP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1-4 классы.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531620" algn="l"/>
              </a:tabLst>
            </a:pPr>
            <a:endParaRPr lang="ru-RU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531620" algn="l"/>
              </a:tabLst>
            </a:pPr>
            <a:endParaRPr lang="ru-RU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Д.К.Сивцев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–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Суорун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Омоллон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Зайчишка-трусишка. Ласка-шалунья. О чем повздорили бык с лошадью.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С.Данилов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Круглый дом. Плакса-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ревушка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Грязнуля. Зима Якутии моей. Цветы.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Н.Якутский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Как осень-молодец лето красное гонит. Отчего заяц остался без хвоста.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П.Тобуроков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Почему? Мы играем с солнцем.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А.Аччыгыйа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Рассказы «Девять раз Почему?»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531620" algn="l"/>
              </a:tabLst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К.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Туйарский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Хвастунишка. Шалунишки.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Правая-левая.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531620" algn="l"/>
              </a:tabLst>
            </a:pP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844824"/>
            <a:ext cx="3024336" cy="2450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53162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5 класс.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Суороун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Омоллоон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Удюргай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– батыр. Старуха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Бяйбярикян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с пятью коровами.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Элляй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Чурумчуку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И.Федосеев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Кустук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557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512511" cy="72008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  <a:tabLst>
                <a:tab pos="2019300" algn="l"/>
              </a:tabLst>
            </a:pPr>
            <a:r>
              <a:rPr lang="ru-RU" sz="3600" dirty="0">
                <a:solidFill>
                  <a:schemeClr val="tx2">
                    <a:lumMod val="50000"/>
                  </a:schemeClr>
                </a:solidFill>
                <a:effectLst/>
                <a:latin typeface="AGCooperCyr" pitchFamily="34" charset="0"/>
                <a:ea typeface="Calibri"/>
                <a:cs typeface="Times New Roman"/>
              </a:rPr>
              <a:t>Актуальность.</a:t>
            </a:r>
            <a:br>
              <a:rPr lang="ru-RU" sz="3600" dirty="0">
                <a:solidFill>
                  <a:schemeClr val="tx2">
                    <a:lumMod val="50000"/>
                  </a:schemeClr>
                </a:solidFill>
                <a:effectLst/>
                <a:latin typeface="AGCooperCyr" pitchFamily="34" charset="0"/>
                <a:ea typeface="Calibri"/>
                <a:cs typeface="Times New Roman"/>
              </a:rPr>
            </a:br>
            <a:endParaRPr lang="ru-RU" sz="3600" dirty="0">
              <a:solidFill>
                <a:schemeClr val="tx2">
                  <a:lumMod val="50000"/>
                </a:schemeClr>
              </a:solidFill>
              <a:latin typeface="AGCooperCyr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6463"/>
            <a:ext cx="4572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19300" algn="l"/>
              </a:tabLst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Цель нашего общества – счастье людей, воспитание будущих граждан России, которые своим трудом сумеют сделать нашу жизнь еще лучше. А писателям и поэтам по праву в этом отводится главная роль. </a:t>
            </a:r>
            <a:endParaRPr lang="ru-RU" sz="1600" b="1" dirty="0">
              <a:solidFill>
                <a:schemeClr val="tx2">
                  <a:lumMod val="50000"/>
                </a:schemeClr>
              </a:solidFill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3356992"/>
            <a:ext cx="4572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19300" algn="l"/>
              </a:tabLst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Нам знакомы с детства имена талантливых писателей и поэтов России: Пушкина, Лермонтова, Толстого, Чехова, Носова и других. Изучая их творчество на уроках литературы, мы оцениваем поступки героев, анализируем описываемые события, погружаемся в историю нашей страны.</a:t>
            </a:r>
            <a:endParaRPr lang="ru-RU" sz="1600" b="1" dirty="0">
              <a:solidFill>
                <a:schemeClr val="tx2">
                  <a:lumMod val="50000"/>
                </a:schemeClr>
              </a:solidFill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1026" name="Picture 2" descr="C:\Users\Наталья\Pictures\iCAUEEJ5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1" y="3439368"/>
            <a:ext cx="2592288" cy="24379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7" name="Picture 3" descr="C:\Users\Наталья\Pictures\41_2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052736"/>
            <a:ext cx="1979712" cy="144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4526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208912" cy="1296144"/>
          </a:xfrm>
        </p:spPr>
        <p:txBody>
          <a:bodyPr/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В конце нашей работы мы составили рекомендуемый список книг для чтения якутских писателей и поэтов.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4392488" cy="3746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6 класс.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П.Тобуроков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Снег.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Софрон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 Данилов.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Манчары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М.Ефимов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Семен Дежнев.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Хомус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Золотые волны.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Т.Сметанин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Егор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Чэрин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Н.Лугинов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Роща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Нуоралджыма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531620" algn="l"/>
              </a:tabLst>
            </a:pP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844824"/>
            <a:ext cx="3024336" cy="3052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7 класс.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П.Ойунский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Крым. Прощай.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Далан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Сирота.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Н.Габышев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Олень пропал.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В.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Гаврильева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 Анна 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Айта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935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632848" cy="144016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На заключительном этапе мы провели анкетирование с целью выявить, повысился ли у наших сверстников читательский интерес к творчеству якутских писателей.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8884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</a:rPr>
              <a:t>Произведения каких писателей и поэтов произвели на вас наибольшее впечатление?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56935726"/>
              </p:ext>
            </p:extLst>
          </p:nvPr>
        </p:nvGraphicFramePr>
        <p:xfrm>
          <a:off x="539552" y="3140968"/>
          <a:ext cx="4536504" cy="2880320"/>
        </p:xfrm>
        <a:graphic>
          <a:graphicData uri="http://schemas.openxmlformats.org/presentationml/2006/ole">
            <p:oleObj spid="_x0000_s17413" name="Диаграмма" r:id="rId3" imgW="2871465" imgH="1865538" progId="Excel.Sheet.8">
              <p:embed/>
            </p:oleObj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70200" y="3284984"/>
            <a:ext cx="2808312" cy="18722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AGCooperCyr" pitchFamily="34" charset="0"/>
                <a:ea typeface="Calibri"/>
                <a:cs typeface="Times New Roman"/>
              </a:rPr>
              <a:t>Среди писателей отметили учащиеся Анну Ленскую, </a:t>
            </a:r>
            <a:r>
              <a:rPr lang="ru-RU" dirty="0" err="1">
                <a:latin typeface="AGCooperCyr" pitchFamily="34" charset="0"/>
                <a:ea typeface="Calibri"/>
                <a:cs typeface="Times New Roman"/>
              </a:rPr>
              <a:t>Н.Якутского</a:t>
            </a:r>
            <a:r>
              <a:rPr lang="ru-RU" dirty="0">
                <a:latin typeface="AGCooperCyr" pitchFamily="34" charset="0"/>
                <a:ea typeface="Calibri"/>
                <a:cs typeface="Times New Roman"/>
              </a:rPr>
              <a:t> и </a:t>
            </a:r>
            <a:r>
              <a:rPr lang="ru-RU" dirty="0" err="1">
                <a:latin typeface="AGCooperCyr" pitchFamily="34" charset="0"/>
                <a:ea typeface="Calibri"/>
                <a:cs typeface="Times New Roman"/>
              </a:rPr>
              <a:t>Софрона</a:t>
            </a:r>
            <a:r>
              <a:rPr lang="ru-RU" dirty="0">
                <a:latin typeface="AGCooperCyr" pitchFamily="34" charset="0"/>
                <a:ea typeface="Calibri"/>
                <a:cs typeface="Times New Roman"/>
              </a:rPr>
              <a:t> Данилова.</a:t>
            </a:r>
            <a:endParaRPr lang="ru-RU" sz="1600" dirty="0">
              <a:effectLst/>
              <a:latin typeface="AGCooperCyr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36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632848" cy="144016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  <a:cs typeface="Times New Roman"/>
              </a:rPr>
              <a:t>На заключительном этапе мы провели анкетирование с целью выявить, повысился ли у наших сверстников читательский интерес к творчеству якутских писателей.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88840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</a:rPr>
              <a:t>Что воспевают якутские писатели и поэты в своих произведениях?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20072" y="2564904"/>
            <a:ext cx="3816424" cy="35283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/>
              </a:rPr>
              <a:t>Многие учащиеся прониклись образной системой произведений якутских писателей и поэтов. Каждый отметил, что авторы произведений хоть и жили в разное время, но всех их объединяет любовь к Родине, родному краю, природе, ее богатствам.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01743374"/>
              </p:ext>
            </p:extLst>
          </p:nvPr>
        </p:nvGraphicFramePr>
        <p:xfrm>
          <a:off x="611560" y="2924944"/>
          <a:ext cx="3888432" cy="3312368"/>
        </p:xfrm>
        <a:graphic>
          <a:graphicData uri="http://schemas.openxmlformats.org/presentationml/2006/ole">
            <p:oleObj spid="_x0000_s18439" name="Диаграмма" r:id="rId3" imgW="2981202" imgH="2115495" progId="Excel.Sheet.8">
              <p:embed/>
            </p:oleObj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211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87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260648"/>
            <a:ext cx="3068960" cy="648072"/>
          </a:xfrm>
        </p:spPr>
        <p:txBody>
          <a:bodyPr/>
          <a:lstStyle/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CooperCyr" pitchFamily="34" charset="0"/>
                <a:ea typeface="Calibri"/>
                <a:cs typeface="Times New Roman"/>
              </a:rPr>
              <a:t>Заключение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CooperCyr" pitchFamily="34" charset="0"/>
                <a:ea typeface="Calibri"/>
                <a:cs typeface="Times New Roman"/>
              </a:rPr>
              <a:t>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CooperCyr" pitchFamily="34" charset="0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287840"/>
            <a:ext cx="8208912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Ежедневно мы погружаемся в необычайно прекрасный мир русской классической литературы. С детства мы любим и помним сказки, рассказы русских писателей, заучиваем наизусть строки из стихотворений поэтов, воспевающих мощь и красоту нашей родной земли. Но, проживая на территории Республики Саха (Якутия), почему-то совсем не знаем якутских писателей и поэтов. Наша исследовательская работа помогла нам погрузиться в необычный мир северной земли, прочувствовать ее красоту, познакомиться с традициями, бытом, культурой якутского народа. Нам особенно дороги стали произведения писателей и поэтов Якутии. Ведь в них описывается история таежного края, выражается любовь и гордость за свою родную республику.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9458" name="Picture 2" descr="C:\Users\Наталья\Pictures\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565660"/>
            <a:ext cx="3456384" cy="17577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65658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512511" cy="72008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  <a:tabLst>
                <a:tab pos="2019300" algn="l"/>
              </a:tabLst>
            </a:pPr>
            <a:r>
              <a:rPr lang="ru-RU" sz="3600" dirty="0">
                <a:solidFill>
                  <a:schemeClr val="tx2">
                    <a:lumMod val="50000"/>
                  </a:schemeClr>
                </a:solidFill>
                <a:effectLst/>
                <a:latin typeface="AGCooperCyr" pitchFamily="34" charset="0"/>
                <a:ea typeface="Calibri"/>
                <a:cs typeface="Times New Roman"/>
              </a:rPr>
              <a:t>Актуальность.</a:t>
            </a:r>
            <a:br>
              <a:rPr lang="ru-RU" sz="3600" dirty="0">
                <a:solidFill>
                  <a:schemeClr val="tx2">
                    <a:lumMod val="50000"/>
                  </a:schemeClr>
                </a:solidFill>
                <a:effectLst/>
                <a:latin typeface="AGCooperCyr" pitchFamily="34" charset="0"/>
                <a:ea typeface="Calibri"/>
                <a:cs typeface="Times New Roman"/>
              </a:rPr>
            </a:br>
            <a:endParaRPr lang="ru-RU" sz="3600" dirty="0">
              <a:solidFill>
                <a:schemeClr val="tx2">
                  <a:lumMod val="50000"/>
                </a:schemeClr>
              </a:solidFill>
              <a:latin typeface="AGCooperCyr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9824" y="1291766"/>
            <a:ext cx="38884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19300" algn="l"/>
              </a:tabLst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Но мы живем на якутской земле, поэтому нам особенно дороги должны быть произведения якутских писателей и поэтов. Ведь в них описывается история родного края, выражается любовь и гордость за свою родную землю. Мир якутской литературы богат и увлекателен. Поэтому мы считаем важным познакомить наших сверстников с творчеством якутских писателей.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2050" name="Picture 2" descr="C:\Users\Наталья\Pictures\nastol_com_ua-372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3888432" cy="345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460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640960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 начале нашего исследования мы определили </a:t>
            </a:r>
            <a:r>
              <a:rPr lang="ru-RU" sz="2400" b="1" u="sng" dirty="0">
                <a:solidFill>
                  <a:srgbClr val="FF0000"/>
                </a:solidFill>
                <a:latin typeface="Monotype Corsiva" pitchFamily="66" charset="0"/>
                <a:ea typeface="Calibri"/>
                <a:cs typeface="Times New Roman"/>
              </a:rPr>
              <a:t>цель: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познакомить учащихся с жизнью и творчеством писателей республики, приобщить к культуре коренных народов.</a:t>
            </a:r>
          </a:p>
          <a:p>
            <a:pPr>
              <a:spcAft>
                <a:spcPts val="0"/>
              </a:spcAft>
            </a:pPr>
            <a:r>
              <a:rPr lang="ru-RU" sz="2400" b="1" u="sng" dirty="0">
                <a:solidFill>
                  <a:srgbClr val="FF0000"/>
                </a:solidFill>
                <a:latin typeface="Monotype Corsiva" pitchFamily="66" charset="0"/>
                <a:ea typeface="Calibri"/>
                <a:cs typeface="Times New Roman"/>
              </a:rPr>
              <a:t>Задачи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мы поставили следующие: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Прочитать и проанализировать произведения якутских писателей.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Выбрать произведения для коллективного чтения в классе.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Разработать и провести мероприятия для приобщения ровесников к чтению произведений писателей Якутии.</a:t>
            </a:r>
          </a:p>
          <a:p>
            <a:pPr>
              <a:spcAft>
                <a:spcPts val="1000"/>
              </a:spcAft>
            </a:pPr>
            <a:r>
              <a:rPr lang="ru-RU" sz="2400" b="1" u="sng" dirty="0">
                <a:solidFill>
                  <a:srgbClr val="FF0000"/>
                </a:solidFill>
                <a:latin typeface="Monotype Corsiva" pitchFamily="66" charset="0"/>
                <a:ea typeface="Calibri"/>
                <a:cs typeface="Times New Roman"/>
              </a:rPr>
              <a:t>Объектом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нашего исследования будет являться якутская литература.</a:t>
            </a:r>
          </a:p>
          <a:p>
            <a:pPr>
              <a:spcAft>
                <a:spcPts val="1000"/>
              </a:spcAft>
            </a:pPr>
            <a:r>
              <a:rPr lang="ru-RU" sz="2400" b="1" u="sng" dirty="0">
                <a:solidFill>
                  <a:srgbClr val="FF0000"/>
                </a:solidFill>
                <a:latin typeface="Monotype Corsiva" pitchFamily="66" charset="0"/>
                <a:ea typeface="Calibri"/>
                <a:cs typeface="Times New Roman"/>
              </a:rPr>
              <a:t>Предметом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-произведения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якутских писателей.</a:t>
            </a:r>
          </a:p>
          <a:p>
            <a:pPr algn="just"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   Наша работа имеет </a:t>
            </a:r>
            <a:r>
              <a:rPr lang="ru-RU" sz="2400" b="1" dirty="0">
                <a:solidFill>
                  <a:srgbClr val="FF0000"/>
                </a:solidFill>
                <a:latin typeface="Monotype Corsiva" pitchFamily="66" charset="0"/>
                <a:ea typeface="Calibri"/>
                <a:cs typeface="Times New Roman"/>
              </a:rPr>
              <a:t>прикладную значимость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/>
                <a:cs typeface="Times New Roman"/>
              </a:rPr>
              <a:t>так как полученные знания и умения помогают возродить интерес к нашему родному краю, его богатому культурному наследию.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88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33265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  <a:cs typeface="Times New Roman"/>
              </a:rPr>
              <a:t>Якутская литература создается в неповторимых  и своеобразных условиях: на Крайнем Севере, в зоне вечной мерзлоты, в краю непроходимой тайги. Тем не менее, произведения якутских писателей и поэтов оптимистичные и жизнеутверждающие. Нежная преданность суровой, до боли близкой родной земле – отличительная черта современной якутской литературы.</a:t>
            </a:r>
            <a:endParaRPr lang="ru-RU" sz="2400" b="1" dirty="0">
              <a:solidFill>
                <a:schemeClr val="bg2">
                  <a:lumMod val="10000"/>
                </a:schemeClr>
              </a:solidFill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3074" name="Picture 2" descr="C:\Users\Наталья\Pictures\iCADLC5UV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980728"/>
            <a:ext cx="3312368" cy="38884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736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776864" cy="897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Анкета «Культура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родного края».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052736"/>
            <a:ext cx="6048672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Знаете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ли вы традиции якутских народов?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84485362"/>
              </p:ext>
            </p:extLst>
          </p:nvPr>
        </p:nvGraphicFramePr>
        <p:xfrm>
          <a:off x="683568" y="2348880"/>
          <a:ext cx="3528392" cy="3096344"/>
        </p:xfrm>
        <a:graphic>
          <a:graphicData uri="http://schemas.openxmlformats.org/presentationml/2006/ole">
            <p:oleObj spid="_x0000_s4111" name="Диаграмма" r:id="rId3" imgW="2676376" imgH="1822862" progId="Excel.Sheet.8">
              <p:embed/>
            </p:oleObj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20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8064" y="1916832"/>
            <a:ext cx="3672408" cy="43924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На наш взгляд, учащиеся прекрасно справились с этим вопросом. Почти все ответили, что знают национальные праздник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Ысыах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, его значение, а некоторые даже назвали традиционные элементы праздника (национальные костюмы, песни-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алгыс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, спортивные состязания).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730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776864" cy="897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Анкета «Культура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родного края».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0527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Какое прикладное искусство развивается в Якутии?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20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79040" y="1820863"/>
            <a:ext cx="3672408" cy="43924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Многие ответили, что в нашем родном краю живут талантливые люди. Среди занятий прикладным искусством учащиеся отметили резьбу по дереву (среди деревянных изделий называли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чороны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, ковши для разлива  кумыса, мебель),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бисероплетение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, ювелирное дело.</a:t>
            </a:r>
            <a:endParaRPr lang="ru-RU" sz="2000" dirty="0">
              <a:solidFill>
                <a:schemeClr val="accent6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08406904"/>
              </p:ext>
            </p:extLst>
          </p:nvPr>
        </p:nvGraphicFramePr>
        <p:xfrm>
          <a:off x="179513" y="2132856"/>
          <a:ext cx="4680520" cy="3816424"/>
        </p:xfrm>
        <a:graphic>
          <a:graphicData uri="http://schemas.openxmlformats.org/presentationml/2006/ole">
            <p:oleObj spid="_x0000_s6161" name="Диаграмма" r:id="rId3" imgW="3633531" imgH="1450974" progId="Excel.Sheet.8">
              <p:embed/>
            </p:oleObj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781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776864" cy="897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Анкета «Культура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родного края».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052736"/>
            <a:ext cx="8136904" cy="587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Произведения каких авторов вы любите читать?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20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79040" y="1820863"/>
            <a:ext cx="3672408" cy="43924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На этот вопрос учащиеся отвечали по-разному, называя произведения Пушкина, Тургенева, Погорельского, Маршака, Чуковского, Чехова, Носова, Волкова. Среди перечисленных учащимися произведений мы не увидели ни одного якутского писателя.</a:t>
            </a:r>
            <a:endParaRPr lang="ru-RU" sz="2000" dirty="0">
              <a:solidFill>
                <a:schemeClr val="accent6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61112283"/>
              </p:ext>
            </p:extLst>
          </p:nvPr>
        </p:nvGraphicFramePr>
        <p:xfrm>
          <a:off x="413705" y="1820864"/>
          <a:ext cx="4374319" cy="3912392"/>
        </p:xfrm>
        <a:graphic>
          <a:graphicData uri="http://schemas.openxmlformats.org/presentationml/2006/ole">
            <p:oleObj spid="_x0000_s7184" name="Диаграмма" r:id="rId3" imgW="3974936" imgH="1999661" progId="Excel.Sheet.8">
              <p:embed/>
            </p:oleObj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1997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720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776864" cy="897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Анкета «Культура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ea typeface="Times New Roman"/>
              </a:rPr>
              <a:t>родного края».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052736"/>
            <a:ext cx="8527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933575" algn="l"/>
              </a:tabLst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Знакомы ли вы с творчеством писателей республики Саха?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20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9944" y="1820863"/>
            <a:ext cx="3672408" cy="22597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Большинство учащихся на этот вопрос ответили, что не знакомы, а некоторые указали, что читали сказки народов севера.</a:t>
            </a:r>
            <a:endParaRPr lang="ru-RU" sz="2000" dirty="0">
              <a:solidFill>
                <a:schemeClr val="accent6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1997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7619158"/>
              </p:ext>
            </p:extLst>
          </p:nvPr>
        </p:nvGraphicFramePr>
        <p:xfrm>
          <a:off x="355968" y="1820863"/>
          <a:ext cx="4464496" cy="2472233"/>
        </p:xfrm>
        <a:graphic>
          <a:graphicData uri="http://schemas.openxmlformats.org/presentationml/2006/ole">
            <p:oleObj spid="_x0000_s8207" name="Диаграмма" r:id="rId3" imgW="3913971" imgH="1444877" progId="Excel.Sheet.8">
              <p:embed/>
            </p:oleObj>
          </a:graphicData>
        </a:graphic>
      </p:graphicFrame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524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635896" y="4365104"/>
            <a:ext cx="2664296" cy="1080120"/>
          </a:xfrm>
          <a:prstGeom prst="downArrow">
            <a:avLst/>
          </a:prstGeom>
          <a:blipFill dpi="0" rotWithShape="1">
            <a:blip r:embed="rId4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7544" y="5589240"/>
            <a:ext cx="8383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GCooperCyr" pitchFamily="34" charset="0"/>
              </a:rPr>
              <a:t>Проведенное нами исследование еще раз подтвердило актуальность выбранной темы.</a:t>
            </a:r>
          </a:p>
        </p:txBody>
      </p:sp>
    </p:spTree>
    <p:extLst>
      <p:ext uri="{BB962C8B-B14F-4D97-AF65-F5344CB8AC3E}">
        <p14:creationId xmlns:p14="http://schemas.microsoft.com/office/powerpoint/2010/main" xmlns="" val="359145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</TotalTime>
  <Words>1880</Words>
  <Application>Microsoft Office PowerPoint</Application>
  <PresentationFormat>Экран (4:3)</PresentationFormat>
  <Paragraphs>127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Воздушный поток</vt:lpstr>
      <vt:lpstr>Диаграмма</vt:lpstr>
      <vt:lpstr>Слайд 1</vt:lpstr>
      <vt:lpstr>Актуальность. </vt:lpstr>
      <vt:lpstr>Актуальность.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Авторы: Козлова Саша, ученица 5а класса, Сосновская Настя, ученица 5А класса.</dc:title>
  <dc:creator>Наталья</dc:creator>
  <cp:lastModifiedBy>re</cp:lastModifiedBy>
  <cp:revision>18</cp:revision>
  <dcterms:created xsi:type="dcterms:W3CDTF">2013-11-26T12:02:46Z</dcterms:created>
  <dcterms:modified xsi:type="dcterms:W3CDTF">2014-04-05T22:03:12Z</dcterms:modified>
</cp:coreProperties>
</file>