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40"/>
  </p:notesMasterIdLst>
  <p:handoutMasterIdLst>
    <p:handoutMasterId r:id="rId41"/>
  </p:handoutMasterIdLst>
  <p:sldIdLst>
    <p:sldId id="356" r:id="rId2"/>
    <p:sldId id="358" r:id="rId3"/>
    <p:sldId id="313" r:id="rId4"/>
    <p:sldId id="337" r:id="rId5"/>
    <p:sldId id="264" r:id="rId6"/>
    <p:sldId id="330" r:id="rId7"/>
    <p:sldId id="342" r:id="rId8"/>
    <p:sldId id="343" r:id="rId9"/>
    <p:sldId id="272" r:id="rId10"/>
    <p:sldId id="276" r:id="rId11"/>
    <p:sldId id="311" r:id="rId12"/>
    <p:sldId id="278" r:id="rId13"/>
    <p:sldId id="279" r:id="rId14"/>
    <p:sldId id="280" r:id="rId15"/>
    <p:sldId id="281" r:id="rId16"/>
    <p:sldId id="282" r:id="rId17"/>
    <p:sldId id="283" r:id="rId18"/>
    <p:sldId id="284" r:id="rId19"/>
    <p:sldId id="285" r:id="rId20"/>
    <p:sldId id="350" r:id="rId21"/>
    <p:sldId id="344" r:id="rId22"/>
    <p:sldId id="355" r:id="rId23"/>
    <p:sldId id="351" r:id="rId24"/>
    <p:sldId id="352" r:id="rId25"/>
    <p:sldId id="287" r:id="rId26"/>
    <p:sldId id="288" r:id="rId27"/>
    <p:sldId id="289" r:id="rId28"/>
    <p:sldId id="290" r:id="rId29"/>
    <p:sldId id="318" r:id="rId30"/>
    <p:sldId id="331" r:id="rId31"/>
    <p:sldId id="346" r:id="rId32"/>
    <p:sldId id="353" r:id="rId33"/>
    <p:sldId id="354" r:id="rId34"/>
    <p:sldId id="336" r:id="rId35"/>
    <p:sldId id="309" r:id="rId36"/>
    <p:sldId id="339" r:id="rId37"/>
    <p:sldId id="340" r:id="rId38"/>
    <p:sldId id="315" r:id="rId39"/>
  </p:sldIdLst>
  <p:sldSz cx="9144000" cy="6858000" type="screen4x3"/>
  <p:notesSz cx="6797675" cy="9926638"/>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294" autoAdjust="0"/>
  </p:normalViewPr>
  <p:slideViewPr>
    <p:cSldViewPr>
      <p:cViewPr>
        <p:scale>
          <a:sx n="60" d="100"/>
          <a:sy n="60" d="100"/>
        </p:scale>
        <p:origin x="-636" y="27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smtClean="0"/>
            </a:lvl1pPr>
          </a:lstStyle>
          <a:p>
            <a:pPr>
              <a:defRPr/>
            </a:pPr>
            <a:fld id="{B0E90D92-5CEA-4B1E-9B59-7859777CA952}" type="datetimeFigureOut">
              <a:rPr lang="ru-RU"/>
              <a:pPr>
                <a:defRPr/>
              </a:pPr>
              <a:t>05.04.2014</a:t>
            </a:fld>
            <a:endParaRPr lang="ru-RU"/>
          </a:p>
        </p:txBody>
      </p:sp>
      <p:sp>
        <p:nvSpPr>
          <p:cNvPr id="4" name="Нижний колонтитул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smtClean="0"/>
            </a:lvl1pPr>
          </a:lstStyle>
          <a:p>
            <a:pPr>
              <a:defRPr/>
            </a:pPr>
            <a:fld id="{4666D047-0AB5-464A-B099-140D06B0C5B8}" type="slidenum">
              <a:rPr lang="ru-RU"/>
              <a:pPr>
                <a:defRPr/>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A088653-E8C8-427D-B5C3-894D95E56681}" type="datetimeFigureOut">
              <a:rPr lang="ru-RU"/>
              <a:pPr>
                <a:defRPr/>
              </a:pPr>
              <a:t>05.04.2014</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732E4A2-9B6F-4285-8C96-082BFFED68E4}"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9" name="Заголовок 28"/>
          <p:cNvSpPr>
            <a:spLocks noGrp="1"/>
          </p:cNvSpPr>
          <p:nvPr>
            <p:ph type="ctrTitle"/>
          </p:nvPr>
        </p:nvSpPr>
        <p:spPr>
          <a:xfrm>
            <a:off x="381000" y="4853411"/>
            <a:ext cx="8458200" cy="1222375"/>
          </a:xfrm>
        </p:spPr>
        <p:txBody>
          <a:bodyPr anchor="t"/>
          <a:lstStyle/>
          <a:p>
            <a:r>
              <a:rPr lang="ru-RU" smtClean="0"/>
              <a:t>Образец заголовка</a:t>
            </a:r>
            <a:endParaRPr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5" name="Дата 15"/>
          <p:cNvSpPr>
            <a:spLocks noGrp="1"/>
          </p:cNvSpPr>
          <p:nvPr>
            <p:ph type="dt" sz="half" idx="10"/>
          </p:nvPr>
        </p:nvSpPr>
        <p:spPr/>
        <p:txBody>
          <a:bodyPr/>
          <a:lstStyle>
            <a:lvl1pPr>
              <a:defRPr/>
            </a:lvl1pPr>
          </a:lstStyle>
          <a:p>
            <a:pPr>
              <a:defRPr/>
            </a:pPr>
            <a:fld id="{08DDCB84-91ED-490A-9DCF-E7A27B7BB280}" type="datetimeFigureOut">
              <a:rPr lang="ru-RU"/>
              <a:pPr>
                <a:defRPr/>
              </a:pPr>
              <a:t>05.04.2014</a:t>
            </a:fld>
            <a:endParaRPr lang="ru-RU"/>
          </a:p>
        </p:txBody>
      </p:sp>
      <p:sp>
        <p:nvSpPr>
          <p:cNvPr id="6" name="Нижний колонтитул 1"/>
          <p:cNvSpPr>
            <a:spLocks noGrp="1"/>
          </p:cNvSpPr>
          <p:nvPr>
            <p:ph type="ftr" sz="quarter" idx="11"/>
          </p:nvPr>
        </p:nvSpPr>
        <p:spPr/>
        <p:txBody>
          <a:bodyPr/>
          <a:lstStyle>
            <a:lvl1pPr>
              <a:defRPr/>
            </a:lvl1pPr>
          </a:lstStyle>
          <a:p>
            <a:pPr>
              <a:defRPr/>
            </a:pPr>
            <a:endParaRPr lang="ru-RU"/>
          </a:p>
        </p:txBody>
      </p:sp>
      <p:sp>
        <p:nvSpPr>
          <p:cNvPr id="7" name="Номер слайда 14"/>
          <p:cNvSpPr>
            <a:spLocks noGrp="1"/>
          </p:cNvSpPr>
          <p:nvPr>
            <p:ph type="sldNum" sz="quarter" idx="12"/>
          </p:nvPr>
        </p:nvSpPr>
        <p:spPr>
          <a:xfrm>
            <a:off x="8229600" y="6473825"/>
            <a:ext cx="758825" cy="247650"/>
          </a:xfrm>
        </p:spPr>
        <p:txBody>
          <a:bodyPr/>
          <a:lstStyle>
            <a:lvl1pPr>
              <a:defRPr/>
            </a:lvl1pPr>
          </a:lstStyle>
          <a:p>
            <a:pPr>
              <a:defRPr/>
            </a:pPr>
            <a:fld id="{301EEB82-E909-48BF-BBA5-DBA880240987}"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0"/>
          <p:cNvSpPr>
            <a:spLocks noGrp="1"/>
          </p:cNvSpPr>
          <p:nvPr>
            <p:ph type="dt" sz="half" idx="10"/>
          </p:nvPr>
        </p:nvSpPr>
        <p:spPr/>
        <p:txBody>
          <a:bodyPr/>
          <a:lstStyle>
            <a:lvl1pPr>
              <a:defRPr/>
            </a:lvl1pPr>
          </a:lstStyle>
          <a:p>
            <a:pPr>
              <a:defRPr/>
            </a:pPr>
            <a:fld id="{DFDF4204-B1C7-4318-ADAE-CA714155AAD8}" type="datetimeFigureOut">
              <a:rPr lang="ru-RU"/>
              <a:pPr>
                <a:defRPr/>
              </a:pPr>
              <a:t>05.04.2014</a:t>
            </a:fld>
            <a:endParaRPr lang="ru-RU"/>
          </a:p>
        </p:txBody>
      </p:sp>
      <p:sp>
        <p:nvSpPr>
          <p:cNvPr id="5" name="Нижний колонтитул 2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E07A4984-3946-4923-BFA5-2AAD98204C1D}"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250FDE19-FD88-4812-95F8-F9A54BFCF4EB}" type="datetimeFigureOut">
              <a:rPr lang="ru-RU"/>
              <a:pPr>
                <a:defRPr/>
              </a:pPr>
              <a:t>05.04.2014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E55E54C-B5A0-468E-B92D-6A06E95C1580}"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lang="ru-RU" smtClean="0"/>
              <a:t>Образец заголовка</a:t>
            </a:r>
            <a:endParaRPr lang="en-US"/>
          </a:p>
        </p:txBody>
      </p:sp>
      <p:sp>
        <p:nvSpPr>
          <p:cNvPr id="27" name="Содержимое 26"/>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BBFECA1F-5899-4FA9-AF08-EE641BEEDB5D}" type="datetimeFigureOut">
              <a:rPr lang="ru-RU"/>
              <a:pPr>
                <a:defRPr/>
              </a:pPr>
              <a:t>05.04.2014</a:t>
            </a:fld>
            <a:endParaRPr lang="ru-RU"/>
          </a:p>
        </p:txBody>
      </p:sp>
      <p:sp>
        <p:nvSpPr>
          <p:cNvPr id="5" name="Нижний колонтитул 18"/>
          <p:cNvSpPr>
            <a:spLocks noGrp="1"/>
          </p:cNvSpPr>
          <p:nvPr>
            <p:ph type="ftr" sz="quarter" idx="11"/>
          </p:nvPr>
        </p:nvSpPr>
        <p:spPr>
          <a:xfrm>
            <a:off x="3581400" y="76200"/>
            <a:ext cx="2895600" cy="288925"/>
          </a:xfrm>
        </p:spPr>
        <p:txBody>
          <a:bodyPr/>
          <a:lstStyle>
            <a:lvl1pPr>
              <a:defRPr/>
            </a:lvl1pPr>
          </a:lstStyle>
          <a:p>
            <a:pPr>
              <a:defRPr/>
            </a:pPr>
            <a:endParaRPr lang="ru-RU"/>
          </a:p>
        </p:txBody>
      </p:sp>
      <p:sp>
        <p:nvSpPr>
          <p:cNvPr id="6" name="Номер слайда 15"/>
          <p:cNvSpPr>
            <a:spLocks noGrp="1"/>
          </p:cNvSpPr>
          <p:nvPr>
            <p:ph type="sldNum" sz="quarter" idx="12"/>
          </p:nvPr>
        </p:nvSpPr>
        <p:spPr>
          <a:xfrm>
            <a:off x="8229600" y="6473825"/>
            <a:ext cx="758825" cy="247650"/>
          </a:xfrm>
        </p:spPr>
        <p:txBody>
          <a:bodyPr/>
          <a:lstStyle>
            <a:lvl1pPr>
              <a:defRPr/>
            </a:lvl1pPr>
          </a:lstStyle>
          <a:p>
            <a:pPr>
              <a:defRPr/>
            </a:pPr>
            <a:fld id="{7C4C91AF-2E67-4CC8-8DFC-6CD2B61D8E4B}"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lang="ru-RU" smtClean="0"/>
              <a:t>Образец заголовка</a:t>
            </a:r>
            <a:endParaRPr lang="en-US"/>
          </a:p>
        </p:txBody>
      </p:sp>
      <p:sp>
        <p:nvSpPr>
          <p:cNvPr id="5" name="Дата 18"/>
          <p:cNvSpPr>
            <a:spLocks noGrp="1"/>
          </p:cNvSpPr>
          <p:nvPr>
            <p:ph type="dt" sz="half" idx="10"/>
          </p:nvPr>
        </p:nvSpPr>
        <p:spPr/>
        <p:txBody>
          <a:bodyPr/>
          <a:lstStyle>
            <a:lvl1pPr>
              <a:defRPr/>
            </a:lvl1pPr>
          </a:lstStyle>
          <a:p>
            <a:pPr>
              <a:defRPr/>
            </a:pPr>
            <a:fld id="{FEEB7ACE-4EAF-4978-A7A1-7DE29A9EE4DD}" type="datetimeFigureOut">
              <a:rPr lang="ru-RU"/>
              <a:pPr>
                <a:defRPr/>
              </a:pPr>
              <a:t>05.04.2014</a:t>
            </a:fld>
            <a:endParaRPr lang="ru-RU"/>
          </a:p>
        </p:txBody>
      </p:sp>
      <p:sp>
        <p:nvSpPr>
          <p:cNvPr id="7" name="Нижний колонтитул 10"/>
          <p:cNvSpPr>
            <a:spLocks noGrp="1"/>
          </p:cNvSpPr>
          <p:nvPr>
            <p:ph type="ftr" sz="quarter" idx="11"/>
          </p:nvPr>
        </p:nvSpPr>
        <p:spPr/>
        <p:txBody>
          <a:bodyPr/>
          <a:lstStyle>
            <a:lvl1pPr>
              <a:defRPr/>
            </a:lvl1pPr>
          </a:lstStyle>
          <a:p>
            <a:pPr>
              <a:defRPr/>
            </a:pPr>
            <a:endParaRPr lang="ru-RU"/>
          </a:p>
        </p:txBody>
      </p:sp>
      <p:sp>
        <p:nvSpPr>
          <p:cNvPr id="9" name="Номер слайда 15"/>
          <p:cNvSpPr>
            <a:spLocks noGrp="1"/>
          </p:cNvSpPr>
          <p:nvPr>
            <p:ph type="sldNum" sz="quarter" idx="12"/>
          </p:nvPr>
        </p:nvSpPr>
        <p:spPr/>
        <p:txBody>
          <a:bodyPr/>
          <a:lstStyle>
            <a:lvl1pPr>
              <a:defRPr/>
            </a:lvl1pPr>
          </a:lstStyle>
          <a:p>
            <a:pPr>
              <a:defRPr/>
            </a:pPr>
            <a:fld id="{1FC24517-12B1-4305-BAA2-3B060C7F383F}"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0"/>
          <p:cNvSpPr>
            <a:spLocks noGrp="1"/>
          </p:cNvSpPr>
          <p:nvPr>
            <p:ph type="dt" sz="half" idx="10"/>
          </p:nvPr>
        </p:nvSpPr>
        <p:spPr/>
        <p:txBody>
          <a:bodyPr/>
          <a:lstStyle>
            <a:lvl1pPr>
              <a:defRPr/>
            </a:lvl1pPr>
          </a:lstStyle>
          <a:p>
            <a:pPr>
              <a:defRPr/>
            </a:pPr>
            <a:fld id="{7DF044A1-97DE-4A4E-8627-578C5F009025}" type="datetimeFigureOut">
              <a:rPr lang="ru-RU"/>
              <a:pPr>
                <a:defRPr/>
              </a:pPr>
              <a:t>05.04.2014</a:t>
            </a:fld>
            <a:endParaRPr lang="ru-RU"/>
          </a:p>
        </p:txBody>
      </p:sp>
      <p:sp>
        <p:nvSpPr>
          <p:cNvPr id="6" name="Нижний колонтитул 2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29CF1712-BE08-47E0-A640-3DB2355F4FAB}"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7"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9" name="Заголовок 28"/>
          <p:cNvSpPr>
            <a:spLocks noGrp="1"/>
          </p:cNvSpPr>
          <p:nvPr>
            <p:ph type="title"/>
          </p:nvPr>
        </p:nvSpPr>
        <p:spPr>
          <a:xfrm>
            <a:off x="304800" y="5410200"/>
            <a:ext cx="8610600" cy="882650"/>
          </a:xfrm>
        </p:spPr>
        <p:txBody>
          <a:bodyPr/>
          <a:lstStyle>
            <a:lvl1pPr>
              <a:defRPr/>
            </a:lvl1pPr>
          </a:lstStyle>
          <a:p>
            <a:r>
              <a:rPr lang="ru-RU" smtClean="0"/>
              <a:t>Образец заголовка</a:t>
            </a:r>
            <a:endParaRPr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Дата 9"/>
          <p:cNvSpPr>
            <a:spLocks noGrp="1"/>
          </p:cNvSpPr>
          <p:nvPr>
            <p:ph type="dt" sz="half" idx="10"/>
          </p:nvPr>
        </p:nvSpPr>
        <p:spPr/>
        <p:txBody>
          <a:bodyPr/>
          <a:lstStyle>
            <a:lvl1pPr>
              <a:defRPr/>
            </a:lvl1pPr>
          </a:lstStyle>
          <a:p>
            <a:pPr>
              <a:defRPr/>
            </a:pPr>
            <a:fld id="{A0A412D5-1D7A-4707-B823-5DB5A3A531E3}" type="datetimeFigureOut">
              <a:rPr lang="ru-RU"/>
              <a:pPr>
                <a:defRPr/>
              </a:pPr>
              <a:t>05.04.2014</a:t>
            </a:fld>
            <a:endParaRPr lang="ru-RU"/>
          </a:p>
        </p:txBody>
      </p:sp>
      <p:sp>
        <p:nvSpPr>
          <p:cNvPr id="9" name="Нижний колонтитул 5"/>
          <p:cNvSpPr>
            <a:spLocks noGrp="1"/>
          </p:cNvSpPr>
          <p:nvPr>
            <p:ph type="ftr" sz="quarter" idx="11"/>
          </p:nvPr>
        </p:nvSpPr>
        <p:spPr/>
        <p:txBody>
          <a:bodyPr/>
          <a:lstStyle>
            <a:lvl1pPr>
              <a:defRPr/>
            </a:lvl1pPr>
          </a:lstStyle>
          <a:p>
            <a:pPr>
              <a:defRPr/>
            </a:pPr>
            <a:endParaRPr lang="ru-RU"/>
          </a:p>
        </p:txBody>
      </p:sp>
      <p:sp>
        <p:nvSpPr>
          <p:cNvPr id="10" name="Номер слайда 6"/>
          <p:cNvSpPr>
            <a:spLocks noGrp="1"/>
          </p:cNvSpPr>
          <p:nvPr>
            <p:ph type="sldNum" sz="quarter" idx="12"/>
          </p:nvPr>
        </p:nvSpPr>
        <p:spPr>
          <a:xfrm>
            <a:off x="8229600" y="6477000"/>
            <a:ext cx="762000" cy="247650"/>
          </a:xfrm>
        </p:spPr>
        <p:txBody>
          <a:bodyPr/>
          <a:lstStyle>
            <a:lvl1pPr>
              <a:defRPr/>
            </a:lvl1pPr>
          </a:lstStyle>
          <a:p>
            <a:pPr>
              <a:defRPr/>
            </a:pPr>
            <a:fld id="{92DDB48D-2EB3-4E95-A993-BF9CFB085EB4}"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lang="ru-RU" smtClean="0"/>
              <a:t>Образец заголовка</a:t>
            </a:r>
            <a:endParaRPr lang="en-US"/>
          </a:p>
        </p:txBody>
      </p:sp>
      <p:sp>
        <p:nvSpPr>
          <p:cNvPr id="3" name="Дата 10"/>
          <p:cNvSpPr>
            <a:spLocks noGrp="1"/>
          </p:cNvSpPr>
          <p:nvPr>
            <p:ph type="dt" sz="half" idx="10"/>
          </p:nvPr>
        </p:nvSpPr>
        <p:spPr/>
        <p:txBody>
          <a:bodyPr/>
          <a:lstStyle>
            <a:lvl1pPr>
              <a:defRPr/>
            </a:lvl1pPr>
          </a:lstStyle>
          <a:p>
            <a:pPr>
              <a:defRPr/>
            </a:pPr>
            <a:fld id="{2734603A-03BE-4B08-B223-C97B0371EE02}" type="datetimeFigureOut">
              <a:rPr lang="ru-RU"/>
              <a:pPr>
                <a:defRPr/>
              </a:pPr>
              <a:t>05.04.2014</a:t>
            </a:fld>
            <a:endParaRPr lang="ru-RU"/>
          </a:p>
        </p:txBody>
      </p:sp>
      <p:sp>
        <p:nvSpPr>
          <p:cNvPr id="4" name="Нижний колонтитул 2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C9B762BB-F66D-45E1-ABBD-2D401EE5B311}"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2"/>
          <p:cNvSpPr>
            <a:spLocks noGrp="1"/>
          </p:cNvSpPr>
          <p:nvPr>
            <p:ph type="dt" sz="half" idx="10"/>
          </p:nvPr>
        </p:nvSpPr>
        <p:spPr/>
        <p:txBody>
          <a:bodyPr/>
          <a:lstStyle>
            <a:lvl1pPr>
              <a:defRPr/>
            </a:lvl1pPr>
          </a:lstStyle>
          <a:p>
            <a:pPr>
              <a:defRPr/>
            </a:pPr>
            <a:fld id="{8C2730E6-7232-4DC1-AE72-011EDC4AE145}" type="datetimeFigureOut">
              <a:rPr lang="ru-RU"/>
              <a:pPr>
                <a:defRPr/>
              </a:pPr>
              <a:t>05.04.2014</a:t>
            </a:fld>
            <a:endParaRPr lang="ru-RU"/>
          </a:p>
        </p:txBody>
      </p:sp>
      <p:sp>
        <p:nvSpPr>
          <p:cNvPr id="3" name="Нижний колонтитул 23"/>
          <p:cNvSpPr>
            <a:spLocks noGrp="1"/>
          </p:cNvSpPr>
          <p:nvPr>
            <p:ph type="ftr" sz="quarter" idx="11"/>
          </p:nvPr>
        </p:nvSpPr>
        <p:spPr/>
        <p:txBody>
          <a:bodyPr/>
          <a:lstStyle>
            <a:lvl1pPr>
              <a:defRPr/>
            </a:lvl1pPr>
          </a:lstStyle>
          <a:p>
            <a:pPr>
              <a:defRPr/>
            </a:pPr>
            <a:endParaRPr lang="ru-RU"/>
          </a:p>
        </p:txBody>
      </p:sp>
      <p:sp>
        <p:nvSpPr>
          <p:cNvPr id="4" name="Номер слайда 6"/>
          <p:cNvSpPr>
            <a:spLocks noGrp="1"/>
          </p:cNvSpPr>
          <p:nvPr>
            <p:ph type="sldNum" sz="quarter" idx="12"/>
          </p:nvPr>
        </p:nvSpPr>
        <p:spPr/>
        <p:txBody>
          <a:bodyPr/>
          <a:lstStyle>
            <a:lvl1pPr>
              <a:defRPr/>
            </a:lvl1pPr>
          </a:lstStyle>
          <a:p>
            <a:pPr>
              <a:defRPr/>
            </a:pPr>
            <a:fld id="{87EBB84B-C02D-4CFE-99E2-64456F906C73}"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2" name="Заголовок 11"/>
          <p:cNvSpPr>
            <a:spLocks noGrp="1"/>
          </p:cNvSpPr>
          <p:nvPr>
            <p:ph type="title"/>
          </p:nvPr>
        </p:nvSpPr>
        <p:spPr>
          <a:xfrm>
            <a:off x="457200" y="5486400"/>
            <a:ext cx="8458200" cy="520700"/>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24"/>
          <p:cNvSpPr>
            <a:spLocks noGrp="1"/>
          </p:cNvSpPr>
          <p:nvPr>
            <p:ph type="dt" sz="half" idx="10"/>
          </p:nvPr>
        </p:nvSpPr>
        <p:spPr/>
        <p:txBody>
          <a:bodyPr/>
          <a:lstStyle>
            <a:lvl1pPr>
              <a:defRPr/>
            </a:lvl1pPr>
          </a:lstStyle>
          <a:p>
            <a:pPr>
              <a:defRPr/>
            </a:pPr>
            <a:fld id="{EF08EA2E-7535-4918-A030-848EEBD713E4}" type="datetimeFigureOut">
              <a:rPr lang="ru-RU"/>
              <a:pPr>
                <a:defRPr/>
              </a:pPr>
              <a:t>05.04.2014</a:t>
            </a:fld>
            <a:endParaRPr lang="ru-RU"/>
          </a:p>
        </p:txBody>
      </p:sp>
      <p:sp>
        <p:nvSpPr>
          <p:cNvPr id="7" name="Нижний колонтитул 28"/>
          <p:cNvSpPr>
            <a:spLocks noGrp="1"/>
          </p:cNvSpPr>
          <p:nvPr>
            <p:ph type="ftr" sz="quarter" idx="11"/>
          </p:nvPr>
        </p:nvSpPr>
        <p:spPr/>
        <p:txBody>
          <a:bodyPr/>
          <a:lstStyle>
            <a:lvl1pPr>
              <a:defRPr/>
            </a:lvl1pPr>
          </a:lstStyle>
          <a:p>
            <a:pPr>
              <a:defRPr/>
            </a:pPr>
            <a:endParaRPr lang="ru-RU"/>
          </a:p>
        </p:txBody>
      </p:sp>
      <p:sp>
        <p:nvSpPr>
          <p:cNvPr id="8" name="Номер слайда 6"/>
          <p:cNvSpPr>
            <a:spLocks noGrp="1"/>
          </p:cNvSpPr>
          <p:nvPr>
            <p:ph type="sldNum" sz="quarter" idx="12"/>
          </p:nvPr>
        </p:nvSpPr>
        <p:spPr/>
        <p:txBody>
          <a:bodyPr/>
          <a:lstStyle>
            <a:lvl1pPr>
              <a:defRPr/>
            </a:lvl1pPr>
          </a:lstStyle>
          <a:p>
            <a:pPr>
              <a:defRPr/>
            </a:pPr>
            <a:fld id="{1C7BAFB0-64E6-4535-AC16-5E81E1DC9ED3}"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17" name="Заголовок 16"/>
          <p:cNvSpPr>
            <a:spLocks noGrp="1"/>
          </p:cNvSpPr>
          <p:nvPr>
            <p:ph type="title"/>
          </p:nvPr>
        </p:nvSpPr>
        <p:spPr>
          <a:xfrm>
            <a:off x="381000" y="4993760"/>
            <a:ext cx="5867400" cy="522288"/>
          </a:xfrm>
        </p:spPr>
        <p:txBody>
          <a:bodyPr/>
          <a:lstStyle>
            <a:lvl1pPr algn="l">
              <a:buNone/>
              <a:defRPr sz="2000" b="1"/>
            </a:lvl1pPr>
          </a:lstStyle>
          <a:p>
            <a:r>
              <a:rPr lang="ru-RU" smtClean="0"/>
              <a:t>Образец заголовка</a:t>
            </a:r>
            <a:endParaRPr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6"/>
          <p:cNvSpPr>
            <a:spLocks noGrp="1"/>
          </p:cNvSpPr>
          <p:nvPr>
            <p:ph type="dt" sz="half" idx="10"/>
          </p:nvPr>
        </p:nvSpPr>
        <p:spPr/>
        <p:txBody>
          <a:bodyPr/>
          <a:lstStyle>
            <a:lvl1pPr>
              <a:defRPr/>
            </a:lvl1pPr>
          </a:lstStyle>
          <a:p>
            <a:pPr>
              <a:defRPr/>
            </a:pPr>
            <a:fld id="{1F47B31D-F403-48DF-88D0-6D36AFC245FF}" type="datetimeFigureOut">
              <a:rPr lang="ru-RU"/>
              <a:pPr>
                <a:defRPr/>
              </a:pPr>
              <a:t>05.04.2014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30"/>
          <p:cNvSpPr>
            <a:spLocks noGrp="1"/>
          </p:cNvSpPr>
          <p:nvPr>
            <p:ph type="sldNum" sz="quarter" idx="12"/>
          </p:nvPr>
        </p:nvSpPr>
        <p:spPr/>
        <p:txBody>
          <a:bodyPr/>
          <a:lstStyle>
            <a:lvl1pPr>
              <a:defRPr/>
            </a:lvl1pPr>
          </a:lstStyle>
          <a:p>
            <a:pPr>
              <a:defRPr/>
            </a:pPr>
            <a:fld id="{2034AA4C-9CD1-4900-9CD0-838097E20588}"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9" name="Текст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fontAlgn="auto" latinLnBrk="0" hangingPunct="1">
              <a:spcBef>
                <a:spcPts val="0"/>
              </a:spcBef>
              <a:spcAft>
                <a:spcPts val="0"/>
              </a:spcAft>
              <a:defRPr kumimoji="0" sz="1200">
                <a:solidFill>
                  <a:schemeClr val="accent1">
                    <a:shade val="75000"/>
                  </a:schemeClr>
                </a:solidFill>
                <a:latin typeface="+mn-lt"/>
                <a:cs typeface="+mn-cs"/>
              </a:defRPr>
            </a:lvl1pPr>
          </a:lstStyle>
          <a:p>
            <a:pPr>
              <a:defRPr/>
            </a:pPr>
            <a:fld id="{A5D88A18-76FC-4D6B-82CB-C10F9ED0760D}" type="datetimeFigureOut">
              <a:rPr lang="ru-RU"/>
              <a:pPr>
                <a:defRPr/>
              </a:pPr>
              <a:t>05.04.2014</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cs typeface="+mn-cs"/>
              </a:defRPr>
            </a:lvl1pPr>
          </a:lstStyle>
          <a:p>
            <a:pPr>
              <a:defRPr/>
            </a:pPr>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fontAlgn="auto" latinLnBrk="0" hangingPunct="1">
              <a:spcBef>
                <a:spcPts val="0"/>
              </a:spcBef>
              <a:spcAft>
                <a:spcPts val="0"/>
              </a:spcAft>
              <a:defRPr kumimoji="0" sz="1200">
                <a:solidFill>
                  <a:schemeClr val="accent1">
                    <a:shade val="75000"/>
                  </a:schemeClr>
                </a:solidFill>
                <a:latin typeface="+mn-lt"/>
                <a:cs typeface="+mn-cs"/>
              </a:defRPr>
            </a:lvl1pPr>
          </a:lstStyle>
          <a:p>
            <a:pPr>
              <a:defRPr/>
            </a:pPr>
            <a:fld id="{F64BC3F9-2A46-4D11-AFD3-AC663410730C}" type="slidenum">
              <a:rPr lang="ru-RU"/>
              <a:pPr>
                <a:defRPr/>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lang="ru-RU" smtClean="0"/>
              <a:t>Образец заголовка</a:t>
            </a:r>
            <a:endParaRPr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Tree>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2" r:id="rId4"/>
    <p:sldLayoutId id="2147483838" r:id="rId5"/>
    <p:sldLayoutId id="2147483833" r:id="rId6"/>
    <p:sldLayoutId id="2147483839" r:id="rId7"/>
    <p:sldLayoutId id="2147483840" r:id="rId8"/>
    <p:sldLayoutId id="2147483841" r:id="rId9"/>
    <p:sldLayoutId id="2147483834" r:id="rId10"/>
    <p:sldLayoutId id="2147483842" r:id="rId11"/>
  </p:sldLayoutIdLst>
  <p:txStyles>
    <p:titleStyle>
      <a:lvl1pPr algn="l" rtl="0" eaLnBrk="0" fontAlgn="base" hangingPunct="0">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eaLnBrk="0" fontAlgn="base" hangingPunct="0">
        <a:spcBef>
          <a:spcPct val="0"/>
        </a:spcBef>
        <a:spcAft>
          <a:spcPct val="0"/>
        </a:spcAft>
        <a:defRPr sz="3600">
          <a:solidFill>
            <a:schemeClr val="tx2"/>
          </a:solidFill>
          <a:latin typeface="Franklin Gothic Medium" pitchFamily="34" charset="0"/>
        </a:defRPr>
      </a:lvl2pPr>
      <a:lvl3pPr algn="l" rtl="0" eaLnBrk="0" fontAlgn="base" hangingPunct="0">
        <a:spcBef>
          <a:spcPct val="0"/>
        </a:spcBef>
        <a:spcAft>
          <a:spcPct val="0"/>
        </a:spcAft>
        <a:defRPr sz="3600">
          <a:solidFill>
            <a:schemeClr val="tx2"/>
          </a:solidFill>
          <a:latin typeface="Franklin Gothic Medium" pitchFamily="34" charset="0"/>
        </a:defRPr>
      </a:lvl3pPr>
      <a:lvl4pPr algn="l" rtl="0" eaLnBrk="0" fontAlgn="base" hangingPunct="0">
        <a:spcBef>
          <a:spcPct val="0"/>
        </a:spcBef>
        <a:spcAft>
          <a:spcPct val="0"/>
        </a:spcAft>
        <a:defRPr sz="3600">
          <a:solidFill>
            <a:schemeClr val="tx2"/>
          </a:solidFill>
          <a:latin typeface="Franklin Gothic Medium" pitchFamily="34" charset="0"/>
        </a:defRPr>
      </a:lvl4pPr>
      <a:lvl5pPr algn="l" rtl="0" eaLnBrk="0" fontAlgn="base" hangingPunct="0">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eaLnBrk="0" fontAlgn="base" hangingPunct="0">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eaLnBrk="0" fontAlgn="base" hangingPunct="0">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eaLnBrk="0" fontAlgn="base" hangingPunct="0">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eaLnBrk="0" fontAlgn="base" hangingPunct="0">
        <a:spcBef>
          <a:spcPct val="20000"/>
        </a:spcBef>
        <a:spcAft>
          <a:spcPct val="0"/>
        </a:spcAft>
        <a:buClr>
          <a:schemeClr val="accent1"/>
        </a:buClr>
        <a:buSzPct val="60000"/>
        <a:buFont typeface="Wingdings 2" pitchFamily="18" charset="2"/>
        <a:buChar char=""/>
        <a:defRPr sz="20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foto.rambler.ru/public/fanera27/_photos/0_8300_140d6010_L/0_8300_140d6010_L.jp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audio" Target="file:///C:\Users\&#1058;&#1072;&#1090;&#1100;&#1103;&#1085;&#1072;\Desktop\&#1095;&#1072;&#1081;-1\&#1042;&#1048;&#1040;&#1042;&#1077;&#1089;&#1077;&#1083;&#1099;&#1077;_&#1088;&#1077;&#1073;&#1103;&#1090;&#1072;_-_&#1063;&#1072;&#1096;&#1082;&#1072;_&#1095;&#1072;&#1103;_(mp3cut.net).mp3" TargetMode="Externa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audio" Target="file:///C:\Users\&#1058;&#1072;&#1090;&#1100;&#1103;&#1085;&#1072;\Desktop\&#1095;&#1072;&#1081;-1\&#1052;&#1072;&#1088;&#1080;&#1103;_&#1051;&#1091;&#1082;&#1072;&#1095;_-_&#1055;&#1077;&#1089;&#1085;&#1103;_&#1086;_&#1088;&#1091;&#1089;&#1089;&#1082;&#1086;&#1084;_&#1095;&#1072;&#1077;_(&#1041;._&#1050;&#1083;&#1080;&#1084;&#1095;&#1091;&#1082;_-_&#1088;&#1091;&#1089;&#1089;&#1082;&#1080;&#1081;_&#1090;&#1077;&#1082;&#1089;&#1090;_&#1069;._&#1056;&#1072;&#1076;&#1086;&#1074;&#1072;)_(mp3cut.net)%20(1).mp3" TargetMode="Externa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video" Target="file:///C:\Users\&#1058;&#1072;&#1090;&#1100;&#1103;&#1085;&#1072;\Desktop\&#1095;&#1072;&#1081;-1\&#1095;&#1072;&#1089;&#1090;&#1100;%201.wmv"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video" Target="file:///C:\Users\&#1058;&#1072;&#1090;&#1100;&#1103;&#1085;&#1072;\Desktop\&#1095;&#1072;&#1081;-1\Gruppe%20Kreis-Grusinischer%20Tee.avi" TargetMode="Externa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file:///C:\Users\&#1058;&#1072;&#1090;&#1100;&#1103;&#1085;&#1072;\Desktop\&#1095;&#1072;&#1081;-1\&#1052;&#1086;&#1081;%20&#1092;&#1080;&#1083;&#1100;&#1084;.wmv"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www.ice.ntul.ru/imgn/12440475490.jpg"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audio" Target="file:///F:\&#1063;&#1072;&#1081;-1\&#1095;&#1072;&#1081;-1\&#1055;&#1077;&#1089;&#1085;&#1080;%20&#1086;%20&#1095;&#1072;&#1077;\&#1042;&#1048;&#1040;&#1042;&#1077;&#1089;&#1077;&#1083;&#1099;&#1077;%20&#1088;&#1077;&#1073;&#1103;&#1090;&#1072;%20-%20&#1063;&#1072;&#1096;&#1082;&#1072;%20&#1095;&#1072;&#1103;.mp3"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file:///C:\Users\&#1058;&#1072;&#1090;&#1100;&#1103;&#1085;&#1072;\Desktop\&#1095;&#1072;&#1081;-1\&#1052;&#1086;&#1081;%20&#1092;&#1080;&#1083;&#1100;&#1084;.wmv"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1055;&#1088;&#1077;&#1079;&#1077;&#1085;&#1090;&#1072;&#1094;&#1080;&#1103;4.ppsx" TargetMode="Externa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file:///C:\Users\&#1058;&#1072;&#1090;&#1100;&#1103;&#1085;&#1072;\Desktop\&#1095;&#1072;&#1081;-1\&#1095;&#1072;&#1089;&#1090;&#1100;%202.wmv"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audio" Target="file:///C:\Users\&#1058;&#1072;&#1090;&#1100;&#1103;&#1085;&#1072;\Desktop\&#1095;&#1072;&#1081;-1\&#1042;&#1083;&#1072;&#1076;&#1080;&#1084;&#1080;&#1088;_&#1057;&#1086;&#1083;&#1086;&#1074;&#1100;&#1077;&#1074;_-_&#1059;_&#1089;&#1072;&#1084;&#1086;&#1074;&#1072;&#1088;&#1072;_&#1103;_&#1080;_&#1084;&#1086;&#1103;_&#1052;&#1072;&#1096;&#1072;_(mp3cut.net).mp3" TargetMode="Externa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endParaRPr lang="ru-RU"/>
          </a:p>
        </p:txBody>
      </p:sp>
      <p:sp>
        <p:nvSpPr>
          <p:cNvPr id="10243" name="Содержимое 2"/>
          <p:cNvSpPr>
            <a:spLocks noGrp="1"/>
          </p:cNvSpPr>
          <p:nvPr>
            <p:ph idx="1"/>
          </p:nvPr>
        </p:nvSpPr>
        <p:spPr/>
        <p:txBody>
          <a:bodyPr/>
          <a:lstStyle/>
          <a:p>
            <a:endParaRPr lang="ru-RU" smtClean="0"/>
          </a:p>
        </p:txBody>
      </p:sp>
      <p:pic>
        <p:nvPicPr>
          <p:cNvPr id="10244" name="Picture 2"/>
          <p:cNvPicPr>
            <a:picLocks noChangeAspect="1" noChangeArrowheads="1"/>
          </p:cNvPicPr>
          <p:nvPr/>
        </p:nvPicPr>
        <p:blipFill>
          <a:blip r:embed="rId2" cstate="email"/>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88" y="1916113"/>
            <a:ext cx="8786812" cy="4786312"/>
          </a:xfrm>
        </p:spPr>
        <p:txBody>
          <a:bodyPr>
            <a:normAutofit fontScale="85000" lnSpcReduction="20000"/>
          </a:bodyPr>
          <a:lstStyle/>
          <a:p>
            <a:pPr eaLnBrk="1" fontAlgn="auto" hangingPunct="1">
              <a:spcAft>
                <a:spcPts val="0"/>
              </a:spcAft>
              <a:buFont typeface="Wingdings 2"/>
              <a:buNone/>
              <a:defRPr/>
            </a:pPr>
            <a:r>
              <a:rPr lang="ru-RU" sz="3600" b="1" i="1" dirty="0" smtClean="0">
                <a:latin typeface="Times New Roman" pitchFamily="18" charset="0"/>
                <a:cs typeface="Times New Roman" pitchFamily="18" charset="0"/>
              </a:rPr>
              <a:t>Дубильные вещества</a:t>
            </a:r>
          </a:p>
          <a:p>
            <a:pPr eaLnBrk="1" fontAlgn="auto" hangingPunct="1">
              <a:spcAft>
                <a:spcPts val="0"/>
              </a:spcAft>
              <a:buFont typeface="Wingdings 2"/>
              <a:buNone/>
              <a:defRPr/>
            </a:pPr>
            <a:r>
              <a:rPr lang="ru-RU" sz="3600" b="1" i="1" dirty="0" smtClean="0">
                <a:latin typeface="Times New Roman" pitchFamily="18" charset="0"/>
                <a:cs typeface="Times New Roman" pitchFamily="18" charset="0"/>
              </a:rPr>
              <a:t>Эфирные масла</a:t>
            </a:r>
          </a:p>
          <a:p>
            <a:pPr eaLnBrk="1" fontAlgn="auto" hangingPunct="1">
              <a:spcAft>
                <a:spcPts val="0"/>
              </a:spcAft>
              <a:buFont typeface="Wingdings 2"/>
              <a:buNone/>
              <a:defRPr/>
            </a:pPr>
            <a:r>
              <a:rPr lang="ru-RU" sz="3600" b="1" i="1" dirty="0" smtClean="0">
                <a:latin typeface="Times New Roman" pitchFamily="18" charset="0"/>
                <a:cs typeface="Times New Roman" pitchFamily="18" charset="0"/>
              </a:rPr>
              <a:t>Алкалоиды </a:t>
            </a:r>
            <a:r>
              <a:rPr lang="ru-RU" sz="3600" b="1" dirty="0" smtClean="0">
                <a:latin typeface="Times New Roman" pitchFamily="18" charset="0"/>
                <a:cs typeface="Times New Roman" pitchFamily="18" charset="0"/>
              </a:rPr>
              <a:t> </a:t>
            </a:r>
            <a:r>
              <a:rPr lang="ru-RU" sz="1500" b="1" dirty="0" smtClean="0">
                <a:latin typeface="Times New Roman" pitchFamily="18" charset="0"/>
                <a:cs typeface="Times New Roman" pitchFamily="18" charset="0"/>
              </a:rPr>
              <a:t>танин, кофеин, </a:t>
            </a:r>
            <a:r>
              <a:rPr lang="ru-RU" sz="1500" b="1" dirty="0" err="1" smtClean="0">
                <a:latin typeface="Times New Roman" pitchFamily="18" charset="0"/>
                <a:cs typeface="Times New Roman" pitchFamily="18" charset="0"/>
              </a:rPr>
              <a:t>теобрамин</a:t>
            </a:r>
            <a:endParaRPr lang="ru-RU" sz="1500" b="1" i="1" dirty="0" smtClean="0">
              <a:latin typeface="Times New Roman" pitchFamily="18" charset="0"/>
              <a:cs typeface="Times New Roman" pitchFamily="18" charset="0"/>
            </a:endParaRPr>
          </a:p>
          <a:p>
            <a:pPr eaLnBrk="1" fontAlgn="auto" hangingPunct="1">
              <a:spcAft>
                <a:spcPts val="0"/>
              </a:spcAft>
              <a:buFont typeface="Wingdings 2" pitchFamily="18" charset="2"/>
              <a:buNone/>
              <a:defRPr/>
            </a:pPr>
            <a:r>
              <a:rPr lang="ru-RU" sz="3600" b="1" i="1" dirty="0" smtClean="0">
                <a:latin typeface="Times New Roman" pitchFamily="18" charset="0"/>
                <a:cs typeface="Times New Roman" pitchFamily="18" charset="0"/>
              </a:rPr>
              <a:t>Белки и аминокислоты</a:t>
            </a:r>
          </a:p>
          <a:p>
            <a:pPr eaLnBrk="1" fontAlgn="auto" hangingPunct="1">
              <a:spcAft>
                <a:spcPts val="0"/>
              </a:spcAft>
              <a:buFont typeface="Wingdings 2" pitchFamily="18" charset="2"/>
              <a:buNone/>
              <a:defRPr/>
            </a:pPr>
            <a:r>
              <a:rPr lang="ru-RU" sz="3600" b="1" i="1" dirty="0" smtClean="0">
                <a:latin typeface="Times New Roman" pitchFamily="18" charset="0"/>
                <a:cs typeface="Times New Roman" pitchFamily="18" charset="0"/>
              </a:rPr>
              <a:t>Углеводы </a:t>
            </a:r>
            <a:r>
              <a:rPr lang="ru-RU" sz="1500" b="1" dirty="0" smtClean="0">
                <a:latin typeface="Times New Roman" pitchFamily="18" charset="0"/>
                <a:cs typeface="Times New Roman" pitchFamily="18" charset="0"/>
              </a:rPr>
              <a:t>пектины </a:t>
            </a:r>
            <a:endParaRPr lang="ru-RU" sz="3600" b="1" i="1" dirty="0" smtClean="0">
              <a:latin typeface="Times New Roman" pitchFamily="18" charset="0"/>
              <a:cs typeface="Times New Roman" pitchFamily="18" charset="0"/>
            </a:endParaRPr>
          </a:p>
          <a:p>
            <a:pPr eaLnBrk="1" fontAlgn="auto" hangingPunct="1">
              <a:spcAft>
                <a:spcPts val="0"/>
              </a:spcAft>
              <a:buFont typeface="Wingdings 2"/>
              <a:buNone/>
              <a:defRPr/>
            </a:pPr>
            <a:r>
              <a:rPr lang="ru-RU" sz="3600" b="1" i="1" smtClean="0">
                <a:latin typeface="Times New Roman" pitchFamily="18" charset="0"/>
                <a:cs typeface="Times New Roman" pitchFamily="18" charset="0"/>
              </a:rPr>
              <a:t>Антиоксиданты</a:t>
            </a:r>
            <a:r>
              <a:rPr lang="ru-RU" sz="3600" b="1" smtClean="0">
                <a:latin typeface="Times New Roman" pitchFamily="18" charset="0"/>
                <a:cs typeface="Times New Roman" pitchFamily="18" charset="0"/>
              </a:rPr>
              <a:t> </a:t>
            </a:r>
            <a:r>
              <a:rPr lang="ru-RU" sz="1500" b="1" dirty="0" smtClean="0">
                <a:latin typeface="Times New Roman" pitchFamily="18" charset="0"/>
                <a:cs typeface="Times New Roman" pitchFamily="18" charset="0"/>
              </a:rPr>
              <a:t>катехины</a:t>
            </a:r>
            <a:endParaRPr lang="ru-RU" sz="1500" b="1" i="1" dirty="0" smtClean="0">
              <a:latin typeface="Times New Roman" pitchFamily="18" charset="0"/>
              <a:cs typeface="Times New Roman" pitchFamily="18" charset="0"/>
            </a:endParaRPr>
          </a:p>
          <a:p>
            <a:pPr eaLnBrk="1" fontAlgn="auto" hangingPunct="1">
              <a:spcAft>
                <a:spcPts val="0"/>
              </a:spcAft>
              <a:buFont typeface="Wingdings 2"/>
              <a:buNone/>
              <a:defRPr/>
            </a:pPr>
            <a:r>
              <a:rPr lang="ru-RU" sz="3600" b="1" i="1" dirty="0" smtClean="0">
                <a:latin typeface="Times New Roman" pitchFamily="18" charset="0"/>
                <a:cs typeface="Times New Roman" pitchFamily="18" charset="0"/>
              </a:rPr>
              <a:t>Пуриновые основания </a:t>
            </a:r>
            <a:r>
              <a:rPr lang="ru-RU" sz="1500" b="1" dirty="0" err="1" smtClean="0">
                <a:latin typeface="Times New Roman" pitchFamily="18" charset="0"/>
                <a:cs typeface="Times New Roman" pitchFamily="18" charset="0"/>
              </a:rPr>
              <a:t>ксантины</a:t>
            </a:r>
            <a:r>
              <a:rPr lang="ru-RU" sz="1500" b="1" dirty="0" smtClean="0">
                <a:latin typeface="Times New Roman" pitchFamily="18" charset="0"/>
                <a:cs typeface="Times New Roman" pitchFamily="18" charset="0"/>
              </a:rPr>
              <a:t>, пурины</a:t>
            </a:r>
          </a:p>
          <a:p>
            <a:pPr eaLnBrk="1" fontAlgn="auto" hangingPunct="1">
              <a:spcAft>
                <a:spcPts val="0"/>
              </a:spcAft>
              <a:buFont typeface="Wingdings 2"/>
              <a:buNone/>
              <a:defRPr/>
            </a:pPr>
            <a:r>
              <a:rPr lang="ru-RU" sz="3600" b="1" i="1" dirty="0" smtClean="0">
                <a:latin typeface="Times New Roman" pitchFamily="18" charset="0"/>
                <a:cs typeface="Times New Roman" pitchFamily="18" charset="0"/>
              </a:rPr>
              <a:t>Пигменты</a:t>
            </a:r>
          </a:p>
          <a:p>
            <a:pPr eaLnBrk="1" fontAlgn="auto" hangingPunct="1">
              <a:spcAft>
                <a:spcPts val="0"/>
              </a:spcAft>
              <a:buFont typeface="Wingdings 2"/>
              <a:buNone/>
              <a:defRPr/>
            </a:pPr>
            <a:r>
              <a:rPr lang="ru-RU" sz="3600" b="1" i="1" dirty="0" smtClean="0">
                <a:latin typeface="Times New Roman" pitchFamily="18" charset="0"/>
                <a:cs typeface="Times New Roman" pitchFamily="18" charset="0"/>
              </a:rPr>
              <a:t>Витамины  </a:t>
            </a:r>
            <a:r>
              <a:rPr lang="ru-RU" sz="1500" b="1" dirty="0" smtClean="0">
                <a:latin typeface="Times New Roman" pitchFamily="18" charset="0"/>
                <a:cs typeface="Times New Roman" pitchFamily="18" charset="0"/>
              </a:rPr>
              <a:t>витамин P</a:t>
            </a:r>
          </a:p>
          <a:p>
            <a:pPr eaLnBrk="1" fontAlgn="auto" hangingPunct="1">
              <a:spcAft>
                <a:spcPts val="0"/>
              </a:spcAft>
              <a:buFont typeface="Wingdings 2"/>
              <a:buNone/>
              <a:defRPr/>
            </a:pPr>
            <a:r>
              <a:rPr lang="ru-RU" sz="3600" b="1" i="1" dirty="0" smtClean="0">
                <a:latin typeface="Times New Roman" pitchFamily="18" charset="0"/>
                <a:cs typeface="Times New Roman" pitchFamily="18" charset="0"/>
              </a:rPr>
              <a:t>Соединения фосфора, фтора и калия, железа</a:t>
            </a:r>
          </a:p>
          <a:p>
            <a:pPr eaLnBrk="1" fontAlgn="auto" hangingPunct="1">
              <a:spcAft>
                <a:spcPts val="0"/>
              </a:spcAft>
              <a:buFont typeface="Wingdings 2"/>
              <a:buChar char=""/>
              <a:defRPr/>
            </a:pPr>
            <a:endParaRPr lang="ru-RU" b="1" dirty="0">
              <a:latin typeface="Times New Roman" pitchFamily="18" charset="0"/>
              <a:cs typeface="Times New Roman" pitchFamily="18" charset="0"/>
            </a:endParaRPr>
          </a:p>
        </p:txBody>
      </p:sp>
      <p:sp>
        <p:nvSpPr>
          <p:cNvPr id="19459" name="Прямоугольник 3"/>
          <p:cNvSpPr>
            <a:spLocks noChangeArrowheads="1"/>
          </p:cNvSpPr>
          <p:nvPr/>
        </p:nvSpPr>
        <p:spPr bwMode="auto">
          <a:xfrm>
            <a:off x="214313" y="500063"/>
            <a:ext cx="8501062" cy="1846262"/>
          </a:xfrm>
          <a:prstGeom prst="rect">
            <a:avLst/>
          </a:prstGeom>
          <a:noFill/>
          <a:ln w="9525">
            <a:noFill/>
            <a:miter lim="800000"/>
            <a:headEnd/>
            <a:tailEnd/>
          </a:ln>
        </p:spPr>
        <p:txBody>
          <a:bodyPr>
            <a:spAutoFit/>
          </a:bodyPr>
          <a:lstStyle/>
          <a:p>
            <a:pPr algn="ctr"/>
            <a:r>
              <a:rPr lang="ru-RU" sz="3200" b="1">
                <a:latin typeface="Times New Roman" pitchFamily="18" charset="0"/>
                <a:cs typeface="Times New Roman" pitchFamily="18" charset="0"/>
              </a:rPr>
              <a:t>Общее число химических соединений, входящих в  состав чая, составляет около 300</a:t>
            </a:r>
            <a:r>
              <a:rPr lang="en-US" sz="3200" b="1">
                <a:latin typeface="Times New Roman" pitchFamily="18" charset="0"/>
                <a:cs typeface="Times New Roman" pitchFamily="18" charset="0"/>
              </a:rPr>
              <a:t>!</a:t>
            </a:r>
            <a:r>
              <a:rPr lang="ru-RU" sz="3200" b="1">
                <a:latin typeface="Times New Roman" pitchFamily="18" charset="0"/>
                <a:cs typeface="Times New Roman" pitchFamily="18" charset="0"/>
              </a:rPr>
              <a:t> </a:t>
            </a:r>
          </a:p>
          <a:p>
            <a:r>
              <a:rPr lang="ru-RU" b="1">
                <a:latin typeface="Times New Roman" pitchFamily="18" charset="0"/>
                <a:cs typeface="Times New Roman" pitchFamily="18" charset="0"/>
              </a:rPr>
              <a:t>	</a:t>
            </a:r>
            <a:endParaRPr lang="ru-RU">
              <a:latin typeface="Franklin Gothic Boo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2" end="2"/>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nodeType="clickEffect">
                                  <p:stCondLst>
                                    <p:cond delay="0"/>
                                  </p:stCondLst>
                                  <p:iterate type="lt">
                                    <p:tmPct val="50000"/>
                                  </p:iterate>
                                  <p:childTnLst>
                                    <p:set>
                                      <p:cBhvr>
                                        <p:cTn id="27"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8"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3" end="3"/>
                                            </p:txEl>
                                          </p:spTgt>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nodeType="clickEffect">
                                  <p:stCondLst>
                                    <p:cond delay="0"/>
                                  </p:stCondLst>
                                  <p:iterate type="lt">
                                    <p:tmPct val="50000"/>
                                  </p:iterate>
                                  <p:childTnLst>
                                    <p:set>
                                      <p:cBhvr>
                                        <p:cTn id="34"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35"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7" dur="80"/>
                                        <p:tgtEl>
                                          <p:spTgt spid="3">
                                            <p:txEl>
                                              <p:pRg st="4" end="4"/>
                                            </p:txEl>
                                          </p:spTgt>
                                        </p:tgtEl>
                                        <p:attrNameLst>
                                          <p:attrName>fill.type</p:attrName>
                                        </p:attrNameLst>
                                      </p:cBhvr>
                                      <p:to>
                                        <p:strVal val="solid"/>
                                      </p:to>
                                    </p:set>
                                  </p:childTnLst>
                                </p:cTn>
                              </p:par>
                            </p:childTnLst>
                          </p:cTn>
                        </p:par>
                      </p:childTnLst>
                    </p:cTn>
                  </p:par>
                  <p:par>
                    <p:cTn id="38" fill="hold">
                      <p:stCondLst>
                        <p:cond delay="indefinite"/>
                      </p:stCondLst>
                      <p:childTnLst>
                        <p:par>
                          <p:cTn id="39" fill="hold">
                            <p:stCondLst>
                              <p:cond delay="0"/>
                            </p:stCondLst>
                            <p:childTnLst>
                              <p:par>
                                <p:cTn id="40" presetID="27" presetClass="entr" presetSubtype="0" fill="hold" nodeType="clickEffect">
                                  <p:stCondLst>
                                    <p:cond delay="0"/>
                                  </p:stCondLst>
                                  <p:iterate type="lt">
                                    <p:tmPct val="50000"/>
                                  </p:iterate>
                                  <p:childTnLst>
                                    <p:set>
                                      <p:cBhvr>
                                        <p:cTn id="41"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42"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44" dur="80"/>
                                        <p:tgtEl>
                                          <p:spTgt spid="3">
                                            <p:txEl>
                                              <p:pRg st="5" end="5"/>
                                            </p:txEl>
                                          </p:spTgt>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27" presetClass="entr" presetSubtype="0" fill="hold" nodeType="clickEffect">
                                  <p:stCondLst>
                                    <p:cond delay="0"/>
                                  </p:stCondLst>
                                  <p:iterate type="lt">
                                    <p:tmPct val="50000"/>
                                  </p:iterate>
                                  <p:childTnLst>
                                    <p:set>
                                      <p:cBhvr>
                                        <p:cTn id="48"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49"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3">
                                            <p:txEl>
                                              <p:pRg st="6" end="6"/>
                                            </p:txEl>
                                          </p:spTgt>
                                        </p:tgtEl>
                                        <p:attrNameLst>
                                          <p:attrName>fill.type</p:attrName>
                                        </p:attrNameLst>
                                      </p:cBhvr>
                                      <p:to>
                                        <p:strVal val="solid"/>
                                      </p:to>
                                    </p:set>
                                  </p:childTnLst>
                                </p:cTn>
                              </p:par>
                            </p:childTnLst>
                          </p:cTn>
                        </p:par>
                      </p:childTnLst>
                    </p:cTn>
                  </p:par>
                  <p:par>
                    <p:cTn id="52" fill="hold">
                      <p:stCondLst>
                        <p:cond delay="indefinite"/>
                      </p:stCondLst>
                      <p:childTnLst>
                        <p:par>
                          <p:cTn id="53" fill="hold">
                            <p:stCondLst>
                              <p:cond delay="0"/>
                            </p:stCondLst>
                            <p:childTnLst>
                              <p:par>
                                <p:cTn id="54" presetID="27" presetClass="entr" presetSubtype="0" fill="hold" nodeType="clickEffect">
                                  <p:stCondLst>
                                    <p:cond delay="0"/>
                                  </p:stCondLst>
                                  <p:iterate type="lt">
                                    <p:tmPct val="50000"/>
                                  </p:iterate>
                                  <p:childTnLst>
                                    <p:set>
                                      <p:cBhvr>
                                        <p:cTn id="55"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56"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58" dur="80"/>
                                        <p:tgtEl>
                                          <p:spTgt spid="3">
                                            <p:txEl>
                                              <p:pRg st="7" end="7"/>
                                            </p:txEl>
                                          </p:spTgt>
                                        </p:tgtEl>
                                        <p:attrNameLst>
                                          <p:attrName>fill.type</p:attrName>
                                        </p:attrNameLst>
                                      </p:cBhvr>
                                      <p:to>
                                        <p:strVal val="solid"/>
                                      </p:to>
                                    </p:se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nodeType="clickEffect">
                                  <p:stCondLst>
                                    <p:cond delay="0"/>
                                  </p:stCondLst>
                                  <p:iterate type="lt">
                                    <p:tmPct val="50000"/>
                                  </p:iterate>
                                  <p:childTnLst>
                                    <p:set>
                                      <p:cBhvr>
                                        <p:cTn id="62"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63"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65" dur="80"/>
                                        <p:tgtEl>
                                          <p:spTgt spid="3">
                                            <p:txEl>
                                              <p:pRg st="8" end="8"/>
                                            </p:txEl>
                                          </p:spTgt>
                                        </p:tgtEl>
                                        <p:attrNameLst>
                                          <p:attrName>fill.type</p:attrName>
                                        </p:attrNameLst>
                                      </p:cBhvr>
                                      <p:to>
                                        <p:strVal val="solid"/>
                                      </p:to>
                                    </p:set>
                                  </p:childTnLst>
                                </p:cTn>
                              </p:par>
                            </p:childTnLst>
                          </p:cTn>
                        </p:par>
                      </p:childTnLst>
                    </p:cTn>
                  </p:par>
                  <p:par>
                    <p:cTn id="66" fill="hold">
                      <p:stCondLst>
                        <p:cond delay="indefinite"/>
                      </p:stCondLst>
                      <p:childTnLst>
                        <p:par>
                          <p:cTn id="67" fill="hold">
                            <p:stCondLst>
                              <p:cond delay="0"/>
                            </p:stCondLst>
                            <p:childTnLst>
                              <p:par>
                                <p:cTn id="68" presetID="27" presetClass="entr" presetSubtype="0" fill="hold" nodeType="clickEffect">
                                  <p:stCondLst>
                                    <p:cond delay="0"/>
                                  </p:stCondLst>
                                  <p:iterate type="lt">
                                    <p:tmPct val="50000"/>
                                  </p:iterate>
                                  <p:childTnLst>
                                    <p:set>
                                      <p:cBhvr>
                                        <p:cTn id="69" dur="1" fill="hold">
                                          <p:stCondLst>
                                            <p:cond delay="0"/>
                                          </p:stCondLst>
                                        </p:cTn>
                                        <p:tgtEl>
                                          <p:spTgt spid="3">
                                            <p:txEl>
                                              <p:pRg st="9" end="9"/>
                                            </p:txEl>
                                          </p:spTgt>
                                        </p:tgtEl>
                                        <p:attrNameLst>
                                          <p:attrName>style.visibility</p:attrName>
                                        </p:attrNameLst>
                                      </p:cBhvr>
                                      <p:to>
                                        <p:strVal val="visible"/>
                                      </p:to>
                                    </p:set>
                                    <p:anim calcmode="discrete" valueType="clr">
                                      <p:cBhvr override="childStyle">
                                        <p:cTn id="70" dur="80"/>
                                        <p:tgtEl>
                                          <p:spTgt spid="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3">
                                            <p:txEl>
                                              <p:pRg st="9" end="9"/>
                                            </p:txEl>
                                          </p:spTgt>
                                        </p:tgtEl>
                                        <p:attrNameLst>
                                          <p:attrName>fillcolor</p:attrName>
                                        </p:attrNameLst>
                                      </p:cBhvr>
                                      <p:tavLst>
                                        <p:tav tm="0">
                                          <p:val>
                                            <p:clrVal>
                                              <a:schemeClr val="accent2"/>
                                            </p:clrVal>
                                          </p:val>
                                        </p:tav>
                                        <p:tav tm="50000">
                                          <p:val>
                                            <p:clrVal>
                                              <a:schemeClr val="hlink"/>
                                            </p:clrVal>
                                          </p:val>
                                        </p:tav>
                                      </p:tavLst>
                                    </p:anim>
                                    <p:set>
                                      <p:cBhvr>
                                        <p:cTn id="72" dur="80"/>
                                        <p:tgtEl>
                                          <p:spTgt spid="3">
                                            <p:txEl>
                                              <p:pRg st="9" end="9"/>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endParaRPr lang="ru-RU"/>
          </a:p>
        </p:txBody>
      </p:sp>
      <p:sp>
        <p:nvSpPr>
          <p:cNvPr id="20483" name="Содержимое 2"/>
          <p:cNvSpPr>
            <a:spLocks noGrp="1"/>
          </p:cNvSpPr>
          <p:nvPr>
            <p:ph idx="1"/>
          </p:nvPr>
        </p:nvSpPr>
        <p:spPr>
          <a:xfrm>
            <a:off x="142875" y="285750"/>
            <a:ext cx="5572125" cy="5840413"/>
          </a:xfrm>
        </p:spPr>
        <p:txBody>
          <a:bodyPr/>
          <a:lstStyle/>
          <a:p>
            <a:pPr eaLnBrk="1" hangingPunct="1">
              <a:buFont typeface="Wingdings 2" pitchFamily="18" charset="2"/>
              <a:buNone/>
            </a:pPr>
            <a:r>
              <a:rPr lang="ru-RU" b="1" smtClean="0">
                <a:latin typeface="Times New Roman" pitchFamily="18" charset="0"/>
                <a:cs typeface="Times New Roman" pitchFamily="18" charset="0"/>
              </a:rPr>
              <a:t>	</a:t>
            </a:r>
            <a:endParaRPr lang="ru-RU" smtClean="0"/>
          </a:p>
        </p:txBody>
      </p:sp>
      <p:pic>
        <p:nvPicPr>
          <p:cNvPr id="4" name="Picture 6" descr="36985_2009081443"/>
          <p:cNvPicPr>
            <a:picLocks noChangeAspect="1" noChangeArrowheads="1"/>
          </p:cNvPicPr>
          <p:nvPr/>
        </p:nvPicPr>
        <p:blipFill>
          <a:blip r:embed="rId2" cstate="email"/>
          <a:srcRect/>
          <a:stretch>
            <a:fillRect/>
          </a:stretch>
        </p:blipFill>
        <p:spPr bwMode="auto">
          <a:xfrm>
            <a:off x="357188" y="642938"/>
            <a:ext cx="8429625" cy="578643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b="1" dirty="0" smtClean="0">
                <a:latin typeface="Times New Roman" pitchFamily="18" charset="0"/>
                <a:cs typeface="Times New Roman" pitchFamily="18" charset="0"/>
              </a:rPr>
              <a:t>Желудочно-кишечный тракт</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p>
        </p:txBody>
      </p:sp>
      <p:sp>
        <p:nvSpPr>
          <p:cNvPr id="21507" name="Содержимое 2"/>
          <p:cNvSpPr>
            <a:spLocks noGrp="1"/>
          </p:cNvSpPr>
          <p:nvPr>
            <p:ph idx="1"/>
          </p:nvPr>
        </p:nvSpPr>
        <p:spPr>
          <a:xfrm>
            <a:off x="457200" y="500063"/>
            <a:ext cx="8229600" cy="5626100"/>
          </a:xfrm>
        </p:spPr>
        <p:txBody>
          <a:bodyPr/>
          <a:lstStyle/>
          <a:p>
            <a:pPr eaLnBrk="1" hangingPunct="1">
              <a:buFont typeface="Wingdings 2" pitchFamily="18" charset="2"/>
              <a:buNone/>
            </a:pPr>
            <a:endParaRPr lang="ru-RU" smtClean="0">
              <a:latin typeface="Times New Roman" pitchFamily="18" charset="0"/>
              <a:cs typeface="Times New Roman" pitchFamily="18" charset="0"/>
            </a:endParaRPr>
          </a:p>
          <a:p>
            <a:pPr eaLnBrk="1" hangingPunct="1">
              <a:buFont typeface="Wingdings 2" pitchFamily="18" charset="2"/>
              <a:buNone/>
            </a:pPr>
            <a:endParaRPr lang="ru-RU" b="1" smtClean="0">
              <a:latin typeface="Times New Roman" pitchFamily="18" charset="0"/>
              <a:cs typeface="Times New Roman" pitchFamily="18" charset="0"/>
            </a:endParaRPr>
          </a:p>
          <a:p>
            <a:pPr eaLnBrk="1" hangingPunct="1">
              <a:buFont typeface="Wingdings 2" pitchFamily="18" charset="2"/>
              <a:buNone/>
            </a:pPr>
            <a:r>
              <a:rPr lang="ru-RU" b="1" smtClean="0">
                <a:latin typeface="Times New Roman" pitchFamily="18" charset="0"/>
                <a:cs typeface="Times New Roman" pitchFamily="18" charset="0"/>
              </a:rPr>
              <a:t>- нормализует пищеварение</a:t>
            </a:r>
          </a:p>
          <a:p>
            <a:pPr eaLnBrk="1" hangingPunct="1">
              <a:buFont typeface="Wingdings 2" pitchFamily="18" charset="2"/>
              <a:buNone/>
            </a:pPr>
            <a:r>
              <a:rPr lang="ru-RU" b="1" smtClean="0">
                <a:latin typeface="Times New Roman" pitchFamily="18" charset="0"/>
                <a:cs typeface="Times New Roman" pitchFamily="18" charset="0"/>
              </a:rPr>
              <a:t>- обладает сильным </a:t>
            </a:r>
          </a:p>
          <a:p>
            <a:pPr eaLnBrk="1" hangingPunct="1">
              <a:buFont typeface="Wingdings 2" pitchFamily="18" charset="2"/>
              <a:buNone/>
            </a:pPr>
            <a:r>
              <a:rPr lang="ru-RU" b="1" smtClean="0">
                <a:latin typeface="Times New Roman" pitchFamily="18" charset="0"/>
                <a:cs typeface="Times New Roman" pitchFamily="18" charset="0"/>
              </a:rPr>
              <a:t>бактерицидным действием,</a:t>
            </a:r>
          </a:p>
          <a:p>
            <a:pPr eaLnBrk="1" hangingPunct="1">
              <a:buFont typeface="Wingdings 2" pitchFamily="18" charset="2"/>
              <a:buNone/>
            </a:pPr>
            <a:r>
              <a:rPr lang="ru-RU" b="1" smtClean="0">
                <a:latin typeface="Times New Roman" pitchFamily="18" charset="0"/>
                <a:cs typeface="Times New Roman" pitchFamily="18" charset="0"/>
              </a:rPr>
              <a:t>- оказывает влияние на тонус </a:t>
            </a:r>
          </a:p>
          <a:p>
            <a:pPr eaLnBrk="1" hangingPunct="1">
              <a:buFont typeface="Wingdings 2" pitchFamily="18" charset="2"/>
              <a:buNone/>
            </a:pPr>
            <a:r>
              <a:rPr lang="ru-RU" b="1" smtClean="0">
                <a:latin typeface="Times New Roman" pitchFamily="18" charset="0"/>
                <a:cs typeface="Times New Roman" pitchFamily="18" charset="0"/>
              </a:rPr>
              <a:t>- способствует адсорбции и </a:t>
            </a:r>
          </a:p>
          <a:p>
            <a:pPr eaLnBrk="1" hangingPunct="1">
              <a:buFont typeface="Wingdings 2" pitchFamily="18" charset="2"/>
              <a:buNone/>
            </a:pPr>
            <a:r>
              <a:rPr lang="ru-RU" b="1" smtClean="0">
                <a:latin typeface="Times New Roman" pitchFamily="18" charset="0"/>
                <a:cs typeface="Times New Roman" pitchFamily="18" charset="0"/>
              </a:rPr>
              <a:t>выведению вредных веществ</a:t>
            </a:r>
            <a:endParaRPr lang="ru-RU" smtClean="0"/>
          </a:p>
        </p:txBody>
      </p:sp>
      <p:pic>
        <p:nvPicPr>
          <p:cNvPr id="24579" name="Picture 2"/>
          <p:cNvPicPr>
            <a:picLocks noChangeAspect="1" noChangeArrowheads="1"/>
          </p:cNvPicPr>
          <p:nvPr/>
        </p:nvPicPr>
        <p:blipFill>
          <a:blip r:embed="rId2" cstate="email">
            <a:clrChange>
              <a:clrFrom>
                <a:srgbClr val="FFFFFC"/>
              </a:clrFrom>
              <a:clrTo>
                <a:srgbClr val="FFFFFC">
                  <a:alpha val="0"/>
                </a:srgbClr>
              </a:clrTo>
            </a:clrChange>
          </a:blip>
          <a:stretch>
            <a:fillRect/>
          </a:stretch>
        </p:blipFill>
        <p:spPr bwMode="auto">
          <a:xfrm>
            <a:off x="6084887" y="1557338"/>
            <a:ext cx="2737773" cy="33118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1000"/>
                                  </p:stCondLst>
                                  <p:childTnLst>
                                    <p:set>
                                      <p:cBhvr>
                                        <p:cTn id="6" dur="1" fill="hold">
                                          <p:stCondLst>
                                            <p:cond delay="0"/>
                                          </p:stCondLst>
                                        </p:cTn>
                                        <p:tgtEl>
                                          <p:spTgt spid="24579"/>
                                        </p:tgtEl>
                                        <p:attrNameLst>
                                          <p:attrName>style.visibility</p:attrName>
                                        </p:attrNameLst>
                                      </p:cBhvr>
                                      <p:to>
                                        <p:strVal val="visible"/>
                                      </p:to>
                                    </p:set>
                                    <p:animEffect transition="in" filter="blinds(horizontal)">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b="1" dirty="0" err="1" smtClean="0">
                <a:latin typeface="Times New Roman" pitchFamily="18" charset="0"/>
                <a:cs typeface="Times New Roman" pitchFamily="18" charset="0"/>
              </a:rPr>
              <a:t>Сердечно-сосудистая</a:t>
            </a:r>
            <a:r>
              <a:rPr lang="ru-RU" b="1" dirty="0" smtClean="0">
                <a:latin typeface="Times New Roman" pitchFamily="18" charset="0"/>
                <a:cs typeface="Times New Roman" pitchFamily="18" charset="0"/>
              </a:rPr>
              <a:t> система</a:t>
            </a:r>
            <a:br>
              <a:rPr lang="ru-RU" b="1" dirty="0" smtClean="0">
                <a:latin typeface="Times New Roman" pitchFamily="18" charset="0"/>
                <a:cs typeface="Times New Roman" pitchFamily="18" charset="0"/>
              </a:rPr>
            </a:br>
            <a:endParaRPr lang="ru-RU" dirty="0"/>
          </a:p>
        </p:txBody>
      </p:sp>
      <p:sp>
        <p:nvSpPr>
          <p:cNvPr id="22531" name="Содержимое 2"/>
          <p:cNvSpPr>
            <a:spLocks noGrp="1"/>
          </p:cNvSpPr>
          <p:nvPr>
            <p:ph idx="1"/>
          </p:nvPr>
        </p:nvSpPr>
        <p:spPr>
          <a:xfrm>
            <a:off x="0" y="214313"/>
            <a:ext cx="4214813" cy="5911850"/>
          </a:xfrm>
        </p:spPr>
        <p:txBody>
          <a:bodyPr/>
          <a:lstStyle/>
          <a:p>
            <a:pPr eaLnBrk="1" hangingPunct="1">
              <a:buFont typeface="Wingdings 2" pitchFamily="18" charset="2"/>
              <a:buNone/>
            </a:pPr>
            <a:endParaRPr lang="ru-RU" sz="1400" b="1" smtClean="0">
              <a:latin typeface="Times New Roman" pitchFamily="18" charset="0"/>
              <a:cs typeface="Times New Roman" pitchFamily="18" charset="0"/>
            </a:endParaRPr>
          </a:p>
          <a:p>
            <a:pPr eaLnBrk="1" hangingPunct="1">
              <a:buFont typeface="Wingdings 2" pitchFamily="18" charset="2"/>
              <a:buNone/>
            </a:pPr>
            <a:endParaRPr lang="ru-RU" sz="1400" b="1" smtClean="0">
              <a:latin typeface="Times New Roman" pitchFamily="18" charset="0"/>
              <a:cs typeface="Times New Roman" pitchFamily="18" charset="0"/>
            </a:endParaRPr>
          </a:p>
          <a:p>
            <a:pPr eaLnBrk="1" hangingPunct="1">
              <a:buFont typeface="Wingdings 2" pitchFamily="18" charset="2"/>
              <a:buNone/>
            </a:pPr>
            <a:endParaRPr lang="ru-RU" sz="1400" b="1" smtClean="0">
              <a:latin typeface="Times New Roman" pitchFamily="18" charset="0"/>
              <a:cs typeface="Times New Roman" pitchFamily="18" charset="0"/>
            </a:endParaRPr>
          </a:p>
          <a:p>
            <a:pPr eaLnBrk="1" hangingPunct="1">
              <a:buFont typeface="Wingdings 2" pitchFamily="18" charset="2"/>
              <a:buNone/>
            </a:pPr>
            <a:r>
              <a:rPr lang="ru-RU" sz="2000" b="1" smtClean="0">
                <a:latin typeface="Times New Roman" pitchFamily="18" charset="0"/>
                <a:cs typeface="Times New Roman" pitchFamily="18" charset="0"/>
              </a:rPr>
              <a:t>         - нормализует работу сердца и артериальное давление.</a:t>
            </a:r>
          </a:p>
          <a:p>
            <a:pPr eaLnBrk="1" hangingPunct="1">
              <a:buFont typeface="Wingdings 2" pitchFamily="18" charset="2"/>
              <a:buNone/>
            </a:pPr>
            <a:r>
              <a:rPr lang="ru-RU" sz="2000" b="1" smtClean="0">
                <a:latin typeface="Times New Roman" pitchFamily="18" charset="0"/>
                <a:cs typeface="Times New Roman" pitchFamily="18" charset="0"/>
              </a:rPr>
              <a:t>         - расширяет  и укрепляет стенки сосудов</a:t>
            </a:r>
          </a:p>
          <a:p>
            <a:pPr eaLnBrk="1" hangingPunct="1">
              <a:buFont typeface="Wingdings 2" pitchFamily="18" charset="2"/>
              <a:buNone/>
            </a:pPr>
            <a:r>
              <a:rPr lang="ru-RU" sz="2000" b="1" smtClean="0">
                <a:latin typeface="Times New Roman" pitchFamily="18" charset="0"/>
                <a:cs typeface="Times New Roman" pitchFamily="18" charset="0"/>
              </a:rPr>
              <a:t>         - устраняет спазмы</a:t>
            </a:r>
          </a:p>
          <a:p>
            <a:pPr eaLnBrk="1" hangingPunct="1">
              <a:buFont typeface="Wingdings 2" pitchFamily="18" charset="2"/>
              <a:buNone/>
            </a:pPr>
            <a:r>
              <a:rPr lang="ru-RU" sz="2000" b="1" smtClean="0">
                <a:latin typeface="Times New Roman" pitchFamily="18" charset="0"/>
                <a:cs typeface="Times New Roman" pitchFamily="18" charset="0"/>
              </a:rPr>
              <a:t>         - улучшает качество крови и насыщает её витаминами (витамин P)</a:t>
            </a:r>
          </a:p>
          <a:p>
            <a:pPr eaLnBrk="1" hangingPunct="1">
              <a:buFont typeface="Wingdings 2" pitchFamily="18" charset="2"/>
              <a:buNone/>
            </a:pPr>
            <a:r>
              <a:rPr lang="ru-RU" sz="2000" b="1" smtClean="0">
                <a:latin typeface="Times New Roman" pitchFamily="18" charset="0"/>
                <a:cs typeface="Times New Roman" pitchFamily="18" charset="0"/>
              </a:rPr>
              <a:t>       -  усиливает циркуляцию крови </a:t>
            </a:r>
          </a:p>
          <a:p>
            <a:pPr eaLnBrk="1" hangingPunct="1">
              <a:buFont typeface="Wingdings 2" pitchFamily="18" charset="2"/>
              <a:buNone/>
            </a:pPr>
            <a:r>
              <a:rPr lang="ru-RU" sz="2000" b="1" smtClean="0">
                <a:latin typeface="Times New Roman" pitchFamily="18" charset="0"/>
                <a:cs typeface="Times New Roman" pitchFamily="18" charset="0"/>
              </a:rPr>
              <a:t>	 - способствует ликвидации тромбов  </a:t>
            </a:r>
          </a:p>
          <a:p>
            <a:pPr eaLnBrk="1" hangingPunct="1">
              <a:buFont typeface="Wingdings 2" pitchFamily="18" charset="2"/>
              <a:buNone/>
            </a:pPr>
            <a:r>
              <a:rPr lang="ru-RU" sz="2000" b="1" smtClean="0">
                <a:latin typeface="Times New Roman" pitchFamily="18" charset="0"/>
                <a:cs typeface="Times New Roman" pitchFamily="18" charset="0"/>
              </a:rPr>
              <a:t>        - понижает уровень холестерина в крови (настои улунов). 	</a:t>
            </a:r>
          </a:p>
          <a:p>
            <a:pPr eaLnBrk="1" hangingPunct="1"/>
            <a:endParaRPr lang="ru-RU" sz="1600" smtClean="0">
              <a:latin typeface="Times New Roman" pitchFamily="18" charset="0"/>
              <a:cs typeface="Times New Roman" pitchFamily="18" charset="0"/>
            </a:endParaRPr>
          </a:p>
        </p:txBody>
      </p:sp>
      <p:pic>
        <p:nvPicPr>
          <p:cNvPr id="25603" name="Picture 3"/>
          <p:cNvPicPr>
            <a:picLocks noChangeAspect="1" noChangeArrowheads="1"/>
          </p:cNvPicPr>
          <p:nvPr/>
        </p:nvPicPr>
        <p:blipFill>
          <a:blip r:embed="rId2" cstate="email"/>
          <a:srcRect/>
          <a:stretch>
            <a:fillRect/>
          </a:stretch>
        </p:blipFill>
        <p:spPr bwMode="auto">
          <a:xfrm>
            <a:off x="4211638" y="1844675"/>
            <a:ext cx="4762500" cy="318135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1000"/>
                                  </p:stCondLst>
                                  <p:childTnLst>
                                    <p:set>
                                      <p:cBhvr>
                                        <p:cTn id="6" dur="1" fill="hold">
                                          <p:stCondLst>
                                            <p:cond delay="0"/>
                                          </p:stCondLst>
                                        </p:cTn>
                                        <p:tgtEl>
                                          <p:spTgt spid="25603"/>
                                        </p:tgtEl>
                                        <p:attrNameLst>
                                          <p:attrName>style.visibility</p:attrName>
                                        </p:attrNameLst>
                                      </p:cBhvr>
                                      <p:to>
                                        <p:strVal val="visible"/>
                                      </p:to>
                                    </p:set>
                                    <p:animEffect transition="in" filter="slide(fromBottom)">
                                      <p:cBhvr>
                                        <p:cTn id="7"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b="1" dirty="0" smtClean="0">
                <a:latin typeface="Times New Roman" pitchFamily="18" charset="0"/>
                <a:cs typeface="Times New Roman" pitchFamily="18" charset="0"/>
              </a:rPr>
              <a:t>Органы дыхания</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
        <p:nvSpPr>
          <p:cNvPr id="23555" name="Содержимое 2"/>
          <p:cNvSpPr>
            <a:spLocks noGrp="1"/>
          </p:cNvSpPr>
          <p:nvPr>
            <p:ph idx="1"/>
          </p:nvPr>
        </p:nvSpPr>
        <p:spPr>
          <a:xfrm>
            <a:off x="457200" y="928688"/>
            <a:ext cx="8229600" cy="3429000"/>
          </a:xfrm>
        </p:spPr>
        <p:txBody>
          <a:bodyPr/>
          <a:lstStyle/>
          <a:p>
            <a:pPr eaLnBrk="1" hangingPunct="1">
              <a:buFont typeface="Wingdings 2" pitchFamily="18" charset="2"/>
              <a:buNone/>
            </a:pPr>
            <a:r>
              <a:rPr lang="ru-RU" b="1" smtClean="0">
                <a:latin typeface="Times New Roman" pitchFamily="18" charset="0"/>
                <a:cs typeface="Times New Roman" pitchFamily="18" charset="0"/>
              </a:rPr>
              <a:t>- увеличивает </a:t>
            </a:r>
            <a:r>
              <a:rPr lang="ru-RU" smtClean="0"/>
              <a:t>	</a:t>
            </a:r>
            <a:r>
              <a:rPr lang="ru-RU" b="1" smtClean="0">
                <a:latin typeface="Times New Roman" pitchFamily="18" charset="0"/>
                <a:cs typeface="Times New Roman" pitchFamily="18" charset="0"/>
              </a:rPr>
              <a:t>объём вдыхаемого и выдыхаемого воздуха</a:t>
            </a:r>
          </a:p>
          <a:p>
            <a:pPr eaLnBrk="1" hangingPunct="1">
              <a:buFont typeface="Wingdings 2" pitchFamily="18" charset="2"/>
              <a:buNone/>
            </a:pPr>
            <a:r>
              <a:rPr lang="ru-RU" b="1" smtClean="0">
                <a:latin typeface="Times New Roman" pitchFamily="18" charset="0"/>
                <a:cs typeface="Times New Roman" pitchFamily="18" charset="0"/>
              </a:rPr>
              <a:t> -  полезен как потогонное, общеукрепляющее средство и как стимулятор дыхательной деятельности.</a:t>
            </a:r>
          </a:p>
          <a:p>
            <a:pPr eaLnBrk="1" hangingPunct="1"/>
            <a:endParaRPr lang="ru-RU" smtClean="0"/>
          </a:p>
        </p:txBody>
      </p:sp>
      <p:pic>
        <p:nvPicPr>
          <p:cNvPr id="26627" name="Picture 7" descr="Картинка 46 из 8630">
            <a:hlinkClick r:id="rId2"/>
          </p:cNvPr>
          <p:cNvPicPr>
            <a:picLocks noChangeAspect="1" noChangeArrowheads="1"/>
          </p:cNvPicPr>
          <p:nvPr/>
        </p:nvPicPr>
        <p:blipFill>
          <a:blip r:embed="rId3" cstate="email"/>
          <a:srcRect/>
          <a:stretch>
            <a:fillRect/>
          </a:stretch>
        </p:blipFill>
        <p:spPr bwMode="auto">
          <a:xfrm>
            <a:off x="827088" y="3643313"/>
            <a:ext cx="3500437" cy="3214687"/>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1000"/>
                                  </p:stCondLst>
                                  <p:childTnLst>
                                    <p:set>
                                      <p:cBhvr>
                                        <p:cTn id="6" dur="1" fill="hold">
                                          <p:stCondLst>
                                            <p:cond delay="0"/>
                                          </p:stCondLst>
                                        </p:cTn>
                                        <p:tgtEl>
                                          <p:spTgt spid="26627"/>
                                        </p:tgtEl>
                                        <p:attrNameLst>
                                          <p:attrName>style.visibility</p:attrName>
                                        </p:attrNameLst>
                                      </p:cBhvr>
                                      <p:to>
                                        <p:strVal val="visible"/>
                                      </p:to>
                                    </p:set>
                                    <p:animEffect transition="in" filter="strips(downLeft)">
                                      <p:cBhvr>
                                        <p:cTn id="7"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b="1" dirty="0" smtClean="0">
                <a:latin typeface="Times New Roman" pitchFamily="18" charset="0"/>
                <a:cs typeface="Times New Roman" pitchFamily="18" charset="0"/>
              </a:rPr>
              <a:t>Мочеполовая система и другие внутренние органы</a:t>
            </a:r>
            <a:r>
              <a:rPr lang="ru-RU" dirty="0" smtClean="0"/>
              <a:t/>
            </a:r>
            <a:br>
              <a:rPr lang="ru-RU" dirty="0" smtClean="0"/>
            </a:br>
            <a:endParaRPr lang="ru-RU" dirty="0"/>
          </a:p>
        </p:txBody>
      </p:sp>
      <p:sp>
        <p:nvSpPr>
          <p:cNvPr id="24579" name="Содержимое 2"/>
          <p:cNvSpPr>
            <a:spLocks noGrp="1"/>
          </p:cNvSpPr>
          <p:nvPr>
            <p:ph idx="1"/>
          </p:nvPr>
        </p:nvSpPr>
        <p:spPr>
          <a:xfrm>
            <a:off x="457200" y="1600200"/>
            <a:ext cx="8258175" cy="4525963"/>
          </a:xfrm>
        </p:spPr>
        <p:txBody>
          <a:bodyPr/>
          <a:lstStyle/>
          <a:p>
            <a:pPr eaLnBrk="1" hangingPunct="1">
              <a:buFont typeface="Wingdings 2" pitchFamily="18" charset="2"/>
              <a:buNone/>
            </a:pPr>
            <a:r>
              <a:rPr lang="ru-RU" smtClean="0">
                <a:latin typeface="Times New Roman" pitchFamily="18" charset="0"/>
                <a:cs typeface="Times New Roman" pitchFamily="18" charset="0"/>
              </a:rPr>
              <a:t>- т</a:t>
            </a:r>
            <a:r>
              <a:rPr lang="ru-RU" b="1" smtClean="0">
                <a:latin typeface="Times New Roman" pitchFamily="18" charset="0"/>
                <a:cs typeface="Times New Roman" pitchFamily="18" charset="0"/>
              </a:rPr>
              <a:t>еобромин и кофеин стимулируют работу почек</a:t>
            </a:r>
          </a:p>
          <a:p>
            <a:pPr eaLnBrk="1" hangingPunct="1">
              <a:buFont typeface="Wingdings 2" pitchFamily="18" charset="2"/>
              <a:buNone/>
            </a:pPr>
            <a:r>
              <a:rPr lang="ru-RU" b="1" smtClean="0">
                <a:latin typeface="Times New Roman" pitchFamily="18" charset="0"/>
                <a:cs typeface="Times New Roman" pitchFamily="18" charset="0"/>
              </a:rPr>
              <a:t> -  очищает почки и печень</a:t>
            </a:r>
          </a:p>
          <a:p>
            <a:pPr eaLnBrk="1" hangingPunct="1">
              <a:buFont typeface="Wingdings 2" pitchFamily="18" charset="2"/>
              <a:buNone/>
            </a:pPr>
            <a:r>
              <a:rPr lang="ru-RU" b="1" smtClean="0">
                <a:latin typeface="Times New Roman" pitchFamily="18" charset="0"/>
                <a:cs typeface="Times New Roman" pitchFamily="18" charset="0"/>
              </a:rPr>
              <a:t> -  способствует накоплению витамина C во внутренних	органах.</a:t>
            </a:r>
            <a:endParaRPr lang="ru-RU" b="1"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71480"/>
            <a:ext cx="8229600" cy="846158"/>
          </a:xfrm>
        </p:spPr>
        <p:txBody>
          <a:bodyPr>
            <a:normAutofit fontScale="90000"/>
          </a:bodyPr>
          <a:lstStyle/>
          <a:p>
            <a:pPr eaLnBrk="1" fontAlgn="auto" hangingPunct="1">
              <a:spcAft>
                <a:spcPts val="0"/>
              </a:spcAft>
              <a:defRPr/>
            </a:pPr>
            <a:r>
              <a:rPr lang="ru-RU" b="1" dirty="0" smtClean="0">
                <a:latin typeface="Times New Roman" pitchFamily="18" charset="0"/>
                <a:cs typeface="Times New Roman" pitchFamily="18" charset="0"/>
              </a:rPr>
              <a:t>Выведение радиоактивных веществ</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p>
        </p:txBody>
      </p:sp>
      <p:sp>
        <p:nvSpPr>
          <p:cNvPr id="25603" name="Содержимое 2"/>
          <p:cNvSpPr>
            <a:spLocks noGrp="1"/>
          </p:cNvSpPr>
          <p:nvPr>
            <p:ph idx="1"/>
          </p:nvPr>
        </p:nvSpPr>
        <p:spPr>
          <a:xfrm>
            <a:off x="457200" y="1600200"/>
            <a:ext cx="8229600" cy="2900363"/>
          </a:xfrm>
        </p:spPr>
        <p:txBody>
          <a:bodyPr/>
          <a:lstStyle/>
          <a:p>
            <a:pPr eaLnBrk="1" hangingPunct="1">
              <a:buFont typeface="Wingdings 2" pitchFamily="18" charset="2"/>
              <a:buNone/>
            </a:pPr>
            <a:r>
              <a:rPr lang="ru-RU" sz="3300" b="1" smtClean="0">
                <a:latin typeface="Times New Roman" pitchFamily="18" charset="0"/>
                <a:cs typeface="Times New Roman" pitchFamily="18" charset="0"/>
              </a:rPr>
              <a:t>- применение зелёного чая приводит  к ускоренному выводу из организма изотопа «стронций-90».</a:t>
            </a:r>
          </a:p>
          <a:p>
            <a:pPr eaLnBrk="1" hangingPunct="1"/>
            <a:endParaRPr lang="ru-RU" smtClean="0"/>
          </a:p>
        </p:txBody>
      </p:sp>
      <p:pic>
        <p:nvPicPr>
          <p:cNvPr id="28675" name="Picture 1" descr="C:\Users\Татьяна\Desktop\Чай\ЧАЙ Картинки\e22e07183c43.jpg"/>
          <p:cNvPicPr>
            <a:picLocks noChangeAspect="1" noChangeArrowheads="1"/>
          </p:cNvPicPr>
          <p:nvPr/>
        </p:nvPicPr>
        <p:blipFill>
          <a:blip r:embed="rId2" cstate="email"/>
          <a:srcRect/>
          <a:stretch>
            <a:fillRect/>
          </a:stretch>
        </p:blipFill>
        <p:spPr bwMode="auto">
          <a:xfrm>
            <a:off x="2555875" y="3284538"/>
            <a:ext cx="3786188" cy="342900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1000"/>
                                  </p:stCondLst>
                                  <p:childTnLst>
                                    <p:set>
                                      <p:cBhvr>
                                        <p:cTn id="6" dur="1" fill="hold">
                                          <p:stCondLst>
                                            <p:cond delay="0"/>
                                          </p:stCondLst>
                                        </p:cTn>
                                        <p:tgtEl>
                                          <p:spTgt spid="28675"/>
                                        </p:tgtEl>
                                        <p:attrNameLst>
                                          <p:attrName>style.visibility</p:attrName>
                                        </p:attrNameLst>
                                      </p:cBhvr>
                                      <p:to>
                                        <p:strVal val="visible"/>
                                      </p:to>
                                    </p:set>
                                    <p:animEffect transition="in" filter="blinds(horizontal)">
                                      <p:cBhvr>
                                        <p:cTn id="7" dur="5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b="1" dirty="0" smtClean="0">
                <a:latin typeface="Times New Roman" pitchFamily="18" charset="0"/>
                <a:cs typeface="Times New Roman" pitchFamily="18" charset="0"/>
              </a:rPr>
              <a:t>Обмен веществ</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142875" y="1071563"/>
            <a:ext cx="9001125" cy="2643187"/>
          </a:xfrm>
        </p:spPr>
        <p:txBody>
          <a:bodyPr>
            <a:normAutofit fontScale="92500"/>
          </a:bodyPr>
          <a:lstStyle/>
          <a:p>
            <a:pPr eaLnBrk="1" fontAlgn="auto" hangingPunct="1">
              <a:spcAft>
                <a:spcPts val="0"/>
              </a:spcAft>
              <a:buFont typeface="Wingdings 2"/>
              <a:buNone/>
              <a:defRPr/>
            </a:pPr>
            <a:r>
              <a:rPr lang="ru-RU" b="1" dirty="0" smtClean="0">
                <a:latin typeface="Times New Roman" pitchFamily="18" charset="0"/>
                <a:cs typeface="Times New Roman" pitchFamily="18" charset="0"/>
              </a:rPr>
              <a:t> - улучшает общее состояние человека</a:t>
            </a:r>
          </a:p>
          <a:p>
            <a:pPr eaLnBrk="1" fontAlgn="auto" hangingPunct="1">
              <a:spcAft>
                <a:spcPts val="0"/>
              </a:spcAft>
              <a:buFont typeface="Wingdings 2"/>
              <a:buNone/>
              <a:defRPr/>
            </a:pPr>
            <a:r>
              <a:rPr lang="ru-RU" b="1" dirty="0" smtClean="0">
                <a:latin typeface="Times New Roman" pitchFamily="18" charset="0"/>
                <a:cs typeface="Times New Roman" pitchFamily="18" charset="0"/>
              </a:rPr>
              <a:t> -  излечивает болезни, которые сейчас определяются как нарушения обмена веществ:</a:t>
            </a:r>
          </a:p>
          <a:p>
            <a:pPr eaLnBrk="1" fontAlgn="auto" hangingPunct="1">
              <a:spcAft>
                <a:spcPts val="0"/>
              </a:spcAft>
              <a:buFont typeface="Wingdings 2"/>
              <a:buNone/>
              <a:defRPr/>
            </a:pPr>
            <a:r>
              <a:rPr lang="ru-RU" b="1" dirty="0" smtClean="0">
                <a:latin typeface="Times New Roman" pitchFamily="18" charset="0"/>
                <a:cs typeface="Times New Roman" pitchFamily="18" charset="0"/>
              </a:rPr>
              <a:t>	ожирение, подагра, золотуха, отложение солей.</a:t>
            </a:r>
          </a:p>
          <a:p>
            <a:pPr eaLnBrk="1" fontAlgn="auto" hangingPunct="1">
              <a:spcAft>
                <a:spcPts val="0"/>
              </a:spcAft>
              <a:buFont typeface="Wingdings 2"/>
              <a:buChar char=""/>
              <a:defRPr/>
            </a:pPr>
            <a:endParaRPr lang="ru-RU" dirty="0"/>
          </a:p>
        </p:txBody>
      </p:sp>
      <p:pic>
        <p:nvPicPr>
          <p:cNvPr id="29699" name="Picture 2"/>
          <p:cNvPicPr>
            <a:picLocks noChangeAspect="1" noChangeArrowheads="1"/>
          </p:cNvPicPr>
          <p:nvPr/>
        </p:nvPicPr>
        <p:blipFill>
          <a:blip r:embed="rId2" cstate="email"/>
          <a:srcRect/>
          <a:stretch>
            <a:fillRect/>
          </a:stretch>
        </p:blipFill>
        <p:spPr bwMode="auto">
          <a:xfrm>
            <a:off x="3563938" y="3284538"/>
            <a:ext cx="4643437" cy="33575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1000"/>
                                  </p:stCondLst>
                                  <p:childTnLst>
                                    <p:set>
                                      <p:cBhvr>
                                        <p:cTn id="6" dur="1" fill="hold">
                                          <p:stCondLst>
                                            <p:cond delay="0"/>
                                          </p:stCondLst>
                                        </p:cTn>
                                        <p:tgtEl>
                                          <p:spTgt spid="29699"/>
                                        </p:tgtEl>
                                        <p:attrNameLst>
                                          <p:attrName>style.visibility</p:attrName>
                                        </p:attrNameLst>
                                      </p:cBhvr>
                                      <p:to>
                                        <p:strVal val="visible"/>
                                      </p:to>
                                    </p:set>
                                    <p:animEffect transition="in" filter="blinds(horizontal)">
                                      <p:cBhvr>
                                        <p:cTn id="7"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b="1" dirty="0" smtClean="0">
                <a:latin typeface="Times New Roman" pitchFamily="18" charset="0"/>
                <a:cs typeface="Times New Roman" pitchFamily="18" charset="0"/>
              </a:rPr>
              <a:t>Лечение ожогов</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
        <p:nvSpPr>
          <p:cNvPr id="27651" name="Содержимое 2"/>
          <p:cNvSpPr>
            <a:spLocks noGrp="1"/>
          </p:cNvSpPr>
          <p:nvPr>
            <p:ph idx="1"/>
          </p:nvPr>
        </p:nvSpPr>
        <p:spPr/>
        <p:txBody>
          <a:bodyPr/>
          <a:lstStyle/>
          <a:p>
            <a:pPr eaLnBrk="1" hangingPunct="1">
              <a:buFont typeface="Wingdings 2" pitchFamily="18" charset="2"/>
              <a:buNone/>
            </a:pPr>
            <a:r>
              <a:rPr lang="ru-RU" smtClean="0"/>
              <a:t>	</a:t>
            </a:r>
            <a:r>
              <a:rPr lang="ru-RU" b="1" smtClean="0">
                <a:latin typeface="Times New Roman" pitchFamily="18" charset="0"/>
                <a:cs typeface="Times New Roman" pitchFamily="18" charset="0"/>
              </a:rPr>
              <a:t>На действии витамина P основано использование чая для лечения ожогов, в том числе химических и радиационных. Издавна существуют рецепты, рекомендующие для лечения повреждений кожи, ожогов кожи растёртые чайные листья, чайный настой либо растёртый в порошок сухой чай.</a:t>
            </a:r>
          </a:p>
          <a:p>
            <a:pPr eaLnBrk="1" hangingPunct="1"/>
            <a:endParaRPr lang="ru-RU" b="1"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b="1" dirty="0" smtClean="0">
                <a:latin typeface="Times New Roman" pitchFamily="18" charset="0"/>
                <a:cs typeface="Times New Roman" pitchFamily="18" charset="0"/>
              </a:rPr>
              <a:t>Психическое состояние и работоспособность</a:t>
            </a:r>
            <a:endParaRPr lang="ru-RU" b="1" dirty="0">
              <a:latin typeface="Times New Roman" pitchFamily="18" charset="0"/>
              <a:cs typeface="Times New Roman" pitchFamily="18" charset="0"/>
            </a:endParaRPr>
          </a:p>
        </p:txBody>
      </p:sp>
      <p:sp>
        <p:nvSpPr>
          <p:cNvPr id="28675" name="Содержимое 2"/>
          <p:cNvSpPr>
            <a:spLocks noGrp="1"/>
          </p:cNvSpPr>
          <p:nvPr>
            <p:ph idx="1"/>
          </p:nvPr>
        </p:nvSpPr>
        <p:spPr/>
        <p:txBody>
          <a:bodyPr/>
          <a:lstStyle/>
          <a:p>
            <a:pPr eaLnBrk="1" hangingPunct="1">
              <a:buFont typeface="Wingdings 2" pitchFamily="18" charset="2"/>
              <a:buNone/>
            </a:pPr>
            <a:r>
              <a:rPr lang="ru-RU" b="1" smtClean="0">
                <a:latin typeface="Times New Roman" pitchFamily="18" charset="0"/>
                <a:cs typeface="Times New Roman" pitchFamily="18" charset="0"/>
              </a:rPr>
              <a:t>- успокаивает </a:t>
            </a:r>
          </a:p>
          <a:p>
            <a:pPr eaLnBrk="1" hangingPunct="1">
              <a:buFont typeface="Wingdings 2" pitchFamily="18" charset="2"/>
              <a:buNone/>
            </a:pPr>
            <a:r>
              <a:rPr lang="ru-RU" b="1" smtClean="0">
                <a:latin typeface="Times New Roman" pitchFamily="18" charset="0"/>
                <a:cs typeface="Times New Roman" pitchFamily="18" charset="0"/>
              </a:rPr>
              <a:t>- снимаете сонливость </a:t>
            </a:r>
          </a:p>
          <a:p>
            <a:pPr eaLnBrk="1" hangingPunct="1">
              <a:buFont typeface="Wingdings 2" pitchFamily="18" charset="2"/>
              <a:buNone/>
            </a:pPr>
            <a:r>
              <a:rPr lang="ru-RU" b="1" smtClean="0">
                <a:latin typeface="Times New Roman" pitchFamily="18" charset="0"/>
                <a:cs typeface="Times New Roman" pitchFamily="18" charset="0"/>
              </a:rPr>
              <a:t>- повышает работоспособность </a:t>
            </a:r>
          </a:p>
          <a:p>
            <a:pPr eaLnBrk="1" hangingPunct="1">
              <a:buFont typeface="Wingdings 2" pitchFamily="18" charset="2"/>
              <a:buNone/>
            </a:pPr>
            <a:r>
              <a:rPr lang="ru-RU" b="1" smtClean="0">
                <a:latin typeface="Times New Roman" pitchFamily="18" charset="0"/>
                <a:cs typeface="Times New Roman" pitchFamily="18" charset="0"/>
              </a:rPr>
              <a:t>- снимает головную боль и усталость</a:t>
            </a:r>
          </a:p>
          <a:p>
            <a:pPr eaLnBrk="1" hangingPunct="1">
              <a:buFont typeface="Wingdings 2" pitchFamily="18" charset="2"/>
              <a:buNone/>
            </a:pPr>
            <a:r>
              <a:rPr lang="ru-RU" b="1" smtClean="0">
                <a:latin typeface="Times New Roman" pitchFamily="18" charset="0"/>
                <a:cs typeface="Times New Roman" pitchFamily="18" charset="0"/>
              </a:rPr>
              <a:t>- способствует творческому мышлению. </a:t>
            </a:r>
          </a:p>
          <a:p>
            <a:pPr eaLnBrk="1" hangingPunct="1">
              <a:buFont typeface="Wingdings 2" pitchFamily="18" charset="2"/>
              <a:buNone/>
            </a:pPr>
            <a:r>
              <a:rPr lang="ru-RU" b="1" smtClean="0">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5" name="Picture 2"/>
          <p:cNvPicPr>
            <a:picLocks noChangeAspect="1" noChangeArrowheads="1"/>
          </p:cNvPicPr>
          <p:nvPr/>
        </p:nvPicPr>
        <p:blipFill>
          <a:blip r:embed="rId2" cstate="email">
            <a:clrChange>
              <a:clrFrom>
                <a:srgbClr val="FFFFFF"/>
              </a:clrFrom>
              <a:clrTo>
                <a:srgbClr val="FFFFFF">
                  <a:alpha val="0"/>
                </a:srgbClr>
              </a:clrTo>
            </a:clrChange>
          </a:blip>
          <a:stretch>
            <a:fillRect/>
          </a:stretch>
        </p:blipFill>
        <p:spPr bwMode="auto">
          <a:xfrm>
            <a:off x="4427538" y="0"/>
            <a:ext cx="4105275" cy="3068638"/>
          </a:xfrm>
          <a:prstGeom prst="rect">
            <a:avLst/>
          </a:prstGeom>
          <a:ln>
            <a:noFill/>
          </a:ln>
          <a:effectLst>
            <a:outerShdw blurRad="292100" dist="139700" dir="2700000" algn="tl" rotWithShape="0">
              <a:srgbClr val="333333">
                <a:alpha val="65000"/>
              </a:srgbClr>
            </a:outerShdw>
          </a:effectLst>
        </p:spPr>
      </p:pic>
      <p:sp>
        <p:nvSpPr>
          <p:cNvPr id="11267" name="TextBox 4"/>
          <p:cNvSpPr txBox="1">
            <a:spLocks noChangeArrowheads="1"/>
          </p:cNvSpPr>
          <p:nvPr/>
        </p:nvSpPr>
        <p:spPr bwMode="auto">
          <a:xfrm>
            <a:off x="2714625" y="5214938"/>
            <a:ext cx="4643438" cy="369887"/>
          </a:xfrm>
          <a:prstGeom prst="rect">
            <a:avLst/>
          </a:prstGeom>
          <a:noFill/>
          <a:ln w="9525">
            <a:noFill/>
            <a:miter lim="800000"/>
            <a:headEnd/>
            <a:tailEnd/>
          </a:ln>
        </p:spPr>
        <p:txBody>
          <a:bodyPr>
            <a:spAutoFit/>
          </a:bodyPr>
          <a:lstStyle/>
          <a:p>
            <a:endParaRPr lang="ru-RU">
              <a:latin typeface="Franklin Gothic Book" pitchFamily="34" charset="0"/>
            </a:endParaRPr>
          </a:p>
        </p:txBody>
      </p:sp>
      <p:sp>
        <p:nvSpPr>
          <p:cNvPr id="15362" name="Прямоугольник 5"/>
          <p:cNvSpPr>
            <a:spLocks noChangeArrowheads="1"/>
          </p:cNvSpPr>
          <p:nvPr/>
        </p:nvSpPr>
        <p:spPr bwMode="auto">
          <a:xfrm>
            <a:off x="323850" y="3284538"/>
            <a:ext cx="8497888" cy="3448050"/>
          </a:xfrm>
          <a:prstGeom prst="rect">
            <a:avLst/>
          </a:prstGeom>
          <a:noFill/>
          <a:ln w="9525">
            <a:noFill/>
            <a:miter lim="800000"/>
            <a:headEnd/>
            <a:tailEnd/>
          </a:ln>
        </p:spPr>
        <p:txBody>
          <a:bodyPr>
            <a:spAutoFit/>
          </a:bodyPr>
          <a:lstStyle/>
          <a:p>
            <a:pPr>
              <a:defRPr/>
            </a:pPr>
            <a:r>
              <a:rPr lang="ru-RU" sz="5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ЧАЙ ПЬЕШЬ – </a:t>
            </a:r>
          </a:p>
          <a:p>
            <a:pPr>
              <a:defRPr/>
            </a:pPr>
            <a:r>
              <a:rPr lang="ru-RU" sz="5400"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ДО 100 ЛЕТ ПРОЖИВЕШЬ!</a:t>
            </a:r>
          </a:p>
          <a:p>
            <a:pPr algn="r">
              <a:defRPr/>
            </a:pPr>
            <a:r>
              <a:rPr lang="ru-RU"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Максименкова Татьяна Николаевна,</a:t>
            </a:r>
          </a:p>
          <a:p>
            <a:pPr algn="r">
              <a:defRPr/>
            </a:pPr>
            <a:r>
              <a:rPr lang="ru-RU" b="1" dirty="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учитель химии МБОУ ОСОШ г. Архангельска</a:t>
            </a:r>
          </a:p>
          <a:p>
            <a:pPr algn="r">
              <a:defRPr/>
            </a:pPr>
            <a:endParaRPr lang="ru-RU" sz="2000" b="1" dirty="0">
              <a:latin typeface="Times New Roman" pitchFamily="18" charset="0"/>
              <a:cs typeface="Times New Roman" pitchFamily="18" charset="0"/>
            </a:endParaRPr>
          </a:p>
        </p:txBody>
      </p:sp>
      <p:sp>
        <p:nvSpPr>
          <p:cNvPr id="7" name="Прямоугольник 6"/>
          <p:cNvSpPr/>
          <p:nvPr/>
        </p:nvSpPr>
        <p:spPr>
          <a:xfrm>
            <a:off x="2362200" y="2967038"/>
            <a:ext cx="184150" cy="923925"/>
          </a:xfrm>
          <a:prstGeom prst="rect">
            <a:avLst/>
          </a:prstGeom>
          <a:noFill/>
        </p:spPr>
        <p:txBody>
          <a:bodyPr wrap="none">
            <a:spAutoFit/>
          </a:bodyPr>
          <a:lstStyle/>
          <a:p>
            <a:pPr algn="ctr" fontAlgn="auto">
              <a:spcBef>
                <a:spcPts val="0"/>
              </a:spcBef>
              <a:spcAft>
                <a:spcPts val="0"/>
              </a:spcAft>
              <a:defRPr/>
            </a:pPr>
            <a:endParaRPr lang="ru-RU" sz="5400" b="1" dirty="0">
              <a:ln w="18000">
                <a:solidFill>
                  <a:schemeClr val="accent2">
                    <a:satMod val="140000"/>
                  </a:schemeClr>
                </a:solidFill>
                <a:prstDash val="solid"/>
                <a:miter lim="800000"/>
              </a:ln>
              <a:effectLst>
                <a:outerShdw blurRad="25500" dist="23000" dir="7020000" algn="tl">
                  <a:srgbClr val="000000">
                    <a:alpha val="50000"/>
                  </a:srgbClr>
                </a:outerShdw>
              </a:effectLst>
              <a:latin typeface="+mn-lt"/>
              <a:cs typeface="+mn-cs"/>
            </a:endParaRPr>
          </a:p>
        </p:txBody>
      </p:sp>
      <p:sp>
        <p:nvSpPr>
          <p:cNvPr id="9" name="Прямоугольник 8"/>
          <p:cNvSpPr/>
          <p:nvPr/>
        </p:nvSpPr>
        <p:spPr>
          <a:xfrm>
            <a:off x="2362200" y="2967038"/>
            <a:ext cx="184150" cy="923925"/>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endPar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endParaRPr>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p:cNvSpPr>
          <p:nvPr>
            <p:ph type="title" idx="4294967295"/>
          </p:nvPr>
        </p:nvSpPr>
        <p:spPr bwMode="auto">
          <a:xfrm>
            <a:off x="457200" y="620713"/>
            <a:ext cx="8686800" cy="649287"/>
          </a:xfrm>
        </p:spPr>
        <p:txBody>
          <a:bodyPr wrap="square" lIns="91440" tIns="45720" rIns="91440" bIns="45720" numCol="1" anchorCtr="0" compatLnSpc="1">
            <a:prstTxWarp prst="textNoShape">
              <a:avLst/>
            </a:prstTxWarp>
            <a:normAutofit fontScale="90000"/>
          </a:bodyPr>
          <a:lstStyle/>
          <a:p>
            <a:pPr>
              <a:defRPr/>
            </a:pPr>
            <a:r>
              <a:rPr lang="en-US" sz="4000" b="1" cap="none" dirty="0" smtClean="0">
                <a:effectLst/>
                <a:latin typeface="Times New Roman" pitchFamily="18" charset="0"/>
                <a:cs typeface="Times New Roman" pitchFamily="18" charset="0"/>
              </a:rPr>
              <a:t>Tea-leaves.</a:t>
            </a:r>
            <a:r>
              <a:rPr lang="en-US" sz="3200" cap="none" dirty="0" smtClean="0">
                <a:effectLst/>
                <a:latin typeface="Times New Roman" pitchFamily="18" charset="0"/>
                <a:cs typeface="Times New Roman" pitchFamily="18" charset="0"/>
              </a:rPr>
              <a:t/>
            </a:r>
            <a:br>
              <a:rPr lang="en-US" sz="3200" cap="none" dirty="0" smtClean="0">
                <a:effectLst/>
                <a:latin typeface="Times New Roman" pitchFamily="18" charset="0"/>
                <a:cs typeface="Times New Roman" pitchFamily="18" charset="0"/>
              </a:rPr>
            </a:br>
            <a:endParaRPr lang="ru-RU" sz="3200" cap="none" dirty="0" smtClean="0">
              <a:effectLst/>
              <a:latin typeface="Times New Roman" pitchFamily="18" charset="0"/>
              <a:cs typeface="Times New Roman" pitchFamily="18" charset="0"/>
            </a:endParaRPr>
          </a:p>
        </p:txBody>
      </p:sp>
      <p:sp>
        <p:nvSpPr>
          <p:cNvPr id="29699" name="Rectangle 3"/>
          <p:cNvSpPr>
            <a:spLocks noGrp="1"/>
          </p:cNvSpPr>
          <p:nvPr>
            <p:ph type="body" idx="4294967295"/>
          </p:nvPr>
        </p:nvSpPr>
        <p:spPr>
          <a:xfrm>
            <a:off x="179388" y="1196975"/>
            <a:ext cx="8713787" cy="5400675"/>
          </a:xfrm>
        </p:spPr>
        <p:txBody>
          <a:bodyPr/>
          <a:lstStyle/>
          <a:p>
            <a:r>
              <a:rPr lang="en-US" smtClean="0">
                <a:latin typeface="Times New Roman" pitchFamily="18" charset="0"/>
                <a:cs typeface="Times New Roman" pitchFamily="18" charset="0"/>
              </a:rPr>
              <a:t>There was time when drinking tea was almost unknown in Europe</a:t>
            </a:r>
            <a:r>
              <a:rPr lang="ru-RU" smtClean="0">
                <a:latin typeface="Times New Roman" pitchFamily="18" charset="0"/>
                <a:cs typeface="Times New Roman" pitchFamily="18" charset="0"/>
              </a:rPr>
              <a:t>. </a:t>
            </a:r>
            <a:r>
              <a:rPr lang="en-US" smtClean="0">
                <a:latin typeface="Times New Roman" pitchFamily="18" charset="0"/>
                <a:cs typeface="Times New Roman" pitchFamily="18" charset="0"/>
              </a:rPr>
              <a:t>This legend is about an old woman and her son who lived long before in England. He was a sea captain and every time he returned he brought his mother a gift. He tried to bring something unusual for her. One day he brought tea leaves and went for a walk. Then he saw his mother with friends at eating a wonderful dish – tea leaves were boiled in a pan with butter and salt.</a:t>
            </a:r>
            <a:endParaRPr lang="ru-RU"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p:cNvSpPr>
          <p:nvPr>
            <p:ph type="body" idx="4294967295"/>
          </p:nvPr>
        </p:nvSpPr>
        <p:spPr/>
        <p:txBody>
          <a:bodyPr/>
          <a:lstStyle/>
          <a:p>
            <a:r>
              <a:rPr lang="en-US" b="1" smtClean="0">
                <a:solidFill>
                  <a:schemeClr val="tx1"/>
                </a:solidFill>
                <a:latin typeface="Times New Roman" pitchFamily="18" charset="0"/>
                <a:cs typeface="Times New Roman" pitchFamily="18" charset="0"/>
              </a:rPr>
              <a:t>1. What was the son?</a:t>
            </a:r>
            <a:endParaRPr lang="ru-RU" b="1" smtClean="0">
              <a:solidFill>
                <a:schemeClr val="tx1"/>
              </a:solidFill>
              <a:latin typeface="Times New Roman" pitchFamily="18" charset="0"/>
              <a:cs typeface="Times New Roman" pitchFamily="18" charset="0"/>
            </a:endParaRPr>
          </a:p>
          <a:p>
            <a:endParaRPr lang="en-US" b="1" smtClean="0">
              <a:solidFill>
                <a:schemeClr val="tx1"/>
              </a:solidFill>
              <a:latin typeface="Times New Roman" pitchFamily="18" charset="0"/>
              <a:cs typeface="Times New Roman" pitchFamily="18" charset="0"/>
            </a:endParaRPr>
          </a:p>
          <a:p>
            <a:r>
              <a:rPr lang="en-US" b="1" smtClean="0">
                <a:solidFill>
                  <a:schemeClr val="tx1"/>
                </a:solidFill>
                <a:latin typeface="Times New Roman" pitchFamily="18" charset="0"/>
                <a:cs typeface="Times New Roman" pitchFamily="18" charset="0"/>
              </a:rPr>
              <a:t>2. What  did the sailor bring for his mother?</a:t>
            </a:r>
            <a:endParaRPr lang="ru-RU" b="1" smtClean="0">
              <a:solidFill>
                <a:schemeClr val="tx1"/>
              </a:solidFill>
              <a:latin typeface="Times New Roman" pitchFamily="18" charset="0"/>
              <a:cs typeface="Times New Roman" pitchFamily="18" charset="0"/>
            </a:endParaRPr>
          </a:p>
          <a:p>
            <a:endParaRPr lang="en-US" b="1" smtClean="0">
              <a:solidFill>
                <a:schemeClr val="tx1"/>
              </a:solidFill>
              <a:latin typeface="Times New Roman" pitchFamily="18" charset="0"/>
              <a:cs typeface="Times New Roman" pitchFamily="18" charset="0"/>
            </a:endParaRPr>
          </a:p>
          <a:p>
            <a:r>
              <a:rPr lang="en-US" b="1" smtClean="0">
                <a:solidFill>
                  <a:schemeClr val="tx1"/>
                </a:solidFill>
                <a:latin typeface="Times New Roman" pitchFamily="18" charset="0"/>
                <a:cs typeface="Times New Roman" pitchFamily="18" charset="0"/>
              </a:rPr>
              <a:t>3. What happened with tea leaves</a:t>
            </a:r>
            <a:r>
              <a:rPr lang="en-US" sz="4000" smtClean="0">
                <a:solidFill>
                  <a:schemeClr val="tx1"/>
                </a:solidFill>
              </a:rPr>
              <a:t>?</a:t>
            </a:r>
            <a:endParaRPr lang="ru-RU" sz="4000" smtClean="0">
              <a:solidFill>
                <a:schemeClr val="tx1"/>
              </a:solidFill>
            </a:endParaRPr>
          </a:p>
        </p:txBody>
      </p:sp>
      <p:sp>
        <p:nvSpPr>
          <p:cNvPr id="30723" name="Rectangle 4"/>
          <p:cNvSpPr>
            <a:spLocks/>
          </p:cNvSpPr>
          <p:nvPr/>
        </p:nvSpPr>
        <p:spPr bwMode="auto">
          <a:xfrm>
            <a:off x="457200" y="333375"/>
            <a:ext cx="8686800" cy="838200"/>
          </a:xfrm>
          <a:prstGeom prst="rect">
            <a:avLst/>
          </a:prstGeom>
          <a:noFill/>
          <a:ln w="9525">
            <a:noFill/>
            <a:miter lim="800000"/>
            <a:headEnd/>
            <a:tailEnd/>
          </a:ln>
        </p:spPr>
        <p:txBody>
          <a:bodyPr anchor="ctr"/>
          <a:lstStyle/>
          <a:p>
            <a:pPr eaLnBrk="0" hangingPunct="0"/>
            <a:r>
              <a:rPr lang="en-US" sz="3600" b="1">
                <a:latin typeface="Times New Roman" pitchFamily="18" charset="0"/>
                <a:cs typeface="Times New Roman" pitchFamily="18" charset="0"/>
              </a:rPr>
              <a:t>Answer the questions:</a:t>
            </a:r>
            <a:endParaRPr lang="ru-RU" sz="3600" b="1">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endParaRPr lang="ru-RU"/>
          </a:p>
        </p:txBody>
      </p:sp>
      <p:pic>
        <p:nvPicPr>
          <p:cNvPr id="5" name="ВИАВеселые_ребята_-_Чашка_чая_(mp3cut.net).mp3">
            <a:hlinkClick r:id="" action="ppaction://media"/>
          </p:cNvPr>
          <p:cNvPicPr>
            <a:picLocks noGrp="1" noRot="1" noChangeAspect="1"/>
          </p:cNvPicPr>
          <p:nvPr>
            <p:ph idx="1"/>
            <a:audioFile r:link="rId1"/>
          </p:nvPr>
        </p:nvPicPr>
        <p:blipFill>
          <a:blip r:embed="rId3" cstate="email"/>
          <a:srcRect/>
          <a:stretch>
            <a:fillRect/>
          </a:stretch>
        </p:blipFill>
        <p:spPr>
          <a:xfrm>
            <a:off x="4495800" y="3665538"/>
            <a:ext cx="304800" cy="304800"/>
          </a:xfrm>
        </p:spPr>
      </p:pic>
      <p:pic>
        <p:nvPicPr>
          <p:cNvPr id="31748" name="Picture 2" descr="C:\Users\1\Desktop\tea-1.jpg"/>
          <p:cNvPicPr>
            <a:picLocks noChangeAspect="1" noChangeArrowheads="1"/>
          </p:cNvPicPr>
          <p:nvPr/>
        </p:nvPicPr>
        <p:blipFill>
          <a:blip r:embed="rId4" cstate="email"/>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0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1\Desktop\Чай-1\чай-1\ЧАЙ Картинки\заварка.jpg"/>
          <p:cNvPicPr>
            <a:picLocks noGrp="1" noChangeAspect="1" noChangeArrowheads="1"/>
          </p:cNvPicPr>
          <p:nvPr>
            <p:ph sz="half" idx="1"/>
          </p:nvPr>
        </p:nvPicPr>
        <p:blipFill>
          <a:blip r:embed="rId2" cstate="email">
            <a:clrChange>
              <a:clrFrom>
                <a:srgbClr val="FDF9FA"/>
              </a:clrFrom>
              <a:clrTo>
                <a:srgbClr val="FDF9FA">
                  <a:alpha val="0"/>
                </a:srgbClr>
              </a:clrTo>
            </a:clrChange>
          </a:blip>
          <a:srcRect/>
          <a:stretch>
            <a:fillRect/>
          </a:stretch>
        </p:blipFill>
        <p:spPr>
          <a:xfrm>
            <a:off x="4643438" y="620713"/>
            <a:ext cx="3729037" cy="4800600"/>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2" name="Заголовок 1"/>
          <p:cNvSpPr>
            <a:spLocks noGrp="1"/>
          </p:cNvSpPr>
          <p:nvPr>
            <p:ph type="title"/>
          </p:nvPr>
        </p:nvSpPr>
        <p:spPr>
          <a:xfrm>
            <a:off x="330200" y="679450"/>
            <a:ext cx="8458200" cy="520700"/>
          </a:xfrm>
        </p:spPr>
        <p:txBody>
          <a:bodyPr>
            <a:noAutofit/>
          </a:bodyPr>
          <a:lstStyle/>
          <a:p>
            <a:pPr eaLnBrk="1" fontAlgn="auto" hangingPunct="1">
              <a:spcAft>
                <a:spcPts val="0"/>
              </a:spcAft>
              <a:defRPr/>
            </a:pPr>
            <a:r>
              <a:rPr lang="ru-RU" u="sng" dirty="0" smtClean="0">
                <a:latin typeface="Times New Roman" pitchFamily="18" charset="0"/>
                <a:cs typeface="Times New Roman" pitchFamily="18" charset="0"/>
              </a:rPr>
              <a:t>Способ заваривания </a:t>
            </a:r>
            <a:br>
              <a:rPr lang="ru-RU" u="sng" dirty="0" smtClean="0">
                <a:latin typeface="Times New Roman" pitchFamily="18" charset="0"/>
                <a:cs typeface="Times New Roman" pitchFamily="18" charset="0"/>
              </a:rPr>
            </a:br>
            <a:r>
              <a:rPr lang="ru-RU" u="sng" dirty="0" smtClean="0">
                <a:latin typeface="Times New Roman" pitchFamily="18" charset="0"/>
                <a:cs typeface="Times New Roman" pitchFamily="18" charset="0"/>
              </a:rPr>
              <a:t>черного</a:t>
            </a:r>
            <a:br>
              <a:rPr lang="ru-RU" u="sng" dirty="0" smtClean="0">
                <a:latin typeface="Times New Roman" pitchFamily="18" charset="0"/>
                <a:cs typeface="Times New Roman" pitchFamily="18" charset="0"/>
              </a:rPr>
            </a:br>
            <a:r>
              <a:rPr lang="ru-RU" u="sng" dirty="0" smtClean="0">
                <a:latin typeface="Times New Roman" pitchFamily="18" charset="0"/>
                <a:cs typeface="Times New Roman" pitchFamily="18" charset="0"/>
              </a:rPr>
              <a:t>чая</a:t>
            </a:r>
            <a:endParaRPr lang="ru-RU" u="sng" dirty="0">
              <a:latin typeface="Times New Roman" pitchFamily="18" charset="0"/>
              <a:cs typeface="Times New Roman" pitchFamily="18" charset="0"/>
            </a:endParaRPr>
          </a:p>
        </p:txBody>
      </p:sp>
      <p:sp>
        <p:nvSpPr>
          <p:cNvPr id="32772" name="Текст 2"/>
          <p:cNvSpPr>
            <a:spLocks noGrp="1"/>
          </p:cNvSpPr>
          <p:nvPr>
            <p:ph type="body" idx="2"/>
          </p:nvPr>
        </p:nvSpPr>
        <p:spPr>
          <a:xfrm>
            <a:off x="323850" y="1484313"/>
            <a:ext cx="3467100" cy="4868862"/>
          </a:xfrm>
        </p:spPr>
        <p:txBody>
          <a:bodyPr/>
          <a:lstStyle/>
          <a:p>
            <a:pPr eaLnBrk="1" hangingPunct="1">
              <a:lnSpc>
                <a:spcPct val="80000"/>
              </a:lnSpc>
            </a:pPr>
            <a:r>
              <a:rPr lang="ru-RU" sz="1600" b="1" smtClean="0"/>
              <a:t> </a:t>
            </a:r>
            <a:br>
              <a:rPr lang="ru-RU" sz="1600" b="1" smtClean="0"/>
            </a:br>
            <a:r>
              <a:rPr lang="ru-RU" sz="2000" b="1" smtClean="0"/>
              <a:t> </a:t>
            </a:r>
            <a:r>
              <a:rPr lang="ru-RU" sz="2000" b="1" smtClean="0">
                <a:latin typeface="Times New Roman" pitchFamily="18" charset="0"/>
                <a:cs typeface="Times New Roman" pitchFamily="18" charset="0"/>
              </a:rPr>
              <a:t>Количество чая для заварки определяют индивидуально. Чай заливают горячей водой дважды (температура воды - 95°С). </a:t>
            </a:r>
            <a:br>
              <a:rPr lang="ru-RU" sz="2000" b="1" smtClean="0">
                <a:latin typeface="Times New Roman" pitchFamily="18" charset="0"/>
                <a:cs typeface="Times New Roman" pitchFamily="18" charset="0"/>
              </a:rPr>
            </a:br>
            <a:r>
              <a:rPr lang="ru-RU" sz="2000" b="1" smtClean="0">
                <a:latin typeface="Times New Roman" pitchFamily="18" charset="0"/>
                <a:cs typeface="Times New Roman" pitchFamily="18" charset="0"/>
              </a:rPr>
              <a:t>Сначала на 1/3, через 2 мин. - на 2/3 объема, оставляя место для пенки. Чайник накрывается легкой льняной салфеткой Через в 4-5 минут заваривания чайные листья  удаляют чайника. Чай разливают по чашкам и пьют сразу же, разбавление водой - по желанию, по вкусу. </a:t>
            </a:r>
            <a:endParaRPr lang="ru-RU" sz="200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1\Desktop\Чай-1\чай-1\ЧАЙ Картинки\заварка.jpg"/>
          <p:cNvPicPr>
            <a:picLocks noGrp="1" noChangeAspect="1" noChangeArrowheads="1"/>
          </p:cNvPicPr>
          <p:nvPr>
            <p:ph sz="half" idx="1"/>
          </p:nvPr>
        </p:nvPicPr>
        <p:blipFill>
          <a:blip r:embed="rId2" cstate="email">
            <a:clrChange>
              <a:clrFrom>
                <a:srgbClr val="FFFCFD"/>
              </a:clrFrom>
              <a:clrTo>
                <a:srgbClr val="FFFCFD">
                  <a:alpha val="0"/>
                </a:srgbClr>
              </a:clrTo>
            </a:clrChange>
          </a:blip>
          <a:srcRect/>
          <a:stretch>
            <a:fillRect/>
          </a:stretch>
        </p:blipFill>
        <p:spPr>
          <a:xfrm>
            <a:off x="4381500" y="609600"/>
            <a:ext cx="3727450" cy="4800600"/>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2" name="Заголовок 1"/>
          <p:cNvSpPr>
            <a:spLocks noGrp="1"/>
          </p:cNvSpPr>
          <p:nvPr>
            <p:ph type="title"/>
          </p:nvPr>
        </p:nvSpPr>
        <p:spPr>
          <a:xfrm>
            <a:off x="330200" y="654066"/>
            <a:ext cx="8458200" cy="292084"/>
          </a:xfrm>
        </p:spPr>
        <p:txBody>
          <a:bodyPr>
            <a:noAutofit/>
          </a:bodyPr>
          <a:lstStyle/>
          <a:p>
            <a:pPr eaLnBrk="1" fontAlgn="auto" hangingPunct="1">
              <a:spcAft>
                <a:spcPts val="0"/>
              </a:spcAft>
              <a:defRPr/>
            </a:pPr>
            <a:r>
              <a:rPr lang="ru-RU" u="sng" dirty="0" smtClean="0">
                <a:latin typeface="Times New Roman" pitchFamily="18" charset="0"/>
                <a:cs typeface="Times New Roman" pitchFamily="18" charset="0"/>
              </a:rPr>
              <a:t>Способ заваривания </a:t>
            </a:r>
            <a:br>
              <a:rPr lang="ru-RU" u="sng" dirty="0" smtClean="0">
                <a:latin typeface="Times New Roman" pitchFamily="18" charset="0"/>
                <a:cs typeface="Times New Roman" pitchFamily="18" charset="0"/>
              </a:rPr>
            </a:br>
            <a:r>
              <a:rPr lang="ru-RU" u="sng" dirty="0" smtClean="0">
                <a:latin typeface="Times New Roman" pitchFamily="18" charset="0"/>
                <a:cs typeface="Times New Roman" pitchFamily="18" charset="0"/>
              </a:rPr>
              <a:t>зеленого</a:t>
            </a:r>
            <a:br>
              <a:rPr lang="ru-RU" u="sng" dirty="0" smtClean="0">
                <a:latin typeface="Times New Roman" pitchFamily="18" charset="0"/>
                <a:cs typeface="Times New Roman" pitchFamily="18" charset="0"/>
              </a:rPr>
            </a:br>
            <a:r>
              <a:rPr lang="ru-RU" u="sng" dirty="0" smtClean="0">
                <a:latin typeface="Times New Roman" pitchFamily="18" charset="0"/>
                <a:cs typeface="Times New Roman" pitchFamily="18" charset="0"/>
              </a:rPr>
              <a:t>чая</a:t>
            </a:r>
            <a:endParaRPr lang="ru-RU" u="sng" dirty="0">
              <a:latin typeface="Times New Roman" pitchFamily="18" charset="0"/>
              <a:cs typeface="Times New Roman" pitchFamily="18" charset="0"/>
            </a:endParaRPr>
          </a:p>
        </p:txBody>
      </p:sp>
      <p:sp>
        <p:nvSpPr>
          <p:cNvPr id="33796" name="Текст 2"/>
          <p:cNvSpPr>
            <a:spLocks noGrp="1"/>
          </p:cNvSpPr>
          <p:nvPr>
            <p:ph type="body" idx="2"/>
          </p:nvPr>
        </p:nvSpPr>
        <p:spPr>
          <a:xfrm>
            <a:off x="250825" y="1412875"/>
            <a:ext cx="3816350" cy="4824413"/>
          </a:xfrm>
        </p:spPr>
        <p:txBody>
          <a:bodyPr/>
          <a:lstStyle/>
          <a:p>
            <a:pPr eaLnBrk="1" hangingPunct="1">
              <a:lnSpc>
                <a:spcPct val="90000"/>
              </a:lnSpc>
            </a:pPr>
            <a:r>
              <a:rPr lang="ru-RU" sz="1600" smtClean="0"/>
              <a:t/>
            </a:r>
            <a:br>
              <a:rPr lang="ru-RU" sz="1600" smtClean="0"/>
            </a:br>
            <a:r>
              <a:rPr lang="ru-RU" sz="1700" b="1" smtClean="0">
                <a:latin typeface="Times New Roman" pitchFamily="18" charset="0"/>
                <a:cs typeface="Times New Roman" pitchFamily="18" charset="0"/>
              </a:rPr>
              <a:t> </a:t>
            </a:r>
            <a:r>
              <a:rPr lang="ru-RU" sz="2000" b="1" smtClean="0">
                <a:latin typeface="Times New Roman" pitchFamily="18" charset="0"/>
                <a:cs typeface="Times New Roman" pitchFamily="18" charset="0"/>
              </a:rPr>
              <a:t>Перед заваркой чайную посуду следует ополоснуть кипятком. Количество чая - одна чайная ложка на 150 - 200 мл. воды. Чай заваривают не перекипевшей водой, остывшей до температуры 80 – 85 С. </a:t>
            </a:r>
            <a:br>
              <a:rPr lang="ru-RU" sz="2000" b="1" smtClean="0">
                <a:latin typeface="Times New Roman" pitchFamily="18" charset="0"/>
                <a:cs typeface="Times New Roman" pitchFamily="18" charset="0"/>
              </a:rPr>
            </a:br>
            <a:r>
              <a:rPr lang="ru-RU" sz="2000" b="1" smtClean="0">
                <a:latin typeface="Times New Roman" pitchFamily="18" charset="0"/>
                <a:cs typeface="Times New Roman" pitchFamily="18" charset="0"/>
              </a:rPr>
              <a:t>Первый раз зелёный чай настаивают 1,5 - 2 минуты и полностью сливают в чахай, или "море чая", откуда уже разливают по чашкам.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b="1" dirty="0" smtClean="0">
                <a:latin typeface="Times New Roman" pitchFamily="18" charset="0"/>
                <a:cs typeface="Times New Roman" pitchFamily="18" charset="0"/>
              </a:rPr>
              <a:t>Чай полезен для здоровья, но не всем, не всегда и не в любых количествах</a:t>
            </a:r>
            <a:endParaRPr lang="ru-RU" b="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1928813"/>
            <a:ext cx="8229600" cy="4197350"/>
          </a:xfrm>
        </p:spPr>
        <p:txBody>
          <a:bodyPr>
            <a:normAutofit fontScale="25000" lnSpcReduction="20000"/>
          </a:bodyPr>
          <a:lstStyle/>
          <a:p>
            <a:pPr eaLnBrk="1" fontAlgn="auto" hangingPunct="1">
              <a:spcAft>
                <a:spcPts val="0"/>
              </a:spcAft>
              <a:buFont typeface="Wingdings 2"/>
              <a:buChar char=""/>
              <a:defRPr/>
            </a:pPr>
            <a:endParaRPr lang="ru-RU" dirty="0" smtClean="0"/>
          </a:p>
          <a:p>
            <a:pPr marL="514350" indent="-514350" eaLnBrk="1" fontAlgn="auto" hangingPunct="1">
              <a:spcAft>
                <a:spcPts val="0"/>
              </a:spcAft>
              <a:buFont typeface="Wingdings 2"/>
              <a:buNone/>
              <a:defRPr/>
            </a:pPr>
            <a:r>
              <a:rPr lang="ru-RU" sz="11200" b="1" dirty="0" smtClean="0">
                <a:latin typeface="Times New Roman" pitchFamily="18" charset="0"/>
                <a:cs typeface="Times New Roman" pitchFamily="18" charset="0"/>
              </a:rPr>
              <a:t>1. Беременные женщины</a:t>
            </a:r>
          </a:p>
          <a:p>
            <a:pPr marL="514350" indent="-514350" eaLnBrk="1" fontAlgn="auto" hangingPunct="1">
              <a:spcAft>
                <a:spcPts val="0"/>
              </a:spcAft>
              <a:buFont typeface="Wingdings 2"/>
              <a:buAutoNum type="arabicPeriod"/>
              <a:defRPr/>
            </a:pPr>
            <a:endParaRPr lang="ru-RU" sz="11200" b="1" dirty="0" smtClean="0">
              <a:latin typeface="Times New Roman" pitchFamily="18" charset="0"/>
              <a:cs typeface="Times New Roman" pitchFamily="18" charset="0"/>
            </a:endParaRPr>
          </a:p>
          <a:p>
            <a:pPr eaLnBrk="1" fontAlgn="auto" hangingPunct="1">
              <a:spcAft>
                <a:spcPts val="0"/>
              </a:spcAft>
              <a:buFont typeface="Wingdings 2"/>
              <a:buNone/>
              <a:defRPr/>
            </a:pPr>
            <a:r>
              <a:rPr lang="ru-RU" sz="11200" b="1" dirty="0" smtClean="0">
                <a:latin typeface="Times New Roman" pitchFamily="18" charset="0"/>
                <a:cs typeface="Times New Roman" pitchFamily="18" charset="0"/>
              </a:rPr>
              <a:t>2. Страдающие язвой</a:t>
            </a:r>
          </a:p>
          <a:p>
            <a:pPr eaLnBrk="1" fontAlgn="auto" hangingPunct="1">
              <a:spcAft>
                <a:spcPts val="0"/>
              </a:spcAft>
              <a:buFont typeface="Wingdings 2"/>
              <a:buChar char=""/>
              <a:defRPr/>
            </a:pPr>
            <a:endParaRPr lang="ru-RU" sz="11200" b="1" dirty="0" smtClean="0">
              <a:latin typeface="Times New Roman" pitchFamily="18" charset="0"/>
              <a:cs typeface="Times New Roman" pitchFamily="18" charset="0"/>
            </a:endParaRPr>
          </a:p>
          <a:p>
            <a:pPr eaLnBrk="1" fontAlgn="auto" hangingPunct="1">
              <a:spcAft>
                <a:spcPts val="0"/>
              </a:spcAft>
              <a:buFont typeface="Wingdings 2"/>
              <a:buNone/>
              <a:defRPr/>
            </a:pPr>
            <a:r>
              <a:rPr lang="ru-RU" sz="11200" b="1" dirty="0" smtClean="0">
                <a:latin typeface="Times New Roman" pitchFamily="18" charset="0"/>
                <a:cs typeface="Times New Roman" pitchFamily="18" charset="0"/>
              </a:rPr>
              <a:t>3. Страдающие атеросклерозом и гипертонией</a:t>
            </a:r>
          </a:p>
          <a:p>
            <a:pPr eaLnBrk="1" fontAlgn="auto" hangingPunct="1">
              <a:spcAft>
                <a:spcPts val="0"/>
              </a:spcAft>
              <a:buFont typeface="Wingdings 2"/>
              <a:buChar char=""/>
              <a:defRPr/>
            </a:pPr>
            <a:endParaRPr lang="ru-RU" sz="11200" b="1" dirty="0" smtClean="0">
              <a:latin typeface="Times New Roman" pitchFamily="18" charset="0"/>
              <a:cs typeface="Times New Roman" pitchFamily="18" charset="0"/>
            </a:endParaRPr>
          </a:p>
          <a:p>
            <a:pPr eaLnBrk="1" fontAlgn="auto" hangingPunct="1">
              <a:spcAft>
                <a:spcPts val="0"/>
              </a:spcAft>
              <a:buFont typeface="Wingdings 2"/>
              <a:buNone/>
              <a:defRPr/>
            </a:pPr>
            <a:r>
              <a:rPr lang="ru-RU" sz="11200" b="1" dirty="0" smtClean="0">
                <a:latin typeface="Times New Roman" pitchFamily="18" charset="0"/>
                <a:cs typeface="Times New Roman" pitchFamily="18" charset="0"/>
              </a:rPr>
              <a:t>4. Страдающие бессонницей</a:t>
            </a:r>
          </a:p>
          <a:p>
            <a:pPr eaLnBrk="1" fontAlgn="auto" hangingPunct="1">
              <a:spcAft>
                <a:spcPts val="0"/>
              </a:spcAft>
              <a:buFont typeface="Wingdings 2"/>
              <a:buChar char=""/>
              <a:defRPr/>
            </a:pPr>
            <a:endParaRPr lang="ru-RU" sz="11200" b="1" dirty="0" smtClean="0">
              <a:latin typeface="Times New Roman" pitchFamily="18" charset="0"/>
              <a:cs typeface="Times New Roman" pitchFamily="18" charset="0"/>
            </a:endParaRPr>
          </a:p>
          <a:p>
            <a:pPr eaLnBrk="1" fontAlgn="auto" hangingPunct="1">
              <a:spcAft>
                <a:spcPts val="0"/>
              </a:spcAft>
              <a:buFont typeface="Wingdings 2"/>
              <a:buNone/>
              <a:defRPr/>
            </a:pPr>
            <a:r>
              <a:rPr lang="ru-RU" sz="11200" b="1" dirty="0" smtClean="0">
                <a:latin typeface="Times New Roman" pitchFamily="18" charset="0"/>
                <a:cs typeface="Times New Roman" pitchFamily="18" charset="0"/>
              </a:rPr>
              <a:t>5. Больные с высокой температурой</a:t>
            </a:r>
          </a:p>
          <a:p>
            <a:pPr eaLnBrk="1" fontAlgn="auto" hangingPunct="1">
              <a:spcAft>
                <a:spcPts val="0"/>
              </a:spcAft>
              <a:buFont typeface="Wingdings 2"/>
              <a:buChar char=""/>
              <a:defRPr/>
            </a:pPr>
            <a:endParaRPr lang="ru-RU" sz="11200" dirty="0" smtClean="0"/>
          </a:p>
          <a:p>
            <a:pPr eaLnBrk="1" fontAlgn="auto" hangingPunct="1">
              <a:spcAft>
                <a:spcPts val="0"/>
              </a:spcAft>
              <a:buFont typeface="Wingdings 2"/>
              <a:buChar char=""/>
              <a:defRPr/>
            </a:pPr>
            <a:endParaRPr lang="ru-RU" dirty="0" smtClean="0"/>
          </a:p>
          <a:p>
            <a:pPr eaLnBrk="1" fontAlgn="auto" hangingPunct="1">
              <a:spcAft>
                <a:spcPts val="0"/>
              </a:spcAft>
              <a:buFont typeface="Wingdings 2"/>
              <a:buNone/>
              <a:defRPr/>
            </a:pPr>
            <a:r>
              <a:rPr lang="ru-RU" dirty="0" smtClean="0"/>
              <a:t> </a:t>
            </a:r>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sz="4000" b="1" dirty="0" smtClean="0">
                <a:latin typeface="Times New Roman" pitchFamily="18" charset="0"/>
                <a:cs typeface="Times New Roman" pitchFamily="18" charset="0"/>
              </a:rPr>
              <a:t>Вред чая</a:t>
            </a:r>
            <a:endParaRPr lang="ru-RU" sz="4000" b="1"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92500" lnSpcReduction="20000"/>
          </a:bodyPr>
          <a:lstStyle/>
          <a:p>
            <a:pPr eaLnBrk="1" fontAlgn="auto" hangingPunct="1">
              <a:spcAft>
                <a:spcPts val="0"/>
              </a:spcAft>
              <a:buFont typeface="Wingdings 2"/>
              <a:buChar char=""/>
              <a:defRPr/>
            </a:pPr>
            <a:r>
              <a:rPr lang="ru-RU" b="1" dirty="0" smtClean="0">
                <a:latin typeface="Times New Roman" pitchFamily="18" charset="0"/>
                <a:cs typeface="Times New Roman" pitchFamily="18" charset="0"/>
              </a:rPr>
              <a:t>человеческий фактор и недобросовестность производителей </a:t>
            </a:r>
          </a:p>
          <a:p>
            <a:pPr eaLnBrk="1" fontAlgn="auto" hangingPunct="1">
              <a:spcAft>
                <a:spcPts val="0"/>
              </a:spcAft>
              <a:buFont typeface="Wingdings 2"/>
              <a:buChar char=""/>
              <a:defRPr/>
            </a:pPr>
            <a:r>
              <a:rPr lang="ru-RU" b="1" dirty="0" smtClean="0">
                <a:latin typeface="Times New Roman" pitchFamily="18" charset="0"/>
                <a:cs typeface="Times New Roman" pitchFamily="18" charset="0"/>
              </a:rPr>
              <a:t>ароматизированные чаи</a:t>
            </a:r>
          </a:p>
          <a:p>
            <a:pPr eaLnBrk="1" fontAlgn="auto" hangingPunct="1">
              <a:spcAft>
                <a:spcPts val="0"/>
              </a:spcAft>
              <a:buFont typeface="Wingdings 2"/>
              <a:buChar char=""/>
              <a:defRPr/>
            </a:pPr>
            <a:r>
              <a:rPr lang="ru-RU" b="1" dirty="0" smtClean="0">
                <a:latin typeface="Times New Roman" pitchFamily="18" charset="0"/>
                <a:cs typeface="Times New Roman" pitchFamily="18" charset="0"/>
              </a:rPr>
              <a:t>пакетированные чаи</a:t>
            </a:r>
          </a:p>
          <a:p>
            <a:pPr eaLnBrk="1" fontAlgn="auto" hangingPunct="1">
              <a:spcAft>
                <a:spcPts val="0"/>
              </a:spcAft>
              <a:buFont typeface="Wingdings 2"/>
              <a:buChar char=""/>
              <a:defRPr/>
            </a:pPr>
            <a:r>
              <a:rPr lang="ru-RU" b="1" dirty="0" smtClean="0">
                <a:latin typeface="Times New Roman" pitchFamily="18" charset="0"/>
                <a:cs typeface="Times New Roman" pitchFamily="18" charset="0"/>
              </a:rPr>
              <a:t>бутылочные чаи </a:t>
            </a:r>
          </a:p>
          <a:p>
            <a:pPr eaLnBrk="1" fontAlgn="auto" hangingPunct="1">
              <a:spcAft>
                <a:spcPts val="0"/>
              </a:spcAft>
              <a:buFont typeface="Wingdings 2"/>
              <a:buNone/>
              <a:defRPr/>
            </a:pPr>
            <a:r>
              <a:rPr lang="ru-RU" b="1" dirty="0" smtClean="0">
                <a:latin typeface="Times New Roman" pitchFamily="18" charset="0"/>
                <a:cs typeface="Times New Roman" pitchFamily="18" charset="0"/>
              </a:rPr>
              <a:t>	</a:t>
            </a:r>
          </a:p>
          <a:p>
            <a:pPr eaLnBrk="1" fontAlgn="auto" hangingPunct="1">
              <a:spcAft>
                <a:spcPts val="0"/>
              </a:spcAft>
              <a:buFont typeface="Wingdings 2"/>
              <a:buNone/>
              <a:defRPr/>
            </a:pPr>
            <a:r>
              <a:rPr lang="ru-RU" b="1" dirty="0" smtClean="0">
                <a:solidFill>
                  <a:srgbClr val="FF0000"/>
                </a:solidFill>
                <a:latin typeface="Times New Roman" pitchFamily="18" charset="0"/>
                <a:cs typeface="Times New Roman" pitchFamily="18" charset="0"/>
              </a:rPr>
              <a:t>	Спустя 30 минут после заваривания чай теряют большую часть своих полезных качеств, поэтому пить его следует спустя 5-10 минут после заваривания</a:t>
            </a:r>
            <a:endParaRPr lang="ru-RU" b="1" dirty="0">
              <a:solidFill>
                <a:srgbClr val="FF0000"/>
              </a:solidFill>
              <a:latin typeface="Times New Roman" pitchFamily="18" charset="0"/>
              <a:cs typeface="Times New Roman" pitchFamily="18" charset="0"/>
            </a:endParaRPr>
          </a:p>
        </p:txBody>
      </p:sp>
      <p:pic>
        <p:nvPicPr>
          <p:cNvPr id="34819" name="Picture 2"/>
          <p:cNvPicPr>
            <a:picLocks noChangeAspect="1" noChangeArrowheads="1"/>
          </p:cNvPicPr>
          <p:nvPr/>
        </p:nvPicPr>
        <p:blipFill>
          <a:blip r:embed="rId2" cstate="email"/>
          <a:srcRect/>
          <a:stretch>
            <a:fillRect/>
          </a:stretch>
        </p:blipFill>
        <p:spPr bwMode="auto">
          <a:xfrm>
            <a:off x="6143625" y="2000250"/>
            <a:ext cx="2786063"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57232"/>
          </a:xfrm>
        </p:spPr>
        <p:txBody>
          <a:bodyPr/>
          <a:lstStyle/>
          <a:p>
            <a:pPr eaLnBrk="1" fontAlgn="auto" hangingPunct="1">
              <a:spcAft>
                <a:spcPts val="0"/>
              </a:spcAft>
              <a:defRPr/>
            </a:pPr>
            <a:r>
              <a:rPr lang="ru-RU" sz="4000" b="1" dirty="0" smtClean="0">
                <a:latin typeface="Times New Roman" pitchFamily="18" charset="0"/>
                <a:cs typeface="Times New Roman" pitchFamily="18" charset="0"/>
              </a:rPr>
              <a:t>Вред зеленого чая</a:t>
            </a:r>
            <a:endParaRPr lang="ru-RU" sz="4000" b="1" dirty="0">
              <a:latin typeface="Times New Roman" pitchFamily="18" charset="0"/>
              <a:cs typeface="Times New Roman" pitchFamily="18" charset="0"/>
            </a:endParaRPr>
          </a:p>
        </p:txBody>
      </p:sp>
      <p:sp>
        <p:nvSpPr>
          <p:cNvPr id="3" name="Содержимое 2"/>
          <p:cNvSpPr>
            <a:spLocks noGrp="1"/>
          </p:cNvSpPr>
          <p:nvPr>
            <p:ph idx="1"/>
          </p:nvPr>
        </p:nvSpPr>
        <p:spPr>
          <a:xfrm>
            <a:off x="457200" y="857250"/>
            <a:ext cx="8229600" cy="3143250"/>
          </a:xfrm>
        </p:spPr>
        <p:txBody>
          <a:bodyPr>
            <a:normAutofit fontScale="70000" lnSpcReduction="20000"/>
          </a:bodyPr>
          <a:lstStyle/>
          <a:p>
            <a:pPr eaLnBrk="1" fontAlgn="auto" hangingPunct="1">
              <a:spcAft>
                <a:spcPts val="0"/>
              </a:spcAft>
              <a:buFont typeface="Wingdings 2"/>
              <a:buChar char=""/>
              <a:defRPr/>
            </a:pPr>
            <a:r>
              <a:rPr lang="ru-RU" b="1" dirty="0" smtClean="0">
                <a:latin typeface="Times New Roman" pitchFamily="18" charset="0"/>
                <a:cs typeface="Times New Roman" pitchFamily="18" charset="0"/>
              </a:rPr>
              <a:t>длительное употребление или несоблюдения рекомендаций врачей (некоторым людям зеленый чай противопоказан в принципе)</a:t>
            </a:r>
          </a:p>
          <a:p>
            <a:pPr eaLnBrk="1" fontAlgn="auto" hangingPunct="1">
              <a:spcAft>
                <a:spcPts val="0"/>
              </a:spcAft>
              <a:buFont typeface="Wingdings 2"/>
              <a:buChar char=""/>
              <a:defRPr/>
            </a:pPr>
            <a:r>
              <a:rPr lang="ru-RU" b="1" dirty="0" smtClean="0">
                <a:latin typeface="Times New Roman" pitchFamily="18" charset="0"/>
                <a:cs typeface="Times New Roman" pitchFamily="18" charset="0"/>
              </a:rPr>
              <a:t>содержание пуринов, которые ведут к образованию ядовитой мочевины в организме</a:t>
            </a:r>
          </a:p>
          <a:p>
            <a:pPr eaLnBrk="1" fontAlgn="auto" hangingPunct="1">
              <a:spcAft>
                <a:spcPts val="0"/>
              </a:spcAft>
              <a:buFont typeface="Wingdings 2"/>
              <a:buChar char=""/>
              <a:defRPr/>
            </a:pPr>
            <a:r>
              <a:rPr lang="ru-RU" b="1" dirty="0" smtClean="0">
                <a:latin typeface="Times New Roman" pitchFamily="18" charset="0"/>
                <a:cs typeface="Times New Roman" pitchFamily="18" charset="0"/>
              </a:rPr>
              <a:t>большое содержание кофеина </a:t>
            </a:r>
          </a:p>
          <a:p>
            <a:pPr eaLnBrk="1" fontAlgn="auto" hangingPunct="1">
              <a:spcAft>
                <a:spcPts val="0"/>
              </a:spcAft>
              <a:buFont typeface="Wingdings 2"/>
              <a:buChar char=""/>
              <a:defRPr/>
            </a:pPr>
            <a:r>
              <a:rPr lang="ru-RU" b="1" dirty="0" smtClean="0">
                <a:latin typeface="Times New Roman" pitchFamily="18" charset="0"/>
                <a:cs typeface="Times New Roman" pitchFamily="18" charset="0"/>
              </a:rPr>
              <a:t>вызывает повышенную раздражительность, нервозность, бессонницу и усталость</a:t>
            </a:r>
          </a:p>
          <a:p>
            <a:pPr eaLnBrk="1" fontAlgn="auto" hangingPunct="1">
              <a:spcAft>
                <a:spcPts val="0"/>
              </a:spcAft>
              <a:buFont typeface="Wingdings 2"/>
              <a:buChar char=""/>
              <a:defRPr/>
            </a:pPr>
            <a:r>
              <a:rPr lang="ru-RU" b="1" dirty="0" smtClean="0">
                <a:latin typeface="Times New Roman" pitchFamily="18" charset="0"/>
                <a:cs typeface="Times New Roman" pitchFamily="18" charset="0"/>
              </a:rPr>
              <a:t>в больших количествах (5 чашек в день и более) способствует развитию рака</a:t>
            </a:r>
            <a:endParaRPr lang="ru-RU" b="1" dirty="0">
              <a:latin typeface="Times New Roman" pitchFamily="18" charset="0"/>
              <a:cs typeface="Times New Roman" pitchFamily="18" charset="0"/>
            </a:endParaRPr>
          </a:p>
        </p:txBody>
      </p:sp>
      <p:pic>
        <p:nvPicPr>
          <p:cNvPr id="35843" name="Picture 2"/>
          <p:cNvPicPr>
            <a:picLocks noChangeAspect="1" noChangeArrowheads="1"/>
          </p:cNvPicPr>
          <p:nvPr/>
        </p:nvPicPr>
        <p:blipFill>
          <a:blip r:embed="rId2" cstate="email"/>
          <a:srcRect/>
          <a:stretch>
            <a:fillRect/>
          </a:stretch>
        </p:blipFill>
        <p:spPr bwMode="auto">
          <a:xfrm>
            <a:off x="214313" y="4000500"/>
            <a:ext cx="3581400" cy="30575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928670"/>
          </a:xfrm>
        </p:spPr>
        <p:txBody>
          <a:bodyPr/>
          <a:lstStyle/>
          <a:p>
            <a:pPr eaLnBrk="1" fontAlgn="auto" hangingPunct="1">
              <a:spcAft>
                <a:spcPts val="0"/>
              </a:spcAft>
              <a:defRPr/>
            </a:pPr>
            <a:r>
              <a:rPr lang="ru-RU" sz="4000" b="1" dirty="0" smtClean="0">
                <a:latin typeface="Times New Roman" pitchFamily="18" charset="0"/>
                <a:cs typeface="Times New Roman" pitchFamily="18" charset="0"/>
              </a:rPr>
              <a:t>Вред  черного чая</a:t>
            </a:r>
            <a:endParaRPr lang="ru-RU" sz="4000" b="1" dirty="0">
              <a:latin typeface="Times New Roman" pitchFamily="18" charset="0"/>
              <a:cs typeface="Times New Roman" pitchFamily="18" charset="0"/>
            </a:endParaRPr>
          </a:p>
        </p:txBody>
      </p:sp>
      <p:sp>
        <p:nvSpPr>
          <p:cNvPr id="3" name="Содержимое 2"/>
          <p:cNvSpPr>
            <a:spLocks noGrp="1"/>
          </p:cNvSpPr>
          <p:nvPr>
            <p:ph idx="1"/>
          </p:nvPr>
        </p:nvSpPr>
        <p:spPr>
          <a:xfrm>
            <a:off x="142875" y="1143000"/>
            <a:ext cx="4857750" cy="5572125"/>
          </a:xfrm>
        </p:spPr>
        <p:txBody>
          <a:bodyPr>
            <a:normAutofit fontScale="62500" lnSpcReduction="20000"/>
          </a:bodyPr>
          <a:lstStyle/>
          <a:p>
            <a:pPr eaLnBrk="1" fontAlgn="auto" hangingPunct="1">
              <a:spcAft>
                <a:spcPts val="0"/>
              </a:spcAft>
              <a:buFont typeface="Wingdings 2"/>
              <a:buChar char=""/>
              <a:defRPr/>
            </a:pPr>
            <a:r>
              <a:rPr lang="ru-RU" b="1" dirty="0" smtClean="0">
                <a:latin typeface="Times New Roman" pitchFamily="18" charset="0"/>
                <a:cs typeface="Times New Roman" pitchFamily="18" charset="0"/>
              </a:rPr>
              <a:t>способен выводить из нашего организма магний, который отвечает за состояние нервной системы</a:t>
            </a:r>
          </a:p>
          <a:p>
            <a:pPr eaLnBrk="1" fontAlgn="auto" hangingPunct="1">
              <a:spcAft>
                <a:spcPts val="0"/>
              </a:spcAft>
              <a:buFont typeface="Wingdings 2"/>
              <a:buChar char=""/>
              <a:defRPr/>
            </a:pPr>
            <a:endParaRPr lang="ru-RU" b="1" dirty="0" smtClean="0">
              <a:latin typeface="Times New Roman" pitchFamily="18" charset="0"/>
              <a:cs typeface="Times New Roman" pitchFamily="18" charset="0"/>
            </a:endParaRPr>
          </a:p>
          <a:p>
            <a:pPr eaLnBrk="1" fontAlgn="auto" hangingPunct="1">
              <a:spcAft>
                <a:spcPts val="0"/>
              </a:spcAft>
              <a:buFont typeface="Wingdings 2"/>
              <a:buChar char=""/>
              <a:defRPr/>
            </a:pPr>
            <a:r>
              <a:rPr lang="ru-RU" b="1" dirty="0" smtClean="0">
                <a:latin typeface="Times New Roman" pitchFamily="18" charset="0"/>
                <a:cs typeface="Times New Roman" pitchFamily="18" charset="0"/>
              </a:rPr>
              <a:t>противопоказан больным глаукомой – он способен повысить внутри глазное давление.</a:t>
            </a:r>
          </a:p>
          <a:p>
            <a:pPr eaLnBrk="1" fontAlgn="auto" hangingPunct="1">
              <a:spcAft>
                <a:spcPts val="0"/>
              </a:spcAft>
              <a:buFont typeface="Wingdings 2"/>
              <a:buChar char=""/>
              <a:defRPr/>
            </a:pPr>
            <a:endParaRPr lang="ru-RU" dirty="0" smtClean="0"/>
          </a:p>
          <a:p>
            <a:pPr eaLnBrk="1" fontAlgn="auto" hangingPunct="1">
              <a:spcAft>
                <a:spcPts val="0"/>
              </a:spcAft>
              <a:buFont typeface="Wingdings 2"/>
              <a:buNone/>
              <a:defRPr/>
            </a:pPr>
            <a:r>
              <a:rPr lang="ru-RU" dirty="0" smtClean="0">
                <a:solidFill>
                  <a:srgbClr val="FF0000"/>
                </a:solidFill>
                <a:latin typeface="Times New Roman" pitchFamily="18" charset="0"/>
                <a:cs typeface="Times New Roman" pitchFamily="18" charset="0"/>
              </a:rPr>
              <a:t>	</a:t>
            </a:r>
            <a:r>
              <a:rPr lang="ru-RU" b="1" dirty="0" smtClean="0">
                <a:solidFill>
                  <a:srgbClr val="FF0000"/>
                </a:solidFill>
                <a:latin typeface="Times New Roman" pitchFamily="18" charset="0"/>
                <a:cs typeface="Times New Roman" pitchFamily="18" charset="0"/>
              </a:rPr>
              <a:t>Не оставлять заваренный чай на завтра! </a:t>
            </a:r>
          </a:p>
          <a:p>
            <a:pPr eaLnBrk="1" fontAlgn="auto" hangingPunct="1">
              <a:spcAft>
                <a:spcPts val="0"/>
              </a:spcAft>
              <a:buFont typeface="Wingdings 2"/>
              <a:buChar char=""/>
              <a:defRPr/>
            </a:pPr>
            <a:endParaRPr lang="ru-RU" b="1" dirty="0" smtClean="0">
              <a:solidFill>
                <a:srgbClr val="FF0000"/>
              </a:solidFill>
              <a:latin typeface="Times New Roman" pitchFamily="18" charset="0"/>
              <a:cs typeface="Times New Roman" pitchFamily="18" charset="0"/>
            </a:endParaRPr>
          </a:p>
          <a:p>
            <a:pPr eaLnBrk="1" fontAlgn="auto" hangingPunct="1">
              <a:spcAft>
                <a:spcPts val="0"/>
              </a:spcAft>
              <a:buFont typeface="Wingdings 2"/>
              <a:buNone/>
              <a:defRPr/>
            </a:pPr>
            <a:r>
              <a:rPr lang="ru-RU" b="1" dirty="0" smtClean="0">
                <a:solidFill>
                  <a:srgbClr val="FF0000"/>
                </a:solidFill>
                <a:latin typeface="Times New Roman" pitchFamily="18" charset="0"/>
                <a:cs typeface="Times New Roman" pitchFamily="18" charset="0"/>
              </a:rPr>
              <a:t>	Ни в коем случае нельзя запивать чаем лекарства, особенно те, которые содержат поливитамины!</a:t>
            </a:r>
          </a:p>
          <a:p>
            <a:pPr eaLnBrk="1" fontAlgn="auto" hangingPunct="1">
              <a:spcAft>
                <a:spcPts val="0"/>
              </a:spcAft>
              <a:buFont typeface="Wingdings 2"/>
              <a:buChar char=""/>
              <a:defRPr/>
            </a:pPr>
            <a:endParaRPr lang="ru-RU" dirty="0" smtClean="0"/>
          </a:p>
          <a:p>
            <a:pPr eaLnBrk="1" fontAlgn="auto" hangingPunct="1">
              <a:spcAft>
                <a:spcPts val="0"/>
              </a:spcAft>
              <a:buFont typeface="Wingdings 2"/>
              <a:buNone/>
              <a:defRPr/>
            </a:pPr>
            <a:r>
              <a:rPr lang="ru-RU" dirty="0" smtClean="0"/>
              <a:t>	</a:t>
            </a:r>
            <a:r>
              <a:rPr lang="ru-RU" b="1" dirty="0" smtClean="0">
                <a:solidFill>
                  <a:srgbClr val="FF0000"/>
                </a:solidFill>
                <a:latin typeface="Times New Roman" pitchFamily="18" charset="0"/>
                <a:cs typeface="Times New Roman" pitchFamily="18" charset="0"/>
              </a:rPr>
              <a:t>Правильно употреблять и не превышать дозы этого напитка!</a:t>
            </a:r>
            <a:endParaRPr lang="ru-RU" b="1" dirty="0">
              <a:solidFill>
                <a:srgbClr val="FF0000"/>
              </a:solidFill>
              <a:latin typeface="Times New Roman" pitchFamily="18" charset="0"/>
              <a:cs typeface="Times New Roman" pitchFamily="18" charset="0"/>
            </a:endParaRPr>
          </a:p>
        </p:txBody>
      </p:sp>
      <p:pic>
        <p:nvPicPr>
          <p:cNvPr id="36867" name="Picture 2"/>
          <p:cNvPicPr>
            <a:picLocks noChangeAspect="1" noChangeArrowheads="1"/>
          </p:cNvPicPr>
          <p:nvPr/>
        </p:nvPicPr>
        <p:blipFill>
          <a:blip r:embed="rId2" cstate="email"/>
          <a:srcRect/>
          <a:stretch>
            <a:fillRect/>
          </a:stretch>
        </p:blipFill>
        <p:spPr bwMode="auto">
          <a:xfrm>
            <a:off x="5286375" y="2500313"/>
            <a:ext cx="3857625" cy="362585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endParaRPr lang="ru-RU"/>
          </a:p>
        </p:txBody>
      </p:sp>
      <p:pic>
        <p:nvPicPr>
          <p:cNvPr id="11" name="Мария_Лукач_-_Песня_о_русском_чае_(Б._Климчук_-_русский_текст_Э._Радова)_(mp3cut.net) (1).mp3">
            <a:hlinkClick r:id="" action="ppaction://media"/>
          </p:cNvPr>
          <p:cNvPicPr>
            <a:picLocks noGrp="1" noRot="1" noChangeAspect="1"/>
          </p:cNvPicPr>
          <p:nvPr>
            <p:ph idx="1"/>
            <a:audioFile r:link="rId1"/>
          </p:nvPr>
        </p:nvPicPr>
        <p:blipFill>
          <a:blip r:embed="rId3" cstate="email"/>
          <a:srcRect/>
          <a:stretch>
            <a:fillRect/>
          </a:stretch>
        </p:blipFill>
        <p:spPr>
          <a:xfrm>
            <a:off x="4495800" y="3665538"/>
            <a:ext cx="304800" cy="304800"/>
          </a:xfrm>
        </p:spPr>
      </p:pic>
      <p:pic>
        <p:nvPicPr>
          <p:cNvPr id="38916" name="Picture 2" descr="C:\Users\1\Desktop\Самовар.jpg"/>
          <p:cNvPicPr>
            <a:picLocks noChangeAspect="1" noChangeArrowheads="1"/>
          </p:cNvPicPr>
          <p:nvPr/>
        </p:nvPicPr>
        <p:blipFill>
          <a:blip r:embed="rId4" cstate="email"/>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94"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Содержимое 2"/>
          <p:cNvSpPr>
            <a:spLocks noGrp="1"/>
          </p:cNvSpPr>
          <p:nvPr>
            <p:ph idx="1"/>
          </p:nvPr>
        </p:nvSpPr>
        <p:spPr>
          <a:xfrm>
            <a:off x="250825" y="1268413"/>
            <a:ext cx="8569325" cy="4525962"/>
          </a:xfrm>
        </p:spPr>
        <p:txBody>
          <a:bodyPr/>
          <a:lstStyle/>
          <a:p>
            <a:pPr eaLnBrk="1" hangingPunct="1">
              <a:buFont typeface="Wingdings 2" pitchFamily="18" charset="2"/>
              <a:buNone/>
            </a:pPr>
            <a:r>
              <a:rPr lang="ru-RU" b="1" smtClean="0">
                <a:latin typeface="Times New Roman" pitchFamily="18" charset="0"/>
                <a:cs typeface="Times New Roman" pitchFamily="18" charset="0"/>
              </a:rPr>
              <a:t>	</a:t>
            </a:r>
            <a:r>
              <a:rPr lang="ru-RU" sz="5400" b="1" smtClean="0">
                <a:latin typeface="Times New Roman" pitchFamily="18" charset="0"/>
                <a:cs typeface="Times New Roman" pitchFamily="18" charset="0"/>
              </a:rPr>
              <a:t>Цель: </a:t>
            </a:r>
          </a:p>
          <a:p>
            <a:pPr eaLnBrk="1" hangingPunct="1">
              <a:buFont typeface="Wingdings 2" pitchFamily="18" charset="2"/>
              <a:buNone/>
            </a:pPr>
            <a:r>
              <a:rPr lang="ru-RU" sz="5400" b="1" smtClean="0">
                <a:latin typeface="Times New Roman" pitchFamily="18" charset="0"/>
                <a:cs typeface="Times New Roman" pitchFamily="18" charset="0"/>
              </a:rPr>
              <a:t>	Формирование экологической грамотности в области здорового образа жизни.</a:t>
            </a:r>
          </a:p>
          <a:p>
            <a:pPr eaLnBrk="1" hangingPunct="1"/>
            <a:endParaRPr lang="ru-RU" sz="5400" b="1"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endParaRPr lang="ru-RU"/>
          </a:p>
        </p:txBody>
      </p:sp>
      <p:pic>
        <p:nvPicPr>
          <p:cNvPr id="4" name="часть 1.wmv">
            <a:hlinkClick r:id="" action="ppaction://media"/>
          </p:cNvPr>
          <p:cNvPicPr>
            <a:picLocks noGrp="1" noRot="1" noChangeAspect="1"/>
          </p:cNvPicPr>
          <p:nvPr>
            <p:ph idx="1"/>
            <a:videoFile r:link="rId1"/>
          </p:nvPr>
        </p:nvPicPr>
        <p:blipFill>
          <a:blip r:embed="rId3" cstate="email"/>
          <a:srcRect/>
          <a:stretch>
            <a:fillRect/>
          </a:stretch>
        </p:blipFill>
        <p:spPr>
          <a:xfrm>
            <a:off x="-714375" y="0"/>
            <a:ext cx="10577513" cy="68580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4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r>
              <a:rPr lang="en-US" b="1" cap="none" smtClean="0">
                <a:effectLst/>
              </a:rPr>
              <a:t>Tea proverbs and idioms.</a:t>
            </a:r>
            <a:endParaRPr lang="ru-RU" b="1" cap="none" smtClean="0">
              <a:effectLst/>
            </a:endParaRPr>
          </a:p>
        </p:txBody>
      </p:sp>
      <p:sp>
        <p:nvSpPr>
          <p:cNvPr id="40963" name="Rectangle 3"/>
          <p:cNvSpPr>
            <a:spLocks noGrp="1"/>
          </p:cNvSpPr>
          <p:nvPr>
            <p:ph type="body" idx="4294967295"/>
          </p:nvPr>
        </p:nvSpPr>
        <p:spPr>
          <a:xfrm>
            <a:off x="179388" y="1341438"/>
            <a:ext cx="4321175" cy="4824412"/>
          </a:xfrm>
        </p:spPr>
        <p:txBody>
          <a:bodyPr/>
          <a:lstStyle/>
          <a:p>
            <a:pPr>
              <a:lnSpc>
                <a:spcPct val="80000"/>
              </a:lnSpc>
            </a:pPr>
            <a:r>
              <a:rPr lang="en-US" sz="2800" smtClean="0">
                <a:solidFill>
                  <a:schemeClr val="tx1"/>
                </a:solidFill>
              </a:rPr>
              <a:t>1. Husband’s tea.</a:t>
            </a:r>
            <a:r>
              <a:rPr lang="ru-RU" sz="2800" smtClean="0">
                <a:solidFill>
                  <a:schemeClr val="tx1"/>
                </a:solidFill>
              </a:rPr>
              <a:t>                                                </a:t>
            </a:r>
            <a:endParaRPr lang="en-US" sz="2800" smtClean="0">
              <a:solidFill>
                <a:schemeClr val="tx1"/>
              </a:solidFill>
            </a:endParaRPr>
          </a:p>
          <a:p>
            <a:pPr>
              <a:lnSpc>
                <a:spcPct val="80000"/>
              </a:lnSpc>
            </a:pPr>
            <a:r>
              <a:rPr lang="en-US" sz="2800" smtClean="0">
                <a:solidFill>
                  <a:schemeClr val="tx1"/>
                </a:solidFill>
              </a:rPr>
              <a:t>2. Reading the tea-leaves.</a:t>
            </a:r>
          </a:p>
          <a:p>
            <a:pPr>
              <a:lnSpc>
                <a:spcPct val="80000"/>
              </a:lnSpc>
            </a:pPr>
            <a:r>
              <a:rPr lang="en-US" sz="2800" smtClean="0">
                <a:solidFill>
                  <a:schemeClr val="tx1"/>
                </a:solidFill>
              </a:rPr>
              <a:t>3. Not for all the tea in China.</a:t>
            </a:r>
          </a:p>
          <a:p>
            <a:pPr>
              <a:lnSpc>
                <a:spcPct val="80000"/>
              </a:lnSpc>
            </a:pPr>
            <a:r>
              <a:rPr lang="en-US" sz="2800" smtClean="0">
                <a:solidFill>
                  <a:schemeClr val="tx1"/>
                </a:solidFill>
              </a:rPr>
              <a:t>4. Easy as tea-drinking.</a:t>
            </a:r>
          </a:p>
          <a:p>
            <a:pPr>
              <a:lnSpc>
                <a:spcPct val="80000"/>
              </a:lnSpc>
            </a:pPr>
            <a:r>
              <a:rPr lang="en-US" sz="2800" smtClean="0">
                <a:solidFill>
                  <a:schemeClr val="tx1"/>
                </a:solidFill>
              </a:rPr>
              <a:t>5. Make the cup run over.</a:t>
            </a:r>
          </a:p>
          <a:p>
            <a:pPr>
              <a:lnSpc>
                <a:spcPct val="80000"/>
              </a:lnSpc>
            </a:pPr>
            <a:r>
              <a:rPr lang="en-US" sz="2800" smtClean="0">
                <a:solidFill>
                  <a:schemeClr val="tx1"/>
                </a:solidFill>
              </a:rPr>
              <a:t>6. My cake is dough.</a:t>
            </a:r>
          </a:p>
          <a:p>
            <a:pPr>
              <a:lnSpc>
                <a:spcPct val="80000"/>
              </a:lnSpc>
            </a:pPr>
            <a:r>
              <a:rPr lang="en-US" sz="2800" smtClean="0">
                <a:solidFill>
                  <a:schemeClr val="tx1"/>
                </a:solidFill>
              </a:rPr>
              <a:t>7. Kiss the cup.</a:t>
            </a:r>
          </a:p>
          <a:p>
            <a:pPr>
              <a:lnSpc>
                <a:spcPct val="80000"/>
              </a:lnSpc>
            </a:pPr>
            <a:r>
              <a:rPr lang="en-US" sz="2800" smtClean="0">
                <a:solidFill>
                  <a:schemeClr val="tx1"/>
                </a:solidFill>
              </a:rPr>
              <a:t>8. Its not my cup of tea.</a:t>
            </a:r>
          </a:p>
        </p:txBody>
      </p:sp>
      <p:sp>
        <p:nvSpPr>
          <p:cNvPr id="40964" name="Rectangle 4"/>
          <p:cNvSpPr>
            <a:spLocks noChangeArrowheads="1"/>
          </p:cNvSpPr>
          <p:nvPr/>
        </p:nvSpPr>
        <p:spPr bwMode="auto">
          <a:xfrm>
            <a:off x="4572000" y="1268413"/>
            <a:ext cx="4572000" cy="4457700"/>
          </a:xfrm>
          <a:prstGeom prst="rect">
            <a:avLst/>
          </a:prstGeom>
          <a:noFill/>
          <a:ln w="9525">
            <a:noFill/>
            <a:miter lim="800000"/>
            <a:headEnd/>
            <a:tailEnd/>
          </a:ln>
        </p:spPr>
        <p:txBody>
          <a:bodyPr>
            <a:spAutoFit/>
          </a:bodyPr>
          <a:lstStyle/>
          <a:p>
            <a:r>
              <a:rPr lang="en-US" sz="2600"/>
              <a:t>A. O</a:t>
            </a:r>
            <a:r>
              <a:rPr lang="ru-RU" sz="2600"/>
              <a:t>чень слабый чай, «водичка».</a:t>
            </a:r>
          </a:p>
          <a:p>
            <a:r>
              <a:rPr lang="en-US" sz="2600"/>
              <a:t>B</a:t>
            </a:r>
            <a:r>
              <a:rPr lang="ru-RU" sz="2600"/>
              <a:t>. Гадание на кофейной гуще.</a:t>
            </a:r>
          </a:p>
          <a:p>
            <a:r>
              <a:rPr lang="en-US" sz="2600"/>
              <a:t>C</a:t>
            </a:r>
            <a:r>
              <a:rPr lang="ru-RU" sz="2600"/>
              <a:t>. Ни за какие коврижки.</a:t>
            </a:r>
          </a:p>
          <a:p>
            <a:r>
              <a:rPr lang="en-US" sz="2600"/>
              <a:t>D</a:t>
            </a:r>
            <a:r>
              <a:rPr lang="ru-RU" sz="2600"/>
              <a:t>. Пустяковое дело.</a:t>
            </a:r>
          </a:p>
          <a:p>
            <a:r>
              <a:rPr lang="en-US" sz="2600"/>
              <a:t>E</a:t>
            </a:r>
            <a:r>
              <a:rPr lang="ru-RU" sz="2600"/>
              <a:t>. Переполнить чашу терпения.</a:t>
            </a:r>
          </a:p>
          <a:p>
            <a:r>
              <a:rPr lang="en-US" sz="2600"/>
              <a:t>F</a:t>
            </a:r>
            <a:r>
              <a:rPr lang="ru-RU" sz="2600"/>
              <a:t>. Моё дело плохо.</a:t>
            </a:r>
          </a:p>
          <a:p>
            <a:r>
              <a:rPr lang="en-US" sz="2600"/>
              <a:t>G</a:t>
            </a:r>
            <a:r>
              <a:rPr lang="ru-RU" sz="2600"/>
              <a:t>. Пригубить чашку (шутл.).</a:t>
            </a:r>
          </a:p>
          <a:p>
            <a:r>
              <a:rPr lang="en-US" sz="2600"/>
              <a:t>H</a:t>
            </a:r>
            <a:r>
              <a:rPr lang="ru-RU" sz="2600"/>
              <a:t>. Это мне не нравится.</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sz="4000" b="1" dirty="0" smtClean="0">
                <a:latin typeface="Times New Roman" pitchFamily="18" charset="0"/>
                <a:cs typeface="Times New Roman" pitchFamily="18" charset="0"/>
              </a:rPr>
              <a:t>«Всего должно быть в меру»</a:t>
            </a:r>
            <a:endParaRPr lang="ru-RU" sz="4000" b="1"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55000" lnSpcReduction="20000"/>
          </a:bodyPr>
          <a:lstStyle/>
          <a:p>
            <a:pPr eaLnBrk="1" fontAlgn="auto" hangingPunct="1">
              <a:spcAft>
                <a:spcPts val="0"/>
              </a:spcAft>
              <a:buFont typeface="Wingdings 2"/>
              <a:buChar char=""/>
              <a:defRPr/>
            </a:pPr>
            <a:endParaRPr lang="ru-RU" dirty="0" smtClean="0"/>
          </a:p>
          <a:p>
            <a:pPr eaLnBrk="1" fontAlgn="auto" hangingPunct="1">
              <a:spcAft>
                <a:spcPts val="0"/>
              </a:spcAft>
              <a:buFont typeface="Wingdings 2"/>
              <a:buNone/>
              <a:defRPr/>
            </a:pPr>
            <a:r>
              <a:rPr lang="ru-RU" dirty="0" smtClean="0"/>
              <a:t>	</a:t>
            </a:r>
            <a:r>
              <a:rPr lang="ru-RU" sz="8600" b="1" dirty="0" smtClean="0">
                <a:solidFill>
                  <a:srgbClr val="FF0000"/>
                </a:solidFill>
                <a:latin typeface="Times New Roman" pitchFamily="18" charset="0"/>
                <a:cs typeface="Times New Roman" pitchFamily="18" charset="0"/>
              </a:rPr>
              <a:t>Чай</a:t>
            </a:r>
            <a:r>
              <a:rPr lang="ru-RU" sz="9000" b="1" dirty="0" smtClean="0">
                <a:solidFill>
                  <a:srgbClr val="FF0000"/>
                </a:solidFill>
                <a:latin typeface="Times New Roman" pitchFamily="18" charset="0"/>
                <a:cs typeface="Times New Roman" pitchFamily="18" charset="0"/>
              </a:rPr>
              <a:t> отчасти является лекарством, и как всякое лекарство, имеет свои противопоказания и свои рецепты употребления!</a:t>
            </a:r>
          </a:p>
          <a:p>
            <a:pPr eaLnBrk="1" fontAlgn="auto" hangingPunct="1">
              <a:spcAft>
                <a:spcPts val="0"/>
              </a:spcAft>
              <a:buFont typeface="Wingdings 2"/>
              <a:buChar char=""/>
              <a:defRPr/>
            </a:pPr>
            <a:endParaRPr lang="ru-RU" dirty="0" smtClean="0"/>
          </a:p>
          <a:p>
            <a:pPr eaLnBrk="1" fontAlgn="auto" hangingPunct="1">
              <a:spcAft>
                <a:spcPts val="0"/>
              </a:spcAft>
              <a:buFont typeface="Wingdings 2"/>
              <a:buChar char=""/>
              <a:defRPr/>
            </a:pPr>
            <a:endParaRPr lang="ru-RU" dirty="0" smtClean="0"/>
          </a:p>
          <a:p>
            <a:pPr eaLnBrk="1" fontAlgn="auto" hangingPunct="1">
              <a:spcAft>
                <a:spcPts val="0"/>
              </a:spcAft>
              <a:buFont typeface="Wingdings 2"/>
              <a:buChar char=""/>
              <a:defRPr/>
            </a:pPr>
            <a:endParaRPr lang="ru-RU" dirty="0" smtClean="0"/>
          </a:p>
          <a:p>
            <a:pPr eaLnBrk="1" fontAlgn="auto" hangingPunct="1">
              <a:spcAft>
                <a:spcPts val="0"/>
              </a:spcAft>
              <a:buFont typeface="Wingdings 2"/>
              <a:buChar char=""/>
              <a:defRPr/>
            </a:pPr>
            <a:endParaRPr lang="ru-RU"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sz="4000" b="1" dirty="0" err="1" smtClean="0">
                <a:latin typeface="Times New Roman" pitchFamily="18" charset="0"/>
                <a:cs typeface="Times New Roman" pitchFamily="18" charset="0"/>
              </a:rPr>
              <a:t>Чифир</a:t>
            </a:r>
            <a:endParaRPr lang="ru-RU" sz="4000" b="1" dirty="0">
              <a:latin typeface="Times New Roman" pitchFamily="18" charset="0"/>
              <a:cs typeface="Times New Roman" pitchFamily="18" charset="0"/>
            </a:endParaRPr>
          </a:p>
        </p:txBody>
      </p:sp>
      <p:sp>
        <p:nvSpPr>
          <p:cNvPr id="3" name="Содержимое 2"/>
          <p:cNvSpPr>
            <a:spLocks noGrp="1"/>
          </p:cNvSpPr>
          <p:nvPr>
            <p:ph idx="1"/>
          </p:nvPr>
        </p:nvSpPr>
        <p:spPr>
          <a:xfrm>
            <a:off x="0" y="1285875"/>
            <a:ext cx="6072188" cy="5429250"/>
          </a:xfrm>
        </p:spPr>
        <p:txBody>
          <a:bodyPr>
            <a:normAutofit fontScale="62500" lnSpcReduction="20000"/>
          </a:bodyPr>
          <a:lstStyle/>
          <a:p>
            <a:pPr eaLnBrk="1" fontAlgn="auto" hangingPunct="1">
              <a:spcAft>
                <a:spcPts val="0"/>
              </a:spcAft>
              <a:buFont typeface="Wingdings 2"/>
              <a:buNone/>
              <a:defRPr/>
            </a:pPr>
            <a:r>
              <a:rPr lang="ru-RU" dirty="0" smtClean="0"/>
              <a:t>		</a:t>
            </a:r>
            <a:r>
              <a:rPr lang="ru-RU" sz="4000" b="1" dirty="0" err="1" smtClean="0">
                <a:latin typeface="Times New Roman" pitchFamily="18" charset="0"/>
                <a:cs typeface="Times New Roman" pitchFamily="18" charset="0"/>
              </a:rPr>
              <a:t>Чифир</a:t>
            </a:r>
            <a:r>
              <a:rPr lang="ru-RU" sz="4000" b="1" dirty="0" smtClean="0">
                <a:latin typeface="Times New Roman" pitchFamily="18" charset="0"/>
                <a:cs typeface="Times New Roman" pitchFamily="18" charset="0"/>
              </a:rPr>
              <a:t> — это концентрат вреднейших алкалоидов, которые разрушают центральную нервную систему </a:t>
            </a:r>
          </a:p>
          <a:p>
            <a:pPr eaLnBrk="1" fontAlgn="auto" hangingPunct="1">
              <a:spcAft>
                <a:spcPts val="0"/>
              </a:spcAft>
              <a:buFont typeface="Wingdings 2"/>
              <a:buNone/>
              <a:defRPr/>
            </a:pPr>
            <a:r>
              <a:rPr lang="ru-RU" sz="4000" b="1" dirty="0" smtClean="0">
                <a:latin typeface="Times New Roman" pitchFamily="18" charset="0"/>
                <a:cs typeface="Times New Roman" pitchFamily="18" charset="0"/>
              </a:rPr>
              <a:t>		По химическому составу </a:t>
            </a:r>
            <a:r>
              <a:rPr lang="ru-RU" sz="4000" b="1" dirty="0" err="1" smtClean="0">
                <a:latin typeface="Times New Roman" pitchFamily="18" charset="0"/>
                <a:cs typeface="Times New Roman" pitchFamily="18" charset="0"/>
              </a:rPr>
              <a:t>чифир</a:t>
            </a:r>
            <a:r>
              <a:rPr lang="ru-RU" sz="4000" b="1" dirty="0" smtClean="0">
                <a:latin typeface="Times New Roman" pitchFamily="18" charset="0"/>
                <a:cs typeface="Times New Roman" pitchFamily="18" charset="0"/>
              </a:rPr>
              <a:t> абсолютно не похож на обычный чай </a:t>
            </a:r>
          </a:p>
          <a:p>
            <a:pPr eaLnBrk="1" fontAlgn="auto" hangingPunct="1">
              <a:spcAft>
                <a:spcPts val="0"/>
              </a:spcAft>
              <a:buFont typeface="Wingdings 2"/>
              <a:buNone/>
              <a:defRPr/>
            </a:pPr>
            <a:r>
              <a:rPr lang="ru-RU" sz="4000" b="1" dirty="0" smtClean="0">
                <a:latin typeface="Times New Roman" pitchFamily="18" charset="0"/>
                <a:cs typeface="Times New Roman" pitchFamily="18" charset="0"/>
              </a:rPr>
              <a:t>		</a:t>
            </a:r>
            <a:r>
              <a:rPr lang="ru-RU" sz="4000" b="1" dirty="0" err="1" smtClean="0">
                <a:latin typeface="Times New Roman" pitchFamily="18" charset="0"/>
                <a:cs typeface="Times New Roman" pitchFamily="18" charset="0"/>
              </a:rPr>
              <a:t>Чифир</a:t>
            </a:r>
            <a:r>
              <a:rPr lang="ru-RU" sz="4000" b="1" dirty="0" smtClean="0">
                <a:latin typeface="Times New Roman" pitchFamily="18" charset="0"/>
                <a:cs typeface="Times New Roman" pitchFamily="18" charset="0"/>
              </a:rPr>
              <a:t> вызывает спазмы кишечника, частую головную боль, тахикардию, учащение пульса и повышение давления, сильно сажает печень и почки</a:t>
            </a:r>
          </a:p>
          <a:p>
            <a:pPr eaLnBrk="1" fontAlgn="auto" hangingPunct="1">
              <a:spcAft>
                <a:spcPts val="0"/>
              </a:spcAft>
              <a:buFont typeface="Wingdings 2"/>
              <a:buNone/>
              <a:defRPr/>
            </a:pPr>
            <a:r>
              <a:rPr lang="ru-RU" sz="4000" b="1" dirty="0" smtClean="0">
                <a:latin typeface="Times New Roman" pitchFamily="18" charset="0"/>
                <a:cs typeface="Times New Roman" pitchFamily="18" charset="0"/>
              </a:rPr>
              <a:t>		У новичков </a:t>
            </a:r>
            <a:r>
              <a:rPr lang="ru-RU" sz="4000" b="1" dirty="0" err="1" smtClean="0">
                <a:latin typeface="Times New Roman" pitchFamily="18" charset="0"/>
                <a:cs typeface="Times New Roman" pitchFamily="18" charset="0"/>
              </a:rPr>
              <a:t>чифир</a:t>
            </a:r>
            <a:r>
              <a:rPr lang="ru-RU" sz="4000" b="1" dirty="0" smtClean="0">
                <a:latin typeface="Times New Roman" pitchFamily="18" charset="0"/>
                <a:cs typeface="Times New Roman" pitchFamily="18" charset="0"/>
              </a:rPr>
              <a:t> вызывает тошноту и рвоту. Когда проходит воздействие напитка, человек становится раздраженным, апатичным и подавленным.</a:t>
            </a:r>
          </a:p>
          <a:p>
            <a:pPr eaLnBrk="1" fontAlgn="auto" hangingPunct="1">
              <a:spcAft>
                <a:spcPts val="0"/>
              </a:spcAft>
              <a:buFont typeface="Wingdings 2"/>
              <a:buNone/>
              <a:defRPr/>
            </a:pPr>
            <a:endParaRPr lang="ru-RU" dirty="0" smtClean="0"/>
          </a:p>
        </p:txBody>
      </p:sp>
      <p:pic>
        <p:nvPicPr>
          <p:cNvPr id="46083" name="Picture 2"/>
          <p:cNvPicPr>
            <a:picLocks noChangeAspect="1" noChangeArrowheads="1"/>
          </p:cNvPicPr>
          <p:nvPr/>
        </p:nvPicPr>
        <p:blipFill>
          <a:blip r:embed="rId2" cstate="email"/>
          <a:srcRect/>
          <a:stretch>
            <a:fillRect/>
          </a:stretch>
        </p:blipFill>
        <p:spPr bwMode="auto">
          <a:xfrm>
            <a:off x="6357938" y="1357313"/>
            <a:ext cx="2286000" cy="51435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1\Desktop\Чай-1\чай-1\ЧАЙ Картинки\гр чай2.jpg"/>
          <p:cNvPicPr>
            <a:picLocks noChangeAspect="1" noChangeArrowheads="1"/>
          </p:cNvPicPr>
          <p:nvPr/>
        </p:nvPicPr>
        <p:blipFill>
          <a:blip r:embed="rId3" cstate="email"/>
          <a:srcRect/>
          <a:stretch>
            <a:fillRect/>
          </a:stretch>
        </p:blipFill>
        <p:spPr bwMode="auto">
          <a:xfrm>
            <a:off x="3348038" y="-4708525"/>
            <a:ext cx="2647950" cy="3952875"/>
          </a:xfrm>
          <a:prstGeom prst="rect">
            <a:avLst/>
          </a:prstGeom>
          <a:noFill/>
          <a:ln w="9525">
            <a:noFill/>
            <a:miter lim="800000"/>
            <a:headEnd/>
            <a:tailEnd/>
          </a:ln>
        </p:spPr>
      </p:pic>
      <p:pic>
        <p:nvPicPr>
          <p:cNvPr id="10" name="Picture 2" descr="C:\Users\1\Desktop\Чай-1\чай-1\ЧАЙ Картинки\гр чай.jpg"/>
          <p:cNvPicPr>
            <a:picLocks noChangeAspect="1" noChangeArrowheads="1"/>
          </p:cNvPicPr>
          <p:nvPr/>
        </p:nvPicPr>
        <p:blipFill>
          <a:blip r:embed="rId4" cstate="email"/>
          <a:srcRect/>
          <a:stretch>
            <a:fillRect/>
          </a:stretch>
        </p:blipFill>
        <p:spPr bwMode="auto">
          <a:xfrm>
            <a:off x="-4500563" y="3429000"/>
            <a:ext cx="3902075" cy="2786063"/>
          </a:xfrm>
          <a:prstGeom prst="rect">
            <a:avLst/>
          </a:prstGeom>
          <a:noFill/>
          <a:ln w="9525">
            <a:noFill/>
            <a:miter lim="800000"/>
            <a:headEnd/>
            <a:tailEnd/>
          </a:ln>
        </p:spPr>
      </p:pic>
      <p:pic>
        <p:nvPicPr>
          <p:cNvPr id="11" name="Picture 3" descr="C:\Users\1\Desktop\Чай-1\чай-1\ЧАЙ Картинки\гр чай1.jpg"/>
          <p:cNvPicPr>
            <a:picLocks noChangeAspect="1" noChangeArrowheads="1"/>
          </p:cNvPicPr>
          <p:nvPr/>
        </p:nvPicPr>
        <p:blipFill>
          <a:blip r:embed="rId5" cstate="email"/>
          <a:srcRect/>
          <a:stretch>
            <a:fillRect/>
          </a:stretch>
        </p:blipFill>
        <p:spPr bwMode="auto">
          <a:xfrm>
            <a:off x="-3205163" y="260350"/>
            <a:ext cx="3022600" cy="2413000"/>
          </a:xfrm>
          <a:prstGeom prst="rect">
            <a:avLst/>
          </a:prstGeom>
          <a:noFill/>
          <a:ln w="9525">
            <a:noFill/>
            <a:miter lim="800000"/>
            <a:headEnd/>
            <a:tailEnd/>
          </a:ln>
        </p:spPr>
      </p:pic>
      <p:sp>
        <p:nvSpPr>
          <p:cNvPr id="2" name="Заголовок 1"/>
          <p:cNvSpPr>
            <a:spLocks noGrp="1"/>
          </p:cNvSpPr>
          <p:nvPr>
            <p:ph type="title"/>
          </p:nvPr>
        </p:nvSpPr>
        <p:spPr/>
        <p:txBody>
          <a:bodyPr/>
          <a:lstStyle/>
          <a:p>
            <a:pPr eaLnBrk="1" fontAlgn="auto" hangingPunct="1">
              <a:spcAft>
                <a:spcPts val="0"/>
              </a:spcAft>
              <a:defRPr/>
            </a:pPr>
            <a:endParaRPr lang="ru-RU" dirty="0"/>
          </a:p>
        </p:txBody>
      </p:sp>
      <p:pic>
        <p:nvPicPr>
          <p:cNvPr id="2053" name="Picture 5" descr="C:\Users\1\Desktop\Чай-1\чай-1\ЧАЙ Картинки\гр чай3.jpg"/>
          <p:cNvPicPr>
            <a:picLocks noChangeAspect="1" noChangeArrowheads="1"/>
          </p:cNvPicPr>
          <p:nvPr/>
        </p:nvPicPr>
        <p:blipFill>
          <a:blip r:embed="rId6" cstate="email"/>
          <a:srcRect/>
          <a:stretch>
            <a:fillRect/>
          </a:stretch>
        </p:blipFill>
        <p:spPr bwMode="auto">
          <a:xfrm>
            <a:off x="9467850" y="3141663"/>
            <a:ext cx="2381250" cy="3457575"/>
          </a:xfrm>
          <a:prstGeom prst="rect">
            <a:avLst/>
          </a:prstGeom>
          <a:noFill/>
          <a:ln w="9525">
            <a:noFill/>
            <a:miter lim="800000"/>
            <a:headEnd/>
            <a:tailEnd/>
          </a:ln>
        </p:spPr>
      </p:pic>
      <p:pic>
        <p:nvPicPr>
          <p:cNvPr id="4" name="Gruppe Kreis-Grusinischer Tee.avi">
            <a:hlinkClick r:id="" action="ppaction://media"/>
          </p:cNvPr>
          <p:cNvPicPr>
            <a:picLocks noGrp="1" noRot="1" noChangeAspect="1"/>
          </p:cNvPicPr>
          <p:nvPr>
            <p:ph idx="1"/>
            <a:videoFile r:link="rId1"/>
          </p:nvPr>
        </p:nvPicPr>
        <p:blipFill>
          <a:blip r:embed="rId7" cstate="email">
            <a:grayscl/>
          </a:blip>
          <a:srcRect/>
          <a:stretch>
            <a:fillRect/>
          </a:stretch>
        </p:blipFill>
        <p:spPr>
          <a:xfrm>
            <a:off x="11341100" y="5022850"/>
            <a:ext cx="2447925" cy="183515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4480" fill="hold"/>
                                        <p:tgtEl>
                                          <p:spTgt spid="4"/>
                                        </p:tgtEl>
                                      </p:cBhvr>
                                    </p:cmd>
                                  </p:childTnLst>
                                </p:cTn>
                              </p:par>
                              <p:par>
                                <p:cTn id="7" presetID="0" presetClass="path" presetSubtype="0" accel="50000" decel="50000" fill="hold" nodeType="withEffect">
                                  <p:stCondLst>
                                    <p:cond delay="14000"/>
                                  </p:stCondLst>
                                  <p:childTnLst>
                                    <p:animMotion origin="layout" path="M -0.14323 0.07979 C -0.15191 0.037 -0.1606 -0.00555 -0.18056 -0.03145 C -0.20053 -0.05736 -0.23282 -0.0969 -0.26268 -0.07539 C -0.29254 -0.05389 -0.32396 0.05712 -0.35973 0.09759 C -0.39549 0.13806 -0.44896 0.17484 -0.47761 0.1672 C -0.50625 0.15957 -0.51806 0.09621 -0.53125 0.05203 C -0.54445 0.00786 -0.53959 -0.071 -0.5566 -0.09713 C -0.57362 -0.12327 -0.61546 -0.12581 -0.63282 -0.10523 C -0.65018 -0.08465 -0.65 -0.02082 -0.66112 0.02613 C -0.67223 0.07308 -0.67709 0.15564 -0.7 0.17715 C -0.72292 0.19866 -0.77483 0.18848 -0.79844 0.15541 C -0.82205 0.12234 -0.82969 0.02428 -0.84167 -0.02151 C -0.85365 -0.0673 -0.84983 -0.10754 -0.87014 -0.1191 C -0.89046 -0.13067 -0.93525 -0.12165 -0.96407 -0.09112 C -0.99289 -0.06059 -1.03178 0.04024 -1.04323 0.06383 C -1.05469 0.08742 -1.03438 0.0518 -1.03282 0.04995 " pathEditMode="relative" ptsTypes="aaaaaaaaaaaaaaaA">
                                      <p:cBhvr>
                                        <p:cTn id="8" dur="5000" fill="hold"/>
                                        <p:tgtEl>
                                          <p:spTgt spid="2053"/>
                                        </p:tgtEl>
                                        <p:attrNameLst>
                                          <p:attrName>ppt_x</p:attrName>
                                          <p:attrName>ppt_y</p:attrName>
                                        </p:attrNameLst>
                                      </p:cBhvr>
                                    </p:animMotion>
                                  </p:childTnLst>
                                </p:cTn>
                              </p:par>
                              <p:par>
                                <p:cTn id="9" presetID="0" presetClass="path" presetSubtype="0" accel="50000" decel="50000" fill="hold" nodeType="withEffect">
                                  <p:stCondLst>
                                    <p:cond delay="19000"/>
                                  </p:stCondLst>
                                  <p:childTnLst>
                                    <p:animMotion origin="layout" path="M 0.17657 0.00832 C 0.19584 -0.0414 0.21528 -0.09112 0.24671 -0.11101 C 0.27813 -0.1309 0.33994 -0.13876 0.36476 -0.11101 C 0.38959 -0.08326 0.38039 0.01388 0.39601 0.05597 C 0.41164 0.09806 0.42379 0.14385 0.45869 0.14153 C 0.49358 0.13922 0.57987 0.08349 0.60504 0.04209 C 0.63021 0.00046 0.59705 -0.07933 0.60955 -0.10708 C 0.62205 -0.13483 0.65903 -0.13945 0.67969 -0.12489 C 0.70035 -0.11032 0.72396 -0.0562 0.73334 -0.01966 C 0.74271 0.01688 0.72952 0.06614 0.73629 0.09389 C 0.74306 0.12165 0.74792 0.14292 0.77362 0.14755 C 0.79931 0.15217 0.86928 0.15171 0.89011 0.12165 C 0.91094 0.09158 0.88056 0.01156 0.89896 -0.03353 C 0.91737 -0.07863 0.97101 -0.14154 1.00053 -0.14871 C 1.03004 -0.15587 1.06459 -0.1043 1.07657 -0.07724 C 1.08855 -0.05019 1.0724 -0.00185 1.07223 0.01434 " pathEditMode="relative" ptsTypes="aaaaaaaaaaaaaaaA">
                                      <p:cBhvr>
                                        <p:cTn id="10" dur="5000" fill="hold"/>
                                        <p:tgtEl>
                                          <p:spTgt spid="11"/>
                                        </p:tgtEl>
                                        <p:attrNameLst>
                                          <p:attrName>ppt_x</p:attrName>
                                          <p:attrName>ppt_y</p:attrName>
                                        </p:attrNameLst>
                                      </p:cBhvr>
                                    </p:animMotion>
                                  </p:childTnLst>
                                </p:cTn>
                              </p:par>
                              <p:par>
                                <p:cTn id="11" presetID="0" presetClass="path" presetSubtype="0" accel="50000" decel="50000" fill="hold" nodeType="withEffect">
                                  <p:stCondLst>
                                    <p:cond delay="24000"/>
                                  </p:stCondLst>
                                  <p:childTnLst>
                                    <p:animMotion origin="layout" path="M -0.00261 0.29302 C -0.09149 0.30204 -0.18021 0.31129 -0.22344 0.321 C -0.26667 0.33072 -0.23229 0.31707 -0.26233 0.35084 C -0.29236 0.3846 -0.37847 0.47248 -0.40417 0.52359 C -0.42986 0.57494 -0.41927 0.60824 -0.41597 0.65865 C -0.41267 0.70907 -0.4125 0.78608 -0.38472 0.82586 C -0.35695 0.86564 -0.29375 0.90195 -0.24879 0.89755 C -0.20382 0.89293 -0.14861 0.83095 -0.11458 0.79788 C -0.08056 0.76504 -0.04983 0.7352 -0.04445 0.70051 C -0.03906 0.66629 -0.04722 0.60916 -0.08177 0.59112 C -0.11632 0.57355 -0.22257 0.56962 -0.25191 0.59344 C -0.28125 0.61726 -0.26806 0.69288 -0.25781 0.73428 C -0.24757 0.77591 -0.21649 0.8069 -0.19063 0.84182 C -0.16476 0.87651 -0.14167 0.92854 -0.10261 0.94334 C -0.06354 0.95791 0.00347 0.94126 0.04375 0.93109 C 0.08403 0.92137 0.12014 0.90357 0.13924 0.88368 C 0.15833 0.86379 0.16545 0.83719 0.15851 0.81198 C 0.15156 0.78678 0.11823 0.73705 0.09739 0.73243 C 0.07656 0.72757 0.04462 0.7544 0.03316 0.78423 C 0.0217 0.81383 0.02674 0.87073 0.02882 0.90935 C 0.0309 0.94843 0.02205 0.98844 0.04514 1.01689 C 0.06823 1.0451 0.12083 1.06545 0.16753 1.0784 C 0.21424 1.09112 0.28698 1.10616 0.32569 1.09436 C 0.36441 1.08234 0.38837 1.0421 0.40035 1.00671 C 0.41233 0.97179 0.42378 0.91744 0.39739 0.88368 C 0.37101 0.84991 0.2842 0.80042 0.24219 0.80412 C 0.20017 0.80782 0.15608 0.87327 0.14514 0.90542 C 0.1342 0.93756 0.15417 0.98682 0.17656 0.997 C 0.19896 1.00671 0.26094 0.9859 0.27951 0.96508 C 0.29809 0.94427 0.29288 0.90912 0.28837 0.87142 C 0.28385 0.83372 0.27899 0.7766 0.2526 0.73821 C 0.22621 0.70005 0.17795 0.66374 0.13021 0.64316 C 0.08246 0.62258 0.0125 0.61518 -0.03403 0.61518 C -0.08056 0.61518 -0.11875 0.62396 -0.14879 0.64316 C -0.17882 0.66212 -0.20816 0.70213 -0.21458 0.73058 C -0.22101 0.75879 -0.21511 0.79186 -0.18767 0.81198 C -0.16024 0.83187 -0.08438 0.86865 -0.05035 0.85153 C -0.01632 0.83488 0.00972 0.76596 0.01684 0.71069 C 0.02396 0.65519 0.0283 0.55643 -0.00712 0.51989 C -0.04254 0.48335 -0.14913 0.49654 -0.19514 0.49191 C -0.24115 0.48705 -0.2632 0.48335 -0.28316 0.49191 C -0.30313 0.5 -0.3092 0.53331 -0.31458 0.54163 " pathEditMode="relative" ptsTypes="aaaaaaaaaaaaaaaaaaaaaaaaaaaaaaaaaaaaaaaaaA">
                                      <p:cBhvr>
                                        <p:cTn id="12" dur="3000" fill="hold"/>
                                        <p:tgtEl>
                                          <p:spTgt spid="2052"/>
                                        </p:tgtEl>
                                        <p:attrNameLst>
                                          <p:attrName>ppt_x</p:attrName>
                                          <p:attrName>ppt_y</p:attrName>
                                        </p:attrNameLst>
                                      </p:cBhvr>
                                    </p:animMotion>
                                  </p:childTnLst>
                                </p:cTn>
                              </p:par>
                              <p:par>
                                <p:cTn id="13" presetID="0" presetClass="path" presetSubtype="0" accel="50000" decel="50000" fill="hold" nodeType="withEffect">
                                  <p:stCondLst>
                                    <p:cond delay="29000"/>
                                  </p:stCondLst>
                                  <p:childTnLst>
                                    <p:animMotion origin="layout" path="M -1.03282 0.04995 C -1.01372 -0.03331 -0.99463 -0.11633 -0.98647 -0.1568 C -0.97831 -0.19727 -0.99497 -0.1649 -0.98352 -0.19242 C -0.97206 -0.21994 -0.92987 -0.28701 -0.91789 -0.3217 C -0.90591 -0.35639 -0.88352 -0.39524 -0.91181 -0.40125 C -0.94011 -0.40726 -1.0698 -0.39339 -1.08803 -0.35754 C -1.10626 -0.3217 -1.06685 -0.22595 -1.02084 -0.18664 C -0.97484 -0.14732 -0.85904 -0.10454 -0.81181 -0.12096 C -0.76459 -0.13738 -0.75973 -0.2285 -0.73716 -0.28585 C -0.71477 -0.3432 -0.71008 -0.45352 -0.67605 -0.46485 C -0.64202 -0.47618 -0.5415 -0.40958 -0.53299 -0.35361 C -0.52414 -0.29764 -0.59202 -0.18872 -0.62379 -0.12882 C -0.65574 -0.06892 -0.78751 -0.03978 -0.72397 0.00624 C -0.66025 0.05226 -0.30799 0.18224 -0.24168 0.14755 C -0.17553 0.11286 -0.30227 -0.12789 -0.32536 -0.20236 C -0.34862 -0.27683 -0.38456 -0.25764 -0.38056 -0.29996 C -0.37657 -0.34228 -0.33664 -0.4593 -0.3014 -0.45699 C -0.26633 -0.45467 -0.22223 -0.35777 -0.16859 -0.28585 C -0.11494 -0.21393 -0.01095 -0.06915 0.02082 -0.02544 " pathEditMode="relative" ptsTypes="aaaaaaaaaaaaaaaaaaA">
                                      <p:cBhvr>
                                        <p:cTn id="14" dur="5000" fill="hold"/>
                                        <p:tgtEl>
                                          <p:spTgt spid="2053"/>
                                        </p:tgtEl>
                                        <p:attrNameLst>
                                          <p:attrName>ppt_x</p:attrName>
                                          <p:attrName>ppt_y</p:attrName>
                                        </p:attrNameLst>
                                      </p:cBhvr>
                                    </p:animMotion>
                                  </p:childTnLst>
                                </p:cTn>
                              </p:par>
                              <p:par>
                                <p:cTn id="15" presetID="0" presetClass="path" presetSubtype="0" accel="50000" decel="50000" fill="hold" nodeType="withEffect">
                                  <p:stCondLst>
                                    <p:cond delay="33000"/>
                                  </p:stCondLst>
                                  <p:childTnLst>
                                    <p:animMotion origin="layout" path="M 1.07239 0.01434 C 1.05711 0.06106 1.04201 0.10777 1.01735 0.16351 C 0.99253 0.21924 0.96319 0.29787 0.92308 0.34829 C 0.88315 0.39871 0.83367 0.45953 0.7769 0.46554 C 0.72013 0.47156 0.62378 0.42646 0.58298 0.38414 C 0.54201 0.34182 0.57569 0.26295 0.53228 0.21115 C 0.48871 0.15935 0.37343 0.09251 0.32152 0.07401 C 0.26996 0.05551 0.2585 0.09852 0.22169 0.09991 C 0.18489 0.1013 0.1394 0.10176 0.10086 0.08187 C 0.06232 0.06198 0.02638 0.02128 -0.00956 -0.01942 " pathEditMode="relative" ptsTypes="aaaaaaaaaA">
                                      <p:cBhvr>
                                        <p:cTn id="16" dur="3000" fill="hold"/>
                                        <p:tgtEl>
                                          <p:spTgt spid="11"/>
                                        </p:tgtEl>
                                        <p:attrNameLst>
                                          <p:attrName>ppt_x</p:attrName>
                                          <p:attrName>ppt_y</p:attrName>
                                        </p:attrNameLst>
                                      </p:cBhvr>
                                    </p:animMotion>
                                  </p:childTnLst>
                                </p:cTn>
                              </p:par>
                              <p:par>
                                <p:cTn id="17" presetID="0" presetClass="path" presetSubtype="0" accel="50000" decel="50000" fill="hold" nodeType="withEffect">
                                  <p:stCondLst>
                                    <p:cond delay="33000"/>
                                  </p:stCondLst>
                                  <p:childTnLst>
                                    <p:animMotion origin="layout" path="M -0.31458 0.54163 C -0.31493 0.605 -0.31528 0.66836 -0.29358 0.72271 C -0.27187 0.7766 -0.23767 0.83927 -0.18472 0.86564 C -0.13177 0.892 -0.01181 0.92021 0.02431 0.88159 C 0.06042 0.84251 0.03681 0.72549 0.03177 0.63298 C 0.02674 0.5407 0.00208 0.39732 -0.00556 0.32701 C -0.01319 0.25648 -0.01285 0.22826 -0.01458 0.20976 " pathEditMode="relative" ptsTypes="aaaaaaA">
                                      <p:cBhvr>
                                        <p:cTn id="18" dur="2000" fill="hold"/>
                                        <p:tgtEl>
                                          <p:spTgt spid="2052"/>
                                        </p:tgtEl>
                                        <p:attrNameLst>
                                          <p:attrName>ppt_x</p:attrName>
                                          <p:attrName>ppt_y</p:attrName>
                                        </p:attrNameLst>
                                      </p:cBhvr>
                                    </p:animMotion>
                                  </p:childTnLst>
                                </p:cTn>
                              </p:par>
                              <p:par>
                                <p:cTn id="19" presetID="0" presetClass="path" presetSubtype="0" accel="50000" decel="50000" fill="hold" nodeType="withEffect">
                                  <p:stCondLst>
                                    <p:cond delay="38000"/>
                                  </p:stCondLst>
                                  <p:childTnLst>
                                    <p:animMotion origin="layout" path="M 3.33333E-6 -4.04255E-6 C 0.11076 0.02984 0.2217 0.05967 0.27014 0.06753 C 0.31857 0.0754 0.25104 0.06615 0.29114 0.04764 C 0.33125 0.02914 0.49496 0.00509 0.51041 -0.04371 C 0.52587 -0.0925 0.42378 -0.22086 0.38368 -0.24445 C 0.34357 -0.26804 0.29496 -0.16859 0.27014 -0.18478 C 0.24531 -0.20097 0.21875 -0.30781 0.23437 -0.34204 C 0.25 -0.37627 0.29427 -0.43779 0.36423 -0.38968 C 0.4342 -0.34158 0.58142 -0.12881 0.65382 -0.05365 C 0.72621 0.02151 0.75069 0.08095 0.79861 0.06175 C 0.84653 0.04256 0.94201 -0.09713 0.94184 -0.16905 C 0.94166 -0.24098 0.86267 -0.37604 0.79705 -0.36979 C 0.73142 -0.36355 0.60764 -0.19149 0.54774 -0.13113 C 0.48784 -0.07076 0.48281 -0.02937 0.43732 -0.00786 C 0.39184 0.01365 0.27691 0.06661 0.27465 -0.00208 C 0.27239 -0.07076 0.34809 -0.34366 0.42396 -0.41952 C 0.49982 -0.49537 0.6901 -0.51364 0.72986 -0.45721 C 0.76962 -0.40078 0.60694 -0.16281 0.66267 -0.0814 C 0.7184 -4.04255E-6 1.03819 0.07632 1.06423 0.03192 C 1.09028 -0.01249 0.8842 -0.31128 0.81944 -0.34782 C 0.75468 -0.38436 0.7158 -0.2456 0.67621 -0.18686 C 0.63663 -0.12812 0.60903 0.0148 0.58212 0.00393 C 0.55521 -0.00694 0.52135 -0.17992 0.51493 -0.25254 C 0.5085 -0.32516 0.5592 -0.37974 0.54323 -0.43131 C 0.52725 -0.48288 0.4717 -0.56452 0.41944 -0.56267 C 0.36718 -0.56082 0.25468 -0.48843 0.22986 -0.41952 C 0.20503 -0.3506 0.23732 -0.18686 0.27014 -0.14916 C 0.30295 -0.11147 0.39201 -0.14685 0.42691 -0.19287 C 0.4618 -0.2389 0.42378 -0.36725 0.47916 -0.42553 C 0.53455 -0.48381 0.7151 -0.57261 0.75972 -0.54278 C 0.80434 -0.51295 0.79809 -0.35384 0.74635 -0.24653 C 0.69462 -0.13922 0.45677 0.05874 0.4493 0.10153 C 0.44184 0.14431 0.66284 0.07447 0.70156 0.00995 C 0.74028 -0.05458 0.76198 -0.24907 0.68212 -0.28631 C 0.60225 -0.32354 0.35347 -0.25185 0.22239 -0.21276 C 0.09132 -0.17368 -0.05035 -0.0784 -0.10452 -0.05157 " pathEditMode="relative" ptsTypes="aaaaaaaaaaaaaaaaaaaaaaaaaaaaaaaaaaaA">
                                      <p:cBhvr>
                                        <p:cTn id="20" dur="3000" fill="hold"/>
                                        <p:tgtEl>
                                          <p:spTgt spid="10"/>
                                        </p:tgtEl>
                                        <p:attrNameLst>
                                          <p:attrName>ppt_x</p:attrName>
                                          <p:attrName>ppt_y</p:attrName>
                                        </p:attrNameLst>
                                      </p:cBhvr>
                                    </p:animMotion>
                                  </p:childTnLst>
                                </p:cTn>
                              </p:par>
                              <p:par>
                                <p:cTn id="21" presetID="0" presetClass="path" presetSubtype="0" accel="50000" decel="50000" fill="hold" nodeType="withEffect">
                                  <p:stCondLst>
                                    <p:cond delay="44000"/>
                                  </p:stCondLst>
                                  <p:childTnLst>
                                    <p:animMotion origin="layout" path="M -0.17761 -0.01157 C -0.23716 0.03584 -0.29653 0.08325 -0.34619 0.11563 C -0.39584 0.14801 -0.41806 0.1679 -0.47605 0.18316 C -0.53403 0.19843 -0.6158 0.21993 -0.69393 0.20698 C -0.77205 0.19403 -0.88855 0.1524 -0.9448 0.10569 C -1.00105 0.05897 -1.00816 -0.00347 -1.03125 -0.07331 C -1.05435 -0.14316 -1.09896 -0.23034 -1.08351 -0.31383 C -1.06806 -0.39732 -1.01268 -0.51897 -0.93872 -0.57424 C -0.86476 -0.62951 -0.72935 -0.64269 -0.64028 -0.64593 C -0.55122 -0.64917 -0.47448 -0.64084 -0.40452 -0.59413 C -0.33455 -0.54741 -0.24844 -0.47086 -0.22084 -0.36564 C -0.19323 -0.26041 -0.21164 -0.06984 -0.23872 0.03793 C -0.2658 0.1457 -0.29827 0.24699 -0.38351 0.28053 C -0.46875 0.31406 -0.65296 0.25347 -0.7507 0.2389 C -0.84844 0.22433 -0.91476 0.22895 -0.97014 0.19311 C -1.02553 0.15726 -1.0606 0.11054 -1.08351 0.02405 C -1.10643 -0.06244 -1.13299 -0.22179 -1.10747 -0.32586 C -1.08195 -0.42993 -1.00955 -0.55805 -0.92987 -0.60014 C -0.85018 -0.64223 -0.70816 -0.59528 -0.62987 -0.5784 C -0.55157 -0.56152 -0.51337 -0.53932 -0.45973 -0.49885 C -0.40608 -0.45837 -0.34098 -0.426 -0.30747 -0.3358 C -0.27396 -0.24561 -0.24132 -0.04996 -0.25816 0.04209 C -0.275 0.13413 -0.32257 0.17854 -0.40886 0.21693 C -0.49514 0.25532 -0.6698 0.27798 -0.77605 0.27266 C -0.8823 0.26734 -0.99827 0.26087 -1.04619 0.18524 C -1.0941 0.10962 -1.06858 -0.07054 -1.06407 -0.18062 C -1.05955 -0.2907 -1.09237 -0.39293 -1.01928 -0.47502 C -0.94619 -0.55712 -0.73125 -0.65079 -0.62535 -0.67368 C -0.51945 -0.69658 -0.44323 -0.66952 -0.38351 -0.61217 C -0.32379 -0.55481 -0.28004 -0.43409 -0.26719 -0.32979 C -0.25435 -0.22549 -0.26285 -0.06915 -0.30591 0.01411 C -0.34896 0.09736 -0.42171 0.14177 -0.52535 0.16929 C -0.629 0.19681 -0.83369 0.20745 -0.9283 0.17923 C -1.02292 0.15102 -1.07431 0.09759 -1.09254 0.00023 C -1.11077 -0.09713 -1.09011 -0.30897 -1.03733 -0.40541 C -0.98455 -0.50185 -0.86928 -0.56059 -0.77605 -0.5784 C -0.68282 -0.59621 -0.56494 -0.55412 -0.47761 -0.51272 C -0.39028 -0.47132 -0.29202 -0.40148 -0.25226 -0.32979 C -0.2125 -0.2581 -0.2106 -0.16744 -0.23872 -0.08326 C -0.26685 0.00092 -0.33125 0.11702 -0.42084 0.1753 C -0.51042 0.23358 -0.66806 0.29648 -0.77605 0.26665 C -0.88403 0.23682 -1.0415 0.09991 -1.06858 -0.0037 C -1.09566 -0.10731 -0.99862 -0.27984 -0.93872 -0.35569 C -0.87882 -0.43155 -0.78542 -0.45583 -0.70886 -0.45907 C -0.6323 -0.46231 -0.53525 -0.41004 -0.479 -0.37558 C -0.42275 -0.34112 -0.38351 -0.30296 -0.37153 -0.25231 C -0.35955 -0.20167 -0.34254 -0.13622 -0.40747 -0.07123 C -0.4724 -0.00625 -0.66754 0.11586 -0.76112 0.13737 C -0.85469 0.15888 -0.93178 0.12234 -0.96858 0.05782 C -1.00539 -0.00671 -1.01719 -0.17461 -0.98212 -0.25023 C -0.94705 -0.32586 -0.8191 -0.38622 -0.75816 -0.39547 C -0.69723 -0.40472 -0.65313 -0.33973 -0.61632 -0.30597 C -0.57952 -0.2722 -0.53855 -0.23959 -0.53733 -0.19265 C -0.53612 -0.1457 -0.56181 -0.04209 -0.60886 -0.02359 C -0.65591 -0.00509 -0.79462 -0.03839 -0.81928 -0.08118 C -0.84393 -0.12396 -0.79896 -0.24885 -0.7566 -0.28007 C -0.71424 -0.31129 -0.63924 -0.22896 -0.56563 -0.26804 C -0.49202 -0.30712 -0.36893 -0.44866 -0.31494 -0.51457 C -0.26094 -0.58048 -0.2533 -0.64246 -0.24167 -0.66374 C -0.23004 -0.68502 -0.2375 -0.66351 -0.2448 -0.642 " pathEditMode="relative" ptsTypes="aaaaaaaaaaaaaaaaaaaaaaaaaaaaaaaaaaaaaaaaaaaaaaaaaaaaaaaaaaaA">
                                      <p:cBhvr>
                                        <p:cTn id="22" dur="5000" fill="hold"/>
                                        <p:tgtEl>
                                          <p:spTgt spid="2053"/>
                                        </p:tgtEl>
                                        <p:attrNameLst>
                                          <p:attrName>ppt_x</p:attrName>
                                          <p:attrName>ppt_y</p:attrName>
                                        </p:attrNameLst>
                                      </p:cBhvr>
                                    </p:animMotion>
                                  </p:childTnLst>
                                </p:cTn>
                              </p:par>
                              <p:par>
                                <p:cTn id="23" presetID="0" presetClass="path" presetSubtype="0" accel="50000" decel="50000" fill="hold" nodeType="withEffect">
                                  <p:stCondLst>
                                    <p:cond delay="44000"/>
                                  </p:stCondLst>
                                  <p:childTnLst>
                                    <p:animMotion origin="layout" path="M 0.34879 -0.02035 C 0.35347 -0.08835 0.35816 -0.15611 0.36684 -0.21138 C 0.37535 -0.26665 0.37188 -0.29394 0.39948 -0.35245 C 0.42708 -0.41096 0.4566 -0.5118 0.53247 -0.56314 C 0.60816 -0.61448 0.76563 -0.64894 0.85486 -0.6605 C 0.9441 -0.67206 0.99583 -0.67276 1.0684 -0.63275 C 1.14097 -0.59274 1.26962 -0.52313 1.2908 -0.41998 C 1.31198 -0.31684 1.2566 -0.12442 1.19531 -0.01434 C 1.13385 0.09574 1.03785 0.20305 0.92361 0.24005 C 0.8092 0.27706 0.59236 0.24468 0.51007 0.20814 C 0.42795 0.1716 0.44653 0.09574 0.4309 0.02128 C 0.41545 -0.05319 0.38924 -0.15264 0.41615 -0.23913 C 0.44306 -0.32563 0.50747 -0.44658 0.59219 -0.49769 C 0.67674 -0.5488 0.82726 -0.5599 0.92361 -0.54533 C 1.01979 -0.53076 1.12083 -0.46508 1.16962 -0.41004 C 1.21875 -0.355 1.22431 -0.30574 1.21771 -0.21531 C 1.21076 -0.12489 1.19722 0.04926 1.12951 0.13275 C 1.06163 0.21623 0.92274 0.28446 0.81146 0.28585 C 0.70035 0.28723 0.53316 0.20328 0.46215 0.14061 C 0.39132 0.07794 0.39844 -0.00185 0.38611 -0.08996 C 0.37413 -0.17808 0.36389 -0.30782 0.38924 -0.3883 C 0.41424 -0.46878 0.46198 -0.53122 0.53698 -0.57308 C 0.61181 -0.61494 0.75625 -0.62859 0.83854 -0.63876 C 0.92066 -0.64894 0.97257 -0.67183 1.02951 -0.63483 C 1.08629 -0.59783 1.14531 -0.50347 1.17882 -0.41605 C 1.21215 -0.32863 1.26094 -0.1982 1.2309 -0.10985 C 1.20104 -0.02151 1.09254 0.07169 0.99826 0.11471 C 0.90399 0.15772 0.76441 0.16813 0.66528 0.1487 C 0.56649 0.12928 0.45712 0.06152 0.40399 -0.00255 C 0.35122 -0.06661 0.3375 -0.14963 0.3474 -0.2352 C 0.35729 -0.32077 0.35816 -0.45722 0.46372 -0.5155 C 0.56945 -0.57378 0.87135 -0.57516 0.98038 -0.58511 C 1.08941 -0.59505 1.08715 -0.63275 1.11754 -0.57516 C 1.14826 -0.51758 1.16788 -0.35546 1.16389 -0.23913 C 1.15972 -0.1228 1.15695 0.02081 1.09219 0.1228 C 1.02708 0.22479 0.91997 0.35499 0.77413 0.37326 C 0.62847 0.39153 0.28004 0.30018 0.21771 0.23219 C 0.15521 0.1642 0.36927 0.0821 0.39948 -0.03423 C 0.43004 -0.15056 0.32639 -0.38159 0.39948 -0.46577 C 0.47257 -0.54995 0.72622 -0.52313 0.83854 -0.53932 C 0.95052 -0.55551 1.01302 -0.58534 1.07292 -0.56314 C 1.13264 -0.54094 1.18108 -0.48358 1.19826 -0.40611 C 1.21545 -0.32863 1.20504 -0.17993 1.17587 -0.09806 C 1.14653 -0.01619 1.10833 0.02844 1.02188 0.08487 C 0.93559 0.1413 0.74635 0.2352 0.65799 0.24005 C 0.56962 0.24491 0.54271 0.1635 0.49201 0.11471 C 0.44132 0.06591 0.35833 0.04787 0.35347 -0.05227 C 0.34844 -0.15241 0.41267 -0.39292 0.46215 -0.48566 C 0.51181 -0.5784 0.55365 -0.59112 0.65052 -0.60893 C 0.74722 -0.62674 0.93177 -0.62835 1.04288 -0.59297 C 1.15399 -0.55759 1.30087 -0.47711 1.31754 -0.39616 C 1.3342 -0.31522 1.20434 -0.19866 1.14306 -0.10777 C 1.08142 -0.01688 1.01424 0.09829 0.94879 0.1487 C 0.88368 0.19912 0.82309 0.19796 0.75174 0.19426 C 0.68038 0.19056 0.5776 0.18478 0.52066 0.12673 C 0.46354 0.06869 0.41372 -0.06846 0.41007 -0.15356 C 0.4066 -0.23867 0.43247 -0.3136 0.49809 -0.38414 C 0.56372 -0.45467 0.69774 -0.56082 0.80399 -0.57701 C 0.91042 -0.5932 1.06997 -0.5148 1.13542 -0.48173 C 1.20122 -0.44866 1.18646 -0.45259 1.19826 -0.37835 C 1.20972 -0.30412 1.24583 -0.13182 1.20556 -0.03631 C 1.16545 0.0592 1.05087 0.15264 0.95642 0.19426 C 0.86181 0.23589 0.70833 0.23959 0.63854 0.21415 C 0.56858 0.18871 0.55608 0.12188 0.53698 0.04116 C 0.51771 -0.03955 0.52413 -0.20097 0.52361 -0.27082 C 0.52309 -0.34066 0.54358 -0.3476 0.53385 -0.37835 C 0.52431 -0.40911 0.48004 -0.43201 0.46528 -0.45583 C 0.4507 -0.47965 0.45434 -0.50786 0.44583 -0.52151 C 0.43733 -0.53515 0.42049 -0.53654 0.41441 -0.53724 C 0.40851 -0.53793 0.41181 -0.52452 0.41007 -0.52544 C 0.40851 -0.52637 0.40556 -0.53932 0.40556 -0.54325 " pathEditMode="relative" ptsTypes="aaaaaaaaaaaaaaaaaaaaaaaaaaaaaaaaaaaaaaaaaaaaaaaaaaaaaaaaaaaaaaaaaaaaaaA">
                                      <p:cBhvr>
                                        <p:cTn id="24" dur="5000" fill="hold"/>
                                        <p:tgtEl>
                                          <p:spTgt spid="10"/>
                                        </p:tgtEl>
                                        <p:attrNameLst>
                                          <p:attrName>ppt_x</p:attrName>
                                          <p:attrName>ppt_y</p:attrName>
                                        </p:attrNameLst>
                                      </p:cBhvr>
                                    </p:animMotion>
                                  </p:childTnLst>
                                </p:cTn>
                              </p:par>
                              <p:par>
                                <p:cTn id="25" presetID="0" presetClass="path" presetSubtype="0" accel="50000" decel="50000" fill="hold" nodeType="withEffect">
                                  <p:stCondLst>
                                    <p:cond delay="44000"/>
                                  </p:stCondLst>
                                  <p:childTnLst>
                                    <p:animMotion origin="layout" path="M -3.33333E-6 -1.04533E-6 C 0.00972 0.03446 0.01944 0.06915 0.06129 0.06776 C 0.10313 0.06638 0.1967 0.01249 0.25087 -0.00786 C 0.30504 -0.02821 0.30538 -0.04463 0.38663 -0.05365 C 0.46771 -0.06267 0.65191 -0.07123 0.73733 -0.06152 C 0.82257 -0.0518 0.86302 -0.04301 0.89861 0.00416 C 0.9342 0.05134 0.94618 0.13645 0.95087 0.22086 C 0.95538 0.30527 0.94479 0.43941 0.92691 0.5111 C 0.90885 0.5828 0.88524 0.61656 0.84323 0.65033 C 0.80156 0.68409 0.77813 0.71022 0.67604 0.71392 C 0.57431 0.71762 0.32344 0.72572 0.23142 0.67206 C 0.13941 0.61841 0.14219 0.48358 0.12396 0.39177 C 0.10573 0.29996 0.08767 0.1982 0.1224 0.12142 C 0.15694 0.04464 0.21215 -0.04047 0.33264 -0.06961 C 0.45347 -0.09875 0.74688 -0.08187 0.84635 -0.05365 C 0.94583 -0.02544 0.91944 0.02452 0.92986 0.09945 C 0.9401 0.17438 0.91389 0.3136 0.90747 0.3957 C 0.90087 0.4778 0.95174 0.53377 0.89115 0.59251 C 0.83056 0.65125 0.64566 0.7278 0.5434 0.74769 C 0.44115 0.76758 0.3342 0.74769 0.2776 0.71184 C 0.22083 0.676 0.22344 0.62789 0.20278 0.53284 C 0.18247 0.43779 0.12708 0.23798 0.15521 0.14131 C 0.18316 0.04464 0.29184 -0.01295 0.37014 -0.04764 C 0.44844 -0.08233 0.54479 -0.08534 0.62517 -0.06753 C 0.70573 -0.04972 0.80347 0.02313 0.85226 0.05967 C 0.90087 0.09621 0.90208 0.10962 0.91788 0.15125 C 0.93351 0.19288 0.94306 0.25902 0.94635 0.31013 C 0.94965 0.36124 0.94879 0.39547 0.93733 0.45745 C 0.92587 0.51943 0.90521 0.64061 0.8776 0.68201 C 0.85 0.72341 0.81285 0.70028 0.7717 0.70583 C 0.73038 0.71138 0.71892 0.71947 0.62969 0.71577 C 0.5408 0.71207 0.32396 0.71762 0.23715 0.68409 C 0.15052 0.65056 0.13576 0.58488 0.10903 0.51503 C 0.08194 0.44519 0.05938 0.34482 0.07622 0.26457 C 0.09306 0.18432 0.14201 0.08164 0.21042 0.034 C 0.27882 -0.01364 0.40295 -0.01688 0.48663 -0.02174 C 0.57014 -0.02659 0.65243 -0.01202 0.71198 0.00416 C 0.77135 0.02035 0.81684 0.03885 0.84323 0.07563 C 0.86997 0.1124 0.86181 0.16883 0.8717 0.22479 C 0.8816 0.28076 0.90694 0.34898 0.90295 0.41166 C 0.89896 0.47433 0.87292 0.55713 0.84757 0.6006 C 0.82257 0.64408 0.80069 0.64663 0.75226 0.67206 C 0.70382 0.6975 0.62691 0.75116 0.5566 0.7537 C 0.48663 0.75625 0.38611 0.72456 0.33142 0.68802 C 0.27656 0.65148 0.25868 0.58765 0.22847 0.53492 C 0.19809 0.48219 0.15833 0.44704 0.14931 0.37188 C 0.13993 0.29672 0.13472 0.16328 0.17309 0.08349 C 0.21181 0.0037 0.26858 -0.09065 0.38056 -0.10731 C 0.49254 -0.12396 0.75903 -0.04949 0.84479 -0.01572 C 0.93056 0.01804 0.88576 0.01573 0.89549 0.09552 C 0.90521 0.1753 0.90608 0.37997 0.90295 0.46323 C 0.89983 0.54649 0.93976 0.53469 0.87604 0.59459 C 0.81267 0.65449 0.62257 0.80597 0.52101 0.82331 C 0.41944 0.84066 0.31997 0.75532 0.26701 0.69797 C 0.21424 0.64061 0.22292 0.55504 0.20278 0.47919 C 0.18299 0.40333 0.14288 0.31291 0.14774 0.2426 C 0.15243 0.1723 0.18993 0.10407 0.23142 0.05782 C 0.27292 0.01157 0.33142 -0.01642 0.39705 -0.03561 C 0.46267 -0.05481 0.55399 -0.07238 0.62517 -0.05758 C 0.69653 -0.04278 0.77691 0.0192 0.82535 0.05366 C 0.87361 0.08811 0.89184 0.0932 0.91632 0.14917 C 0.94115 0.20514 0.98142 0.29556 0.97326 0.38969 C 0.9651 0.48381 0.92743 0.66466 0.86719 0.71392 C 0.80677 0.76318 0.69254 0.70791 0.61042 0.68594 C 0.5283 0.66397 0.44583 0.62142 0.37465 0.58256 C 0.3033 0.54371 0.21597 0.52729 0.18368 0.45329 C 0.15122 0.37928 0.13281 0.23127 0.18056 0.13923 C 0.22813 0.04718 0.37101 -0.07215 0.46875 -0.09921 C 0.56632 -0.12627 0.69705 -0.0599 0.76701 -0.02382 C 0.83733 0.01226 0.85781 0.05921 0.88958 0.11749 C 0.92135 0.17577 0.95156 0.26758 0.95833 0.32609 C 0.9651 0.3846 0.95382 0.41744 0.92986 0.46924 C 0.9059 0.52105 0.85747 0.60037 0.81493 0.63622 C 0.77222 0.67206 0.73368 0.67206 0.67309 0.68409 C 0.61285 0.69612 0.49497 0.7049 0.45226 0.70791 C 0.40955 0.71092 0.44774 0.71855 0.41649 0.7019 C 0.38524 0.68525 0.30417 0.65449 0.26424 0.60847 C 0.22413 0.56244 0.19792 0.49515 0.17604 0.42553 C 0.15434 0.35592 0.10174 0.2655 0.1342 0.19103 C 0.16701 0.11656 0.28438 0.02359 0.3717 -0.02174 C 0.45868 -0.06707 0.58038 -0.08117 0.65677 -0.0814 C 0.73316 -0.08164 0.78872 -0.06221 0.82986 -0.02382 C 0.87083 0.01457 0.88785 0.07285 0.90295 0.14917 C 0.91806 0.22549 0.92066 0.35847 0.92101 0.43363 C 0.92135 0.50879 0.90504 0.55597 0.90451 0.6006 C 0.90399 0.64524 0.91319 0.68062 0.91788 0.7019 C 0.9224 0.72318 0.92917 0.72318 0.93142 0.7278 " pathEditMode="relative" ptsTypes="aaaaaaaaaaaaaaaaaaaaaaaaaaaaaaaaaaaaaaaaaaaaaaaaaaaaaaaaaaaaaaaaaaaaaaaaaaaaaaaaaaaaaaA">
                                      <p:cBhvr>
                                        <p:cTn id="26" dur="5000" fill="hold"/>
                                        <p:tgtEl>
                                          <p:spTgt spid="11"/>
                                        </p:tgtEl>
                                        <p:attrNameLst>
                                          <p:attrName>ppt_x</p:attrName>
                                          <p:attrName>ppt_y</p:attrName>
                                        </p:attrNameLst>
                                      </p:cBhvr>
                                    </p:animMotion>
                                  </p:childTnLst>
                                </p:cTn>
                              </p:par>
                              <p:par>
                                <p:cTn id="27" presetID="0" presetClass="path" presetSubtype="0" accel="50000" decel="50000" fill="hold" nodeType="withEffect">
                                  <p:stCondLst>
                                    <p:cond delay="44000"/>
                                  </p:stCondLst>
                                  <p:childTnLst>
                                    <p:animMotion origin="layout" path="M 0.0309 0.2907 C 0.01909 0.32979 0.00729 0.3691 0.04132 0.41582 C 0.07534 0.46253 0.17396 0.52289 0.23541 0.571 C 0.29687 0.6191 0.37413 0.65356 0.40989 0.70421 C 0.44566 0.75462 0.45781 0.80828 0.45017 0.87511 C 0.44253 0.94195 0.40104 1.05388 0.36371 1.10569 C 0.32639 1.15795 0.27361 1.16813 0.22639 1.18709 C 0.17916 1.20652 0.13628 1.21276 0.08003 1.22109 C 0.02361 1.22918 -0.04341 1.25624 -0.11094 1.23682 C -0.17865 1.21785 -0.2842 1.14292 -0.32587 1.10569 C -0.36754 1.06869 -0.35573 1.06799 -0.36163 1.01434 C -0.36754 0.96068 -0.36736 0.8358 -0.36163 0.78376 C -0.35591 0.73173 -0.38629 0.74491 -0.32743 0.7019 C -0.26858 0.65888 -0.08091 0.55157 -0.00799 0.52498 C 0.06493 0.49861 0.04618 0.47826 0.10989 0.54325 C 0.17361 0.60823 0.31875 0.83811 0.37413 0.91489 C 0.42951 0.99167 0.4559 0.93039 0.44271 1.00416 C 0.42951 1.0784 0.41562 1.31406 0.29496 1.35823 C 0.1743 1.4024 -0.17257 1.31406 -0.28108 1.26873 C -0.38959 1.2234 -0.34011 1.1487 -0.35573 1.08603 C -0.37136 1.02336 -0.37917 0.96115 -0.37518 0.89292 C -0.37118 0.82516 -0.38542 0.74491 -0.33177 0.67831 C -0.27813 0.6117 -0.12361 0.52012 -0.05278 0.49329 C 0.01805 0.46647 0.02725 0.49283 0.09357 0.51734 C 0.15972 0.54186 0.29357 0.59991 0.34427 0.64061 C 0.39496 0.68131 0.40156 0.70351 0.39809 0.76179 C 0.39462 0.81984 0.34409 0.93224 0.32344 0.98844 C 0.30278 1.04417 0.31962 1.04926 0.27413 1.09782 C 0.22864 1.14616 0.1243 1.26017 0.05017 1.27868 C -0.02396 1.29718 -0.11389 1.2278 -0.17066 1.20906 C -0.22743 1.19079 -0.25434 1.21091 -0.29011 1.16744 C -0.32587 1.12373 -0.36702 1.02058 -0.38559 0.94843 C -0.40417 0.87673 -0.41216 0.80157 -0.40191 0.73589 C -0.39167 0.67021 -0.40295 0.6043 -0.32431 0.55504 C -0.24566 0.50555 -0.02709 0.44496 0.06962 0.43987 C 0.16632 0.43455 0.21128 0.47757 0.25625 0.52336 C 0.30121 0.56915 0.32239 0.65957 0.33975 0.71392 C 0.35712 0.76873 0.35903 0.8062 0.36076 0.85129 C 0.3625 0.89616 0.35764 0.93941 0.35017 0.9845 C 0.34271 1.02937 0.34323 1.07516 0.31597 1.1198 C 0.28871 1.16443 0.25469 1.23358 0.18611 1.25301 C 0.11753 1.2722 -0.01841 1.2426 -0.09601 1.23497 C -0.17361 1.2271 -0.2408 1.2167 -0.27952 1.20721 C -0.31823 1.1975 -0.31094 1.19866 -0.32882 1.17738 C -0.3467 1.15587 -0.37674 1.12835 -0.38698 1.07794 C -0.39722 1.02729 -0.39115 0.93501 -0.39011 0.87511 C -0.38906 0.81522 -0.39792 0.76619 -0.38108 0.71808 C -0.36424 0.66998 -0.3316 0.6161 -0.28854 0.58696 C -0.24549 0.55782 -0.20035 0.54787 -0.12292 0.54325 C -0.04566 0.53862 0.09462 0.54301 0.17569 0.55897 C 0.25677 0.57493 0.32534 0.61078 0.36371 0.63853 C 0.40208 0.66605 0.40156 0.67183 0.40555 0.72618 C 0.40955 0.78029 0.40434 0.90449 0.3875 0.96276 C 0.37066 1.02081 0.32639 1.04232 0.30399 1.07585 C 0.28159 1.10962 0.30104 1.12234 0.2533 1.1635 C 0.20555 1.20467 0.10607 1.31128 0.01736 1.32262 C -0.07136 1.33395 -0.17952 1.27821 -0.27952 1.23103 C -0.37952 1.18386 -0.56615 1.14708 -0.58264 1.04024 C -0.59913 0.93293 -0.4967 0.67229 -0.37813 0.58881 C -0.25955 0.50509 0.02239 0.54325 0.12934 0.53908 C 0.23628 0.53492 0.21666 0.52266 0.26371 0.56313 C 0.31076 0.60361 0.38594 0.71392 0.41146 0.78168 C 0.43698 0.84921 0.42413 0.89708 0.41736 0.96855 C 0.41059 1.04001 0.41996 1.15148 0.37118 1.21091 C 0.32239 1.27081 0.19948 1.31036 0.12482 1.32655 C 0.05017 1.34274 -0.0092 1.33164 -0.07656 1.30851 C -0.14393 1.28538 -0.22761 1.25231 -0.27952 1.18709 C -0.33143 1.12234 -0.37066 0.99699 -0.38854 0.91882 C -0.40643 0.84066 -0.43663 0.77891 -0.38698 0.71808 C -0.33733 0.65726 -0.1599 0.58464 -0.09011 0.55319 C -0.02031 0.52174 -0.01493 0.53284 0.03229 0.52914 C 0.07951 0.52544 0.14548 0.50671 0.19357 0.53122 C 0.24166 0.55573 0.29323 0.6161 0.32048 0.67646 C 0.34774 0.73682 0.35139 0.82747 0.35764 0.89292 C 0.36389 0.95883 0.36354 1.03191 0.35764 1.07007 C 0.35173 1.10823 0.36962 1.09759 0.32187 1.12165 C 0.27413 1.1457 0.14236 1.19866 0.07118 1.21485 C 2.5E-6 1.23103 -0.05 1.22063 -0.10504 1.21924 C -0.16007 1.21785 -0.20868 1.23103 -0.25868 1.20721 C -0.30868 1.18316 -0.37847 1.15472 -0.40504 1.07585 C -0.4316 0.99745 -0.45191 0.82609 -0.41841 0.73589 C -0.3849 0.6457 -0.30886 0.56499 -0.20347 0.53515 C -0.09809 0.50509 0.10972 0.53191 0.21441 0.55712 C 0.31909 0.58233 0.39531 0.61586 0.42482 0.6864 C 0.45434 0.75694 0.42153 0.89801 0.39201 0.98057 C 0.3625 1.0629 0.29618 1.14292 0.24722 1.18131 C 0.19826 1.21947 0.19757 1.20906 0.09791 1.21091 C -0.00139 1.213 -0.25955 1.21623 -0.34983 1.19334 C -0.44011 1.17021 -0.42813 1.1383 -0.44375 1.07192 C -0.45938 1.00532 -0.4599 0.88622 -0.44375 0.79556 C -0.42761 0.7049 -0.45851 0.58071 -0.3467 0.52706 C -0.23507 0.47387 0.08906 0.44542 0.22639 0.47548 C 0.36371 0.50555 0.44844 0.61633 0.47708 0.70814 C 0.50573 0.79995 0.446 0.93825 0.39809 1.02613 C 0.35017 1.11448 0.27048 1.19866 0.18906 1.23682 C 0.10764 1.27521 0.00434 1.25416 -0.09011 1.25486 C -0.18455 1.25555 -0.33368 1.24352 -0.37813 1.24098 C -0.42257 1.23844 -0.38993 1.23867 -0.35729 1.23913 " pathEditMode="relative" ptsTypes="aaaaaaaaaaaaaaaaaaaaaaaaaaaaaaaaaaaaaaaaaaaaaaaaaaaaaaaaaaaaaaaaaaaaaaaaaaaaaaaaaaaaaaaaaaaaaaaaaA">
                                      <p:cBhvr>
                                        <p:cTn id="28" dur="5000" fill="hold"/>
                                        <p:tgtEl>
                                          <p:spTgt spid="205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video>
              <p:cMediaNode>
                <p:cTn id="29" repeatCount="indefinite"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endParaRPr lang="ru-RU"/>
          </a:p>
        </p:txBody>
      </p:sp>
      <p:pic>
        <p:nvPicPr>
          <p:cNvPr id="5" name="Мой фильм.wmv">
            <a:hlinkClick r:id="" action="ppaction://media"/>
          </p:cNvPr>
          <p:cNvPicPr>
            <a:picLocks noGrp="1" noRot="1" noChangeAspect="1"/>
          </p:cNvPicPr>
          <p:nvPr>
            <p:ph idx="1"/>
            <a:videoFile r:link="rId1"/>
          </p:nvPr>
        </p:nvPicPr>
        <p:blipFill>
          <a:blip r:embed="rId3" cstate="email"/>
          <a:srcRect/>
          <a:stretch>
            <a:fillRect/>
          </a:stretch>
        </p:blipFill>
        <p:spPr>
          <a:xfrm>
            <a:off x="-1558925" y="-285750"/>
            <a:ext cx="12184063" cy="714375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b="1" dirty="0" smtClean="0">
                <a:latin typeface="Times New Roman" pitchFamily="18" charset="0"/>
                <a:cs typeface="Times New Roman" pitchFamily="18" charset="0"/>
              </a:rPr>
              <a:t>А теперь чайку!</a:t>
            </a:r>
            <a:endParaRPr lang="ru-RU" b="1" dirty="0">
              <a:latin typeface="Times New Roman" pitchFamily="18" charset="0"/>
              <a:cs typeface="Times New Roman" pitchFamily="18" charset="0"/>
            </a:endParaRPr>
          </a:p>
        </p:txBody>
      </p:sp>
      <p:sp>
        <p:nvSpPr>
          <p:cNvPr id="46083" name="Содержимое 2"/>
          <p:cNvSpPr>
            <a:spLocks noGrp="1"/>
          </p:cNvSpPr>
          <p:nvPr>
            <p:ph idx="1"/>
          </p:nvPr>
        </p:nvSpPr>
        <p:spPr/>
        <p:txBody>
          <a:bodyPr/>
          <a:lstStyle/>
          <a:p>
            <a:pPr eaLnBrk="1" hangingPunct="1"/>
            <a:endParaRPr lang="ru-RU" smtClean="0"/>
          </a:p>
        </p:txBody>
      </p:sp>
      <p:pic>
        <p:nvPicPr>
          <p:cNvPr id="48131" name="Picture 4" descr="Картинка 1229 из 9194">
            <a:hlinkClick r:id="rId2"/>
          </p:cNvPr>
          <p:cNvPicPr>
            <a:picLocks noChangeAspect="1" noChangeArrowheads="1"/>
          </p:cNvPicPr>
          <p:nvPr/>
        </p:nvPicPr>
        <p:blipFill>
          <a:blip r:embed="rId3" cstate="email"/>
          <a:srcRect/>
          <a:stretch>
            <a:fillRect/>
          </a:stretch>
        </p:blipFill>
        <p:spPr bwMode="auto">
          <a:xfrm>
            <a:off x="1643063" y="1484313"/>
            <a:ext cx="5286375" cy="494506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500" y="1357313"/>
            <a:ext cx="8215313" cy="5500687"/>
          </a:xfrm>
        </p:spPr>
        <p:txBody>
          <a:bodyPr/>
          <a:lstStyle/>
          <a:p>
            <a:pPr eaLnBrk="1" hangingPunct="1"/>
            <a:r>
              <a:rPr lang="ru-RU" sz="4000" b="1" smtClean="0">
                <a:latin typeface="Times New Roman" pitchFamily="18" charset="0"/>
                <a:cs typeface="Times New Roman" pitchFamily="18" charset="0"/>
              </a:rPr>
              <a:t>Чай пить – не дрова рубить.</a:t>
            </a:r>
          </a:p>
        </p:txBody>
      </p:sp>
      <p:sp>
        <p:nvSpPr>
          <p:cNvPr id="5" name="Содержимое 2"/>
          <p:cNvSpPr txBox="1">
            <a:spLocks/>
          </p:cNvSpPr>
          <p:nvPr/>
        </p:nvSpPr>
        <p:spPr bwMode="auto">
          <a:xfrm>
            <a:off x="571500" y="2071688"/>
            <a:ext cx="8215313" cy="5500687"/>
          </a:xfrm>
          <a:prstGeom prst="rect">
            <a:avLst/>
          </a:prstGeom>
          <a:noFill/>
          <a:ln w="9525">
            <a:noFill/>
            <a:miter lim="800000"/>
            <a:headEnd/>
            <a:tailEnd/>
          </a:ln>
        </p:spPr>
        <p:txBody>
          <a:bodyPr>
            <a:normAutofit/>
          </a:bodyPr>
          <a:lstStyle/>
          <a:p>
            <a:pPr marL="342900" indent="-342900" fontAlgn="auto">
              <a:spcBef>
                <a:spcPct val="20000"/>
              </a:spcBef>
              <a:spcAft>
                <a:spcPts val="0"/>
              </a:spcAft>
              <a:buClr>
                <a:schemeClr val="accent1"/>
              </a:buClr>
              <a:buSzPct val="70000"/>
              <a:buFont typeface="Wingdings 2"/>
              <a:buChar char=""/>
              <a:defRPr/>
            </a:pPr>
            <a:r>
              <a:rPr lang="ru-RU" sz="4000" b="1" dirty="0">
                <a:solidFill>
                  <a:schemeClr val="tx2"/>
                </a:solidFill>
                <a:latin typeface="Times New Roman" pitchFamily="18" charset="0"/>
                <a:cs typeface="Times New Roman" pitchFamily="18" charset="0"/>
              </a:rPr>
              <a:t>За чаем не скучаешь – по три чашки выпиваешь.</a:t>
            </a:r>
          </a:p>
          <a:p>
            <a:pPr marL="342900" indent="-342900" fontAlgn="auto">
              <a:spcBef>
                <a:spcPct val="20000"/>
              </a:spcBef>
              <a:spcAft>
                <a:spcPts val="0"/>
              </a:spcAft>
              <a:buClr>
                <a:schemeClr val="accent1"/>
              </a:buClr>
              <a:buSzPct val="70000"/>
              <a:buFont typeface="Wingdings 2"/>
              <a:buChar char=""/>
              <a:defRPr/>
            </a:pPr>
            <a:endParaRPr lang="ru-RU" sz="3200" dirty="0">
              <a:solidFill>
                <a:schemeClr val="tx2"/>
              </a:solidFill>
              <a:latin typeface="+mn-lt"/>
              <a:cs typeface="+mn-cs"/>
            </a:endParaRPr>
          </a:p>
        </p:txBody>
      </p:sp>
      <p:sp>
        <p:nvSpPr>
          <p:cNvPr id="6" name="Содержимое 2"/>
          <p:cNvSpPr txBox="1">
            <a:spLocks/>
          </p:cNvSpPr>
          <p:nvPr/>
        </p:nvSpPr>
        <p:spPr bwMode="auto">
          <a:xfrm>
            <a:off x="571500" y="3500438"/>
            <a:ext cx="8215313" cy="5500687"/>
          </a:xfrm>
          <a:prstGeom prst="rect">
            <a:avLst/>
          </a:prstGeom>
          <a:noFill/>
          <a:ln w="9525">
            <a:noFill/>
            <a:miter lim="800000"/>
            <a:headEnd/>
            <a:tailEnd/>
          </a:ln>
        </p:spPr>
        <p:txBody>
          <a:bodyPr>
            <a:normAutofit/>
          </a:bodyPr>
          <a:lstStyle/>
          <a:p>
            <a:pPr marL="342900" indent="-342900" fontAlgn="auto">
              <a:spcBef>
                <a:spcPct val="20000"/>
              </a:spcBef>
              <a:spcAft>
                <a:spcPts val="0"/>
              </a:spcAft>
              <a:buClr>
                <a:schemeClr val="accent1"/>
              </a:buClr>
              <a:buSzPct val="70000"/>
              <a:buFont typeface="Wingdings 2"/>
              <a:buChar char=""/>
              <a:defRPr/>
            </a:pPr>
            <a:r>
              <a:rPr lang="ru-RU" sz="4000" b="1" dirty="0">
                <a:solidFill>
                  <a:schemeClr val="tx2"/>
                </a:solidFill>
                <a:latin typeface="Times New Roman" pitchFamily="18" charset="0"/>
                <a:cs typeface="Times New Roman" pitchFamily="18" charset="0"/>
              </a:rPr>
              <a:t>Чай не пить – на свете не жить.</a:t>
            </a:r>
          </a:p>
          <a:p>
            <a:pPr marL="342900" indent="-342900" fontAlgn="auto">
              <a:spcBef>
                <a:spcPct val="20000"/>
              </a:spcBef>
              <a:spcAft>
                <a:spcPts val="0"/>
              </a:spcAft>
              <a:buClr>
                <a:schemeClr val="accent1"/>
              </a:buClr>
              <a:buSzPct val="70000"/>
              <a:buFont typeface="Wingdings 2"/>
              <a:buChar char=""/>
              <a:defRPr/>
            </a:pPr>
            <a:endParaRPr lang="ru-RU" sz="3200" dirty="0">
              <a:solidFill>
                <a:schemeClr val="tx2"/>
              </a:solidFill>
              <a:latin typeface="+mn-lt"/>
              <a:cs typeface="+mn-cs"/>
            </a:endParaRPr>
          </a:p>
        </p:txBody>
      </p:sp>
      <p:sp>
        <p:nvSpPr>
          <p:cNvPr id="7" name="Содержимое 2"/>
          <p:cNvSpPr txBox="1">
            <a:spLocks/>
          </p:cNvSpPr>
          <p:nvPr/>
        </p:nvSpPr>
        <p:spPr bwMode="auto">
          <a:xfrm>
            <a:off x="642938" y="1357313"/>
            <a:ext cx="8215312" cy="1428750"/>
          </a:xfrm>
          <a:prstGeom prst="rect">
            <a:avLst/>
          </a:prstGeom>
          <a:noFill/>
          <a:ln w="9525">
            <a:noFill/>
            <a:miter lim="800000"/>
            <a:headEnd/>
            <a:tailEnd/>
          </a:ln>
        </p:spPr>
        <p:txBody>
          <a:bodyPr/>
          <a:lstStyle/>
          <a:p>
            <a:pPr marL="342900" indent="-342900">
              <a:spcBef>
                <a:spcPct val="20000"/>
              </a:spcBef>
              <a:buClr>
                <a:schemeClr val="accent1"/>
              </a:buClr>
              <a:buSzPct val="70000"/>
              <a:buFont typeface="Wingdings 2" pitchFamily="18" charset="2"/>
              <a:buChar char=""/>
            </a:pPr>
            <a:r>
              <a:rPr lang="ru-RU" sz="4000" b="1">
                <a:solidFill>
                  <a:schemeClr val="tx2"/>
                </a:solidFill>
                <a:latin typeface="Times New Roman" pitchFamily="18" charset="0"/>
                <a:cs typeface="Times New Roman" pitchFamily="18" charset="0"/>
              </a:rPr>
              <a:t>С чая лиха не бывает</a:t>
            </a:r>
            <a:r>
              <a:rPr lang="ru-RU" sz="3200" b="1">
                <a:solidFill>
                  <a:schemeClr val="tx2"/>
                </a:solidFill>
                <a:latin typeface="Times New Roman" pitchFamily="18" charset="0"/>
                <a:cs typeface="Times New Roman" pitchFamily="18" charset="0"/>
              </a:rPr>
              <a:t>.</a:t>
            </a:r>
          </a:p>
        </p:txBody>
      </p:sp>
      <p:sp>
        <p:nvSpPr>
          <p:cNvPr id="8" name="Содержимое 2"/>
          <p:cNvSpPr txBox="1">
            <a:spLocks/>
          </p:cNvSpPr>
          <p:nvPr/>
        </p:nvSpPr>
        <p:spPr bwMode="auto">
          <a:xfrm>
            <a:off x="428625" y="1357313"/>
            <a:ext cx="8715375" cy="5500687"/>
          </a:xfrm>
          <a:prstGeom prst="rect">
            <a:avLst/>
          </a:prstGeom>
          <a:noFill/>
          <a:ln w="9525">
            <a:noFill/>
            <a:miter lim="800000"/>
            <a:headEnd/>
            <a:tailEnd/>
          </a:ln>
        </p:spPr>
        <p:txBody>
          <a:bodyPr/>
          <a:lstStyle/>
          <a:p>
            <a:pPr marL="342900" indent="-342900">
              <a:spcBef>
                <a:spcPct val="20000"/>
              </a:spcBef>
              <a:buClr>
                <a:schemeClr val="accent1"/>
              </a:buClr>
              <a:buSzPct val="70000"/>
              <a:buFont typeface="Wingdings 2" pitchFamily="18" charset="2"/>
              <a:buChar char=""/>
            </a:pPr>
            <a:r>
              <a:rPr lang="ru-RU" sz="4000" b="1">
                <a:solidFill>
                  <a:schemeClr val="tx2"/>
                </a:solidFill>
                <a:latin typeface="Times New Roman" pitchFamily="18" charset="0"/>
                <a:cs typeface="Times New Roman" pitchFamily="18" charset="0"/>
              </a:rPr>
              <a:t>Самовар кипит – уходить не велит</a:t>
            </a:r>
            <a:r>
              <a:rPr lang="ru-RU" sz="3200" b="1">
                <a:solidFill>
                  <a:schemeClr val="tx2"/>
                </a:solidFill>
                <a:latin typeface="Times New Roman" pitchFamily="18" charset="0"/>
                <a:cs typeface="Times New Roman" pitchFamily="18" charset="0"/>
              </a:rPr>
              <a:t>.</a:t>
            </a:r>
          </a:p>
        </p:txBody>
      </p:sp>
      <p:sp>
        <p:nvSpPr>
          <p:cNvPr id="9" name="Содержимое 2"/>
          <p:cNvSpPr txBox="1">
            <a:spLocks/>
          </p:cNvSpPr>
          <p:nvPr/>
        </p:nvSpPr>
        <p:spPr bwMode="auto">
          <a:xfrm>
            <a:off x="571500" y="1357313"/>
            <a:ext cx="8215313" cy="5500687"/>
          </a:xfrm>
          <a:prstGeom prst="rect">
            <a:avLst/>
          </a:prstGeom>
          <a:noFill/>
          <a:ln w="9525">
            <a:noFill/>
            <a:miter lim="800000"/>
            <a:headEnd/>
            <a:tailEnd/>
          </a:ln>
        </p:spPr>
        <p:txBody>
          <a:bodyPr/>
          <a:lstStyle/>
          <a:p>
            <a:pPr marL="342900" indent="-342900">
              <a:spcBef>
                <a:spcPct val="20000"/>
              </a:spcBef>
              <a:buClr>
                <a:schemeClr val="accent1"/>
              </a:buClr>
              <a:buSzPct val="70000"/>
              <a:buFont typeface="Wingdings 2" pitchFamily="18" charset="2"/>
              <a:buChar char=""/>
            </a:pPr>
            <a:r>
              <a:rPr lang="ru-RU" sz="4000" b="1">
                <a:solidFill>
                  <a:schemeClr val="tx2"/>
                </a:solidFill>
                <a:latin typeface="Times New Roman" pitchFamily="18" charset="0"/>
                <a:cs typeface="Times New Roman" pitchFamily="18" charset="0"/>
              </a:rPr>
              <a:t>Где есть чай, там и под елью рай.</a:t>
            </a:r>
          </a:p>
        </p:txBody>
      </p:sp>
      <p:sp>
        <p:nvSpPr>
          <p:cNvPr id="10" name="Содержимое 2"/>
          <p:cNvSpPr txBox="1">
            <a:spLocks/>
          </p:cNvSpPr>
          <p:nvPr/>
        </p:nvSpPr>
        <p:spPr bwMode="auto">
          <a:xfrm>
            <a:off x="357188" y="1357313"/>
            <a:ext cx="8786812" cy="5500687"/>
          </a:xfrm>
          <a:prstGeom prst="rect">
            <a:avLst/>
          </a:prstGeom>
          <a:noFill/>
          <a:ln w="9525">
            <a:noFill/>
            <a:miter lim="800000"/>
            <a:headEnd/>
            <a:tailEnd/>
          </a:ln>
        </p:spPr>
        <p:txBody>
          <a:bodyPr>
            <a:normAutofit/>
          </a:bodyPr>
          <a:lstStyle/>
          <a:p>
            <a:pPr marL="342900" indent="-342900" fontAlgn="auto">
              <a:spcBef>
                <a:spcPct val="20000"/>
              </a:spcBef>
              <a:spcAft>
                <a:spcPts val="0"/>
              </a:spcAft>
              <a:buClr>
                <a:schemeClr val="accent1"/>
              </a:buClr>
              <a:buSzPct val="70000"/>
              <a:buFont typeface="Wingdings 2"/>
              <a:buChar char=""/>
              <a:defRPr/>
            </a:pPr>
            <a:r>
              <a:rPr lang="ru-RU" sz="4000" b="1" dirty="0">
                <a:solidFill>
                  <a:schemeClr val="tx2"/>
                </a:solidFill>
                <a:latin typeface="Times New Roman" pitchFamily="18" charset="0"/>
                <a:cs typeface="Times New Roman" pitchFamily="18" charset="0"/>
              </a:rPr>
              <a:t>Чай пьёшь – до ста лет проживёшь.</a:t>
            </a:r>
          </a:p>
          <a:p>
            <a:pPr marL="342900" indent="-342900" fontAlgn="auto">
              <a:spcBef>
                <a:spcPct val="20000"/>
              </a:spcBef>
              <a:spcAft>
                <a:spcPts val="0"/>
              </a:spcAft>
              <a:buClr>
                <a:schemeClr val="accent1"/>
              </a:buClr>
              <a:buSzPct val="70000"/>
              <a:buFont typeface="Wingdings 2"/>
              <a:buChar char=""/>
              <a:defRPr/>
            </a:pPr>
            <a:endParaRPr lang="ru-RU" sz="3200" dirty="0">
              <a:solidFill>
                <a:schemeClr val="tx2"/>
              </a:solidFill>
              <a:latin typeface="+mn-lt"/>
              <a:cs typeface="+mn-cs"/>
            </a:endParaRPr>
          </a:p>
        </p:txBody>
      </p:sp>
      <p:sp>
        <p:nvSpPr>
          <p:cNvPr id="11" name="Содержимое 2"/>
          <p:cNvSpPr txBox="1">
            <a:spLocks/>
          </p:cNvSpPr>
          <p:nvPr/>
        </p:nvSpPr>
        <p:spPr bwMode="auto">
          <a:xfrm>
            <a:off x="500063" y="1357313"/>
            <a:ext cx="8215312" cy="5500687"/>
          </a:xfrm>
          <a:prstGeom prst="rect">
            <a:avLst/>
          </a:prstGeom>
          <a:noFill/>
          <a:ln w="9525">
            <a:noFill/>
            <a:miter lim="800000"/>
            <a:headEnd/>
            <a:tailEnd/>
          </a:ln>
        </p:spPr>
        <p:txBody>
          <a:bodyPr>
            <a:normAutofit/>
          </a:bodyPr>
          <a:lstStyle/>
          <a:p>
            <a:pPr marL="342900" indent="-342900" fontAlgn="auto">
              <a:spcBef>
                <a:spcPct val="20000"/>
              </a:spcBef>
              <a:spcAft>
                <a:spcPts val="0"/>
              </a:spcAft>
              <a:buClr>
                <a:schemeClr val="accent1"/>
              </a:buClr>
              <a:buSzPct val="70000"/>
              <a:buFont typeface="Wingdings 2"/>
              <a:buChar char=""/>
              <a:defRPr/>
            </a:pPr>
            <a:r>
              <a:rPr lang="ru-RU" sz="4000" b="1" dirty="0">
                <a:solidFill>
                  <a:schemeClr val="tx2"/>
                </a:solidFill>
                <a:latin typeface="Times New Roman" pitchFamily="18" charset="0"/>
                <a:cs typeface="Times New Roman" pitchFamily="18" charset="0"/>
              </a:rPr>
              <a:t>Пей чай – удовольствие получай.</a:t>
            </a:r>
          </a:p>
          <a:p>
            <a:pPr marL="342900" indent="-342900" fontAlgn="auto">
              <a:spcBef>
                <a:spcPct val="20000"/>
              </a:spcBef>
              <a:spcAft>
                <a:spcPts val="0"/>
              </a:spcAft>
              <a:buClr>
                <a:schemeClr val="accent1"/>
              </a:buClr>
              <a:buSzPct val="70000"/>
              <a:buFont typeface="Wingdings 2"/>
              <a:buChar char=""/>
              <a:defRPr/>
            </a:pPr>
            <a:endParaRPr lang="ru-RU" sz="3200" dirty="0">
              <a:solidFill>
                <a:schemeClr val="tx2"/>
              </a:solidFill>
              <a:latin typeface="+mn-lt"/>
              <a:cs typeface="+mn-cs"/>
            </a:endParaRPr>
          </a:p>
        </p:txBody>
      </p:sp>
      <p:sp>
        <p:nvSpPr>
          <p:cNvPr id="12" name="Содержимое 2"/>
          <p:cNvSpPr txBox="1">
            <a:spLocks/>
          </p:cNvSpPr>
          <p:nvPr/>
        </p:nvSpPr>
        <p:spPr bwMode="auto">
          <a:xfrm>
            <a:off x="500063" y="1357313"/>
            <a:ext cx="8215312" cy="5500687"/>
          </a:xfrm>
          <a:prstGeom prst="rect">
            <a:avLst/>
          </a:prstGeom>
          <a:noFill/>
          <a:ln w="9525">
            <a:noFill/>
            <a:miter lim="800000"/>
            <a:headEnd/>
            <a:tailEnd/>
          </a:ln>
        </p:spPr>
        <p:txBody>
          <a:bodyPr>
            <a:normAutofit/>
          </a:bodyPr>
          <a:lstStyle/>
          <a:p>
            <a:pPr marL="342900" indent="-342900" fontAlgn="auto">
              <a:spcBef>
                <a:spcPct val="20000"/>
              </a:spcBef>
              <a:spcAft>
                <a:spcPts val="0"/>
              </a:spcAft>
              <a:buClr>
                <a:schemeClr val="accent1"/>
              </a:buClr>
              <a:buSzPct val="70000"/>
              <a:buFont typeface="Wingdings 2"/>
              <a:buChar char=""/>
              <a:defRPr/>
            </a:pPr>
            <a:r>
              <a:rPr lang="ru-RU" sz="4000" b="1" dirty="0">
                <a:solidFill>
                  <a:schemeClr val="tx2"/>
                </a:solidFill>
                <a:latin typeface="Times New Roman" pitchFamily="18" charset="0"/>
                <a:cs typeface="Times New Roman" pitchFamily="18" charset="0"/>
              </a:rPr>
              <a:t>Выпей чайку – позабудешь тоску. </a:t>
            </a:r>
          </a:p>
          <a:p>
            <a:pPr marL="342900" indent="-342900" fontAlgn="auto">
              <a:spcBef>
                <a:spcPct val="20000"/>
              </a:spcBef>
              <a:spcAft>
                <a:spcPts val="0"/>
              </a:spcAft>
              <a:buClr>
                <a:schemeClr val="accent1"/>
              </a:buClr>
              <a:buSzPct val="70000"/>
              <a:buFont typeface="Wingdings 2"/>
              <a:buChar char=""/>
              <a:defRPr/>
            </a:pPr>
            <a:endParaRPr lang="ru-RU" sz="3200" dirty="0">
              <a:solidFill>
                <a:schemeClr val="tx2"/>
              </a:solidFill>
              <a:latin typeface="+mn-lt"/>
              <a:cs typeface="+mn-cs"/>
            </a:endParaRPr>
          </a:p>
        </p:txBody>
      </p:sp>
      <p:sp>
        <p:nvSpPr>
          <p:cNvPr id="13" name="Содержимое 2"/>
          <p:cNvSpPr txBox="1">
            <a:spLocks/>
          </p:cNvSpPr>
          <p:nvPr/>
        </p:nvSpPr>
        <p:spPr bwMode="auto">
          <a:xfrm>
            <a:off x="500063" y="1357313"/>
            <a:ext cx="8215312" cy="5500687"/>
          </a:xfrm>
          <a:prstGeom prst="rect">
            <a:avLst/>
          </a:prstGeom>
          <a:noFill/>
          <a:ln w="9525">
            <a:noFill/>
            <a:miter lim="800000"/>
            <a:headEnd/>
            <a:tailEnd/>
          </a:ln>
        </p:spPr>
        <p:txBody>
          <a:bodyPr>
            <a:normAutofit/>
          </a:bodyPr>
          <a:lstStyle/>
          <a:p>
            <a:pPr marL="342900" indent="-342900" fontAlgn="auto">
              <a:spcBef>
                <a:spcPct val="20000"/>
              </a:spcBef>
              <a:spcAft>
                <a:spcPts val="0"/>
              </a:spcAft>
              <a:buClr>
                <a:schemeClr val="accent1"/>
              </a:buClr>
              <a:buSzPct val="70000"/>
              <a:buFont typeface="Wingdings 2"/>
              <a:buChar char=""/>
              <a:defRPr/>
            </a:pPr>
            <a:r>
              <a:rPr lang="ru-RU" sz="4000" b="1" dirty="0">
                <a:solidFill>
                  <a:schemeClr val="tx2"/>
                </a:solidFill>
                <a:latin typeface="Times New Roman" pitchFamily="18" charset="0"/>
                <a:cs typeface="Times New Roman" pitchFamily="18" charset="0"/>
              </a:rPr>
              <a:t>Выпей чайку – позабудешь тоску.</a:t>
            </a:r>
          </a:p>
          <a:p>
            <a:pPr marL="342900" indent="-342900" fontAlgn="auto">
              <a:spcBef>
                <a:spcPct val="20000"/>
              </a:spcBef>
              <a:spcAft>
                <a:spcPts val="0"/>
              </a:spcAft>
              <a:buClr>
                <a:schemeClr val="accent1"/>
              </a:buClr>
              <a:buSzPct val="70000"/>
              <a:buFont typeface="Wingdings 2"/>
              <a:buChar char=""/>
              <a:defRPr/>
            </a:pPr>
            <a:endParaRPr lang="ru-RU" sz="3200" dirty="0">
              <a:solidFill>
                <a:schemeClr val="tx2"/>
              </a:solidFill>
              <a:latin typeface="+mn-lt"/>
              <a:cs typeface="+mn-cs"/>
            </a:endParaRPr>
          </a:p>
        </p:txBody>
      </p:sp>
      <p:sp>
        <p:nvSpPr>
          <p:cNvPr id="14" name="Содержимое 2"/>
          <p:cNvSpPr txBox="1">
            <a:spLocks/>
          </p:cNvSpPr>
          <p:nvPr/>
        </p:nvSpPr>
        <p:spPr bwMode="auto">
          <a:xfrm>
            <a:off x="571500" y="1357313"/>
            <a:ext cx="8215313" cy="5500687"/>
          </a:xfrm>
          <a:prstGeom prst="rect">
            <a:avLst/>
          </a:prstGeom>
          <a:noFill/>
          <a:ln w="9525">
            <a:noFill/>
            <a:miter lim="800000"/>
            <a:headEnd/>
            <a:tailEnd/>
          </a:ln>
        </p:spPr>
        <p:txBody>
          <a:bodyPr>
            <a:normAutofit/>
          </a:bodyPr>
          <a:lstStyle/>
          <a:p>
            <a:pPr marL="342900" indent="-342900" fontAlgn="auto">
              <a:spcBef>
                <a:spcPct val="20000"/>
              </a:spcBef>
              <a:spcAft>
                <a:spcPts val="0"/>
              </a:spcAft>
              <a:buClr>
                <a:schemeClr val="accent1"/>
              </a:buClr>
              <a:buSzPct val="70000"/>
              <a:buFont typeface="Wingdings 2"/>
              <a:buChar char=""/>
              <a:defRPr/>
            </a:pPr>
            <a:r>
              <a:rPr lang="ru-RU" sz="3200" b="1" dirty="0">
                <a:solidFill>
                  <a:schemeClr val="tx2"/>
                </a:solidFill>
                <a:latin typeface="Times New Roman" pitchFamily="18" charset="0"/>
                <a:cs typeface="Times New Roman" pitchFamily="18" charset="0"/>
              </a:rPr>
              <a:t>Горячая вода не мутит ума.</a:t>
            </a:r>
          </a:p>
          <a:p>
            <a:pPr marL="342900" indent="-342900" fontAlgn="auto">
              <a:spcBef>
                <a:spcPct val="20000"/>
              </a:spcBef>
              <a:spcAft>
                <a:spcPts val="0"/>
              </a:spcAft>
              <a:buClr>
                <a:schemeClr val="accent1"/>
              </a:buClr>
              <a:buSzPct val="70000"/>
              <a:buFont typeface="Wingdings 2"/>
              <a:buChar char=""/>
              <a:defRPr/>
            </a:pPr>
            <a:endParaRPr lang="ru-RU" sz="3200" dirty="0">
              <a:solidFill>
                <a:schemeClr val="tx2"/>
              </a:solidFill>
              <a:latin typeface="+mn-lt"/>
              <a:cs typeface="+mn-cs"/>
            </a:endParaRPr>
          </a:p>
        </p:txBody>
      </p:sp>
      <p:sp>
        <p:nvSpPr>
          <p:cNvPr id="15" name="Содержимое 2"/>
          <p:cNvSpPr txBox="1">
            <a:spLocks/>
          </p:cNvSpPr>
          <p:nvPr/>
        </p:nvSpPr>
        <p:spPr bwMode="auto">
          <a:xfrm>
            <a:off x="428625" y="1357313"/>
            <a:ext cx="8215313" cy="5500687"/>
          </a:xfrm>
          <a:prstGeom prst="rect">
            <a:avLst/>
          </a:prstGeom>
          <a:noFill/>
          <a:ln w="9525">
            <a:noFill/>
            <a:miter lim="800000"/>
            <a:headEnd/>
            <a:tailEnd/>
          </a:ln>
        </p:spPr>
        <p:txBody>
          <a:bodyPr>
            <a:normAutofit/>
          </a:bodyPr>
          <a:lstStyle/>
          <a:p>
            <a:pPr marL="342900" indent="-342900" fontAlgn="auto">
              <a:spcBef>
                <a:spcPct val="20000"/>
              </a:spcBef>
              <a:spcAft>
                <a:spcPts val="0"/>
              </a:spcAft>
              <a:buClr>
                <a:schemeClr val="accent1"/>
              </a:buClr>
              <a:buSzPct val="70000"/>
              <a:buFont typeface="Wingdings 2"/>
              <a:buChar char=""/>
              <a:defRPr/>
            </a:pPr>
            <a:r>
              <a:rPr lang="ru-RU" sz="4000" b="1" dirty="0">
                <a:solidFill>
                  <a:schemeClr val="tx2"/>
                </a:solidFill>
                <a:latin typeface="Times New Roman" pitchFamily="18" charset="0"/>
                <a:cs typeface="Times New Roman" pitchFamily="18" charset="0"/>
              </a:rPr>
              <a:t>В хорошей посуде и чай вкуснее. (Японская пословица)</a:t>
            </a:r>
          </a:p>
          <a:p>
            <a:pPr marL="342900" indent="-342900" fontAlgn="auto">
              <a:spcBef>
                <a:spcPct val="20000"/>
              </a:spcBef>
              <a:spcAft>
                <a:spcPts val="0"/>
              </a:spcAft>
              <a:buClr>
                <a:schemeClr val="accent1"/>
              </a:buClr>
              <a:buSzPct val="70000"/>
              <a:buFont typeface="Wingdings 2"/>
              <a:buChar char=""/>
              <a:defRPr/>
            </a:pPr>
            <a:endParaRPr lang="ru-RU" sz="3200" dirty="0">
              <a:solidFill>
                <a:schemeClr val="tx2"/>
              </a:solidFill>
              <a:latin typeface="+mn-lt"/>
              <a:cs typeface="+mn-cs"/>
            </a:endParaRPr>
          </a:p>
        </p:txBody>
      </p:sp>
      <p:sp>
        <p:nvSpPr>
          <p:cNvPr id="16" name="Содержимое 2"/>
          <p:cNvSpPr txBox="1">
            <a:spLocks/>
          </p:cNvSpPr>
          <p:nvPr/>
        </p:nvSpPr>
        <p:spPr bwMode="auto">
          <a:xfrm>
            <a:off x="500063" y="1357313"/>
            <a:ext cx="8215312" cy="5500687"/>
          </a:xfrm>
          <a:prstGeom prst="rect">
            <a:avLst/>
          </a:prstGeom>
          <a:noFill/>
          <a:ln w="9525">
            <a:noFill/>
            <a:miter lim="800000"/>
            <a:headEnd/>
            <a:tailEnd/>
          </a:ln>
        </p:spPr>
        <p:txBody>
          <a:bodyPr>
            <a:normAutofit/>
          </a:bodyPr>
          <a:lstStyle/>
          <a:p>
            <a:pPr marL="342900" indent="-342900" fontAlgn="auto">
              <a:spcBef>
                <a:spcPct val="20000"/>
              </a:spcBef>
              <a:spcAft>
                <a:spcPts val="0"/>
              </a:spcAft>
              <a:buClr>
                <a:schemeClr val="accent1"/>
              </a:buClr>
              <a:buSzPct val="70000"/>
              <a:buFont typeface="Wingdings 2"/>
              <a:buChar char=""/>
              <a:defRPr/>
            </a:pPr>
            <a:r>
              <a:rPr lang="ru-RU" sz="4000" b="1" dirty="0">
                <a:solidFill>
                  <a:schemeClr val="tx2"/>
                </a:solidFill>
                <a:latin typeface="Times New Roman" pitchFamily="18" charset="0"/>
                <a:cs typeface="Times New Roman" pitchFamily="18" charset="0"/>
              </a:rPr>
              <a:t>Выпьешь чаю – прибавятся силы. (Китайская пословица)</a:t>
            </a:r>
          </a:p>
          <a:p>
            <a:pPr marL="342900" indent="-342900" fontAlgn="auto">
              <a:spcBef>
                <a:spcPct val="20000"/>
              </a:spcBef>
              <a:spcAft>
                <a:spcPts val="0"/>
              </a:spcAft>
              <a:buClr>
                <a:schemeClr val="accent1"/>
              </a:buClr>
              <a:buSzPct val="70000"/>
              <a:buFont typeface="Wingdings 2"/>
              <a:buChar char=""/>
              <a:defRPr/>
            </a:pPr>
            <a:endParaRPr lang="ru-RU" sz="3200" dirty="0">
              <a:solidFill>
                <a:schemeClr val="tx2"/>
              </a:solidFill>
              <a:latin typeface="+mn-lt"/>
              <a:cs typeface="+mn-cs"/>
            </a:endParaRPr>
          </a:p>
        </p:txBody>
      </p:sp>
      <p:sp>
        <p:nvSpPr>
          <p:cNvPr id="17" name="Содержимое 2"/>
          <p:cNvSpPr txBox="1">
            <a:spLocks/>
          </p:cNvSpPr>
          <p:nvPr/>
        </p:nvSpPr>
        <p:spPr bwMode="auto">
          <a:xfrm>
            <a:off x="500063" y="1500188"/>
            <a:ext cx="8215312" cy="5500687"/>
          </a:xfrm>
          <a:prstGeom prst="rect">
            <a:avLst/>
          </a:prstGeom>
          <a:noFill/>
          <a:ln w="9525">
            <a:noFill/>
            <a:miter lim="800000"/>
            <a:headEnd/>
            <a:tailEnd/>
          </a:ln>
        </p:spPr>
        <p:txBody>
          <a:bodyPr>
            <a:normAutofit/>
          </a:bodyPr>
          <a:lstStyle/>
          <a:p>
            <a:pPr marL="342900" indent="-342900" fontAlgn="auto">
              <a:spcBef>
                <a:spcPct val="20000"/>
              </a:spcBef>
              <a:spcAft>
                <a:spcPts val="0"/>
              </a:spcAft>
              <a:buClr>
                <a:schemeClr val="accent1"/>
              </a:buClr>
              <a:buSzPct val="70000"/>
              <a:buFont typeface="Wingdings 2"/>
              <a:buChar char=""/>
              <a:defRPr/>
            </a:pPr>
            <a:r>
              <a:rPr lang="ru-RU" sz="4000" b="1" dirty="0">
                <a:solidFill>
                  <a:schemeClr val="tx2"/>
                </a:solidFill>
                <a:latin typeface="Times New Roman" pitchFamily="18" charset="0"/>
                <a:cs typeface="Times New Roman" pitchFamily="18" charset="0"/>
              </a:rPr>
              <a:t>Не спеши пить чай – язык обожжёшь. (Турецкая пословица) </a:t>
            </a:r>
          </a:p>
          <a:p>
            <a:pPr marL="342900" indent="-342900" fontAlgn="auto">
              <a:spcBef>
                <a:spcPct val="20000"/>
              </a:spcBef>
              <a:spcAft>
                <a:spcPts val="0"/>
              </a:spcAft>
              <a:buClr>
                <a:schemeClr val="accent1"/>
              </a:buClr>
              <a:buSzPct val="70000"/>
              <a:buFont typeface="Wingdings 2"/>
              <a:buChar char=""/>
              <a:defRPr/>
            </a:pPr>
            <a:endParaRPr lang="ru-RU" sz="3200" dirty="0">
              <a:solidFill>
                <a:schemeClr val="tx2"/>
              </a:solidFill>
              <a:latin typeface="+mn-lt"/>
              <a:cs typeface="+mn-cs"/>
            </a:endParaRPr>
          </a:p>
        </p:txBody>
      </p:sp>
      <p:sp>
        <p:nvSpPr>
          <p:cNvPr id="19" name="Заголовок 18"/>
          <p:cNvSpPr>
            <a:spLocks noGrp="1"/>
          </p:cNvSpPr>
          <p:nvPr>
            <p:ph type="title"/>
          </p:nvPr>
        </p:nvSpPr>
        <p:spPr/>
        <p:txBody>
          <a:bodyPr/>
          <a:lstStyle/>
          <a:p>
            <a:pPr>
              <a:defRPr/>
            </a:pPr>
            <a:endParaRPr lang="ru-RU"/>
          </a:p>
        </p:txBody>
      </p:sp>
      <p:pic>
        <p:nvPicPr>
          <p:cNvPr id="20" name="ВИАВеселые ребята - Чашка чая.mp3">
            <a:hlinkClick r:id="" action="ppaction://media"/>
          </p:cNvPr>
          <p:cNvPicPr>
            <a:picLocks noRot="1" noChangeAspect="1"/>
          </p:cNvPicPr>
          <p:nvPr>
            <a:audioFile r:link="rId1"/>
          </p:nvPr>
        </p:nvPicPr>
        <p:blipFill>
          <a:blip r:embed="rId3" cstate="email"/>
          <a:srcRect/>
          <a:stretch>
            <a:fillRect/>
          </a:stretch>
        </p:blipFill>
        <p:spPr bwMode="auto">
          <a:xfrm>
            <a:off x="7000875" y="7215188"/>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28"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anim calcmode="lin" valueType="num">
                                      <p:cBhvr>
                                        <p:cTn id="9" dur="1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0" dur="15000" fill="hold"/>
                                        <p:tgtEl>
                                          <p:spTgt spid="3">
                                            <p:txEl>
                                              <p:pRg st="0" end="0"/>
                                            </p:txEl>
                                          </p:spTgt>
                                        </p:tgtEl>
                                        <p:attrNameLst>
                                          <p:attrName>ppt_y</p:attrName>
                                        </p:attrNameLst>
                                      </p:cBhvr>
                                      <p:tavLst>
                                        <p:tav tm="0">
                                          <p:val>
                                            <p:strVal val="#ppt_y+1"/>
                                          </p:val>
                                        </p:tav>
                                        <p:tav tm="100000">
                                          <p:val>
                                            <p:strVal val="#ppt_y-1"/>
                                          </p:val>
                                        </p:tav>
                                      </p:tavLst>
                                    </p:anim>
                                  </p:childTnLst>
                                </p:cTn>
                              </p:par>
                              <p:par>
                                <p:cTn id="11" presetID="28" presetClass="entr" presetSubtype="0" fill="hold" nodeType="withEffect">
                                  <p:stCondLst>
                                    <p:cond delay="600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15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15000" fill="hold"/>
                                        <p:tgtEl>
                                          <p:spTgt spid="5">
                                            <p:txEl>
                                              <p:pRg st="0" end="0"/>
                                            </p:txEl>
                                          </p:spTgt>
                                        </p:tgtEl>
                                        <p:attrNameLst>
                                          <p:attrName>ppt_y</p:attrName>
                                        </p:attrNameLst>
                                      </p:cBhvr>
                                      <p:tavLst>
                                        <p:tav tm="0">
                                          <p:val>
                                            <p:strVal val="#ppt_y+1"/>
                                          </p:val>
                                        </p:tav>
                                        <p:tav tm="100000">
                                          <p:val>
                                            <p:strVal val="#ppt_y-1"/>
                                          </p:val>
                                        </p:tav>
                                      </p:tavLst>
                                    </p:anim>
                                  </p:childTnLst>
                                </p:cTn>
                              </p:par>
                              <p:par>
                                <p:cTn id="15" presetID="28" presetClass="entr" presetSubtype="0" fill="hold" nodeType="withEffect">
                                  <p:stCondLst>
                                    <p:cond delay="1200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p:cTn id="17" dur="15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15000" fill="hold"/>
                                        <p:tgtEl>
                                          <p:spTgt spid="6">
                                            <p:txEl>
                                              <p:pRg st="0" end="0"/>
                                            </p:txEl>
                                          </p:spTgt>
                                        </p:tgtEl>
                                        <p:attrNameLst>
                                          <p:attrName>ppt_y</p:attrName>
                                        </p:attrNameLst>
                                      </p:cBhvr>
                                      <p:tavLst>
                                        <p:tav tm="0">
                                          <p:val>
                                            <p:strVal val="#ppt_y+1"/>
                                          </p:val>
                                        </p:tav>
                                        <p:tav tm="100000">
                                          <p:val>
                                            <p:strVal val="#ppt_y-1"/>
                                          </p:val>
                                        </p:tav>
                                      </p:tavLst>
                                    </p:anim>
                                  </p:childTnLst>
                                </p:cTn>
                              </p:par>
                              <p:par>
                                <p:cTn id="19" presetID="28" presetClass="entr" presetSubtype="0" fill="hold" nodeType="withEffect">
                                  <p:stCondLst>
                                    <p:cond delay="1800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p:cTn id="21" dur="15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2" dur="15000" fill="hold"/>
                                        <p:tgtEl>
                                          <p:spTgt spid="7">
                                            <p:txEl>
                                              <p:pRg st="0" end="0"/>
                                            </p:txEl>
                                          </p:spTgt>
                                        </p:tgtEl>
                                        <p:attrNameLst>
                                          <p:attrName>ppt_y</p:attrName>
                                        </p:attrNameLst>
                                      </p:cBhvr>
                                      <p:tavLst>
                                        <p:tav tm="0">
                                          <p:val>
                                            <p:strVal val="#ppt_y+1"/>
                                          </p:val>
                                        </p:tav>
                                        <p:tav tm="100000">
                                          <p:val>
                                            <p:strVal val="#ppt_y-1"/>
                                          </p:val>
                                        </p:tav>
                                      </p:tavLst>
                                    </p:anim>
                                  </p:childTnLst>
                                </p:cTn>
                              </p:par>
                              <p:par>
                                <p:cTn id="23" presetID="28" presetClass="entr" presetSubtype="0" fill="hold" nodeType="withEffect">
                                  <p:stCondLst>
                                    <p:cond delay="2400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p:cTn id="25" dur="15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15000" fill="hold"/>
                                        <p:tgtEl>
                                          <p:spTgt spid="8">
                                            <p:txEl>
                                              <p:pRg st="0" end="0"/>
                                            </p:txEl>
                                          </p:spTgt>
                                        </p:tgtEl>
                                        <p:attrNameLst>
                                          <p:attrName>ppt_y</p:attrName>
                                        </p:attrNameLst>
                                      </p:cBhvr>
                                      <p:tavLst>
                                        <p:tav tm="0">
                                          <p:val>
                                            <p:strVal val="#ppt_y+1"/>
                                          </p:val>
                                        </p:tav>
                                        <p:tav tm="100000">
                                          <p:val>
                                            <p:strVal val="#ppt_y-1"/>
                                          </p:val>
                                        </p:tav>
                                      </p:tavLst>
                                    </p:anim>
                                  </p:childTnLst>
                                </p:cTn>
                              </p:par>
                              <p:par>
                                <p:cTn id="27" presetID="28" presetClass="entr" presetSubtype="0" fill="hold" nodeType="withEffect">
                                  <p:stCondLst>
                                    <p:cond delay="30000"/>
                                  </p:stCondLst>
                                  <p:childTnLst>
                                    <p:set>
                                      <p:cBhvr>
                                        <p:cTn id="28" dur="1" fill="hold">
                                          <p:stCondLst>
                                            <p:cond delay="0"/>
                                          </p:stCondLst>
                                        </p:cTn>
                                        <p:tgtEl>
                                          <p:spTgt spid="9">
                                            <p:txEl>
                                              <p:pRg st="0" end="0"/>
                                            </p:txEl>
                                          </p:spTgt>
                                        </p:tgtEl>
                                        <p:attrNameLst>
                                          <p:attrName>style.visibility</p:attrName>
                                        </p:attrNameLst>
                                      </p:cBhvr>
                                      <p:to>
                                        <p:strVal val="visible"/>
                                      </p:to>
                                    </p:set>
                                    <p:anim calcmode="lin" valueType="num">
                                      <p:cBhvr>
                                        <p:cTn id="29" dur="15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0" dur="15000" fill="hold"/>
                                        <p:tgtEl>
                                          <p:spTgt spid="9">
                                            <p:txEl>
                                              <p:pRg st="0" end="0"/>
                                            </p:txEl>
                                          </p:spTgt>
                                        </p:tgtEl>
                                        <p:attrNameLst>
                                          <p:attrName>ppt_y</p:attrName>
                                        </p:attrNameLst>
                                      </p:cBhvr>
                                      <p:tavLst>
                                        <p:tav tm="0">
                                          <p:val>
                                            <p:strVal val="#ppt_y+1"/>
                                          </p:val>
                                        </p:tav>
                                        <p:tav tm="100000">
                                          <p:val>
                                            <p:strVal val="#ppt_y-1"/>
                                          </p:val>
                                        </p:tav>
                                      </p:tavLst>
                                    </p:anim>
                                  </p:childTnLst>
                                </p:cTn>
                              </p:par>
                              <p:par>
                                <p:cTn id="31" presetID="28" presetClass="entr" presetSubtype="0" fill="hold" nodeType="withEffect">
                                  <p:stCondLst>
                                    <p:cond delay="36000"/>
                                  </p:stCondLst>
                                  <p:childTnLst>
                                    <p:set>
                                      <p:cBhvr>
                                        <p:cTn id="32" dur="1" fill="hold">
                                          <p:stCondLst>
                                            <p:cond delay="0"/>
                                          </p:stCondLst>
                                        </p:cTn>
                                        <p:tgtEl>
                                          <p:spTgt spid="10">
                                            <p:txEl>
                                              <p:pRg st="0" end="0"/>
                                            </p:txEl>
                                          </p:spTgt>
                                        </p:tgtEl>
                                        <p:attrNameLst>
                                          <p:attrName>style.visibility</p:attrName>
                                        </p:attrNameLst>
                                      </p:cBhvr>
                                      <p:to>
                                        <p:strVal val="visible"/>
                                      </p:to>
                                    </p:set>
                                    <p:anim calcmode="lin" valueType="num">
                                      <p:cBhvr>
                                        <p:cTn id="33" dur="15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34" dur="15000" fill="hold"/>
                                        <p:tgtEl>
                                          <p:spTgt spid="10">
                                            <p:txEl>
                                              <p:pRg st="0" end="0"/>
                                            </p:txEl>
                                          </p:spTgt>
                                        </p:tgtEl>
                                        <p:attrNameLst>
                                          <p:attrName>ppt_y</p:attrName>
                                        </p:attrNameLst>
                                      </p:cBhvr>
                                      <p:tavLst>
                                        <p:tav tm="0">
                                          <p:val>
                                            <p:strVal val="#ppt_y+1"/>
                                          </p:val>
                                        </p:tav>
                                        <p:tav tm="100000">
                                          <p:val>
                                            <p:strVal val="#ppt_y-1"/>
                                          </p:val>
                                        </p:tav>
                                      </p:tavLst>
                                    </p:anim>
                                  </p:childTnLst>
                                </p:cTn>
                              </p:par>
                              <p:par>
                                <p:cTn id="35" presetID="28" presetClass="entr" presetSubtype="0" fill="hold" nodeType="withEffect">
                                  <p:stCondLst>
                                    <p:cond delay="42000"/>
                                  </p:stCondLst>
                                  <p:childTnLst>
                                    <p:set>
                                      <p:cBhvr>
                                        <p:cTn id="36" dur="1" fill="hold">
                                          <p:stCondLst>
                                            <p:cond delay="0"/>
                                          </p:stCondLst>
                                        </p:cTn>
                                        <p:tgtEl>
                                          <p:spTgt spid="11">
                                            <p:txEl>
                                              <p:pRg st="0" end="0"/>
                                            </p:txEl>
                                          </p:spTgt>
                                        </p:tgtEl>
                                        <p:attrNameLst>
                                          <p:attrName>style.visibility</p:attrName>
                                        </p:attrNameLst>
                                      </p:cBhvr>
                                      <p:to>
                                        <p:strVal val="visible"/>
                                      </p:to>
                                    </p:set>
                                    <p:anim calcmode="lin" valueType="num">
                                      <p:cBhvr>
                                        <p:cTn id="37" dur="15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8" dur="15000" fill="hold"/>
                                        <p:tgtEl>
                                          <p:spTgt spid="11">
                                            <p:txEl>
                                              <p:pRg st="0" end="0"/>
                                            </p:txEl>
                                          </p:spTgt>
                                        </p:tgtEl>
                                        <p:attrNameLst>
                                          <p:attrName>ppt_y</p:attrName>
                                        </p:attrNameLst>
                                      </p:cBhvr>
                                      <p:tavLst>
                                        <p:tav tm="0">
                                          <p:val>
                                            <p:strVal val="#ppt_y+1"/>
                                          </p:val>
                                        </p:tav>
                                        <p:tav tm="100000">
                                          <p:val>
                                            <p:strVal val="#ppt_y-1"/>
                                          </p:val>
                                        </p:tav>
                                      </p:tavLst>
                                    </p:anim>
                                  </p:childTnLst>
                                </p:cTn>
                              </p:par>
                              <p:par>
                                <p:cTn id="39" presetID="28" presetClass="entr" presetSubtype="0" fill="hold" nodeType="withEffect">
                                  <p:stCondLst>
                                    <p:cond delay="48000"/>
                                  </p:stCondLst>
                                  <p:childTnLst>
                                    <p:set>
                                      <p:cBhvr>
                                        <p:cTn id="40" dur="1" fill="hold">
                                          <p:stCondLst>
                                            <p:cond delay="0"/>
                                          </p:stCondLst>
                                        </p:cTn>
                                        <p:tgtEl>
                                          <p:spTgt spid="12">
                                            <p:txEl>
                                              <p:pRg st="0" end="0"/>
                                            </p:txEl>
                                          </p:spTgt>
                                        </p:tgtEl>
                                        <p:attrNameLst>
                                          <p:attrName>style.visibility</p:attrName>
                                        </p:attrNameLst>
                                      </p:cBhvr>
                                      <p:to>
                                        <p:strVal val="visible"/>
                                      </p:to>
                                    </p:set>
                                    <p:anim calcmode="lin" valueType="num">
                                      <p:cBhvr>
                                        <p:cTn id="41" dur="15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42" dur="15000" fill="hold"/>
                                        <p:tgtEl>
                                          <p:spTgt spid="12">
                                            <p:txEl>
                                              <p:pRg st="0" end="0"/>
                                            </p:txEl>
                                          </p:spTgt>
                                        </p:tgtEl>
                                        <p:attrNameLst>
                                          <p:attrName>ppt_y</p:attrName>
                                        </p:attrNameLst>
                                      </p:cBhvr>
                                      <p:tavLst>
                                        <p:tav tm="0">
                                          <p:val>
                                            <p:strVal val="#ppt_y+1"/>
                                          </p:val>
                                        </p:tav>
                                        <p:tav tm="100000">
                                          <p:val>
                                            <p:strVal val="#ppt_y-1"/>
                                          </p:val>
                                        </p:tav>
                                      </p:tavLst>
                                    </p:anim>
                                  </p:childTnLst>
                                </p:cTn>
                              </p:par>
                              <p:par>
                                <p:cTn id="43" presetID="28" presetClass="entr" presetSubtype="0" fill="hold" nodeType="withEffect">
                                  <p:stCondLst>
                                    <p:cond delay="54000"/>
                                  </p:stCondLst>
                                  <p:childTnLst>
                                    <p:set>
                                      <p:cBhvr>
                                        <p:cTn id="44" dur="1" fill="hold">
                                          <p:stCondLst>
                                            <p:cond delay="0"/>
                                          </p:stCondLst>
                                        </p:cTn>
                                        <p:tgtEl>
                                          <p:spTgt spid="13">
                                            <p:txEl>
                                              <p:pRg st="0" end="0"/>
                                            </p:txEl>
                                          </p:spTgt>
                                        </p:tgtEl>
                                        <p:attrNameLst>
                                          <p:attrName>style.visibility</p:attrName>
                                        </p:attrNameLst>
                                      </p:cBhvr>
                                      <p:to>
                                        <p:strVal val="visible"/>
                                      </p:to>
                                    </p:set>
                                    <p:anim calcmode="lin" valueType="num">
                                      <p:cBhvr>
                                        <p:cTn id="45" dur="15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46" dur="15000" fill="hold"/>
                                        <p:tgtEl>
                                          <p:spTgt spid="13">
                                            <p:txEl>
                                              <p:pRg st="0" end="0"/>
                                            </p:txEl>
                                          </p:spTgt>
                                        </p:tgtEl>
                                        <p:attrNameLst>
                                          <p:attrName>ppt_y</p:attrName>
                                        </p:attrNameLst>
                                      </p:cBhvr>
                                      <p:tavLst>
                                        <p:tav tm="0">
                                          <p:val>
                                            <p:strVal val="#ppt_y+1"/>
                                          </p:val>
                                        </p:tav>
                                        <p:tav tm="100000">
                                          <p:val>
                                            <p:strVal val="#ppt_y-1"/>
                                          </p:val>
                                        </p:tav>
                                      </p:tavLst>
                                    </p:anim>
                                  </p:childTnLst>
                                </p:cTn>
                              </p:par>
                              <p:par>
                                <p:cTn id="47" presetID="28" presetClass="entr" presetSubtype="0" fill="hold" nodeType="withEffect">
                                  <p:stCondLst>
                                    <p:cond delay="60000"/>
                                  </p:stCondLst>
                                  <p:childTnLst>
                                    <p:set>
                                      <p:cBhvr>
                                        <p:cTn id="48" dur="1" fill="hold">
                                          <p:stCondLst>
                                            <p:cond delay="0"/>
                                          </p:stCondLst>
                                        </p:cTn>
                                        <p:tgtEl>
                                          <p:spTgt spid="14">
                                            <p:txEl>
                                              <p:pRg st="0" end="0"/>
                                            </p:txEl>
                                          </p:spTgt>
                                        </p:tgtEl>
                                        <p:attrNameLst>
                                          <p:attrName>style.visibility</p:attrName>
                                        </p:attrNameLst>
                                      </p:cBhvr>
                                      <p:to>
                                        <p:strVal val="visible"/>
                                      </p:to>
                                    </p:set>
                                    <p:anim calcmode="lin" valueType="num">
                                      <p:cBhvr>
                                        <p:cTn id="49" dur="15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50" dur="15000" fill="hold"/>
                                        <p:tgtEl>
                                          <p:spTgt spid="14">
                                            <p:txEl>
                                              <p:pRg st="0" end="0"/>
                                            </p:txEl>
                                          </p:spTgt>
                                        </p:tgtEl>
                                        <p:attrNameLst>
                                          <p:attrName>ppt_y</p:attrName>
                                        </p:attrNameLst>
                                      </p:cBhvr>
                                      <p:tavLst>
                                        <p:tav tm="0">
                                          <p:val>
                                            <p:strVal val="#ppt_y+1"/>
                                          </p:val>
                                        </p:tav>
                                        <p:tav tm="100000">
                                          <p:val>
                                            <p:strVal val="#ppt_y-1"/>
                                          </p:val>
                                        </p:tav>
                                      </p:tavLst>
                                    </p:anim>
                                  </p:childTnLst>
                                </p:cTn>
                              </p:par>
                              <p:par>
                                <p:cTn id="51" presetID="28" presetClass="entr" presetSubtype="0" fill="hold" nodeType="withEffect">
                                  <p:stCondLst>
                                    <p:cond delay="66000"/>
                                  </p:stCondLst>
                                  <p:childTnLst>
                                    <p:set>
                                      <p:cBhvr>
                                        <p:cTn id="52" dur="1" fill="hold">
                                          <p:stCondLst>
                                            <p:cond delay="0"/>
                                          </p:stCondLst>
                                        </p:cTn>
                                        <p:tgtEl>
                                          <p:spTgt spid="15">
                                            <p:txEl>
                                              <p:pRg st="0" end="0"/>
                                            </p:txEl>
                                          </p:spTgt>
                                        </p:tgtEl>
                                        <p:attrNameLst>
                                          <p:attrName>style.visibility</p:attrName>
                                        </p:attrNameLst>
                                      </p:cBhvr>
                                      <p:to>
                                        <p:strVal val="visible"/>
                                      </p:to>
                                    </p:set>
                                    <p:anim calcmode="lin" valueType="num">
                                      <p:cBhvr>
                                        <p:cTn id="53" dur="15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54" dur="15000" fill="hold"/>
                                        <p:tgtEl>
                                          <p:spTgt spid="15">
                                            <p:txEl>
                                              <p:pRg st="0" end="0"/>
                                            </p:txEl>
                                          </p:spTgt>
                                        </p:tgtEl>
                                        <p:attrNameLst>
                                          <p:attrName>ppt_y</p:attrName>
                                        </p:attrNameLst>
                                      </p:cBhvr>
                                      <p:tavLst>
                                        <p:tav tm="0">
                                          <p:val>
                                            <p:strVal val="#ppt_y+1"/>
                                          </p:val>
                                        </p:tav>
                                        <p:tav tm="100000">
                                          <p:val>
                                            <p:strVal val="#ppt_y-1"/>
                                          </p:val>
                                        </p:tav>
                                      </p:tavLst>
                                    </p:anim>
                                  </p:childTnLst>
                                </p:cTn>
                              </p:par>
                              <p:par>
                                <p:cTn id="55" presetID="28" presetClass="entr" presetSubtype="0" fill="hold" nodeType="withEffect">
                                  <p:stCondLst>
                                    <p:cond delay="72000"/>
                                  </p:stCondLst>
                                  <p:childTnLst>
                                    <p:set>
                                      <p:cBhvr>
                                        <p:cTn id="56" dur="1" fill="hold">
                                          <p:stCondLst>
                                            <p:cond delay="0"/>
                                          </p:stCondLst>
                                        </p:cTn>
                                        <p:tgtEl>
                                          <p:spTgt spid="16">
                                            <p:txEl>
                                              <p:pRg st="0" end="0"/>
                                            </p:txEl>
                                          </p:spTgt>
                                        </p:tgtEl>
                                        <p:attrNameLst>
                                          <p:attrName>style.visibility</p:attrName>
                                        </p:attrNameLst>
                                      </p:cBhvr>
                                      <p:to>
                                        <p:strVal val="visible"/>
                                      </p:to>
                                    </p:set>
                                    <p:anim calcmode="lin" valueType="num">
                                      <p:cBhvr>
                                        <p:cTn id="57" dur="15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58" dur="15000" fill="hold"/>
                                        <p:tgtEl>
                                          <p:spTgt spid="16">
                                            <p:txEl>
                                              <p:pRg st="0" end="0"/>
                                            </p:txEl>
                                          </p:spTgt>
                                        </p:tgtEl>
                                        <p:attrNameLst>
                                          <p:attrName>ppt_y</p:attrName>
                                        </p:attrNameLst>
                                      </p:cBhvr>
                                      <p:tavLst>
                                        <p:tav tm="0">
                                          <p:val>
                                            <p:strVal val="#ppt_y+1"/>
                                          </p:val>
                                        </p:tav>
                                        <p:tav tm="100000">
                                          <p:val>
                                            <p:strVal val="#ppt_y-1"/>
                                          </p:val>
                                        </p:tav>
                                      </p:tavLst>
                                    </p:anim>
                                  </p:childTnLst>
                                </p:cTn>
                              </p:par>
                              <p:par>
                                <p:cTn id="59" presetID="28" presetClass="entr" presetSubtype="0" fill="hold" nodeType="withEffect">
                                  <p:stCondLst>
                                    <p:cond delay="78000"/>
                                  </p:stCondLst>
                                  <p:childTnLst>
                                    <p:set>
                                      <p:cBhvr>
                                        <p:cTn id="60" dur="1" fill="hold">
                                          <p:stCondLst>
                                            <p:cond delay="0"/>
                                          </p:stCondLst>
                                        </p:cTn>
                                        <p:tgtEl>
                                          <p:spTgt spid="17">
                                            <p:txEl>
                                              <p:pRg st="0" end="0"/>
                                            </p:txEl>
                                          </p:spTgt>
                                        </p:tgtEl>
                                        <p:attrNameLst>
                                          <p:attrName>style.visibility</p:attrName>
                                        </p:attrNameLst>
                                      </p:cBhvr>
                                      <p:to>
                                        <p:strVal val="visible"/>
                                      </p:to>
                                    </p:set>
                                    <p:anim calcmode="lin" valueType="num">
                                      <p:cBhvr>
                                        <p:cTn id="61" dur="15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62" dur="15000" fill="hold"/>
                                        <p:tgtEl>
                                          <p:spTgt spid="17">
                                            <p:txEl>
                                              <p:pRg st="0" end="0"/>
                                            </p:txEl>
                                          </p:spTgt>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63" fill="hold" display="0">
                  <p:stCondLst>
                    <p:cond delay="indefinite"/>
                  </p:stCondLst>
                  <p:endCondLst>
                    <p:cond evt="onNext" delay="0">
                      <p:tgtEl>
                        <p:sldTgt/>
                      </p:tgtEl>
                    </p:cond>
                    <p:cond evt="onPrev" delay="0">
                      <p:tgtEl>
                        <p:sldTgt/>
                      </p:tgtEl>
                    </p:cond>
                    <p:cond evt="onStopAudio" delay="0">
                      <p:tgtEl>
                        <p:sldTgt/>
                      </p:tgtEl>
                    </p:cond>
                  </p:endCondLst>
                </p:cTn>
                <p:tgtEl>
                  <p:spTgt spid="20"/>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endParaRPr lang="ru-RU" b="1" dirty="0">
              <a:latin typeface="Times New Roman" pitchFamily="18" charset="0"/>
              <a:cs typeface="Times New Roman" pitchFamily="18" charset="0"/>
            </a:endParaRPr>
          </a:p>
        </p:txBody>
      </p:sp>
      <p:sp>
        <p:nvSpPr>
          <p:cNvPr id="48131" name="Содержимое 3"/>
          <p:cNvSpPr>
            <a:spLocks noGrp="1"/>
          </p:cNvSpPr>
          <p:nvPr>
            <p:ph idx="1"/>
          </p:nvPr>
        </p:nvSpPr>
        <p:spPr/>
        <p:txBody>
          <a:bodyPr/>
          <a:lstStyle/>
          <a:p>
            <a:r>
              <a:rPr lang="ru-RU" sz="4400" b="1" smtClean="0">
                <a:latin typeface="Times New Roman" pitchFamily="18" charset="0"/>
                <a:cs typeface="Times New Roman" pitchFamily="18" charset="0"/>
              </a:rPr>
              <a:t>Спасибо за занятие!</a:t>
            </a:r>
            <a:endParaRPr lang="ru-RU" sz="4400" smtClean="0"/>
          </a:p>
        </p:txBody>
      </p:sp>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endParaRPr lang="ru-RU"/>
          </a:p>
        </p:txBody>
      </p:sp>
      <p:sp>
        <p:nvSpPr>
          <p:cNvPr id="13315" name="Содержимое 3"/>
          <p:cNvSpPr>
            <a:spLocks noGrp="1"/>
          </p:cNvSpPr>
          <p:nvPr>
            <p:ph idx="1"/>
          </p:nvPr>
        </p:nvSpPr>
        <p:spPr/>
        <p:txBody>
          <a:bodyPr/>
          <a:lstStyle/>
          <a:p>
            <a:pPr eaLnBrk="1" hangingPunct="1"/>
            <a:endParaRPr lang="ru-RU" smtClean="0"/>
          </a:p>
        </p:txBody>
      </p:sp>
      <p:pic>
        <p:nvPicPr>
          <p:cNvPr id="6" name="Мой фильм.wmv">
            <a:hlinkClick r:id="" action="ppaction://media"/>
          </p:cNvPr>
          <p:cNvPicPr>
            <a:picLocks noRot="1" noChangeAspect="1"/>
          </p:cNvPicPr>
          <p:nvPr>
            <a:videoFile r:link="rId1"/>
          </p:nvPr>
        </p:nvPicPr>
        <p:blipFill>
          <a:blip r:embed="rId3" cstate="email"/>
          <a:srcRect/>
          <a:stretch>
            <a:fillRect/>
          </a:stretch>
        </p:blipFill>
        <p:spPr bwMode="auto">
          <a:xfrm>
            <a:off x="-1558925" y="-285750"/>
            <a:ext cx="12184063" cy="7143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100000">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4643438" y="214313"/>
            <a:ext cx="4321175" cy="6002337"/>
          </a:xfrm>
          <a:prstGeom prst="rect">
            <a:avLst/>
          </a:prstGeom>
          <a:noFill/>
          <a:ln w="9525">
            <a:noFill/>
            <a:miter lim="800000"/>
            <a:headEnd/>
            <a:tailEnd/>
          </a:ln>
        </p:spPr>
        <p:txBody>
          <a:bodyPr>
            <a:spAutoFit/>
          </a:bodyPr>
          <a:lstStyle/>
          <a:p>
            <a:r>
              <a:rPr lang="ru-RU" sz="2400" b="1">
                <a:latin typeface="Times New Roman" pitchFamily="18" charset="0"/>
                <a:cs typeface="Times New Roman" pitchFamily="18" charset="0"/>
              </a:rPr>
              <a:t>По преданию, китайский император Шэнь-нун путешествовал в поисках целебных трав с котлом на треножнике, в котором кипятил воду для целебных отваров. В 2737 году до н. э. в котел с кипятком упали несколько листочков чайного дерева. Отвар показался вкусным и вызвал бодрость. С тех пор Шэнь-нун не пил других напитков. Именно в Китае стали впервые употреблять чай в качестве лекарства, а затем и напитка.</a:t>
            </a:r>
            <a:r>
              <a:rPr lang="ru-RU" b="1">
                <a:latin typeface="Times New Roman" pitchFamily="18" charset="0"/>
                <a:cs typeface="Times New Roman" pitchFamily="18" charset="0"/>
              </a:rPr>
              <a:t> </a:t>
            </a:r>
          </a:p>
        </p:txBody>
      </p:sp>
      <p:pic>
        <p:nvPicPr>
          <p:cNvPr id="14339" name="Picture 10" descr="Картинка 17 из 163"/>
          <p:cNvPicPr>
            <a:picLocks noChangeAspect="1" noChangeArrowheads="1"/>
          </p:cNvPicPr>
          <p:nvPr/>
        </p:nvPicPr>
        <p:blipFill>
          <a:blip r:embed="rId2" cstate="email">
            <a:clrChange>
              <a:clrFrom>
                <a:srgbClr val="FFFFFF"/>
              </a:clrFrom>
              <a:clrTo>
                <a:srgbClr val="FFFFFF">
                  <a:alpha val="0"/>
                </a:srgbClr>
              </a:clrTo>
            </a:clrChange>
          </a:blip>
          <a:srcRect/>
          <a:stretch>
            <a:fillRect/>
          </a:stretch>
        </p:blipFill>
        <p:spPr bwMode="auto">
          <a:xfrm>
            <a:off x="0" y="142875"/>
            <a:ext cx="4643438" cy="6715125"/>
          </a:xfrm>
          <a:prstGeom prst="rect">
            <a:avLst/>
          </a:prstGeom>
          <a:noFill/>
          <a:ln w="9525">
            <a:noFill/>
            <a:miter lim="800000"/>
            <a:headEnd/>
            <a:tailEnd/>
          </a:ln>
        </p:spPr>
      </p:pic>
      <p:sp>
        <p:nvSpPr>
          <p:cNvPr id="14340" name="TextBox 4"/>
          <p:cNvSpPr txBox="1">
            <a:spLocks noChangeArrowheads="1"/>
          </p:cNvSpPr>
          <p:nvPr/>
        </p:nvSpPr>
        <p:spPr bwMode="auto">
          <a:xfrm>
            <a:off x="5286375" y="6500813"/>
            <a:ext cx="2428875" cy="369887"/>
          </a:xfrm>
          <a:prstGeom prst="rect">
            <a:avLst/>
          </a:prstGeom>
          <a:noFill/>
          <a:ln w="9525">
            <a:noFill/>
            <a:miter lim="800000"/>
            <a:headEnd/>
            <a:tailEnd/>
          </a:ln>
        </p:spPr>
        <p:txBody>
          <a:bodyPr>
            <a:spAutoFit/>
          </a:bodyPr>
          <a:lstStyle/>
          <a:p>
            <a:r>
              <a:rPr lang="ru-RU">
                <a:latin typeface="Franklin Gothic Book" pitchFamily="34" charset="0"/>
                <a:hlinkClick r:id="rId3" action="ppaction://hlinkpres?slideindex=1&amp;slidetitle="/>
              </a:rPr>
              <a:t>Внимание на экран</a:t>
            </a:r>
            <a:endParaRPr lang="ru-RU">
              <a:latin typeface="Franklin Gothic Book"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endParaRPr lang="ru-RU"/>
          </a:p>
        </p:txBody>
      </p:sp>
      <p:pic>
        <p:nvPicPr>
          <p:cNvPr id="6" name="часть 2.wmv">
            <a:hlinkClick r:id="" action="ppaction://media"/>
          </p:cNvPr>
          <p:cNvPicPr>
            <a:picLocks noGrp="1" noRot="1" noChangeAspect="1"/>
          </p:cNvPicPr>
          <p:nvPr>
            <p:ph idx="1"/>
            <a:videoFile r:link="rId1"/>
          </p:nvPr>
        </p:nvPicPr>
        <p:blipFill>
          <a:blip r:embed="rId3" cstate="email"/>
          <a:srcRect/>
          <a:stretch>
            <a:fillRect/>
          </a:stretch>
        </p:blipFill>
        <p:spPr>
          <a:xfrm>
            <a:off x="-1260475" y="0"/>
            <a:ext cx="12220575" cy="687387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31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r>
              <a:rPr lang="en-US" b="1" cap="none" smtClean="0">
                <a:effectLst/>
                <a:latin typeface="Times New Roman" pitchFamily="18" charset="0"/>
                <a:cs typeface="Times New Roman" pitchFamily="18" charset="0"/>
              </a:rPr>
              <a:t>The history of tea.</a:t>
            </a:r>
            <a:endParaRPr lang="ru-RU" b="1" cap="none" smtClean="0">
              <a:effectLst/>
              <a:latin typeface="Times New Roman" pitchFamily="18" charset="0"/>
              <a:cs typeface="Times New Roman" pitchFamily="18" charset="0"/>
            </a:endParaRPr>
          </a:p>
        </p:txBody>
      </p:sp>
      <p:sp>
        <p:nvSpPr>
          <p:cNvPr id="16387" name="Rectangle 3"/>
          <p:cNvSpPr>
            <a:spLocks noGrp="1"/>
          </p:cNvSpPr>
          <p:nvPr>
            <p:ph type="body" idx="4294967295"/>
          </p:nvPr>
        </p:nvSpPr>
        <p:spPr>
          <a:xfrm>
            <a:off x="0" y="1554163"/>
            <a:ext cx="8991600" cy="4827587"/>
          </a:xfrm>
        </p:spPr>
        <p:txBody>
          <a:bodyPr/>
          <a:lstStyle/>
          <a:p>
            <a:pPr>
              <a:lnSpc>
                <a:spcPct val="90000"/>
              </a:lnSpc>
            </a:pPr>
            <a:r>
              <a:rPr lang="en-US" smtClean="0">
                <a:latin typeface="Times New Roman" pitchFamily="18" charset="0"/>
                <a:cs typeface="Times New Roman" pitchFamily="18" charset="0"/>
              </a:rPr>
              <a:t>One legend says, “Long ago the men noticed the sheep climbed up the mountains after having leaves of an evergreen bush. The men decided to test the magic power of that plant. They dried the leaves and added boiling water. They liked to drink it. This is a legend but maybe it</a:t>
            </a:r>
            <a:r>
              <a:rPr lang="ru-RU" smtClean="0">
                <a:latin typeface="Times New Roman" pitchFamily="18" charset="0"/>
                <a:cs typeface="Times New Roman" pitchFamily="18" charset="0"/>
              </a:rPr>
              <a:t> </a:t>
            </a:r>
            <a:r>
              <a:rPr lang="en-US" smtClean="0">
                <a:latin typeface="Times New Roman" pitchFamily="18" charset="0"/>
                <a:cs typeface="Times New Roman" pitchFamily="18" charset="0"/>
              </a:rPr>
              <a:t>is true. It is indeed known that tea came from China. In old times tea was valued very much. The people were rewarded with tea. Later, tea-leaves were pressed into cakes which were used for money. </a:t>
            </a:r>
            <a:endParaRPr lang="ru-RU"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p:cNvSpPr>
          <p:nvPr>
            <p:ph type="title" idx="4294967295"/>
          </p:nvPr>
        </p:nvSpPr>
        <p:spPr bwMode="auto">
          <a:xfrm>
            <a:off x="457200" y="333375"/>
            <a:ext cx="8686800" cy="838200"/>
          </a:xfrm>
          <a:noFill/>
        </p:spPr>
        <p:txBody>
          <a:bodyPr wrap="square" lIns="91440" tIns="45720" rIns="91440" bIns="45720" numCol="1" anchorCtr="0" compatLnSpc="1">
            <a:prstTxWarp prst="textNoShape">
              <a:avLst/>
            </a:prstTxWarp>
          </a:bodyPr>
          <a:lstStyle/>
          <a:p>
            <a:r>
              <a:rPr lang="en-US" b="1" cap="none" smtClean="0">
                <a:effectLst/>
                <a:latin typeface="Times New Roman" pitchFamily="18" charset="0"/>
                <a:cs typeface="Times New Roman" pitchFamily="18" charset="0"/>
              </a:rPr>
              <a:t>Answer the questions:</a:t>
            </a:r>
            <a:endParaRPr lang="ru-RU" b="1" cap="none" smtClean="0">
              <a:effectLst/>
              <a:latin typeface="Times New Roman" pitchFamily="18" charset="0"/>
              <a:cs typeface="Times New Roman" pitchFamily="18" charset="0"/>
            </a:endParaRPr>
          </a:p>
        </p:txBody>
      </p:sp>
      <p:sp>
        <p:nvSpPr>
          <p:cNvPr id="60419" name="Rectangle 3"/>
          <p:cNvSpPr>
            <a:spLocks noGrp="1"/>
          </p:cNvSpPr>
          <p:nvPr>
            <p:ph type="body" idx="4294967295"/>
          </p:nvPr>
        </p:nvSpPr>
        <p:spPr/>
        <p:txBody>
          <a:bodyPr/>
          <a:lstStyle/>
          <a:p>
            <a:r>
              <a:rPr lang="en-US" b="1" smtClean="0">
                <a:latin typeface="Times New Roman" pitchFamily="18" charset="0"/>
                <a:cs typeface="Times New Roman" pitchFamily="18" charset="0"/>
              </a:rPr>
              <a:t>1. </a:t>
            </a:r>
            <a:r>
              <a:rPr lang="en-US" b="1" smtClean="0">
                <a:solidFill>
                  <a:schemeClr val="tx1"/>
                </a:solidFill>
                <a:latin typeface="Times New Roman" pitchFamily="18" charset="0"/>
                <a:cs typeface="Times New Roman" pitchFamily="18" charset="0"/>
              </a:rPr>
              <a:t>What country did tea come from?</a:t>
            </a:r>
          </a:p>
          <a:p>
            <a:endParaRPr lang="en-US" b="1" smtClean="0">
              <a:solidFill>
                <a:schemeClr val="tx1"/>
              </a:solidFill>
              <a:latin typeface="Times New Roman" pitchFamily="18" charset="0"/>
              <a:cs typeface="Times New Roman" pitchFamily="18" charset="0"/>
            </a:endParaRPr>
          </a:p>
          <a:p>
            <a:r>
              <a:rPr lang="en-US" b="1" smtClean="0">
                <a:solidFill>
                  <a:schemeClr val="tx1"/>
                </a:solidFill>
                <a:latin typeface="Times New Roman" pitchFamily="18" charset="0"/>
                <a:cs typeface="Times New Roman" pitchFamily="18" charset="0"/>
              </a:rPr>
              <a:t>2. Were people rewarded with tea </a:t>
            </a:r>
            <a:r>
              <a:rPr lang="ru-RU" b="1" smtClean="0">
                <a:solidFill>
                  <a:schemeClr val="tx1"/>
                </a:solidFill>
                <a:latin typeface="Times New Roman" pitchFamily="18" charset="0"/>
                <a:cs typeface="Times New Roman" pitchFamily="18" charset="0"/>
              </a:rPr>
              <a:t>?</a:t>
            </a:r>
            <a:endParaRPr lang="en-US" b="1" smtClean="0">
              <a:solidFill>
                <a:schemeClr val="tx1"/>
              </a:solidFill>
              <a:latin typeface="Times New Roman" pitchFamily="18" charset="0"/>
              <a:cs typeface="Times New Roman" pitchFamily="18" charset="0"/>
            </a:endParaRPr>
          </a:p>
          <a:p>
            <a:endParaRPr lang="en-US" b="1" smtClean="0">
              <a:solidFill>
                <a:schemeClr val="tx1"/>
              </a:solidFill>
              <a:latin typeface="Times New Roman" pitchFamily="18" charset="0"/>
              <a:cs typeface="Times New Roman" pitchFamily="18" charset="0"/>
            </a:endParaRPr>
          </a:p>
          <a:p>
            <a:r>
              <a:rPr lang="en-US" b="1" smtClean="0">
                <a:solidFill>
                  <a:schemeClr val="tx1"/>
                </a:solidFill>
                <a:latin typeface="Times New Roman" pitchFamily="18" charset="0"/>
                <a:cs typeface="Times New Roman" pitchFamily="18" charset="0"/>
              </a:rPr>
              <a:t>3. How did people use tea for money</a:t>
            </a:r>
            <a:r>
              <a:rPr lang="ru-RU" b="1" smtClean="0">
                <a:solidFill>
                  <a:schemeClr val="tx1"/>
                </a:solidFill>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1000"/>
                                  </p:stCondLst>
                                  <p:childTnLst>
                                    <p:set>
                                      <p:cBhvr>
                                        <p:cTn id="6" dur="1" fill="hold">
                                          <p:stCondLst>
                                            <p:cond delay="0"/>
                                          </p:stCondLst>
                                        </p:cTn>
                                        <p:tgtEl>
                                          <p:spTgt spid="60419">
                                            <p:txEl>
                                              <p:pRg st="0" end="0"/>
                                            </p:txEl>
                                          </p:spTgt>
                                        </p:tgtEl>
                                        <p:attrNameLst>
                                          <p:attrName>style.visibility</p:attrName>
                                        </p:attrNameLst>
                                      </p:cBhvr>
                                      <p:to>
                                        <p:strVal val="visible"/>
                                      </p:to>
                                    </p:set>
                                    <p:anim calcmode="lin" valueType="num">
                                      <p:cBhvr additive="base">
                                        <p:cTn id="7" dur="500" fill="hold"/>
                                        <p:tgtEl>
                                          <p:spTgt spid="604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9">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4" fill="hold" grpId="0" nodeType="afterEffect">
                                  <p:stCondLst>
                                    <p:cond delay="1000"/>
                                  </p:stCondLst>
                                  <p:childTnLst>
                                    <p:set>
                                      <p:cBhvr>
                                        <p:cTn id="11" dur="1" fill="hold">
                                          <p:stCondLst>
                                            <p:cond delay="0"/>
                                          </p:stCondLst>
                                        </p:cTn>
                                        <p:tgtEl>
                                          <p:spTgt spid="60419">
                                            <p:txEl>
                                              <p:pRg st="2" end="2"/>
                                            </p:txEl>
                                          </p:spTgt>
                                        </p:tgtEl>
                                        <p:attrNameLst>
                                          <p:attrName>style.visibility</p:attrName>
                                        </p:attrNameLst>
                                      </p:cBhvr>
                                      <p:to>
                                        <p:strVal val="visible"/>
                                      </p:to>
                                    </p:set>
                                    <p:anim calcmode="lin" valueType="num">
                                      <p:cBhvr additive="base">
                                        <p:cTn id="12" dur="500" fill="hold"/>
                                        <p:tgtEl>
                                          <p:spTgt spid="60419">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0419">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 presetClass="entr" presetSubtype="4" fill="hold" grpId="0" nodeType="afterEffect">
                                  <p:stCondLst>
                                    <p:cond delay="1000"/>
                                  </p:stCondLst>
                                  <p:childTnLst>
                                    <p:set>
                                      <p:cBhvr>
                                        <p:cTn id="16" dur="1" fill="hold">
                                          <p:stCondLst>
                                            <p:cond delay="0"/>
                                          </p:stCondLst>
                                        </p:cTn>
                                        <p:tgtEl>
                                          <p:spTgt spid="60419">
                                            <p:txEl>
                                              <p:pRg st="4" end="4"/>
                                            </p:txEl>
                                          </p:spTgt>
                                        </p:tgtEl>
                                        <p:attrNameLst>
                                          <p:attrName>style.visibility</p:attrName>
                                        </p:attrNameLst>
                                      </p:cBhvr>
                                      <p:to>
                                        <p:strVal val="visible"/>
                                      </p:to>
                                    </p:set>
                                    <p:anim calcmode="lin" valueType="num">
                                      <p:cBhvr additive="base">
                                        <p:cTn id="17" dur="500" fill="hold"/>
                                        <p:tgtEl>
                                          <p:spTgt spid="60419">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041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285860"/>
            <a:ext cx="3143272" cy="3500462"/>
          </a:xfrm>
        </p:spPr>
        <p:txBody>
          <a:bodyPr/>
          <a:lstStyle/>
          <a:p>
            <a:pPr eaLnBrk="1" fontAlgn="auto" hangingPunct="1">
              <a:lnSpc>
                <a:spcPct val="80000"/>
              </a:lnSpc>
              <a:spcAft>
                <a:spcPts val="0"/>
              </a:spcAft>
              <a:defRPr/>
            </a:pP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a:latin typeface="Times New Roman" pitchFamily="18" charset="0"/>
                <a:cs typeface="Times New Roman" pitchFamily="18" charset="0"/>
              </a:rPr>
              <a:t/>
            </a:r>
            <a:br>
              <a:rPr lang="ru-RU" b="1" dirty="0">
                <a:latin typeface="Times New Roman" pitchFamily="18" charset="0"/>
                <a:cs typeface="Times New Roman" pitchFamily="18" charset="0"/>
              </a:rPr>
            </a:br>
            <a:r>
              <a:rPr lang="ru-RU" b="1" dirty="0" smtClean="0">
                <a:latin typeface="Times New Roman" pitchFamily="18" charset="0"/>
                <a:cs typeface="Times New Roman" pitchFamily="18" charset="0"/>
              </a:rPr>
              <a:t>! </a:t>
            </a:r>
            <a:br>
              <a:rPr lang="ru-RU" b="1" dirty="0" smtClean="0">
                <a:latin typeface="Times New Roman" pitchFamily="18" charset="0"/>
                <a:cs typeface="Times New Roman" pitchFamily="18" charset="0"/>
              </a:rPr>
            </a:br>
            <a:endParaRPr lang="ru-RU" dirty="0"/>
          </a:p>
        </p:txBody>
      </p:sp>
      <p:pic>
        <p:nvPicPr>
          <p:cNvPr id="4" name="Владимир_Соловьев_-_У_самовара_я_и_моя_Маша_(mp3cut.net).mp3">
            <a:hlinkClick r:id="" action="ppaction://media"/>
          </p:cNvPr>
          <p:cNvPicPr>
            <a:picLocks noGrp="1" noRot="1" noChangeAspect="1"/>
          </p:cNvPicPr>
          <p:nvPr>
            <p:ph idx="1"/>
            <a:audioFile r:link="rId1"/>
          </p:nvPr>
        </p:nvPicPr>
        <p:blipFill>
          <a:blip r:embed="rId3" cstate="email"/>
          <a:srcRect/>
          <a:stretch>
            <a:fillRect/>
          </a:stretch>
        </p:blipFill>
        <p:spPr>
          <a:xfrm>
            <a:off x="4500563" y="3644900"/>
            <a:ext cx="304800" cy="304800"/>
          </a:xfrm>
        </p:spPr>
      </p:pic>
      <p:pic>
        <p:nvPicPr>
          <p:cNvPr id="18436" name="Picture 2" descr="C:\Users\1\Desktop\Самовар1.jpg"/>
          <p:cNvPicPr>
            <a:picLocks noChangeAspect="1" noChangeArrowheads="1"/>
          </p:cNvPicPr>
          <p:nvPr/>
        </p:nvPicPr>
        <p:blipFill>
          <a:blip r:embed="rId4" cstate="email"/>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9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2000">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docProps/app.xml><?xml version="1.0" encoding="utf-8"?>
<Properties xmlns="http://schemas.openxmlformats.org/officeDocument/2006/extended-properties" xmlns:vt="http://schemas.openxmlformats.org/officeDocument/2006/docPropsVTypes">
  <Template>Trek</Template>
  <TotalTime>1464</TotalTime>
  <Words>900</Words>
  <Application>Microsoft Office PowerPoint</Application>
  <PresentationFormat>Экран (4:3)</PresentationFormat>
  <Paragraphs>164</Paragraphs>
  <Slides>38</Slides>
  <Notes>0</Notes>
  <HiddenSlides>0</HiddenSlides>
  <MMClips>9</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38</vt:i4>
      </vt:variant>
    </vt:vector>
  </HeadingPairs>
  <TitlesOfParts>
    <vt:vector size="45" baseType="lpstr">
      <vt:lpstr>Arial</vt:lpstr>
      <vt:lpstr>Franklin Gothic Medium</vt:lpstr>
      <vt:lpstr>Franklin Gothic Book</vt:lpstr>
      <vt:lpstr>Wingdings 2</vt:lpstr>
      <vt:lpstr>Calibri</vt:lpstr>
      <vt:lpstr>Times New Roman</vt:lpstr>
      <vt:lpstr>Трек</vt:lpstr>
      <vt:lpstr>Слайд 1</vt:lpstr>
      <vt:lpstr>Слайд 2</vt:lpstr>
      <vt:lpstr>Слайд 3</vt:lpstr>
      <vt:lpstr>Слайд 4</vt:lpstr>
      <vt:lpstr>Слайд 5</vt:lpstr>
      <vt:lpstr>Слайд 6</vt:lpstr>
      <vt:lpstr>The history of tea.</vt:lpstr>
      <vt:lpstr>Answer the questions:</vt:lpstr>
      <vt:lpstr>  !  </vt:lpstr>
      <vt:lpstr>Слайд 10</vt:lpstr>
      <vt:lpstr>Слайд 11</vt:lpstr>
      <vt:lpstr>Желудочно-кишечный тракт </vt:lpstr>
      <vt:lpstr>Сердечно-сосудистая система </vt:lpstr>
      <vt:lpstr>Органы дыхания </vt:lpstr>
      <vt:lpstr>Мочеполовая система и другие внутренние органы </vt:lpstr>
      <vt:lpstr>Выведение радиоактивных веществ </vt:lpstr>
      <vt:lpstr>Обмен веществ </vt:lpstr>
      <vt:lpstr>Лечение ожогов </vt:lpstr>
      <vt:lpstr>Психическое состояние и работоспособность</vt:lpstr>
      <vt:lpstr>Tea-leaves. </vt:lpstr>
      <vt:lpstr>Слайд 21</vt:lpstr>
      <vt:lpstr>Слайд 22</vt:lpstr>
      <vt:lpstr>Способ заваривания  черного чая</vt:lpstr>
      <vt:lpstr>Способ заваривания  зеленого чая</vt:lpstr>
      <vt:lpstr>Чай полезен для здоровья, но не всем, не всегда и не в любых количествах</vt:lpstr>
      <vt:lpstr>Вред чая</vt:lpstr>
      <vt:lpstr>Вред зеленого чая</vt:lpstr>
      <vt:lpstr>Вред  черного чая</vt:lpstr>
      <vt:lpstr>Слайд 29</vt:lpstr>
      <vt:lpstr>Слайд 30</vt:lpstr>
      <vt:lpstr>Tea proverbs and idioms.</vt:lpstr>
      <vt:lpstr>«Всего должно быть в меру»</vt:lpstr>
      <vt:lpstr>Чифир</vt:lpstr>
      <vt:lpstr>Слайд 34</vt:lpstr>
      <vt:lpstr>Слайд 35</vt:lpstr>
      <vt:lpstr>А теперь чайку!</vt:lpstr>
      <vt:lpstr>Слайд 37</vt:lpstr>
      <vt:lpstr>Слайд 38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re</cp:lastModifiedBy>
  <cp:revision>76</cp:revision>
  <dcterms:created xsi:type="dcterms:W3CDTF">2012-03-28T15:37:28Z</dcterms:created>
  <dcterms:modified xsi:type="dcterms:W3CDTF">2014-04-05T15:25:09Z</dcterms:modified>
</cp:coreProperties>
</file>