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61" r:id="rId6"/>
    <p:sldId id="260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8000"/>
    <a:srgbClr val="CC3300"/>
    <a:srgbClr val="D5B9E5"/>
    <a:srgbClr val="FF3399"/>
    <a:srgbClr val="FF0066"/>
    <a:srgbClr val="FDC8A1"/>
    <a:srgbClr val="9FE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6DB93-F7F1-40D8-B3B2-6BD8BCE265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B9CC0-6BEF-4204-81CF-5E0946F4CF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D2504-9B64-462F-B62C-922DD881C1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7AC92-ACC7-4EBE-8B19-23B84A6395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BFE51-E9A7-4B54-89FD-E004ED9A6C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6742F-497F-4BD1-95F2-082D4F1DFC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F66E7-602B-4700-8884-87BBC966F5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FF833-575A-4237-B75A-691380BFB0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74689-A6BE-43B6-A4EA-30F06F813F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EDF9C-0314-4226-ABD9-5881D7B299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A3000-3CBB-4D0B-8014-16AF305BA7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D5B9E5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46D9D7-060F-4473-AA1A-22CE782562D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ge-study.ru/wp-content/uploads/2012/08/sincos_04.pn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ge-study.ru/wp-content/uploads/2012/08/sincos_05.pn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hyperlink" Target="http://demiart.ru/forum/uploads5/post-37825-1264424113.jpg" TargetMode="Externa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hyperlink" Target="http://art-grd.com/images/catalog/afb022a29fdd5321c84a7c57aa0fce0f.jpg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//commons.wikimedia.org/wiki/File:Int%C3%A9grale_d%27un_cone.jpg?uselang=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4800600"/>
            <a:ext cx="6400800" cy="17526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Выполнила: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Карабетова М.Е.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учитель математики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МБОУ Хатажукаевская              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СОШ№ 6 им. А.Хаткова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а.Пшичо     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                                                          Шовгеновского района</a:t>
            </a:r>
          </a:p>
          <a:p>
            <a:pPr algn="l">
              <a:lnSpc>
                <a:spcPct val="80000"/>
              </a:lnSpc>
            </a:pPr>
            <a:r>
              <a:rPr lang="ru-RU" sz="1400"/>
              <a:t>                            2014 г. </a:t>
            </a:r>
          </a:p>
        </p:txBody>
      </p:sp>
      <p:sp>
        <p:nvSpPr>
          <p:cNvPr id="25607" name="WordArt 7"/>
          <p:cNvSpPr>
            <a:spLocks noChangeArrowheads="1" noChangeShapeType="1" noTextEdit="1"/>
          </p:cNvSpPr>
          <p:nvPr/>
        </p:nvSpPr>
        <p:spPr bwMode="auto">
          <a:xfrm>
            <a:off x="609600" y="609600"/>
            <a:ext cx="79629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CC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Обобщающий урок в 9 классе по теме: </a:t>
            </a:r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533400" y="1600200"/>
            <a:ext cx="7553325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CC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«Соотношения между</a:t>
            </a:r>
          </a:p>
          <a:p>
            <a:pPr algn="ctr"/>
            <a:r>
              <a:rPr lang="ru-RU" sz="3600" kern="10"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CC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сторонами и углами треугольника».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10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H="1">
            <a:off x="2286000" y="3048000"/>
            <a:ext cx="25146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2286000" y="5181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800600" y="3048000"/>
            <a:ext cx="1143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8956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45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257800" y="355123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962400" y="5334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10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057400" y="5029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4648200" y="2743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019800" y="5105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4958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60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1143000" y="79375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    </a:t>
            </a:r>
            <a:r>
              <a:rPr lang="ru-RU" sz="2400" b="1"/>
              <a:t>х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438400" y="1143000"/>
            <a:ext cx="1074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b="1"/>
              <a:t>sin</a:t>
            </a:r>
            <a:r>
              <a:rPr lang="ru-RU" sz="2400" b="1"/>
              <a:t>60</a:t>
            </a:r>
            <a:r>
              <a:rPr lang="en-US" sz="2400" b="1"/>
              <a:t>º</a:t>
            </a:r>
            <a:endParaRPr lang="ru-RU" sz="2400" b="1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1219200" y="114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2133600" y="914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400" b="1"/>
              <a:t>=</a:t>
            </a:r>
            <a:r>
              <a:rPr lang="ru-RU"/>
              <a:t> 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2362200" y="76200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    </a:t>
            </a:r>
            <a:r>
              <a:rPr lang="ru-RU" sz="2400" b="1"/>
              <a:t>10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295400" y="1143000"/>
            <a:ext cx="1074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b="1"/>
              <a:t>sin45º</a:t>
            </a:r>
            <a:endParaRPr lang="ru-RU" sz="2400" b="1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2514600" y="114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990600" y="175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    </a:t>
            </a:r>
            <a:r>
              <a:rPr lang="ru-RU" sz="2400" b="1"/>
              <a:t>х =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905000" y="1600200"/>
            <a:ext cx="168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10 </a:t>
            </a:r>
            <a:r>
              <a:rPr lang="ru-RU" sz="2400" b="1">
                <a:cs typeface="Arial" charset="0"/>
              </a:rPr>
              <a:t>• </a:t>
            </a:r>
            <a:r>
              <a:rPr lang="en-US" sz="2400" b="1"/>
              <a:t>sin45º</a:t>
            </a:r>
            <a:endParaRPr lang="ru-RU" sz="2400" b="1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1828800" y="1981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057400" y="1981200"/>
            <a:ext cx="1074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400" b="1"/>
              <a:t>sin</a:t>
            </a:r>
            <a:r>
              <a:rPr lang="ru-RU" sz="2400" b="1"/>
              <a:t>60</a:t>
            </a:r>
            <a:r>
              <a:rPr lang="en-US" sz="2400" b="1"/>
              <a:t>º</a:t>
            </a:r>
            <a:endParaRPr lang="ru-RU" sz="2400" b="1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4114800" y="1600200"/>
            <a:ext cx="1747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b="1"/>
              <a:t>10 •√2 </a:t>
            </a:r>
            <a:r>
              <a:rPr lang="en-US" sz="2400" b="1">
                <a:cs typeface="Arial" charset="0"/>
              </a:rPr>
              <a:t>•</a:t>
            </a:r>
            <a:r>
              <a:rPr lang="en-US" sz="2400" b="1"/>
              <a:t>2   </a:t>
            </a:r>
            <a:r>
              <a:rPr lang="ru-RU" sz="2400" b="1"/>
              <a:t> 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3733800" y="178435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=</a:t>
            </a:r>
            <a:r>
              <a:rPr lang="en-US" sz="2400" b="1"/>
              <a:t> </a:t>
            </a:r>
            <a:r>
              <a:rPr lang="en-US"/>
              <a:t>  </a:t>
            </a:r>
            <a:r>
              <a:rPr lang="ru-RU"/>
              <a:t> </a:t>
            </a:r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4038600" y="1981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4495800" y="2012950"/>
            <a:ext cx="1049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√3 </a:t>
            </a:r>
            <a:r>
              <a:rPr lang="ru-RU" sz="2400" b="1">
                <a:cs typeface="Arial" charset="0"/>
              </a:rPr>
              <a:t>•</a:t>
            </a:r>
            <a:r>
              <a:rPr lang="ru-RU" sz="2400" b="1"/>
              <a:t> 2 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5562600" y="1752600"/>
            <a:ext cx="80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  =</a:t>
            </a:r>
            <a:r>
              <a:rPr lang="en-US" sz="2400" b="1"/>
              <a:t> </a:t>
            </a:r>
            <a:r>
              <a:rPr lang="en-US"/>
              <a:t>  </a:t>
            </a:r>
            <a:r>
              <a:rPr lang="ru-RU"/>
              <a:t> </a:t>
            </a:r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6096000" y="1527175"/>
            <a:ext cx="1050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10 •√</a:t>
            </a:r>
            <a:r>
              <a:rPr lang="ru-RU" sz="2400" b="1"/>
              <a:t>6</a:t>
            </a:r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6172200" y="1981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6248400" y="1984375"/>
            <a:ext cx="52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  3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11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 flipH="1">
            <a:off x="2362200" y="2514600"/>
            <a:ext cx="914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362200" y="4876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276600" y="2514600"/>
            <a:ext cx="27432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029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45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800600" y="3276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√8</a:t>
            </a:r>
            <a:endParaRPr lang="ru-RU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886200" y="4876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9812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200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2484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600200" y="1143000"/>
            <a:ext cx="5618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S</a:t>
            </a:r>
            <a:r>
              <a:rPr lang="ru-RU" sz="2400" b="1"/>
              <a:t>= </a:t>
            </a:r>
            <a:r>
              <a:rPr lang="ru-RU" sz="3200" b="1"/>
              <a:t>½</a:t>
            </a:r>
            <a:r>
              <a:rPr lang="ru-RU" sz="2400" b="1"/>
              <a:t> • АС • ВС • </a:t>
            </a:r>
            <a:r>
              <a:rPr lang="en-US" sz="2400" b="1"/>
              <a:t>sin</a:t>
            </a:r>
            <a:r>
              <a:rPr lang="ru-RU" sz="2400" b="1"/>
              <a:t>45º = </a:t>
            </a:r>
            <a:r>
              <a:rPr lang="ru-RU" sz="3200" b="1"/>
              <a:t>½</a:t>
            </a:r>
            <a:r>
              <a:rPr lang="ru-RU" sz="2400" b="1"/>
              <a:t> • 5 • 2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6705600" y="990600"/>
            <a:ext cx="977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√2</a:t>
            </a: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6781800" y="1447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7391400" y="1219200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= 5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6781800" y="1524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2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12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flipH="1">
            <a:off x="2362200" y="2743200"/>
            <a:ext cx="25146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362200" y="4876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4876800" y="2743200"/>
            <a:ext cx="1143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743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40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048000" y="3200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9812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47244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2484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495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60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1066800" y="304800"/>
            <a:ext cx="3538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‹ С = 180º - ‹А - ‹В = 80º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828800" y="9144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с </a:t>
            </a:r>
            <a:r>
              <a:rPr lang="en-US" sz="2400" b="1"/>
              <a:t>sin</a:t>
            </a:r>
            <a:r>
              <a:rPr lang="ru-RU" sz="2400" b="1"/>
              <a:t>А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7239000" y="1066800"/>
            <a:ext cx="119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≈ 12,31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1143000" y="1066800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а =</a:t>
            </a:r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1981200" y="129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2057400" y="1295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sin</a:t>
            </a:r>
            <a:r>
              <a:rPr lang="ru-RU" sz="2400" b="1"/>
              <a:t>С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3048000" y="993775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=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581400" y="914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/>
              <a:t>14 </a:t>
            </a:r>
            <a:r>
              <a:rPr lang="en-US" sz="2400" b="1"/>
              <a:t>sin</a:t>
            </a:r>
            <a:r>
              <a:rPr lang="ru-RU" sz="2400" b="1"/>
              <a:t>60º</a:t>
            </a: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3581400" y="1295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3810000" y="1298575"/>
            <a:ext cx="1074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sin</a:t>
            </a:r>
            <a:r>
              <a:rPr lang="ru-RU" sz="2400" b="1"/>
              <a:t>80º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5410200" y="914400"/>
            <a:ext cx="1731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14 • 0,8660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5715000" y="1295400"/>
            <a:ext cx="1181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 </a:t>
            </a:r>
            <a:r>
              <a:rPr lang="ru-RU" sz="2400" b="1"/>
              <a:t>0,9848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5105400" y="1069975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≈</a:t>
            </a:r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5486400" y="1295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838200" y="5257800"/>
            <a:ext cx="63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b =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609600" y="304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1)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685800" y="1066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2)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381000" y="5257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3)</a:t>
            </a:r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1524000" y="51054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с</a:t>
            </a:r>
            <a:r>
              <a:rPr lang="en-US" sz="2400" b="1"/>
              <a:t> sin</a:t>
            </a:r>
            <a:r>
              <a:rPr lang="ru-RU" sz="2400" b="1"/>
              <a:t>В</a:t>
            </a:r>
            <a:endParaRPr lang="en-US" sz="2400" b="1"/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2667000" y="52578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n-US" sz="2400" b="1"/>
              <a:t>=</a:t>
            </a:r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1524000" y="5486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1676400" y="5486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sin</a:t>
            </a:r>
            <a:r>
              <a:rPr lang="ru-RU" sz="2400" b="1"/>
              <a:t>С</a:t>
            </a:r>
            <a:endParaRPr lang="en-US" sz="2400" b="1"/>
          </a:p>
        </p:txBody>
      </p:sp>
      <p:sp>
        <p:nvSpPr>
          <p:cNvPr id="18468" name="Rectangle 36"/>
          <p:cNvSpPr>
            <a:spLocks noChangeArrowheads="1"/>
          </p:cNvSpPr>
          <p:nvPr/>
        </p:nvSpPr>
        <p:spPr bwMode="auto">
          <a:xfrm>
            <a:off x="3124200" y="5105400"/>
            <a:ext cx="149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14 sin40º</a:t>
            </a: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>
            <a:off x="3124200" y="548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3352800" y="5486400"/>
            <a:ext cx="1074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sin80º</a:t>
            </a:r>
          </a:p>
        </p:txBody>
      </p:sp>
      <p:sp>
        <p:nvSpPr>
          <p:cNvPr id="18472" name="Rectangle 40"/>
          <p:cNvSpPr>
            <a:spLocks noChangeArrowheads="1"/>
          </p:cNvSpPr>
          <p:nvPr/>
        </p:nvSpPr>
        <p:spPr bwMode="auto">
          <a:xfrm>
            <a:off x="45720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≈</a:t>
            </a:r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5257800" y="5486400"/>
            <a:ext cx="111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0,9848</a:t>
            </a:r>
          </a:p>
        </p:txBody>
      </p:sp>
      <p:sp>
        <p:nvSpPr>
          <p:cNvPr id="18474" name="Rectangle 42"/>
          <p:cNvSpPr>
            <a:spLocks noChangeArrowheads="1"/>
          </p:cNvSpPr>
          <p:nvPr/>
        </p:nvSpPr>
        <p:spPr bwMode="auto">
          <a:xfrm>
            <a:off x="5029200" y="5105400"/>
            <a:ext cx="1731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14 • 0,6428</a:t>
            </a:r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>
            <a:off x="4953000" y="5486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6781800" y="5257800"/>
            <a:ext cx="102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≈ 9,14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13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 flipH="1">
            <a:off x="1066800" y="1905000"/>
            <a:ext cx="914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1066800" y="42672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981200" y="1905000"/>
            <a:ext cx="27432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371600" y="373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80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895600" y="2362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a</a:t>
            </a:r>
            <a:endParaRPr lang="ru-RU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62200" y="4267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685800" y="4191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828800" y="1524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724400" y="4191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1295400" y="565150"/>
            <a:ext cx="279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1) </a:t>
            </a:r>
            <a:r>
              <a:rPr lang="en-US" sz="2400" b="1"/>
              <a:t>sin</a:t>
            </a:r>
            <a:r>
              <a:rPr lang="ru-RU" sz="2400" b="1"/>
              <a:t>В/</a:t>
            </a:r>
            <a:r>
              <a:rPr lang="en-US" sz="2400" b="1"/>
              <a:t>b</a:t>
            </a:r>
            <a:r>
              <a:rPr lang="ru-RU" sz="2400" b="1"/>
              <a:t> = </a:t>
            </a:r>
            <a:r>
              <a:rPr lang="en-US" sz="2400" b="1"/>
              <a:t>sin</a:t>
            </a:r>
            <a:r>
              <a:rPr lang="ru-RU" sz="2400" b="1"/>
              <a:t>А/а</a:t>
            </a:r>
            <a:r>
              <a:rPr lang="ru-RU"/>
              <a:t> </a:t>
            </a: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1676400" y="1066800"/>
            <a:ext cx="5856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b="1"/>
              <a:t>sin</a:t>
            </a:r>
            <a:r>
              <a:rPr lang="ru-RU" sz="2400" b="1"/>
              <a:t>В = </a:t>
            </a:r>
            <a:r>
              <a:rPr lang="en-US" sz="2400" b="1"/>
              <a:t>b</a:t>
            </a:r>
            <a:r>
              <a:rPr lang="ru-RU" sz="2400" b="1"/>
              <a:t>•</a:t>
            </a:r>
            <a:r>
              <a:rPr lang="en-US" sz="2400" b="1"/>
              <a:t>sin</a:t>
            </a:r>
            <a:r>
              <a:rPr lang="ru-RU" sz="2400" b="1"/>
              <a:t>А/а = 10•</a:t>
            </a:r>
            <a:r>
              <a:rPr lang="en-US" sz="2400" b="1"/>
              <a:t>sin</a:t>
            </a:r>
            <a:r>
              <a:rPr lang="ru-RU" sz="2400" b="1"/>
              <a:t>80º/16 ≈ 0,6155 </a:t>
            </a:r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4724400" y="1600200"/>
            <a:ext cx="233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2) ‹В1 = 37º 59 </a:t>
            </a: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5105400" y="2057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‹В2 = 142º1  </a:t>
            </a: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4648200" y="2590800"/>
            <a:ext cx="3517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так как ‹А + ‹В2 › 180º, </a:t>
            </a:r>
          </a:p>
          <a:p>
            <a:r>
              <a:rPr lang="ru-RU" sz="2400" b="1"/>
              <a:t>то ‹В = ‹В1 = 37º 59 </a:t>
            </a: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4800600" y="3536950"/>
            <a:ext cx="406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3) ‹С = 180º - ‹А - ‹В = 62º1 </a:t>
            </a: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990600" y="4832350"/>
            <a:ext cx="6786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4) с = а </a:t>
            </a:r>
            <a:r>
              <a:rPr lang="en-US" sz="2400" b="1"/>
              <a:t>sin</a:t>
            </a:r>
            <a:r>
              <a:rPr lang="ru-RU" sz="2400" b="1"/>
              <a:t>С/</a:t>
            </a:r>
            <a:r>
              <a:rPr lang="en-US" sz="2400" b="1"/>
              <a:t>sin</a:t>
            </a:r>
            <a:r>
              <a:rPr lang="ru-RU" sz="2400" b="1"/>
              <a:t>А = 16 </a:t>
            </a:r>
            <a:r>
              <a:rPr lang="en-US" sz="2400" b="1"/>
              <a:t>sin</a:t>
            </a:r>
            <a:r>
              <a:rPr lang="ru-RU" sz="2400" b="1"/>
              <a:t>62º1 /</a:t>
            </a:r>
            <a:r>
              <a:rPr lang="en-US" sz="2400" b="1"/>
              <a:t>sin</a:t>
            </a:r>
            <a:r>
              <a:rPr lang="ru-RU" sz="2400" b="1"/>
              <a:t>80º ≈ 14,35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sincos_04">
            <a:hlinkClick r:id="rId2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981200" y="1447800"/>
            <a:ext cx="5791200" cy="3522663"/>
          </a:xfrm>
          <a:noFill/>
          <a:ln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7543800" y="30480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14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Прямоугольные треугольники с углами 30, 60, 90 и 45, 45, 90 градусов">
            <a:hlinkClick r:id="rId2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85775" y="1905000"/>
            <a:ext cx="8658225" cy="3297238"/>
          </a:xfrm>
          <a:noFill/>
          <a:ln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543800" y="30480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15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16</a:t>
            </a: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 flipH="1">
            <a:off x="1066800" y="2133600"/>
            <a:ext cx="2590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1066800" y="4114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3657600" y="2133600"/>
            <a:ext cx="1066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752600" y="3581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30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191000" y="2895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762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581400" y="182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4724400" y="3962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590800" y="4114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b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04800" y="762000"/>
            <a:ext cx="311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1) </a:t>
            </a:r>
            <a:r>
              <a:rPr lang="en-US" sz="2400" b="1"/>
              <a:t>sin</a:t>
            </a:r>
            <a:r>
              <a:rPr lang="ru-RU" sz="2400" b="1"/>
              <a:t>β/</a:t>
            </a:r>
            <a:r>
              <a:rPr lang="en-US" sz="2400" b="1"/>
              <a:t>b</a:t>
            </a:r>
            <a:r>
              <a:rPr lang="ru-RU" sz="2400" b="1"/>
              <a:t> = </a:t>
            </a:r>
            <a:r>
              <a:rPr lang="en-US" sz="2400" b="1"/>
              <a:t>sin</a:t>
            </a:r>
            <a:r>
              <a:rPr lang="ru-RU" sz="2400" b="1"/>
              <a:t>α/а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685800" y="1219200"/>
            <a:ext cx="5713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n-US" sz="2400" b="1"/>
              <a:t>sin</a:t>
            </a:r>
            <a:r>
              <a:rPr lang="ru-RU" sz="2400" b="1"/>
              <a:t>β = </a:t>
            </a:r>
            <a:r>
              <a:rPr lang="en-US" sz="2400" b="1"/>
              <a:t>b</a:t>
            </a:r>
            <a:r>
              <a:rPr lang="ru-RU" sz="2400" b="1"/>
              <a:t>•</a:t>
            </a:r>
            <a:r>
              <a:rPr lang="en-US" sz="2400" b="1"/>
              <a:t>sin</a:t>
            </a:r>
            <a:r>
              <a:rPr lang="ru-RU" sz="2400" b="1"/>
              <a:t>α/а = 8 </a:t>
            </a:r>
            <a:r>
              <a:rPr lang="en-US" sz="2400" b="1"/>
              <a:t>sin</a:t>
            </a:r>
            <a:r>
              <a:rPr lang="ru-RU" sz="2400" b="1"/>
              <a:t>30º/6 ≈ 0,667.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5029200" y="1936750"/>
            <a:ext cx="3648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2) ‹β</a:t>
            </a:r>
            <a:r>
              <a:rPr lang="ru-RU" sz="2400" b="1" baseline="-25000"/>
              <a:t>1</a:t>
            </a:r>
            <a:r>
              <a:rPr lang="ru-RU" sz="2400" b="1"/>
              <a:t> ≈ 42º  и  ‹β</a:t>
            </a:r>
            <a:r>
              <a:rPr lang="ru-RU" sz="2400" b="1" baseline="-25000"/>
              <a:t>2</a:t>
            </a:r>
            <a:r>
              <a:rPr lang="ru-RU" sz="2400" b="1"/>
              <a:t> ≈138º</a:t>
            </a:r>
            <a:r>
              <a:rPr lang="ru-RU"/>
              <a:t>  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1219200" y="4572000"/>
            <a:ext cx="380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3) ‹γ</a:t>
            </a:r>
            <a:r>
              <a:rPr lang="ru-RU" sz="2400" b="1" baseline="-25000"/>
              <a:t>1</a:t>
            </a:r>
            <a:r>
              <a:rPr lang="ru-RU" sz="2400" b="1"/>
              <a:t> = 180º - α – β ≈108º</a:t>
            </a:r>
            <a:r>
              <a:rPr lang="ru-RU"/>
              <a:t> 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1600200" y="5029200"/>
            <a:ext cx="634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с</a:t>
            </a:r>
            <a:r>
              <a:rPr lang="ru-RU" sz="2400" b="1" baseline="-25000"/>
              <a:t>1</a:t>
            </a:r>
            <a:r>
              <a:rPr lang="ru-RU" sz="2400" b="1"/>
              <a:t> = а •</a:t>
            </a:r>
            <a:r>
              <a:rPr lang="en-US" sz="2400" b="1"/>
              <a:t>sin </a:t>
            </a:r>
            <a:r>
              <a:rPr lang="ru-RU" sz="2400" b="1"/>
              <a:t>γ</a:t>
            </a:r>
            <a:r>
              <a:rPr lang="ru-RU" sz="2400" b="1" baseline="-25000"/>
              <a:t>1</a:t>
            </a:r>
            <a:r>
              <a:rPr lang="ru-RU" sz="2400" b="1"/>
              <a:t> / </a:t>
            </a:r>
            <a:r>
              <a:rPr lang="en-US" sz="2400" b="1"/>
              <a:t>sin</a:t>
            </a:r>
            <a:r>
              <a:rPr lang="ru-RU" sz="2400" b="1"/>
              <a:t>α ≈ 6 • 0,951 / 0,500 ≈ 11,4</a:t>
            </a: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1219200" y="5486400"/>
            <a:ext cx="3630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4) ‹γ</a:t>
            </a:r>
            <a:r>
              <a:rPr lang="ru-RU" sz="2400" b="1" baseline="-25000"/>
              <a:t>2 </a:t>
            </a:r>
            <a:r>
              <a:rPr lang="ru-RU" sz="2400" b="1"/>
              <a:t>= 180º - α – β ≈12º 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1600200" y="6019800"/>
            <a:ext cx="6516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 b="1"/>
              <a:t>с</a:t>
            </a:r>
            <a:r>
              <a:rPr lang="ru-RU" sz="2400" b="1" baseline="-25000"/>
              <a:t>2</a:t>
            </a:r>
            <a:r>
              <a:rPr lang="ru-RU" sz="2400" b="1"/>
              <a:t> = а •</a:t>
            </a:r>
            <a:r>
              <a:rPr lang="en-US" sz="2400" b="1"/>
              <a:t>sin </a:t>
            </a:r>
            <a:r>
              <a:rPr lang="ru-RU" sz="2400" b="1"/>
              <a:t>γ</a:t>
            </a:r>
            <a:r>
              <a:rPr lang="ru-RU" sz="2400" b="1" baseline="-25000"/>
              <a:t>2</a:t>
            </a:r>
            <a:r>
              <a:rPr lang="ru-RU" sz="2400" b="1"/>
              <a:t> / </a:t>
            </a:r>
            <a:r>
              <a:rPr lang="en-US" sz="2400" b="1"/>
              <a:t>sin</a:t>
            </a:r>
            <a:r>
              <a:rPr lang="ru-RU" sz="2400" b="1"/>
              <a:t>α ≈ 6 • 0,2079 / 0,500 ≈ 2,49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Freeform 4"/>
          <p:cNvSpPr>
            <a:spLocks/>
          </p:cNvSpPr>
          <p:nvPr/>
        </p:nvSpPr>
        <p:spPr bwMode="auto">
          <a:xfrm>
            <a:off x="1676400" y="1752600"/>
            <a:ext cx="3108325" cy="1939925"/>
          </a:xfrm>
          <a:custGeom>
            <a:avLst/>
            <a:gdLst/>
            <a:ahLst/>
            <a:cxnLst>
              <a:cxn ang="0">
                <a:pos x="291" y="3"/>
              </a:cxn>
              <a:cxn ang="0">
                <a:pos x="1510" y="13"/>
              </a:cxn>
              <a:cxn ang="0">
                <a:pos x="1894" y="205"/>
              </a:cxn>
              <a:cxn ang="0">
                <a:pos x="1875" y="1040"/>
              </a:cxn>
              <a:cxn ang="0">
                <a:pos x="1654" y="1203"/>
              </a:cxn>
              <a:cxn ang="0">
                <a:pos x="1462" y="1222"/>
              </a:cxn>
              <a:cxn ang="0">
                <a:pos x="531" y="1203"/>
              </a:cxn>
              <a:cxn ang="0">
                <a:pos x="483" y="1165"/>
              </a:cxn>
              <a:cxn ang="0">
                <a:pos x="320" y="1098"/>
              </a:cxn>
              <a:cxn ang="0">
                <a:pos x="262" y="1040"/>
              </a:cxn>
              <a:cxn ang="0">
                <a:pos x="176" y="925"/>
              </a:cxn>
              <a:cxn ang="0">
                <a:pos x="109" y="723"/>
              </a:cxn>
              <a:cxn ang="0">
                <a:pos x="42" y="589"/>
              </a:cxn>
              <a:cxn ang="0">
                <a:pos x="3" y="531"/>
              </a:cxn>
              <a:cxn ang="0">
                <a:pos x="80" y="166"/>
              </a:cxn>
              <a:cxn ang="0">
                <a:pos x="99" y="109"/>
              </a:cxn>
              <a:cxn ang="0">
                <a:pos x="397" y="22"/>
              </a:cxn>
              <a:cxn ang="0">
                <a:pos x="445" y="3"/>
              </a:cxn>
            </a:cxnLst>
            <a:rect l="0" t="0" r="r" b="b"/>
            <a:pathLst>
              <a:path w="1958" h="1222">
                <a:moveTo>
                  <a:pt x="291" y="3"/>
                </a:moveTo>
                <a:cubicBezTo>
                  <a:pt x="697" y="6"/>
                  <a:pt x="1104" y="7"/>
                  <a:pt x="1510" y="13"/>
                </a:cubicBezTo>
                <a:cubicBezTo>
                  <a:pt x="1650" y="15"/>
                  <a:pt x="1778" y="147"/>
                  <a:pt x="1894" y="205"/>
                </a:cubicBezTo>
                <a:cubicBezTo>
                  <a:pt x="1902" y="436"/>
                  <a:pt x="1958" y="858"/>
                  <a:pt x="1875" y="1040"/>
                </a:cubicBezTo>
                <a:cubicBezTo>
                  <a:pt x="1836" y="1126"/>
                  <a:pt x="1747" y="1192"/>
                  <a:pt x="1654" y="1203"/>
                </a:cubicBezTo>
                <a:cubicBezTo>
                  <a:pt x="1590" y="1211"/>
                  <a:pt x="1462" y="1222"/>
                  <a:pt x="1462" y="1222"/>
                </a:cubicBezTo>
                <a:cubicBezTo>
                  <a:pt x="1152" y="1216"/>
                  <a:pt x="841" y="1212"/>
                  <a:pt x="531" y="1203"/>
                </a:cubicBezTo>
                <a:cubicBezTo>
                  <a:pt x="487" y="1202"/>
                  <a:pt x="512" y="1190"/>
                  <a:pt x="483" y="1165"/>
                </a:cubicBezTo>
                <a:cubicBezTo>
                  <a:pt x="446" y="1134"/>
                  <a:pt x="365" y="1117"/>
                  <a:pt x="320" y="1098"/>
                </a:cubicBezTo>
                <a:cubicBezTo>
                  <a:pt x="303" y="1048"/>
                  <a:pt x="291" y="1076"/>
                  <a:pt x="262" y="1040"/>
                </a:cubicBezTo>
                <a:cubicBezTo>
                  <a:pt x="233" y="1005"/>
                  <a:pt x="196" y="966"/>
                  <a:pt x="176" y="925"/>
                </a:cubicBezTo>
                <a:cubicBezTo>
                  <a:pt x="144" y="860"/>
                  <a:pt x="137" y="789"/>
                  <a:pt x="109" y="723"/>
                </a:cubicBezTo>
                <a:cubicBezTo>
                  <a:pt x="94" y="688"/>
                  <a:pt x="61" y="623"/>
                  <a:pt x="42" y="589"/>
                </a:cubicBezTo>
                <a:cubicBezTo>
                  <a:pt x="31" y="569"/>
                  <a:pt x="3" y="531"/>
                  <a:pt x="3" y="531"/>
                </a:cubicBezTo>
                <a:cubicBezTo>
                  <a:pt x="8" y="433"/>
                  <a:pt x="0" y="250"/>
                  <a:pt x="80" y="166"/>
                </a:cubicBezTo>
                <a:cubicBezTo>
                  <a:pt x="87" y="147"/>
                  <a:pt x="85" y="123"/>
                  <a:pt x="99" y="109"/>
                </a:cubicBezTo>
                <a:cubicBezTo>
                  <a:pt x="190" y="17"/>
                  <a:pt x="255" y="35"/>
                  <a:pt x="397" y="22"/>
                </a:cubicBezTo>
                <a:cubicBezTo>
                  <a:pt x="431" y="0"/>
                  <a:pt x="414" y="3"/>
                  <a:pt x="445" y="3"/>
                </a:cubicBezTo>
              </a:path>
            </a:pathLst>
          </a:custGeom>
          <a:solidFill>
            <a:srgbClr val="9FE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2438400" y="1600200"/>
            <a:ext cx="762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3200400" y="1600200"/>
            <a:ext cx="11430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V="1">
            <a:off x="2438400" y="3810000"/>
            <a:ext cx="1905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43434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048000" y="1219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514600" y="358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2514600" y="358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3962400" y="3505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β</a:t>
            </a: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2209800" y="4267200"/>
          <a:ext cx="5486400" cy="2417763"/>
        </p:xfrm>
        <a:graphic>
          <a:graphicData uri="http://schemas.openxmlformats.org/presentationml/2006/ole">
            <p:oleObj spid="_x0000_s34830" r:id="rId3" imgW="2501900" imgH="1993900" progId="Equation.DSMT4">
              <p:embed/>
            </p:oleObj>
          </a:graphicData>
        </a:graphic>
      </p:graphicFrame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7696200" y="22860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17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7772400" y="30480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16</a:t>
            </a:r>
          </a:p>
        </p:txBody>
      </p:sp>
      <p:pic>
        <p:nvPicPr>
          <p:cNvPr id="35846" name="Picture 6" descr="post-37825-126442411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3033713" cy="3200400"/>
          </a:xfrm>
          <a:prstGeom prst="rect">
            <a:avLst/>
          </a:prstGeom>
          <a:noFill/>
        </p:spPr>
      </p:pic>
      <p:pic>
        <p:nvPicPr>
          <p:cNvPr id="35848" name="Picture 8" descr="post-37825-1264424113">
            <a:hlinkClick r:id="rId3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71800" y="0"/>
            <a:ext cx="3108325" cy="3200400"/>
          </a:xfrm>
          <a:prstGeom prst="rect">
            <a:avLst/>
          </a:prstGeom>
          <a:noFill/>
        </p:spPr>
      </p:pic>
      <p:pic>
        <p:nvPicPr>
          <p:cNvPr id="35850" name="Picture 10" descr="afb022a29fdd5321c84a7c57aa0fce0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3124200"/>
            <a:ext cx="6096000" cy="2667000"/>
          </a:xfrm>
          <a:prstGeom prst="rect">
            <a:avLst/>
          </a:prstGeom>
          <a:noFill/>
        </p:spPr>
      </p:pic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1447800" y="3124200"/>
            <a:ext cx="2667000" cy="22098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4038600" y="3124200"/>
            <a:ext cx="457200" cy="22098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1447800" y="3124200"/>
            <a:ext cx="3048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914400" y="25908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4648200" y="25908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4114800" y="5029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0066"/>
                </a:solidFill>
              </a:rPr>
              <a:t>С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0" y="5791200"/>
          <a:ext cx="4572000" cy="1066800"/>
        </p:xfrm>
        <a:graphic>
          <a:graphicData uri="http://schemas.openxmlformats.org/presentationml/2006/ole">
            <p:oleObj spid="_x0000_s35857" r:id="rId8" imgW="3505200" imgH="939800" progId="Equation.DSMT4">
              <p:embed/>
            </p:oleObj>
          </a:graphicData>
        </a:graphic>
      </p:graphicFrame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715000" y="60198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АВ = </a:t>
            </a:r>
            <a:r>
              <a:rPr lang="ru-RU" sz="2000">
                <a:cs typeface="Arial" charset="0"/>
              </a:rPr>
              <a:t>√ 5284 ≈ 73 м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6096000" y="3124200"/>
            <a:ext cx="30480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Измерили дальномером расстояние:</a:t>
            </a:r>
          </a:p>
          <a:p>
            <a:pPr algn="ctr">
              <a:spcBef>
                <a:spcPct val="50000"/>
              </a:spcBef>
            </a:pPr>
            <a:r>
              <a:rPr lang="ru-RU" b="1"/>
              <a:t>СВ = 62 м,</a:t>
            </a:r>
          </a:p>
          <a:p>
            <a:pPr algn="ctr">
              <a:spcBef>
                <a:spcPct val="50000"/>
              </a:spcBef>
            </a:pPr>
            <a:r>
              <a:rPr lang="ru-RU" b="1"/>
              <a:t>СА = 80 м,</a:t>
            </a:r>
          </a:p>
          <a:p>
            <a:pPr algn="ctr">
              <a:spcBef>
                <a:spcPct val="50000"/>
              </a:spcBef>
            </a:pPr>
            <a:r>
              <a:rPr lang="ru-RU" b="1">
                <a:cs typeface="Arial" charset="0"/>
              </a:rPr>
              <a:t>‹С = 60</a:t>
            </a:r>
            <a:r>
              <a:rPr lang="en-US" b="1">
                <a:cs typeface="Arial" charset="0"/>
              </a:rPr>
              <a:t>º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7620000" y="22860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слайд 19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1371600"/>
            <a:ext cx="8875713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/>
              <a:t>- по стороне и двум прилежащим к ней углам;</a:t>
            </a:r>
          </a:p>
          <a:p>
            <a:r>
              <a:rPr lang="ru-RU" sz="3200"/>
              <a:t>- по двум сторонам и углу между ними;</a:t>
            </a:r>
          </a:p>
          <a:p>
            <a:r>
              <a:rPr lang="ru-RU" sz="3200"/>
              <a:t>- по трём сторонам;</a:t>
            </a:r>
          </a:p>
          <a:p>
            <a:r>
              <a:rPr lang="ru-RU" sz="3200"/>
              <a:t>- по стороне, прилежащему к ней углу </a:t>
            </a:r>
          </a:p>
          <a:p>
            <a:r>
              <a:rPr lang="ru-RU" sz="3200"/>
              <a:t>и стороне противолежащей данному углу.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3260725" y="423863"/>
            <a:ext cx="2981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Типы задач: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00200"/>
            <a:ext cx="8305800" cy="5257800"/>
          </a:xfrm>
        </p:spPr>
        <p:txBody>
          <a:bodyPr/>
          <a:lstStyle/>
          <a:p>
            <a:pPr marL="182563" indent="473075" algn="l"/>
            <a:r>
              <a:rPr lang="ru-RU"/>
              <a:t>- Знать определения синуса, косинуса, тангенса, котангенса.</a:t>
            </a:r>
          </a:p>
          <a:p>
            <a:pPr marL="182563" indent="473075" algn="l"/>
            <a:r>
              <a:rPr lang="ru-RU"/>
              <a:t>- Знать теорему о площади треугольника, теорему синуса, теорему косинуса.</a:t>
            </a:r>
          </a:p>
          <a:p>
            <a:pPr marL="182563" indent="473075" algn="l"/>
            <a:r>
              <a:rPr lang="ru-RU"/>
              <a:t>- Уметь решить треугольник, по каким - нибудь трем данным элементам, определяющим треугольник.</a:t>
            </a:r>
          </a:p>
          <a:p>
            <a:pPr marL="182563" indent="473075" algn="l"/>
            <a:r>
              <a:rPr lang="ru-RU"/>
              <a:t>- Уметь применять основные формулы раздела при решении задач.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743200" y="304800"/>
            <a:ext cx="27432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Цели урока: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7772400" y="3048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2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WordArt 5" descr="Белый мрамор"/>
          <p:cNvSpPr>
            <a:spLocks noChangeArrowheads="1" noChangeShapeType="1" noTextEdit="1"/>
          </p:cNvSpPr>
          <p:nvPr/>
        </p:nvSpPr>
        <p:spPr bwMode="auto">
          <a:xfrm>
            <a:off x="1447800" y="2209800"/>
            <a:ext cx="7010400" cy="14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Спасибо за урок! 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848600" y="1524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3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828800" y="152400"/>
            <a:ext cx="5334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Маршрут урока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28600" y="2286000"/>
            <a:ext cx="2438400" cy="12954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33CC"/>
                </a:solidFill>
              </a:rPr>
              <a:t>Актуализация</a:t>
            </a:r>
          </a:p>
          <a:p>
            <a:pPr algn="ctr"/>
            <a:r>
              <a:rPr lang="ru-RU" sz="2000">
                <a:solidFill>
                  <a:srgbClr val="0033CC"/>
                </a:solidFill>
              </a:rPr>
              <a:t> имеющихся знаний</a:t>
            </a: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5715000" y="1676400"/>
            <a:ext cx="3276600" cy="1066800"/>
          </a:xfrm>
          <a:prstGeom prst="ellipse">
            <a:avLst/>
          </a:prstGeom>
          <a:solidFill>
            <a:srgbClr val="E6FAA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8000"/>
                </a:solidFill>
              </a:rPr>
              <a:t>Историческая справка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2743200" y="914400"/>
            <a:ext cx="2743200" cy="1828800"/>
          </a:xfrm>
          <a:prstGeom prst="octagon">
            <a:avLst>
              <a:gd name="adj" fmla="val 29287"/>
            </a:avLst>
          </a:prstGeom>
          <a:solidFill>
            <a:srgbClr val="FEA0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2000">
                <a:solidFill>
                  <a:srgbClr val="6600CC"/>
                </a:solidFill>
              </a:rPr>
              <a:t>Решение задач.</a:t>
            </a:r>
          </a:p>
          <a:p>
            <a:pPr algn="ctr">
              <a:spcBef>
                <a:spcPct val="20000"/>
              </a:spcBef>
            </a:pPr>
            <a:r>
              <a:rPr lang="ru-RU" sz="2000">
                <a:solidFill>
                  <a:srgbClr val="6600CC"/>
                </a:solidFill>
              </a:rPr>
              <a:t>Практическая работа.</a:t>
            </a:r>
          </a:p>
          <a:p>
            <a:pPr algn="ctr"/>
            <a:endParaRPr lang="ru-RU" sz="2000">
              <a:solidFill>
                <a:srgbClr val="6600CC"/>
              </a:solidFill>
            </a:endParaRPr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0" y="4038600"/>
            <a:ext cx="2286000" cy="1524000"/>
          </a:xfrm>
          <a:prstGeom prst="triangle">
            <a:avLst>
              <a:gd name="adj" fmla="val 50000"/>
            </a:avLst>
          </a:prstGeom>
          <a:solidFill>
            <a:srgbClr val="A1EB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ru-RU"/>
          </a:p>
          <a:p>
            <a:pPr algn="ctr">
              <a:spcBef>
                <a:spcPct val="20000"/>
              </a:spcBef>
            </a:pPr>
            <a:endParaRPr lang="ru-RU"/>
          </a:p>
          <a:p>
            <a:pPr algn="ctr">
              <a:spcBef>
                <a:spcPct val="20000"/>
              </a:spcBef>
            </a:pPr>
            <a:r>
              <a:rPr lang="ru-RU" sz="2000">
                <a:solidFill>
                  <a:srgbClr val="993300"/>
                </a:solidFill>
              </a:rPr>
              <a:t>Разминка </a:t>
            </a:r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3581400" y="5257800"/>
            <a:ext cx="2971800" cy="1600200"/>
          </a:xfrm>
          <a:prstGeom prst="rtTriangle">
            <a:avLst/>
          </a:prstGeom>
          <a:solidFill>
            <a:srgbClr val="FDC8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FF0066"/>
                </a:solidFill>
              </a:rPr>
              <a:t>Домашнее</a:t>
            </a:r>
          </a:p>
          <a:p>
            <a:pPr algn="ctr"/>
            <a:r>
              <a:rPr lang="ru-RU" sz="2000">
                <a:solidFill>
                  <a:srgbClr val="FF0066"/>
                </a:solidFill>
              </a:rPr>
              <a:t> задание</a:t>
            </a: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5715000" y="4419600"/>
            <a:ext cx="2971800" cy="2133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2000"/>
              <a:t>Где можно применить</a:t>
            </a:r>
          </a:p>
          <a:p>
            <a:pPr algn="ctr">
              <a:spcBef>
                <a:spcPct val="20000"/>
              </a:spcBef>
            </a:pPr>
            <a:r>
              <a:rPr lang="ru-RU" sz="2000"/>
              <a:t> полученные знания </a:t>
            </a:r>
          </a:p>
          <a:p>
            <a:pPr algn="ctr">
              <a:spcBef>
                <a:spcPct val="20000"/>
              </a:spcBef>
            </a:pPr>
            <a:r>
              <a:rPr lang="ru-RU" sz="2000"/>
              <a:t>на практике </a:t>
            </a:r>
          </a:p>
          <a:p>
            <a:pPr algn="ctr">
              <a:spcBef>
                <a:spcPct val="20000"/>
              </a:spcBef>
            </a:pPr>
            <a:r>
              <a:rPr lang="ru-RU" sz="2000"/>
              <a:t>в жизни.</a:t>
            </a:r>
          </a:p>
          <a:p>
            <a:pPr algn="ctr"/>
            <a:endParaRPr lang="ru-RU" sz="2000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6172200" y="3200400"/>
            <a:ext cx="2514600" cy="990600"/>
          </a:xfrm>
          <a:prstGeom prst="parallelogram">
            <a:avLst>
              <a:gd name="adj" fmla="val 63462"/>
            </a:avLst>
          </a:prstGeom>
          <a:solidFill>
            <a:srgbClr val="D5B9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solidFill>
                  <a:srgbClr val="CC3300"/>
                </a:solidFill>
              </a:rPr>
              <a:t>Реши сам</a:t>
            </a:r>
          </a:p>
          <a:p>
            <a:pPr algn="ctr"/>
            <a:endParaRPr lang="ru-RU">
              <a:solidFill>
                <a:srgbClr val="CC3300"/>
              </a:solidFill>
            </a:endParaRPr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V="1">
            <a:off x="1371600" y="1600200"/>
            <a:ext cx="1371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5486400" y="14478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7772400" y="27432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67818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H="1">
            <a:off x="4572000" y="5562600"/>
            <a:ext cx="1524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H="1" flipV="1">
            <a:off x="381000" y="35814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3505200" y="17526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505200" y="51054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3505200" y="1752600"/>
            <a:ext cx="320040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276600" y="1295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6154" name="Text Box 10"/>
          <p:cNvSpPr txBox="1">
            <a:spLocks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  <a:noFill/>
          <a:ln/>
        </p:spPr>
        <p:txBody>
          <a:bodyPr/>
          <a:lstStyle/>
          <a:p>
            <a:pPr algn="r">
              <a:spcBef>
                <a:spcPct val="50000"/>
              </a:spcBef>
              <a:buFontTx/>
              <a:buNone/>
            </a:pPr>
            <a:r>
              <a:rPr lang="ru-RU" sz="2000"/>
              <a:t>слайд 4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953000" y="2819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0480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  <a:endParaRPr lang="ru-RU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724400" y="5105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705600" y="5029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200400" y="5105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3505200" y="17526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581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β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60198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220px-Int%C3%A9grale_d%27un_con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90800" y="914400"/>
            <a:ext cx="4419600" cy="5043488"/>
          </a:xfrm>
          <a:prstGeom prst="rect">
            <a:avLst/>
          </a:prstGeom>
          <a:noFill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696200" y="3810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5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6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2057400" y="1752600"/>
            <a:ext cx="502920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7086600" y="1752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2133600" y="4191000"/>
            <a:ext cx="495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858000" y="39624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629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105400" y="4343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  м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191000" y="2667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5 см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105400" y="4343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  м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191000" y="2667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5 см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1447800" y="612775"/>
            <a:ext cx="208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5 см = 0,05 м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1447800" y="1371600"/>
            <a:ext cx="1157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/>
              <a:t>sin </a:t>
            </a:r>
            <a:r>
              <a:rPr lang="el-GR" sz="2400" b="1"/>
              <a:t>α</a:t>
            </a:r>
            <a:r>
              <a:rPr lang="en-US" sz="2400" b="1"/>
              <a:t> =</a:t>
            </a:r>
            <a:endParaRPr lang="ru-RU" sz="2400" b="1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590800" y="160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  <a:r>
              <a:rPr lang="ru-RU" sz="2400" b="1"/>
              <a:t>,</a:t>
            </a:r>
            <a:r>
              <a:rPr lang="en-US" sz="2400" b="1"/>
              <a:t>05</a:t>
            </a:r>
            <a:endParaRPr lang="ru-RU" sz="2400" b="1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2819400" y="1143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x</a:t>
            </a:r>
            <a:endParaRPr lang="ru-RU" sz="2400" b="1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2590800" y="1600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1447800" y="21336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х = 0,05 </a:t>
            </a:r>
            <a:r>
              <a:rPr lang="ru-RU" sz="2400" b="1">
                <a:cs typeface="Arial" charset="0"/>
              </a:rPr>
              <a:t>• </a:t>
            </a:r>
            <a:r>
              <a:rPr lang="en-US" sz="2400" b="1"/>
              <a:t>sin </a:t>
            </a:r>
            <a:r>
              <a:rPr lang="el-GR" sz="2400" b="1"/>
              <a:t>α</a:t>
            </a:r>
            <a:r>
              <a:rPr lang="ru-RU" sz="2400" b="1"/>
              <a:t>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7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2362200" y="2209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362200" y="4876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362200" y="2209800"/>
            <a:ext cx="36576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362200" y="4648200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181600" y="4495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267200" y="3276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  см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886200" y="4876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3 см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495800" y="1069975"/>
            <a:ext cx="124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cos </a:t>
            </a:r>
            <a:r>
              <a:rPr lang="el-GR" sz="2400" b="1"/>
              <a:t>α</a:t>
            </a:r>
            <a:r>
              <a:rPr lang="en-US" sz="2400" b="1"/>
              <a:t> =</a:t>
            </a:r>
            <a:endParaRPr lang="ru-RU" sz="2400" b="1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867400" y="914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  <a:endParaRPr lang="ru-RU" sz="2400" b="1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5867400" y="1295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867400" y="1219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x</a:t>
            </a:r>
            <a:endParaRPr lang="ru-RU" sz="2400" b="1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572000" y="198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х</a:t>
            </a:r>
            <a:r>
              <a:rPr lang="en-US" sz="2400" b="1"/>
              <a:t> =</a:t>
            </a:r>
            <a:endParaRPr lang="ru-RU" sz="2400" b="1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57800" y="1752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   3</a:t>
            </a: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51816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5105400" y="2209800"/>
            <a:ext cx="98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cos </a:t>
            </a:r>
            <a:r>
              <a:rPr lang="el-GR" sz="2400" b="1"/>
              <a:t>α</a:t>
            </a:r>
            <a:endParaRPr lang="ru-RU" sz="2400" b="1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ChangeArrowheads="1"/>
          </p:cNvSpPr>
          <p:nvPr/>
        </p:nvSpPr>
        <p:spPr bwMode="auto">
          <a:xfrm rot="7775426">
            <a:off x="3198812" y="3214688"/>
            <a:ext cx="3402013" cy="4548188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772400" y="3810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слайд 8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4038600" y="2971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42672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105400" y="3124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  дм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438400" y="3505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 дм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514600" y="4953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914400" y="1600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tg </a:t>
            </a:r>
            <a:r>
              <a:rPr lang="el-GR" sz="2400" b="1">
                <a:cs typeface="Arial" charset="0"/>
              </a:rPr>
              <a:t>α</a:t>
            </a:r>
            <a:r>
              <a:rPr lang="en-US" sz="2400" b="1">
                <a:cs typeface="Arial" charset="0"/>
              </a:rPr>
              <a:t> =</a:t>
            </a:r>
            <a:endParaRPr lang="el-GR" sz="2400" b="1">
              <a:cs typeface="Arial" charset="0"/>
            </a:endParaRP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057400" y="182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133600" y="1447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x</a:t>
            </a:r>
            <a:endParaRPr lang="ru-RU" sz="2400" b="1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981200" y="1828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2400" b="1"/>
              <a:t>2</a:t>
            </a:r>
            <a:endParaRPr lang="ru-RU" sz="2400" b="1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990600" y="2362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x = 2 tg </a:t>
            </a:r>
            <a:r>
              <a:rPr lang="el-GR" sz="2400" b="1"/>
              <a:t>α</a:t>
            </a:r>
            <a:r>
              <a:rPr lang="en-US" sz="2400" b="1"/>
              <a:t> </a:t>
            </a:r>
            <a:endParaRPr lang="ru-RU" sz="2400" b="1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/>
              <a:t>слайд 9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 flipH="1">
            <a:off x="2362200" y="2514600"/>
            <a:ext cx="914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362200" y="4876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3276600" y="2514600"/>
            <a:ext cx="27432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743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60</a:t>
            </a:r>
            <a:r>
              <a:rPr lang="en-US">
                <a:cs typeface="Arial" charset="0"/>
              </a:rPr>
              <a:t>º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800600" y="3276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886200" y="4876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3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981200" y="3429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9812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200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2484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2438400" y="1066800"/>
            <a:ext cx="4762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3400425" algn="l"/>
              </a:tabLst>
            </a:pPr>
            <a:r>
              <a:rPr lang="ru-RU" sz="2400" b="1"/>
              <a:t>х</a:t>
            </a:r>
            <a:r>
              <a:rPr lang="ru-RU" sz="2400" b="1" baseline="30000"/>
              <a:t>2</a:t>
            </a:r>
            <a:r>
              <a:rPr lang="ru-RU" sz="2400" b="1"/>
              <a:t> = 4+9 - 12 • </a:t>
            </a:r>
            <a:r>
              <a:rPr lang="ru-RU" sz="3600" b="1"/>
              <a:t>½</a:t>
            </a:r>
            <a:r>
              <a:rPr lang="ru-RU" sz="2400" b="1"/>
              <a:t> = 13 – 6 = 4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6324600" y="19812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/>
              <a:t>х = 2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762000" y="488950"/>
            <a:ext cx="4884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х</a:t>
            </a:r>
            <a:r>
              <a:rPr lang="ru-RU" sz="2400" b="1" baseline="30000"/>
              <a:t>2</a:t>
            </a:r>
            <a:r>
              <a:rPr lang="ru-RU" sz="2400" b="1"/>
              <a:t> = АВ</a:t>
            </a:r>
            <a:r>
              <a:rPr lang="ru-RU" sz="2400" b="1" baseline="30000"/>
              <a:t>2</a:t>
            </a:r>
            <a:r>
              <a:rPr lang="ru-RU" sz="2400" b="1"/>
              <a:t>+ВС</a:t>
            </a:r>
            <a:r>
              <a:rPr lang="ru-RU" sz="2400" b="1" baseline="30000"/>
              <a:t>2</a:t>
            </a:r>
            <a:r>
              <a:rPr lang="ru-RU" sz="2400" b="1"/>
              <a:t> - 2•АВ•ВС</a:t>
            </a:r>
            <a:r>
              <a:rPr lang="ru-RU" sz="2400" b="1">
                <a:cs typeface="Arial" charset="0"/>
              </a:rPr>
              <a:t>•</a:t>
            </a:r>
            <a:r>
              <a:rPr lang="ru-RU" sz="2400" b="1"/>
              <a:t>со</a:t>
            </a:r>
            <a:r>
              <a:rPr lang="en-US" sz="2400" b="1"/>
              <a:t>s</a:t>
            </a:r>
            <a:r>
              <a:rPr lang="ru-RU" sz="2400" b="1"/>
              <a:t> 60º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244</TotalTime>
  <Words>678</Words>
  <Application>Microsoft Office PowerPoint</Application>
  <PresentationFormat>Экран (4:3)</PresentationFormat>
  <Paragraphs>203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Оформление по умолчанию</vt:lpstr>
      <vt:lpstr>Equation.DSMT4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36</cp:revision>
  <cp:lastPrinted>1601-01-01T00:00:00Z</cp:lastPrinted>
  <dcterms:created xsi:type="dcterms:W3CDTF">1601-01-01T00:00:00Z</dcterms:created>
  <dcterms:modified xsi:type="dcterms:W3CDTF">2014-04-04T22:08:41Z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