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5" autoAdjust="0"/>
    <p:restoredTop sz="94717" autoAdjust="0"/>
  </p:normalViewPr>
  <p:slideViewPr>
    <p:cSldViewPr>
      <p:cViewPr varScale="1">
        <p:scale>
          <a:sx n="45" d="100"/>
          <a:sy n="45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5A4A1F-1D25-4B33-B5F5-16BDA69AE294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C8173D-6BE4-4026-B4A5-79E0C6F33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153E13-DFAF-4A29-AB79-F85A94BE75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8B0C-45F0-4471-9F73-427070446BF2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91C5-E57A-46C1-AF8D-12B655A8C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7399-49C5-49EC-9B9F-F8C0CC7C756B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82C28-A917-443D-AF6A-D4041BF7F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4FB0-5F3F-49D5-954A-31E8F49C89EB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1ECE1-960A-48E5-A9A2-487C1AA34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5AF6-7458-43F0-A276-B35CF47618BF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CE6B-C648-4306-9EF1-D1FA22A4A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0724-CF39-431D-B0F3-97B5D972BF4F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CA75-C245-4A3D-863D-6B07C4F53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B707-7CC8-4F56-A529-59656A015BDF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E046-5478-4492-A3A9-44F0BB40B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872C-C784-4AF5-BCB9-7EC30D3BE53E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3BA5-5B66-47B1-9E06-7408FAB03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910B-E600-4268-BA03-6FAFBFF530EA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28C9A-4119-4972-AA37-71D3DC8AF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8C57-BAD0-4799-AE19-F6323213F69C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0C72-350D-4EE5-9E00-03113977C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5695-10E2-43E6-861A-5E85C0CC6C8E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CB40-52DC-4364-AEFB-40A6E5A30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66B7-1BF6-4F3F-B6E4-9A035FE8E3E4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2A1D-6859-4DAB-BC90-7B29F6820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82B24-8828-46F3-90A0-9B7CFE433BC9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F01A5-4B08-41A8-BEDC-407F10EE8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19"/>
            <a:ext cx="9144000" cy="685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130425"/>
            <a:ext cx="84963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Урок русского языка </a:t>
            </a:r>
            <a:br>
              <a:rPr lang="ru-RU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для учащихся 3 класса </a:t>
            </a:r>
            <a:br>
              <a:rPr lang="ru-RU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 теме: </a:t>
            </a:r>
            <a:br>
              <a:rPr lang="ru-RU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«Мягкий знак на конце имен существительных после шипящих».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508500"/>
            <a:ext cx="6400800" cy="17526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Выполнила: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МОУ СОШ № 43 г. Твери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Агеева Любовь Михайловна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Правило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8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Существительные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женского рода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с шипящим на конце пишутся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 мягким знаком.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Существительные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мужского рода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с шипящим на конце пишутся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без мягкого знака.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8" name="Picture 2" descr="http://im1-tub-ru.yandex.net/i?id=305239932-03-72&amp;n=21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8264" y="4662264"/>
            <a:ext cx="2195736" cy="2195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  <a:latin typeface="Georgia" pitchFamily="18" charset="0"/>
              </a:rPr>
              <a:t>«Фигурное катание»</a:t>
            </a:r>
          </a:p>
        </p:txBody>
      </p:sp>
      <p:sp>
        <p:nvSpPr>
          <p:cNvPr id="12292" name="Текст 6"/>
          <p:cNvSpPr>
            <a:spLocks noGrp="1"/>
          </p:cNvSpPr>
          <p:nvPr>
            <p:ph type="body" idx="1"/>
          </p:nvPr>
        </p:nvSpPr>
        <p:spPr>
          <a:xfrm>
            <a:off x="1258888" y="1484313"/>
            <a:ext cx="1379537" cy="639762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  <a:latin typeface="Georgia" pitchFamily="18" charset="0"/>
              </a:rPr>
              <a:t>I </a:t>
            </a:r>
            <a:r>
              <a:rPr lang="ru-RU" smtClean="0">
                <a:solidFill>
                  <a:srgbClr val="0070C0"/>
                </a:solidFill>
                <a:latin typeface="Georgia" pitchFamily="18" charset="0"/>
              </a:rPr>
              <a:t>ряд</a:t>
            </a:r>
          </a:p>
        </p:txBody>
      </p:sp>
      <p:sp>
        <p:nvSpPr>
          <p:cNvPr id="1229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890838" cy="39512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smtClean="0">
                <a:solidFill>
                  <a:srgbClr val="002060"/>
                </a:solidFill>
                <a:latin typeface="Georgia" pitchFamily="18" charset="0"/>
              </a:rPr>
              <a:t>Разделить слова на две</a:t>
            </a:r>
          </a:p>
          <a:p>
            <a:pPr algn="ctr">
              <a:buFont typeface="Arial" charset="0"/>
              <a:buNone/>
            </a:pPr>
            <a:r>
              <a:rPr lang="ru-RU" sz="1800" smtClean="0">
                <a:solidFill>
                  <a:srgbClr val="002060"/>
                </a:solidFill>
                <a:latin typeface="Georgia" pitchFamily="18" charset="0"/>
              </a:rPr>
              <a:t>группы, выделить</a:t>
            </a:r>
          </a:p>
          <a:p>
            <a:pPr algn="ctr">
              <a:buFont typeface="Arial" charset="0"/>
              <a:buNone/>
            </a:pPr>
            <a:r>
              <a:rPr lang="ru-RU" sz="1800" smtClean="0">
                <a:solidFill>
                  <a:srgbClr val="002060"/>
                </a:solidFill>
                <a:latin typeface="Georgia" pitchFamily="18" charset="0"/>
              </a:rPr>
              <a:t>признаки.</a:t>
            </a:r>
          </a:p>
          <a:p>
            <a:pPr>
              <a:buFont typeface="Arial" charset="0"/>
              <a:buNone/>
            </a:pPr>
            <a:endParaRPr lang="ru-RU" sz="180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 charset="0"/>
              <a:buNone/>
            </a:pPr>
            <a:r>
              <a:rPr lang="ru-RU" sz="2000" i="1" smtClean="0">
                <a:solidFill>
                  <a:srgbClr val="C00000"/>
                </a:solidFill>
                <a:latin typeface="Georgia" pitchFamily="18" charset="0"/>
              </a:rPr>
              <a:t>Полноч…,     багаж...,</a:t>
            </a:r>
          </a:p>
          <a:p>
            <a:pPr>
              <a:buFont typeface="Arial" charset="0"/>
              <a:buNone/>
            </a:pPr>
            <a:r>
              <a:rPr lang="ru-RU" sz="2000" i="1" smtClean="0">
                <a:solidFill>
                  <a:srgbClr val="C00000"/>
                </a:solidFill>
                <a:latin typeface="Georgia" pitchFamily="18" charset="0"/>
              </a:rPr>
              <a:t>врач…,    туш...,</a:t>
            </a:r>
          </a:p>
          <a:p>
            <a:pPr>
              <a:buFont typeface="Arial" charset="0"/>
              <a:buNone/>
            </a:pPr>
            <a:r>
              <a:rPr lang="ru-RU" sz="2000" i="1" smtClean="0">
                <a:solidFill>
                  <a:srgbClr val="C00000"/>
                </a:solidFill>
                <a:latin typeface="Georgia" pitchFamily="18" charset="0"/>
              </a:rPr>
              <a:t> дич…, лещ… .</a:t>
            </a:r>
          </a:p>
        </p:txBody>
      </p:sp>
      <p:sp>
        <p:nvSpPr>
          <p:cNvPr id="12294" name="Текст 7"/>
          <p:cNvSpPr>
            <a:spLocks noGrp="1"/>
          </p:cNvSpPr>
          <p:nvPr>
            <p:ph type="body" sz="quarter" idx="3"/>
          </p:nvPr>
        </p:nvSpPr>
        <p:spPr>
          <a:xfrm>
            <a:off x="4356100" y="1557338"/>
            <a:ext cx="2303463" cy="639762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  <a:latin typeface="Georgia" pitchFamily="18" charset="0"/>
              </a:rPr>
              <a:t>II </a:t>
            </a:r>
            <a:r>
              <a:rPr lang="ru-RU" smtClean="0">
                <a:solidFill>
                  <a:srgbClr val="0070C0"/>
                </a:solidFill>
                <a:latin typeface="Georgia" pitchFamily="18" charset="0"/>
              </a:rPr>
              <a:t>ряд</a:t>
            </a:r>
          </a:p>
        </p:txBody>
      </p:sp>
      <p:sp>
        <p:nvSpPr>
          <p:cNvPr id="12295" name="Содержимое 3"/>
          <p:cNvSpPr>
            <a:spLocks noGrp="1"/>
          </p:cNvSpPr>
          <p:nvPr>
            <p:ph sz="quarter" idx="4"/>
          </p:nvPr>
        </p:nvSpPr>
        <p:spPr>
          <a:xfrm>
            <a:off x="3419475" y="2205038"/>
            <a:ext cx="3168650" cy="39512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smtClean="0">
                <a:solidFill>
                  <a:srgbClr val="002060"/>
                </a:solidFill>
                <a:latin typeface="Georgia" pitchFamily="18" charset="0"/>
              </a:rPr>
              <a:t>Подобрать синонимы.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z="2000" i="1" smtClean="0">
                <a:solidFill>
                  <a:srgbClr val="C00000"/>
                </a:solidFill>
                <a:latin typeface="Georgia" pitchFamily="18" charset="0"/>
              </a:rPr>
              <a:t>Неправда - …,</a:t>
            </a:r>
          </a:p>
          <a:p>
            <a:pPr>
              <a:buFont typeface="Arial" charset="0"/>
              <a:buNone/>
            </a:pPr>
            <a:r>
              <a:rPr lang="ru-RU" sz="2000" i="1" smtClean="0">
                <a:solidFill>
                  <a:srgbClr val="C00000"/>
                </a:solidFill>
                <a:latin typeface="Georgia" pitchFamily="18" charset="0"/>
              </a:rPr>
              <a:t> сила -…, </a:t>
            </a:r>
          </a:p>
          <a:p>
            <a:pPr>
              <a:buFont typeface="Arial" charset="0"/>
              <a:buNone/>
            </a:pPr>
            <a:r>
              <a:rPr lang="ru-RU" sz="2000" i="1" smtClean="0">
                <a:solidFill>
                  <a:srgbClr val="C00000"/>
                </a:solidFill>
                <a:latin typeface="Georgia" pitchFamily="18" charset="0"/>
              </a:rPr>
              <a:t>Состоятельный</a:t>
            </a:r>
          </a:p>
          <a:p>
            <a:pPr>
              <a:buFont typeface="Arial" charset="0"/>
              <a:buNone/>
            </a:pPr>
            <a:r>
              <a:rPr lang="ru-RU" sz="2000" i="1" smtClean="0">
                <a:solidFill>
                  <a:srgbClr val="C00000"/>
                </a:solidFill>
                <a:latin typeface="Georgia" pitchFamily="18" charset="0"/>
              </a:rPr>
              <a:t>человек - …,</a:t>
            </a:r>
          </a:p>
          <a:p>
            <a:pPr>
              <a:buFont typeface="Arial" charset="0"/>
              <a:buNone/>
            </a:pPr>
            <a:r>
              <a:rPr lang="ru-RU" sz="2000" i="1" smtClean="0">
                <a:solidFill>
                  <a:srgbClr val="C00000"/>
                </a:solidFill>
                <a:latin typeface="Georgia" pitchFamily="18" charset="0"/>
              </a:rPr>
              <a:t>маленький ребенок - …</a:t>
            </a:r>
          </a:p>
          <a:p>
            <a:endParaRPr lang="ru-RU" smtClean="0"/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05525" y="4572000"/>
            <a:ext cx="3038475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7092950" y="1773238"/>
            <a:ext cx="1439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Georgia" pitchFamily="18" charset="0"/>
              </a:rPr>
              <a:t>III </a:t>
            </a:r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ряд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6875463" y="2349500"/>
            <a:ext cx="2017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Georgia" pitchFamily="18" charset="0"/>
              </a:rPr>
              <a:t>Упражнение 54 (стр.32)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Сочинение - миниатюра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Опорные слова: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Georgia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товарищ,   ночь,    тишь.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http://www.bsgazeta.ru/images/04032011_1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7642" y="5301208"/>
            <a:ext cx="2306358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  <a:latin typeface="Georgia" pitchFamily="18" charset="0"/>
              </a:rPr>
              <a:t>Домашнее задание :</a:t>
            </a:r>
          </a:p>
        </p:txBody>
      </p:sp>
      <p:sp>
        <p:nvSpPr>
          <p:cNvPr id="14340" name="Содержимое 6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  <a:latin typeface="Georgia" pitchFamily="18" charset="0"/>
              </a:rPr>
              <a:t>Учебник В.П. Канакиной, В.Г. Горецкого,</a:t>
            </a:r>
          </a:p>
          <a:p>
            <a:pPr algn="ctr">
              <a:buFont typeface="Arial" charset="0"/>
              <a:buNone/>
            </a:pPr>
            <a:endParaRPr lang="ru-RU" i="1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  <a:latin typeface="Georgia" pitchFamily="18" charset="0"/>
              </a:rPr>
              <a:t>Стр.33,упр. 56.</a:t>
            </a:r>
          </a:p>
        </p:txBody>
      </p:sp>
      <p:pic>
        <p:nvPicPr>
          <p:cNvPr id="8" name="Picture 2" descr="http://www.bsgazeta.ru/images/04032011_1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7642" y="5301208"/>
            <a:ext cx="2306358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nn-files.nnov.org/_nw/63/477973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5" y="267408"/>
            <a:ext cx="8325605" cy="5105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Georgia" pitchFamily="18" charset="0"/>
              </a:rPr>
              <a:t>В зоопарке есть лошадка,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Georgia" pitchFamily="18" charset="0"/>
              </a:rPr>
              <a:t>За высокою оградкой.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Georgia" pitchFamily="18" charset="0"/>
              </a:rPr>
              <a:t>Там она копытцем бьёт,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Georgia" pitchFamily="18" charset="0"/>
              </a:rPr>
              <a:t>В путь дорогу нас зовет. </a:t>
            </a:r>
          </a:p>
          <a:p>
            <a:endParaRPr lang="ru-RU" smtClean="0"/>
          </a:p>
        </p:txBody>
      </p:sp>
      <p:pic>
        <p:nvPicPr>
          <p:cNvPr id="2052" name="Picture 4" descr="http://img1.liveinternet.ru/images/attach/c/1/63/515/63515755_1283419218_12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6228184" y="3914775"/>
            <a:ext cx="3059832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4"/>
          <p:cNvSpPr>
            <a:spLocks noGrp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Georgia" pitchFamily="18" charset="0"/>
              </a:rPr>
              <a:t>Ответьте на вопросы: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Упражнение № 50: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Бедный </a:t>
            </a:r>
            <a:r>
              <a:rPr lang="ru-RU" sz="2000" i="1" dirty="0" err="1" smtClean="0">
                <a:solidFill>
                  <a:srgbClr val="C00000"/>
                </a:solidFill>
                <a:latin typeface="Georgia" pitchFamily="18" charset="0"/>
              </a:rPr>
              <a:t>Федотка</a:t>
            </a: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 – сиротка, плачет несчастный </a:t>
            </a:r>
            <a:r>
              <a:rPr lang="ru-RU" sz="2000" i="1" dirty="0" err="1" smtClean="0">
                <a:solidFill>
                  <a:srgbClr val="C00000"/>
                </a:solidFill>
                <a:latin typeface="Georgia" pitchFamily="18" charset="0"/>
              </a:rPr>
              <a:t>Федотка</a:t>
            </a: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Ай да </a:t>
            </a:r>
            <a:r>
              <a:rPr lang="ru-RU" sz="2000" i="1" dirty="0" err="1" smtClean="0">
                <a:solidFill>
                  <a:srgbClr val="C00000"/>
                </a:solidFill>
                <a:latin typeface="Georgia" pitchFamily="18" charset="0"/>
              </a:rPr>
              <a:t>Мурочка</a:t>
            </a: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, ай да умница.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Ты один не умывался и </a:t>
            </a:r>
            <a:r>
              <a:rPr lang="ru-RU" sz="2000" i="1" dirty="0" err="1" smtClean="0">
                <a:solidFill>
                  <a:srgbClr val="C00000"/>
                </a:solidFill>
                <a:latin typeface="Georgia" pitchFamily="18" charset="0"/>
              </a:rPr>
              <a:t>грязнулею</a:t>
            </a: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 остался.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Сидит медведь – сладкоежка, ест малину.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Вышла рёва на крыльцо, рёва сморщила лицо.</a:t>
            </a:r>
            <a:endParaRPr lang="ru-RU" sz="2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125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Что называется именем существительным?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Как определить род имени существительного?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Из упражнения прочитайте имена существительные, назовите их род?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332656"/>
            <a:ext cx="1728192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4"/>
          <p:cNvSpPr>
            <a:spLocks noGrp="1"/>
          </p:cNvSpPr>
          <p:nvPr>
            <p:ph type="title"/>
          </p:nvPr>
        </p:nvSpPr>
        <p:spPr>
          <a:xfrm>
            <a:off x="1835150" y="476250"/>
            <a:ext cx="5329238" cy="50482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002060"/>
                </a:solidFill>
                <a:latin typeface="Georgia" pitchFamily="18" charset="0"/>
              </a:rPr>
              <a:t>«Катание на лыжах»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71550" y="3860800"/>
            <a:ext cx="6769100" cy="2305050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Какие орфограммы связаны с этими буквами?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Какие звуки они обозначают?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112568" cy="226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images.newsukraine.com.ua/news/2012/12/11/piktogrammy-olimpijskih-igr-2014-13-foto/real/11_piktogrammy-olimpijskih-igr-2014-13-fot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6660231" y="4806280"/>
            <a:ext cx="2483769" cy="2051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1979613" y="260350"/>
            <a:ext cx="4835525" cy="77787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«Меткий стрелок»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8313" y="3933825"/>
            <a:ext cx="6489700" cy="2519363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rgbClr val="002060"/>
                </a:solidFill>
                <a:latin typeface="Georgia" pitchFamily="18" charset="0"/>
              </a:rPr>
              <a:t>В первом предложении найдите имена  существительные, определите их род.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rgbClr val="002060"/>
                </a:solidFill>
                <a:latin typeface="Georgia" pitchFamily="18" charset="0"/>
              </a:rPr>
              <a:t>Во втором предложении подчеркните грамматическую основу и второстепенные члены предложения.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23850" y="1268413"/>
            <a:ext cx="8496300" cy="2520950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rgbClr val="002060"/>
                </a:solidFill>
                <a:latin typeface="Georgia" pitchFamily="18" charset="0"/>
              </a:rPr>
              <a:t>Спишите, вставьте пропущенные буквы.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5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Сквозь  густые  </a:t>
            </a: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суч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…я  д…рев…ев  б…</a:t>
            </a: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леет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небо.  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В…р…б…и  прыгали  по  у…кой  д…</a:t>
            </a: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ро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…</a:t>
            </a: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ке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 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Лоша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…</a:t>
            </a: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ь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–  </a:t>
            </a: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кр...сивое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ж…</a:t>
            </a: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вотное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/>
          </a:p>
        </p:txBody>
      </p:sp>
      <p:pic>
        <p:nvPicPr>
          <p:cNvPr id="8194" name="Picture 2" descr="http://im3-tub-ru.yandex.net/i?id=245808895-06-72&amp;n=21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92280" y="4806280"/>
            <a:ext cx="2051720" cy="2051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«Бобслей»</a:t>
            </a:r>
          </a:p>
        </p:txBody>
      </p:sp>
      <p:pic>
        <p:nvPicPr>
          <p:cNvPr id="7170" name="Picture 2" descr="http://im1-tub-ru.yandex.net/i?id=305239932-03-72&amp;n=21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8264" y="4662264"/>
            <a:ext cx="2195736" cy="2195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1268760"/>
            <a:ext cx="197866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172819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08823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7584" y="2996952"/>
            <a:ext cx="184785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1872208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2160" y="3068960"/>
            <a:ext cx="194421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im3-tub-ru.yandex.net/i?id=535115761-67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1979712" y="515719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im7-tub-ru.yandex.net/i?id=139179948-26-72&amp;n=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499992" y="5085184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Учитель, коньки, соловьи, семья, ночь, мышь, конь, малыш.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Найдите имена существительные мужского рода с шипящим на конце и запишите в первый столбик.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Найдите имена существительные женского рода с шипящим на конце и запишите их во второй столбик.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6146" name="Picture 2" descr="http://im3-tub-ru.yandex.net/i?id=133011742-49-72&amp;n=21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7143750" y="5429250"/>
            <a:ext cx="20002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6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229600" cy="1800225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Сравните существительные с шипящим на конце женского рода и мужского рода.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236912" cy="82073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Малыш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92725" y="1600200"/>
            <a:ext cx="3394075" cy="11811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Мышь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Ночь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" name="Picture 2" descr="http://im1-tub-ru.yandex.net/i?id=305239932-03-72&amp;n=21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8264" y="4662264"/>
            <a:ext cx="2195736" cy="2195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353</Words>
  <Application>Microsoft Office PowerPoint</Application>
  <PresentationFormat>Экран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Georgia</vt:lpstr>
      <vt:lpstr>Тема Office</vt:lpstr>
      <vt:lpstr>Урок русского языка  для учащихся 3 класса  по теме:  «Мягкий знак на конце имен существительных после шипящих».</vt:lpstr>
      <vt:lpstr>Слайд 2</vt:lpstr>
      <vt:lpstr>Слайд 3</vt:lpstr>
      <vt:lpstr>Ответьте на вопросы:</vt:lpstr>
      <vt:lpstr>«Катание на лыжах»</vt:lpstr>
      <vt:lpstr>«Меткий стрелок»</vt:lpstr>
      <vt:lpstr>«Бобслей»</vt:lpstr>
      <vt:lpstr>Учитель, коньки, соловьи, семья, ночь, мышь, конь, малыш.</vt:lpstr>
      <vt:lpstr>Сравните существительные с шипящим на конце женского рода и мужского рода.</vt:lpstr>
      <vt:lpstr>Правило</vt:lpstr>
      <vt:lpstr>«Фигурное катание»</vt:lpstr>
      <vt:lpstr>Сочинение - миниатюра</vt:lpstr>
      <vt:lpstr>Домашнее задание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русскогоя зыка для учащихся 3 класса по теме:</dc:title>
  <dc:creator>КВР</dc:creator>
  <cp:lastModifiedBy>re</cp:lastModifiedBy>
  <cp:revision>23</cp:revision>
  <dcterms:modified xsi:type="dcterms:W3CDTF">2014-04-04T20:54:06Z</dcterms:modified>
</cp:coreProperties>
</file>