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9" r:id="rId8"/>
    <p:sldId id="270" r:id="rId9"/>
    <p:sldId id="271" r:id="rId10"/>
    <p:sldId id="258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59" r:id="rId22"/>
    <p:sldId id="282" r:id="rId23"/>
    <p:sldId id="283" r:id="rId24"/>
    <p:sldId id="284" r:id="rId25"/>
    <p:sldId id="285" r:id="rId26"/>
    <p:sldId id="286" r:id="rId27"/>
    <p:sldId id="287" r:id="rId28"/>
    <p:sldId id="260" r:id="rId29"/>
    <p:sldId id="288" r:id="rId30"/>
    <p:sldId id="289" r:id="rId31"/>
    <p:sldId id="290" r:id="rId32"/>
    <p:sldId id="291" r:id="rId33"/>
    <p:sldId id="292" r:id="rId34"/>
    <p:sldId id="261" r:id="rId35"/>
    <p:sldId id="262" r:id="rId36"/>
    <p:sldId id="293" r:id="rId37"/>
    <p:sldId id="294" r:id="rId38"/>
    <p:sldId id="296" r:id="rId39"/>
    <p:sldId id="297" r:id="rId40"/>
    <p:sldId id="298" r:id="rId41"/>
    <p:sldId id="299" r:id="rId42"/>
    <p:sldId id="300" r:id="rId43"/>
    <p:sldId id="302" r:id="rId44"/>
    <p:sldId id="304" r:id="rId45"/>
    <p:sldId id="305" r:id="rId46"/>
    <p:sldId id="311" r:id="rId47"/>
    <p:sldId id="308" r:id="rId48"/>
    <p:sldId id="307" r:id="rId49"/>
    <p:sldId id="309" r:id="rId50"/>
    <p:sldId id="30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3F63E-15FA-45E8-A1C5-0254147F0861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1F523-3AE7-467C-B290-367843C08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bookin.org.ru/book/2209970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img1.liveinternet.ru/images/attach/c/0/43/640/43640418_Kreyser_I_ranga_Avrora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pics2.pokazuha.ru/p442/c/x/7558262qxc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://img0.liveinternet.ru/images/attach/c/8/102/215/102215100_3453311_b0db03f6ccd43f18bbfef954f6e6d7a9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057.radikal.ru/1111/f9/798ff94af516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runivers.ru/upload/iblock/eb3/5-2006_preview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os1.i.ua/3/1/7581315_3e770349.jpg" TargetMode="External"/><Relationship Id="rId3" Type="http://schemas.openxmlformats.org/officeDocument/2006/relationships/image" Target="../media/image45.jpeg"/><Relationship Id="rId7" Type="http://schemas.openxmlformats.org/officeDocument/2006/relationships/image" Target="../media/image47.jpeg"/><Relationship Id="rId2" Type="http://schemas.openxmlformats.org/officeDocument/2006/relationships/hyperlink" Target="http://www.7days.md/upload/events/photos/923_orig_siz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rok.net/uploads/posts/2010-02/thumbs/1265624459_0_fd67_16a708cc_xl.jpg" TargetMode="External"/><Relationship Id="rId5" Type="http://schemas.openxmlformats.org/officeDocument/2006/relationships/image" Target="../media/image46.jpeg"/><Relationship Id="rId4" Type="http://schemas.openxmlformats.org/officeDocument/2006/relationships/hyperlink" Target="http://s017.radikal.ru/i444/1205/90/488953648e39.jpg" TargetMode="External"/><Relationship Id="rId9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commons.wikimedia.org/wiki/File:Vierbund05h.jpg?uselang=ru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commons.wikimedia.org/wiki/File:Vierbund05h.jpg?uselang=ru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//commons.wikimedia.org/wiki/File:Triple_Entente.jpg?uselang=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//commons.wikimedia.org/wiki/File:Triple_Entente.jpg?uselang=ru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87\646858\&#1055;&#1088;&#1077;&#1079;&#1077;&#1085;&#1090;&#1072;&#1094;&#1080;&#1103;\&#1054;&#1073;&#1088;&#1072;&#1079;&#1094;&#1086;&#1074;&#1099;&#1081;%20&#1074;&#1086;&#1077;&#1085;&#1085;&#1099;&#1081;%20&#1086;&#1088;&#1082;&#1077;&#1089;&#1090;&#1088;%20&#1087;&#1086;&#1095;&#1077;&#1090;&#1085;&#1086;&#1075;&#1086;%20&#1082;&#1072;&#1088;&#1072;&#1091;&#1083;&#1072;%20&#1052;&#1086;&#1089;&#1082;&#1086;&#1074;&#1089;&#1082;&#1086;&#1075;&#1086;%20&#1075;&#1072;&#1088;&#1085;&#1080;&#1079;&#1086;&#1085;&#1072;%20-%20&#1055;&#1088;&#1086;&#1097;&#1072;&#1085;&#1080;&#1077;%20&#1089;&#1083;&#1072;&#1074;&#1103;&#1085;&#1082;&#1080;%20%20(audiopoisk.com).mp3" TargetMode="External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ПЕРВОЙ МИРОВОЙ ВОЙНЕ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Documents and Settings\Admin\Рабочий стол\Материалы _ Игра _ Первая мировая война\ФОТОГРАФИИ _ Первая мировая война\ФОТО 1 МВ _ Армия\WW1.jpg"/>
          <p:cNvPicPr/>
          <p:nvPr/>
        </p:nvPicPr>
        <p:blipFill>
          <a:blip r:embed="rId3" cstate="email"/>
          <a:srcRect b="57897"/>
          <a:stretch>
            <a:fillRect/>
          </a:stretch>
        </p:blipFill>
        <p:spPr bwMode="auto">
          <a:xfrm>
            <a:off x="0" y="1916832"/>
            <a:ext cx="9144000" cy="4941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ИСТОРИЧЕСКАЯ КАРТА 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ИСТОЧНИК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dic.academic.ru/pictures/sie/vostochno-prus_oper_19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2530" y="0"/>
            <a:ext cx="603772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6" name="Picture 4" descr="http://dic.academic.ru/pictures/sie/galitsiiys_bitva.jpg"/>
          <p:cNvPicPr>
            <a:picLocks noChangeAspect="1" noChangeArrowheads="1"/>
          </p:cNvPicPr>
          <p:nvPr/>
        </p:nvPicPr>
        <p:blipFill>
          <a:blip r:embed="rId2" cstate="email"/>
          <a:srcRect b="28125"/>
          <a:stretch>
            <a:fillRect/>
          </a:stretch>
        </p:blipFill>
        <p:spPr bwMode="auto">
          <a:xfrm>
            <a:off x="-1" y="27384"/>
            <a:ext cx="912654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http://omop.su/2001/05/img/0247772743.gif"/>
          <p:cNvPicPr>
            <a:picLocks noChangeAspect="1" noChangeArrowheads="1"/>
          </p:cNvPicPr>
          <p:nvPr/>
        </p:nvPicPr>
        <p:blipFill>
          <a:blip r:embed="rId2" cstate="email"/>
          <a:srcRect t="4974"/>
          <a:stretch>
            <a:fillRect/>
          </a:stretch>
        </p:blipFill>
        <p:spPr bwMode="auto">
          <a:xfrm>
            <a:off x="2339752" y="1"/>
            <a:ext cx="44156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dic.academic.ru/pictures/sie/iyun___nastu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3286" y="99392"/>
            <a:ext cx="549649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www.ido.rudn.ru/nfpk/hist/pic/15/v15_14.jpg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err="1" smtClean="0"/>
              <a:t>Восточно</a:t>
            </a:r>
            <a:r>
              <a:rPr lang="ru-RU" sz="3200" b="1" dirty="0" smtClean="0"/>
              <a:t>-</a:t>
            </a:r>
            <a:br>
              <a:rPr lang="ru-RU" sz="3200" b="1" dirty="0" smtClean="0"/>
            </a:br>
            <a:r>
              <a:rPr lang="ru-RU" sz="3200" b="1" dirty="0" smtClean="0"/>
              <a:t>прусская операция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август 1914 г.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4" name="Picture 4" descr="C:\Documents and Settings\Admin\Рабочий стол\2. Историческая карта как источник\Восточно-прусская операция СЗ фронт _ август 191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5026" y="32834"/>
            <a:ext cx="5638974" cy="6825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/>
              <a:t>Август – </a:t>
            </a:r>
            <a:br>
              <a:rPr lang="ru-RU" sz="3200" b="1" dirty="0" smtClean="0"/>
            </a:br>
            <a:r>
              <a:rPr lang="ru-RU" sz="3200" b="1" dirty="0" smtClean="0"/>
              <a:t>сентябрь </a:t>
            </a:r>
            <a:br>
              <a:rPr lang="ru-RU" sz="3200" b="1" dirty="0" smtClean="0"/>
            </a:br>
            <a:r>
              <a:rPr lang="ru-RU" sz="3200" b="1" dirty="0" smtClean="0"/>
              <a:t>1914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http://dic.academic.ru/pictures/sie/galitsiiys_bitv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0"/>
            <a:ext cx="6732240" cy="6844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Брусиловский прорыв</a:t>
            </a:r>
            <a:br>
              <a:rPr lang="ru-RU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май 1916 г.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/>
          </a:p>
        </p:txBody>
      </p:sp>
      <p:pic>
        <p:nvPicPr>
          <p:cNvPr id="37892" name="Picture 4" descr="http://omop.su/2001/05/img/024777274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11552" y="0"/>
            <a:ext cx="4032448" cy="6747588"/>
          </a:xfrm>
          <a:prstGeom prst="rect">
            <a:avLst/>
          </a:prstGeom>
          <a:noFill/>
        </p:spPr>
      </p:pic>
      <p:pic>
        <p:nvPicPr>
          <p:cNvPr id="37894" name="Picture 6" descr="http://www.vestnik.com/issues/2003/0108/images/reznik_brusilov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714488"/>
            <a:ext cx="3211290" cy="47309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/>
              <a:t>Наступление  русской</a:t>
            </a:r>
            <a:br>
              <a:rPr lang="ru-RU" sz="3200" b="1" dirty="0" smtClean="0"/>
            </a:br>
            <a:r>
              <a:rPr lang="ru-RU" sz="3200" b="1" dirty="0" smtClean="0"/>
              <a:t> армии на </a:t>
            </a:r>
            <a:br>
              <a:rPr lang="ru-RU" sz="3200" b="1" dirty="0" smtClean="0"/>
            </a:br>
            <a:r>
              <a:rPr lang="ru-RU" sz="3200" b="1" dirty="0" smtClean="0"/>
              <a:t>юго-западном фронте</a:t>
            </a:r>
            <a:br>
              <a:rPr lang="ru-RU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июнь 1917 г.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dic.academic.ru/pictures/sie/iyun___nastu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89220" y="0"/>
            <a:ext cx="515478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BCBCB"/>
            </a:gs>
            <a:gs pos="63000">
              <a:srgbClr val="FFFFFF"/>
            </a:gs>
            <a:gs pos="67000">
              <a:srgbClr val="B2B2B2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</a:t>
            </a:r>
            <a:b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ИСТОРИЧЕСКИМ ИСТОЧНИКОМ</a:t>
            </a:r>
            <a:endParaRPr lang="ru-RU" sz="5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os1.i.ua/3/1/7036528_23550a4a.jpg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4123473" y="1412777"/>
            <a:ext cx="5020527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glazov-retro.info/_data/i/upload/2013/05/22/20130522114900-de84146f-m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7373" y="1409225"/>
            <a:ext cx="4373349" cy="544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Военные действия на Восточном фронте   1915 г.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do.rudn.ru/nfpk/hist/pic/15/v15_14.jpg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683568" y="1073878"/>
            <a:ext cx="7668344" cy="5784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ОРУЖИЕ ВРЕМЕН 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ПЕРВОЙ МИРОВОЙ ВОЙНЫ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020272" cy="4525963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1. </a:t>
            </a:r>
            <a:r>
              <a:rPr lang="ru-RU" b="1" dirty="0" err="1" smtClean="0"/>
              <a:t>Хайрем</a:t>
            </a:r>
            <a:r>
              <a:rPr lang="ru-RU" b="1" dirty="0" smtClean="0"/>
              <a:t>  </a:t>
            </a:r>
            <a:r>
              <a:rPr lang="ru-RU" b="1" u="sng" dirty="0" smtClean="0"/>
              <a:t>Максим</a:t>
            </a:r>
            <a:r>
              <a:rPr lang="ru-RU" b="1" dirty="0" smtClean="0"/>
              <a:t> думать начал,</a:t>
            </a:r>
            <a:br>
              <a:rPr lang="ru-RU" b="1" dirty="0" smtClean="0"/>
            </a:br>
            <a:r>
              <a:rPr lang="ru-RU" b="1" dirty="0" smtClean="0"/>
              <a:t>Как использовать отдачу,</a:t>
            </a:r>
            <a:br>
              <a:rPr lang="ru-RU" b="1" dirty="0" smtClean="0"/>
            </a:br>
            <a:r>
              <a:rPr lang="ru-RU" b="1" dirty="0" smtClean="0"/>
              <a:t>Чтобы с помощью нее </a:t>
            </a:r>
            <a:br>
              <a:rPr lang="ru-RU" b="1" dirty="0" smtClean="0"/>
            </a:br>
            <a:r>
              <a:rPr lang="ru-RU" b="1" dirty="0" smtClean="0"/>
              <a:t>Перезаряжать ружье,</a:t>
            </a:r>
            <a:br>
              <a:rPr lang="ru-RU" b="1" dirty="0" smtClean="0"/>
            </a:br>
            <a:r>
              <a:rPr lang="ru-RU" b="1" dirty="0" smtClean="0"/>
              <a:t>И чтоб пулям из винтовки</a:t>
            </a:r>
            <a:br>
              <a:rPr lang="ru-RU" b="1" dirty="0" smtClean="0"/>
            </a:br>
            <a:r>
              <a:rPr lang="ru-RU" b="1" dirty="0" smtClean="0"/>
              <a:t>Вылетать без остановки.</a:t>
            </a:r>
            <a:br>
              <a:rPr lang="ru-RU" b="1" dirty="0" smtClean="0"/>
            </a:br>
            <a:r>
              <a:rPr lang="ru-RU" b="1" dirty="0" smtClean="0"/>
              <a:t>Думал месяц, думал год</a:t>
            </a:r>
            <a:br>
              <a:rPr lang="ru-RU" b="1" dirty="0" smtClean="0"/>
            </a:br>
            <a:r>
              <a:rPr lang="ru-RU" b="1" dirty="0" smtClean="0"/>
              <a:t>И придумал пулемет!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45058" name="Picture 2" descr="http://oceanxxi.com/site_configuration/eholokaciy/eho-location/images_page/full/x.maxi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620688"/>
            <a:ext cx="3643605" cy="49685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60" name="Picture 4" descr="http://dekatop.com/wp-content/uploads/2010/03/gun_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4077072"/>
            <a:ext cx="4399445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236296" cy="4525963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2. Он сражался за Антанту –</a:t>
            </a:r>
            <a:br>
              <a:rPr lang="ru-RU" b="1" dirty="0" smtClean="0"/>
            </a:br>
            <a:r>
              <a:rPr lang="ru-RU" b="1" dirty="0" smtClean="0"/>
              <a:t>Англичан, французов, нас,</a:t>
            </a:r>
            <a:br>
              <a:rPr lang="ru-RU" b="1" dirty="0" smtClean="0"/>
            </a:br>
            <a:r>
              <a:rPr lang="ru-RU" b="1" dirty="0" smtClean="0"/>
              <a:t>Нанося врагов на карту</a:t>
            </a:r>
            <a:br>
              <a:rPr lang="ru-RU" b="1" dirty="0" smtClean="0"/>
            </a:br>
            <a:r>
              <a:rPr lang="ru-RU" b="1" dirty="0" smtClean="0"/>
              <a:t>И бросая в них фугас.</a:t>
            </a:r>
            <a:br>
              <a:rPr lang="ru-RU" b="1" dirty="0" smtClean="0"/>
            </a:br>
            <a:r>
              <a:rPr lang="ru-RU" b="1" dirty="0" smtClean="0"/>
              <a:t>Не жалея фюзеляжа,</a:t>
            </a:r>
            <a:br>
              <a:rPr lang="ru-RU" b="1" dirty="0" smtClean="0"/>
            </a:br>
            <a:r>
              <a:rPr lang="ru-RU" b="1" dirty="0" smtClean="0"/>
              <a:t>Он вступал в воздушный бой.</a:t>
            </a:r>
            <a:br>
              <a:rPr lang="ru-RU" b="1" dirty="0" smtClean="0"/>
            </a:br>
            <a:r>
              <a:rPr lang="ru-RU" b="1" dirty="0" smtClean="0"/>
              <a:t>«Самолет </a:t>
            </a:r>
            <a:r>
              <a:rPr lang="ru-RU" b="1" u="sng" dirty="0" smtClean="0"/>
              <a:t>«Ньюпорт» </a:t>
            </a:r>
            <a:r>
              <a:rPr lang="ru-RU" b="1" dirty="0" smtClean="0"/>
              <a:t>– отважный!» –</a:t>
            </a:r>
            <a:br>
              <a:rPr lang="ru-RU" b="1" dirty="0" smtClean="0"/>
            </a:br>
            <a:r>
              <a:rPr lang="ru-RU" b="1" dirty="0" smtClean="0"/>
              <a:t>Это скажет вам любой!</a:t>
            </a:r>
          </a:p>
          <a:p>
            <a:endParaRPr lang="ru-RU" dirty="0"/>
          </a:p>
        </p:txBody>
      </p:sp>
      <p:pic>
        <p:nvPicPr>
          <p:cNvPr id="44036" name="Picture 4" descr="http://www.bookin.org.ru/book/220997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4644008" y="3861048"/>
            <a:ext cx="4283968" cy="2853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229600" cy="5904656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b="1" dirty="0" smtClean="0"/>
              <a:t>3. Время парусного флота</a:t>
            </a:r>
            <a:br>
              <a:rPr lang="ru-RU" b="1" dirty="0" smtClean="0"/>
            </a:br>
            <a:r>
              <a:rPr lang="ru-RU" b="1" dirty="0" smtClean="0"/>
              <a:t>Истекло. Двадцатый век</a:t>
            </a:r>
            <a:br>
              <a:rPr lang="ru-RU" b="1" dirty="0" smtClean="0"/>
            </a:br>
            <a:r>
              <a:rPr lang="ru-RU" b="1" dirty="0" smtClean="0"/>
              <a:t>Стал эпохой пароходов.</a:t>
            </a:r>
            <a:br>
              <a:rPr lang="ru-RU" b="1" dirty="0" smtClean="0"/>
            </a:br>
            <a:r>
              <a:rPr lang="ru-RU" b="1" dirty="0" smtClean="0"/>
              <a:t>Им к лицу стальной доспех!</a:t>
            </a:r>
            <a:br>
              <a:rPr lang="ru-RU" b="1" dirty="0" smtClean="0"/>
            </a:br>
            <a:r>
              <a:rPr lang="ru-RU" b="1" dirty="0" smtClean="0"/>
              <a:t>На борту десятки пушек,</a:t>
            </a:r>
            <a:br>
              <a:rPr lang="ru-RU" b="1" dirty="0" smtClean="0"/>
            </a:br>
            <a:r>
              <a:rPr lang="ru-RU" b="1" dirty="0" smtClean="0"/>
              <a:t>Арсенал торпед и мин.</a:t>
            </a:r>
            <a:br>
              <a:rPr lang="ru-RU" b="1" dirty="0" smtClean="0"/>
            </a:br>
            <a:r>
              <a:rPr lang="ru-RU" b="1" u="sng" dirty="0" smtClean="0"/>
              <a:t>Крейсер</a:t>
            </a:r>
            <a:r>
              <a:rPr lang="ru-RU" b="1" dirty="0" smtClean="0"/>
              <a:t> – грозное оружье,</a:t>
            </a:r>
            <a:br>
              <a:rPr lang="ru-RU" b="1" dirty="0" smtClean="0"/>
            </a:br>
            <a:r>
              <a:rPr lang="ru-RU" b="1" dirty="0" smtClean="0"/>
              <a:t>Он почти непобедим.</a:t>
            </a:r>
            <a:br>
              <a:rPr lang="ru-RU" b="1" dirty="0" smtClean="0"/>
            </a:br>
            <a:r>
              <a:rPr lang="ru-RU" b="1" dirty="0" smtClean="0"/>
              <a:t>Хоть попасть в него несложно,</a:t>
            </a:r>
            <a:br>
              <a:rPr lang="ru-RU" b="1" dirty="0" smtClean="0"/>
            </a:br>
            <a:r>
              <a:rPr lang="ru-RU" b="1" dirty="0" smtClean="0"/>
              <a:t>Да не просто потопить –</a:t>
            </a:r>
            <a:br>
              <a:rPr lang="ru-RU" b="1" dirty="0" smtClean="0"/>
            </a:br>
            <a:r>
              <a:rPr lang="ru-RU" b="1" dirty="0" err="1" smtClean="0"/>
              <a:t>Бронепалуба</a:t>
            </a:r>
            <a:r>
              <a:rPr lang="ru-RU" b="1" dirty="0" smtClean="0"/>
              <a:t> надежно</a:t>
            </a:r>
            <a:br>
              <a:rPr lang="ru-RU" b="1" dirty="0" smtClean="0"/>
            </a:br>
            <a:r>
              <a:rPr lang="ru-RU" b="1" dirty="0" smtClean="0"/>
              <a:t>Может судно защитить.</a:t>
            </a:r>
          </a:p>
          <a:p>
            <a:endParaRPr lang="ru-RU" b="1" dirty="0"/>
          </a:p>
        </p:txBody>
      </p:sp>
      <p:pic>
        <p:nvPicPr>
          <p:cNvPr id="43010" name="Picture 2" descr="http://img1.liveinternet.ru/images/attach/c/0/43/640/43640418_Kreyser_I_ranga_Avror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4235678"/>
            <a:ext cx="3674945" cy="24062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517632" cy="64807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4. </a:t>
            </a:r>
            <a:r>
              <a:rPr lang="ru-RU" b="1" u="sng" dirty="0" smtClean="0"/>
              <a:t>«Илья Муромец»</a:t>
            </a:r>
            <a:r>
              <a:rPr lang="ru-RU" b="1" dirty="0" smtClean="0"/>
              <a:t> в полете!</a:t>
            </a:r>
            <a:br>
              <a:rPr lang="ru-RU" b="1" dirty="0" smtClean="0"/>
            </a:br>
            <a:r>
              <a:rPr lang="ru-RU" b="1" dirty="0" smtClean="0"/>
              <a:t>Улыбаетесь? А зря!</a:t>
            </a:r>
            <a:br>
              <a:rPr lang="ru-RU" b="1" dirty="0" smtClean="0"/>
            </a:br>
            <a:r>
              <a:rPr lang="ru-RU" b="1" dirty="0" smtClean="0"/>
              <a:t>Просто имя самолету</a:t>
            </a:r>
            <a:br>
              <a:rPr lang="ru-RU" b="1" dirty="0" smtClean="0"/>
            </a:br>
            <a:r>
              <a:rPr lang="ru-RU" b="1" dirty="0" smtClean="0"/>
              <a:t>Дали в честь богатыря.</a:t>
            </a:r>
            <a:br>
              <a:rPr lang="ru-RU" b="1" dirty="0" smtClean="0"/>
            </a:br>
            <a:r>
              <a:rPr lang="ru-RU" b="1" dirty="0" smtClean="0"/>
              <a:t>Рекордсмен он был, однако!</a:t>
            </a:r>
            <a:br>
              <a:rPr lang="ru-RU" b="1" dirty="0" smtClean="0"/>
            </a:br>
            <a:r>
              <a:rPr lang="ru-RU" b="1" dirty="0" smtClean="0"/>
              <a:t>В изумленье всех поверг, </a:t>
            </a:r>
            <a:br>
              <a:rPr lang="ru-RU" b="1" dirty="0" smtClean="0"/>
            </a:br>
            <a:r>
              <a:rPr lang="ru-RU" b="1" dirty="0" smtClean="0"/>
              <a:t>В небеса подняв собаку</a:t>
            </a:r>
            <a:br>
              <a:rPr lang="ru-RU" b="1" dirty="0" smtClean="0"/>
            </a:br>
            <a:r>
              <a:rPr lang="ru-RU" b="1" dirty="0" smtClean="0"/>
              <a:t>И шестнадцать человек!</a:t>
            </a:r>
            <a:br>
              <a:rPr lang="ru-RU" b="1" dirty="0" smtClean="0"/>
            </a:br>
            <a:r>
              <a:rPr lang="ru-RU" b="1" dirty="0" smtClean="0"/>
              <a:t>Беззащитный, деревянный,</a:t>
            </a:r>
            <a:br>
              <a:rPr lang="ru-RU" b="1" dirty="0" smtClean="0"/>
            </a:br>
            <a:r>
              <a:rPr lang="ru-RU" b="1" dirty="0" smtClean="0"/>
              <a:t>Но сражался он зело –</a:t>
            </a:r>
            <a:br>
              <a:rPr lang="ru-RU" b="1" dirty="0" smtClean="0"/>
            </a:br>
            <a:r>
              <a:rPr lang="ru-RU" b="1" dirty="0" smtClean="0"/>
              <a:t>Мог на вражеские станы</a:t>
            </a:r>
            <a:br>
              <a:rPr lang="ru-RU" b="1" dirty="0" smtClean="0"/>
            </a:br>
            <a:r>
              <a:rPr lang="ru-RU" b="1" dirty="0" smtClean="0"/>
              <a:t>Сбросить бомб пятьсот кило!</a:t>
            </a:r>
            <a:br>
              <a:rPr lang="ru-RU" b="1" dirty="0" smtClean="0"/>
            </a:br>
            <a:r>
              <a:rPr lang="ru-RU" b="1" dirty="0" smtClean="0"/>
              <a:t>Он в Брусиловском прорыве</a:t>
            </a:r>
            <a:br>
              <a:rPr lang="ru-RU" b="1" dirty="0" smtClean="0"/>
            </a:br>
            <a:r>
              <a:rPr lang="ru-RU" b="1" dirty="0" smtClean="0"/>
              <a:t>Возглавлял воздушный флот.</a:t>
            </a:r>
            <a:br>
              <a:rPr lang="ru-RU" b="1" dirty="0" smtClean="0"/>
            </a:br>
            <a:r>
              <a:rPr lang="ru-RU" b="1" dirty="0" smtClean="0"/>
              <a:t>А еще он первый в мире</a:t>
            </a:r>
            <a:br>
              <a:rPr lang="ru-RU" b="1" dirty="0" smtClean="0"/>
            </a:br>
            <a:r>
              <a:rPr lang="ru-RU" b="1" dirty="0" smtClean="0"/>
              <a:t>Пассажирский самолет!</a:t>
            </a:r>
            <a:endParaRPr lang="ru-RU" b="1" dirty="0"/>
          </a:p>
        </p:txBody>
      </p:sp>
      <p:pic>
        <p:nvPicPr>
          <p:cNvPr id="41988" name="Picture 4" descr="http://pics2.pokazuha.ru/p442/c/x/7558262qxc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9817" y="4798772"/>
            <a:ext cx="3268927" cy="18705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Picture 2" descr="http://img0.liveinternet.ru/images/attach/c/8/102/215/102215100_3453311_b0db03f6ccd43f18bbfef954f6e6d7a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1559763"/>
            <a:ext cx="8605217" cy="50856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5. Если корпус у машины</a:t>
            </a:r>
          </a:p>
          <a:p>
            <a:pPr>
              <a:buNone/>
            </a:pPr>
            <a:r>
              <a:rPr lang="ru-RU" b="1" dirty="0" smtClean="0"/>
              <a:t>К пулям, как к дождю, привык</a:t>
            </a:r>
          </a:p>
          <a:p>
            <a:pPr>
              <a:buNone/>
            </a:pPr>
            <a:r>
              <a:rPr lang="ru-RU" b="1" dirty="0" smtClean="0"/>
              <a:t>А внутри два-три «Максима»,</a:t>
            </a:r>
          </a:p>
          <a:p>
            <a:pPr>
              <a:buNone/>
            </a:pPr>
            <a:r>
              <a:rPr lang="ru-RU" b="1" dirty="0" smtClean="0"/>
              <a:t>Значит, это </a:t>
            </a:r>
            <a:r>
              <a:rPr lang="ru-RU" b="1" u="sng" dirty="0" smtClean="0"/>
              <a:t>броневик</a:t>
            </a:r>
            <a:r>
              <a:rPr lang="ru-RU" b="1" dirty="0" smtClean="0"/>
              <a:t>!</a:t>
            </a:r>
          </a:p>
          <a:p>
            <a:pPr>
              <a:buNone/>
            </a:pPr>
            <a:r>
              <a:rPr lang="ru-RU" b="1" dirty="0" smtClean="0"/>
              <a:t>В гости к немцам и австрийцам</a:t>
            </a:r>
          </a:p>
          <a:p>
            <a:pPr>
              <a:buNone/>
            </a:pPr>
            <a:r>
              <a:rPr lang="ru-RU" b="1" dirty="0" smtClean="0"/>
              <a:t>В первой мировой войне</a:t>
            </a:r>
          </a:p>
          <a:p>
            <a:pPr>
              <a:buNone/>
            </a:pPr>
            <a:r>
              <a:rPr lang="ru-RU" b="1" dirty="0" smtClean="0"/>
              <a:t>Любо было прокатиться</a:t>
            </a:r>
          </a:p>
          <a:p>
            <a:pPr>
              <a:buNone/>
            </a:pPr>
            <a:r>
              <a:rPr lang="ru-RU" b="1" dirty="0" smtClean="0"/>
              <a:t>На таком стальном коне.</a:t>
            </a:r>
            <a:endParaRPr lang="ru-RU" b="1" dirty="0"/>
          </a:p>
        </p:txBody>
      </p:sp>
      <p:pic>
        <p:nvPicPr>
          <p:cNvPr id="40962" name="Picture 2" descr="http://i057.radikal.ru/1111/f9/798ff94af51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3681" y="3573016"/>
            <a:ext cx="4410319" cy="32849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b="1" dirty="0" smtClean="0"/>
              <a:t>6. Чтобы выиграть сраженье,</a:t>
            </a:r>
            <a:br>
              <a:rPr lang="ru-RU" b="1" dirty="0" smtClean="0"/>
            </a:br>
            <a:r>
              <a:rPr lang="ru-RU" b="1" dirty="0" smtClean="0"/>
              <a:t>Мало храбрым быть и дюжим,</a:t>
            </a:r>
            <a:br>
              <a:rPr lang="ru-RU" b="1" dirty="0" smtClean="0"/>
            </a:br>
            <a:r>
              <a:rPr lang="ru-RU" b="1" dirty="0" smtClean="0"/>
              <a:t>Нужно, чтоб вооруженье</a:t>
            </a:r>
            <a:br>
              <a:rPr lang="ru-RU" b="1" dirty="0" smtClean="0"/>
            </a:br>
            <a:r>
              <a:rPr lang="ru-RU" b="1" dirty="0" smtClean="0"/>
              <a:t>Было вражьего не хуже.</a:t>
            </a:r>
            <a:br>
              <a:rPr lang="ru-RU" b="1" dirty="0" smtClean="0"/>
            </a:br>
            <a:r>
              <a:rPr lang="ru-RU" b="1" dirty="0" smtClean="0"/>
              <a:t>Коль оружием хорошим</a:t>
            </a:r>
            <a:br>
              <a:rPr lang="ru-RU" b="1" dirty="0" smtClean="0"/>
            </a:br>
            <a:r>
              <a:rPr lang="ru-RU" b="1" dirty="0" smtClean="0"/>
              <a:t>С нами не хотят делиться,</a:t>
            </a:r>
            <a:br>
              <a:rPr lang="ru-RU" b="1" dirty="0" smtClean="0"/>
            </a:br>
            <a:r>
              <a:rPr lang="ru-RU" b="1" dirty="0" smtClean="0"/>
              <a:t>Мы его придумать сможем</a:t>
            </a:r>
            <a:br>
              <a:rPr lang="ru-RU" b="1" dirty="0" smtClean="0"/>
            </a:br>
            <a:r>
              <a:rPr lang="ru-RU" b="1" dirty="0" smtClean="0"/>
              <a:t>И без всякой заграницы!</a:t>
            </a:r>
            <a:br>
              <a:rPr lang="ru-RU" b="1" dirty="0" smtClean="0"/>
            </a:br>
            <a:r>
              <a:rPr lang="ru-RU" b="1" dirty="0" smtClean="0"/>
              <a:t>В этом есть у нас сноровка –</a:t>
            </a:r>
            <a:br>
              <a:rPr lang="ru-RU" b="1" dirty="0" smtClean="0"/>
            </a:br>
            <a:r>
              <a:rPr lang="ru-RU" b="1" dirty="0" smtClean="0"/>
              <a:t>Раз взялись, уже не бросим.</a:t>
            </a:r>
            <a:br>
              <a:rPr lang="ru-RU" b="1" dirty="0" smtClean="0"/>
            </a:br>
            <a:r>
              <a:rPr lang="ru-RU" b="1" dirty="0" smtClean="0"/>
              <a:t>В мире лучшую винтовку</a:t>
            </a:r>
            <a:br>
              <a:rPr lang="ru-RU" b="1" dirty="0" smtClean="0"/>
            </a:br>
            <a:r>
              <a:rPr lang="ru-RU" b="1" dirty="0" smtClean="0"/>
              <a:t>Сделал наш конструктор </a:t>
            </a:r>
            <a:r>
              <a:rPr lang="ru-RU" b="1" u="sng" dirty="0" err="1" smtClean="0"/>
              <a:t>Мосин</a:t>
            </a:r>
            <a:r>
              <a:rPr lang="ru-RU" b="1" u="sng" dirty="0" smtClean="0"/>
              <a:t>.</a:t>
            </a:r>
            <a:endParaRPr lang="ru-RU" b="1" dirty="0" smtClean="0"/>
          </a:p>
          <a:p>
            <a:endParaRPr lang="ru-RU" b="1" dirty="0"/>
          </a:p>
        </p:txBody>
      </p:sp>
      <p:pic>
        <p:nvPicPr>
          <p:cNvPr id="46082" name="Picture 2" descr="http://www.cadet.vrn.ru/hist/mosi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404664"/>
            <a:ext cx="3131840" cy="386104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6084" name="Picture 4" descr="http://war60.my1.ru/mosi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8184" y="5013176"/>
            <a:ext cx="2699792" cy="16798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СОБЫТИЯ И ЛЮДИ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1. Не первый вечер пели волны</a:t>
            </a:r>
            <a:br>
              <a:rPr lang="ru-RU" sz="2000" b="1" dirty="0" smtClean="0"/>
            </a:br>
            <a:r>
              <a:rPr lang="ru-RU" sz="2000" b="1" dirty="0" smtClean="0"/>
              <a:t>В народном море, и стонал</a:t>
            </a:r>
            <a:br>
              <a:rPr lang="ru-RU" sz="2000" b="1" dirty="0" smtClean="0"/>
            </a:br>
            <a:r>
              <a:rPr lang="ru-RU" sz="2000" b="1" dirty="0" smtClean="0"/>
              <a:t>Стихийный ветер, мощи полный,</a:t>
            </a:r>
            <a:br>
              <a:rPr lang="ru-RU" sz="2000" b="1" dirty="0" smtClean="0"/>
            </a:br>
            <a:r>
              <a:rPr lang="ru-RU" sz="2000" b="1" dirty="0" smtClean="0"/>
              <a:t>И к небу гимн летел, как вал;</a:t>
            </a:r>
            <a:br>
              <a:rPr lang="ru-RU" sz="2000" b="1" dirty="0" smtClean="0"/>
            </a:br>
            <a:r>
              <a:rPr lang="ru-RU" sz="2000" b="1" dirty="0" smtClean="0"/>
              <a:t>Опять на небе пламенела</a:t>
            </a:r>
            <a:br>
              <a:rPr lang="ru-RU" sz="2000" b="1" dirty="0" smtClean="0"/>
            </a:br>
            <a:r>
              <a:rPr lang="ru-RU" sz="2000" b="1" dirty="0" smtClean="0"/>
              <a:t>Заря, невиданно ясна,</a:t>
            </a:r>
            <a:br>
              <a:rPr lang="ru-RU" sz="2000" b="1" dirty="0" smtClean="0"/>
            </a:br>
            <a:r>
              <a:rPr lang="ru-RU" sz="2000" b="1" dirty="0" smtClean="0"/>
              <a:t>Когда из вражьего предела</a:t>
            </a:r>
            <a:br>
              <a:rPr lang="ru-RU" sz="2000" b="1" dirty="0" smtClean="0"/>
            </a:br>
            <a:r>
              <a:rPr lang="ru-RU" sz="2000" b="1" dirty="0" smtClean="0"/>
              <a:t>Домчалась весть войны. Война!</a:t>
            </a:r>
            <a:br>
              <a:rPr lang="ru-RU" sz="2000" b="1" dirty="0" smtClean="0"/>
            </a:br>
            <a:r>
              <a:rPr lang="ru-RU" sz="2000" b="1" dirty="0" smtClean="0"/>
              <a:t>Война! Война! Так вот какие</a:t>
            </a:r>
            <a:br>
              <a:rPr lang="ru-RU" sz="2000" b="1" dirty="0" smtClean="0"/>
            </a:br>
            <a:r>
              <a:rPr lang="ru-RU" sz="2000" b="1" dirty="0" smtClean="0"/>
              <a:t>Отверзлись двери пред тобой,</a:t>
            </a:r>
            <a:br>
              <a:rPr lang="ru-RU" sz="2000" b="1" dirty="0" smtClean="0"/>
            </a:br>
            <a:r>
              <a:rPr lang="ru-RU" sz="2000" b="1" dirty="0" smtClean="0"/>
              <a:t>Любвеобильная Россия,</a:t>
            </a:r>
            <a:br>
              <a:rPr lang="ru-RU" sz="2000" b="1" dirty="0" smtClean="0"/>
            </a:br>
            <a:r>
              <a:rPr lang="ru-RU" sz="2000" b="1" dirty="0" smtClean="0"/>
              <a:t>Страна с христовою судьбою!</a:t>
            </a:r>
            <a:br>
              <a:rPr lang="ru-RU" sz="2000" b="1" dirty="0" smtClean="0"/>
            </a:br>
            <a:r>
              <a:rPr lang="ru-RU" sz="2000" b="1" dirty="0" smtClean="0"/>
              <a:t>Так </a:t>
            </a:r>
            <a:r>
              <a:rPr lang="ru-RU" sz="2000" b="1" dirty="0" err="1" smtClean="0"/>
              <a:t>приими</a:t>
            </a:r>
            <a:r>
              <a:rPr lang="ru-RU" sz="2000" b="1" dirty="0" smtClean="0"/>
              <a:t> ж венец терновый</a:t>
            </a:r>
            <a:br>
              <a:rPr lang="ru-RU" sz="2000" b="1" dirty="0" smtClean="0"/>
            </a:br>
            <a:r>
              <a:rPr lang="ru-RU" sz="2000" b="1" dirty="0" smtClean="0"/>
              <a:t>И в ад убийственный сойди</a:t>
            </a:r>
            <a:br>
              <a:rPr lang="ru-RU" sz="2000" b="1" dirty="0" smtClean="0"/>
            </a:br>
            <a:r>
              <a:rPr lang="ru-RU" sz="2000" b="1" dirty="0" smtClean="0"/>
              <a:t>В руке с мечом своим суровым,</a:t>
            </a:r>
            <a:br>
              <a:rPr lang="ru-RU" sz="2000" b="1" dirty="0" smtClean="0"/>
            </a:br>
            <a:r>
              <a:rPr lang="ru-RU" sz="2000" b="1" dirty="0" smtClean="0"/>
              <a:t>С крестом сияющим в груди!</a:t>
            </a:r>
            <a:br>
              <a:rPr lang="ru-RU" sz="2000" b="1" dirty="0" smtClean="0"/>
            </a:br>
            <a:r>
              <a:rPr lang="ru-RU" sz="2000" b="1" dirty="0" smtClean="0"/>
              <a:t>Прости, несжатый, мирный колос!</a:t>
            </a:r>
            <a:br>
              <a:rPr lang="ru-RU" sz="2000" b="1" dirty="0" smtClean="0"/>
            </a:br>
            <a:r>
              <a:rPr lang="ru-RU" sz="2000" b="1" dirty="0" smtClean="0"/>
              <a:t>Земля родимая, прости!</a:t>
            </a:r>
            <a:br>
              <a:rPr lang="ru-RU" sz="2000" b="1" dirty="0" smtClean="0"/>
            </a:br>
            <a:r>
              <a:rPr lang="ru-RU" sz="2000" b="1" dirty="0" smtClean="0"/>
              <a:t>Самой судьбы громовый голос</a:t>
            </a:r>
            <a:br>
              <a:rPr lang="ru-RU" sz="2000" b="1" dirty="0" smtClean="0"/>
            </a:br>
            <a:r>
              <a:rPr lang="ru-RU" sz="2000" b="1" dirty="0" smtClean="0"/>
              <a:t>Зовет Россию в бой идти.</a:t>
            </a:r>
            <a:endParaRPr lang="en-US" sz="2000" b="1" dirty="0" smtClean="0"/>
          </a:p>
          <a:p>
            <a:pPr>
              <a:buNone/>
            </a:pPr>
            <a:r>
              <a:rPr lang="ru-RU" sz="2000" b="1" dirty="0" smtClean="0"/>
              <a:t>Сергей Городецкий. Подвиг войны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44034" name="Picture 2" descr="http://sfw.so/uploads/posts/2008-07/1216143450_269.jpg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4881882" y="181830"/>
            <a:ext cx="4082605" cy="64155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865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д) </a:t>
            </a:r>
            <a:r>
              <a:rPr lang="ru-RU" sz="3200" b="1" dirty="0" err="1" smtClean="0"/>
              <a:t>Отто</a:t>
            </a:r>
            <a:r>
              <a:rPr lang="ru-RU" sz="3200" b="1" dirty="0" smtClean="0"/>
              <a:t> фон Бисмарк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1. «Сильная Германия желает, чтобы её оставили в покое и дали развиваться в мире, для чего она должна иметь сильную армию, поскольку никто не отважится напасть на того, кто имеет меч в ножнах… Все государства, за исключением Франции, нуждаются в нас и, насколько это возможно, будут воздерживаться от создания коалиций против нас в результате соперничества друг с другом».</a:t>
            </a:r>
            <a:endParaRPr lang="ru-RU" b="1" dirty="0"/>
          </a:p>
        </p:txBody>
      </p:sp>
      <p:pic>
        <p:nvPicPr>
          <p:cNvPr id="29698" name="Picture 2" descr="http://www.locomnet.de/medien/Bismarck-1871XXX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75230" y="132790"/>
            <a:ext cx="4673033" cy="61765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2. В российской истории 1916 год назван «годом проигранной победы», а как назван 1915 год?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033045"/>
            <a:ext cx="8229600" cy="82495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800" b="1" dirty="0" smtClean="0"/>
              <a:t>1915 год - </a:t>
            </a:r>
            <a:r>
              <a:rPr lang="ru-RU" sz="12800" b="1" dirty="0" err="1" smtClean="0"/>
              <a:t>год</a:t>
            </a:r>
            <a:r>
              <a:rPr lang="ru-RU" sz="12800" b="1" dirty="0" smtClean="0"/>
              <a:t> «великого отступления»</a:t>
            </a:r>
            <a:br>
              <a:rPr lang="ru-RU" sz="12800" b="1" dirty="0" smtClean="0"/>
            </a:br>
            <a:endParaRPr lang="ru-RU" sz="12800" b="1" dirty="0"/>
          </a:p>
        </p:txBody>
      </p:sp>
      <p:pic>
        <p:nvPicPr>
          <p:cNvPr id="45058" name="Picture 2" descr="http://pandia.ru/text/77/152/images/image006_25.jpg"/>
          <p:cNvPicPr>
            <a:picLocks noChangeAspect="1" noChangeArrowheads="1"/>
          </p:cNvPicPr>
          <p:nvPr/>
        </p:nvPicPr>
        <p:blipFill>
          <a:blip r:embed="rId2" cstate="email"/>
          <a:srcRect l="26192"/>
          <a:stretch>
            <a:fillRect/>
          </a:stretch>
        </p:blipFill>
        <p:spPr bwMode="auto">
          <a:xfrm>
            <a:off x="3635895" y="1551298"/>
            <a:ext cx="5369645" cy="46140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62" name="Picture 6" descr="http://artofwar.ru/img/a/abramow_o_b/imv13/imv13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812" y="1556792"/>
            <a:ext cx="3335108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Admin\Рабочий стол\Материалы _ Игра _ Первая мировая война\ЭТАПЫ ИГРЫ\4. События и люди\1915 год  _ год великого отступлени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556792"/>
            <a:ext cx="6659980" cy="46325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3. Позицию какой политической партии отражает данный лозунг: «Превратим войну империалистическую в войну гражданскую!» Какой аналог данного лозунга вы знаете?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869160"/>
            <a:ext cx="9144000" cy="1473027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800" b="1" dirty="0" smtClean="0"/>
              <a:t>РСДРП (б)</a:t>
            </a:r>
          </a:p>
          <a:p>
            <a:pPr>
              <a:buNone/>
            </a:pPr>
            <a:r>
              <a:rPr lang="ru-RU" sz="12800" b="1" dirty="0" smtClean="0"/>
              <a:t>лозунг «революционного пораженчества»</a:t>
            </a:r>
          </a:p>
          <a:p>
            <a:endParaRPr lang="ru-RU" sz="12800" b="1" dirty="0"/>
          </a:p>
        </p:txBody>
      </p:sp>
      <p:pic>
        <p:nvPicPr>
          <p:cNvPr id="46082" name="Picture 2" descr="http://chapaev.ru/books/S--Rabinovich_Istoriya-Grazhdanskoy-voyny/i_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208636"/>
            <a:ext cx="5112568" cy="34404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4. Расшифруйте аббревиатуру времен Первой мировой войны: ВПК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В 1915 году были созданы Военно-промышленные комитеты (ВПК)- в разных сферах промышленного производства, которые должны были помочь власти реорганизовать его в интересах обороны государства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7106" name="Picture 2" descr="http://www.runivers.ru/upload/iblock/eb3/5-2006_preview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124744"/>
            <a:ext cx="3708673" cy="2762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865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 Николай Степанович Гумилёв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661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5. Кому посвящена эта краткая характеристика?</a:t>
            </a:r>
            <a:endParaRPr lang="ru-RU" sz="2800" dirty="0" smtClean="0"/>
          </a:p>
          <a:p>
            <a:pPr>
              <a:buNone/>
            </a:pPr>
            <a:r>
              <a:rPr lang="ru-RU" sz="2800" b="1" dirty="0" smtClean="0"/>
              <a:t>Ярчайший представитель поэзии Серебряного века. Он добровольцем ушел на фронт: «В немолчном зове боевой трубы / Я вдруг услышал песнь моей судьбы». Поэта на фронт не брали. У него был «белый билет». Еще в 1907 г. он был освобожден от воинской повинности из-за болезни глаз. Добиваясь зачисления на военную службу и разрешения стрелять с левого плеча, он выбирает кавалерию. За отдельную плату, частным образом, обучился владению шашкой и пикой: «Променял веселую свободу / На священный долгожданный бой». Поэт провел на фронте более трех лет и был несколько раз награжден за боевые заслуги.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48130" name="Picture 2" descr="http://s41.radikal.ru/i091/1104/98/f999d7d98d9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404664"/>
            <a:ext cx="4484992" cy="60072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СВИДЕТЕЛИ ВОЙНЫ: ФОТОГРАФИИ, ПЛАКАТЫ, МУЗЫКАЛЬНЫЕ ПРОИЗВЕДЕНИЯ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Материалы _ Игра _ Первая мировая война\Документы\7092212a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155431"/>
            <a:ext cx="4211960" cy="27025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Documents and Settings\Admin\Рабочий стол\Материалы _ Игра _ Первая мировая война\ПЛАКАТЫ  Первой мировой войны\Плакаты 1 МВ _ РАЗНОЕ\Россия за правду.jpg"/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6169399" y="2420888"/>
            <a:ext cx="2974601" cy="44371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C:\Documents and Settings\Admin\Рабочий стол\Материалы _ Игра _ Первая мировая война\ФОТОГРАФИИ _ Первая мировая война\ФОТО 1 МВ _ Госпиталь\__В госпитале.jpg"/>
          <p:cNvPicPr>
            <a:picLocks noChangeAspect="1" noChangeArrowheads="1"/>
          </p:cNvPicPr>
          <p:nvPr/>
        </p:nvPicPr>
        <p:blipFill>
          <a:blip r:embed="rId4" cstate="email"/>
          <a:srcRect t="12195" b="9756"/>
          <a:stretch>
            <a:fillRect/>
          </a:stretch>
        </p:blipFill>
        <p:spPr bwMode="auto">
          <a:xfrm>
            <a:off x="0" y="2492896"/>
            <a:ext cx="4057963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1" name="Picture 7" descr="C:\Documents and Settings\Admin\Рабочий стол\Материалы _ Игра _ Первая мировая война\ФОТОГРАФИИ _ Первая мировая война\ФОТО 1 МВ _ Госпиталь\СМ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7944" y="2420888"/>
            <a:ext cx="2953453" cy="44371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://www.7days.md/upload/events/photos/923_orig_siz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22679"/>
            <a:ext cx="5508104" cy="3635321"/>
          </a:xfrm>
          <a:prstGeom prst="rect">
            <a:avLst/>
          </a:prstGeom>
          <a:noFill/>
        </p:spPr>
      </p:pic>
      <p:pic>
        <p:nvPicPr>
          <p:cNvPr id="2060" name="Picture 12" descr="http://s017.radikal.ru/i444/1205/90/488953648e3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5525035" cy="3212976"/>
          </a:xfrm>
          <a:prstGeom prst="rect">
            <a:avLst/>
          </a:prstGeom>
          <a:noFill/>
        </p:spPr>
      </p:pic>
      <p:pic>
        <p:nvPicPr>
          <p:cNvPr id="10" name="Picture 6" descr="http://qrok.net/uploads/posts/2010-02/thumbs/1265624459_0_fd67_16a708cc_xl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62525" y="0"/>
            <a:ext cx="4181475" cy="3212976"/>
          </a:xfrm>
          <a:prstGeom prst="rect">
            <a:avLst/>
          </a:prstGeom>
          <a:noFill/>
        </p:spPr>
      </p:pic>
      <p:pic>
        <p:nvPicPr>
          <p:cNvPr id="2062" name="Picture 14" descr="http://os1.i.ua/3/1/7581315_3e770349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72250" y="3048000"/>
            <a:ext cx="25717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Брестский мир, март 1918 г.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upload.wikimedia.org/wikipedia/commons/thumb/a/a2/Vierbund05h.jpg/300px-Vierbund05h.jpg">
            <a:hlinkClick r:id="rId2"/>
          </p:cNvPr>
          <p:cNvPicPr/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179512" y="260648"/>
            <a:ext cx="8640959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5950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Четверной союз: Болгария, Османская империя, Германия, Австро-Венгрия</a:t>
            </a:r>
          </a:p>
          <a:p>
            <a:pPr>
              <a:buNone/>
            </a:pPr>
            <a:r>
              <a:rPr lang="ru-RU" b="1" dirty="0" smtClean="0"/>
              <a:t>1915 год. Слева направо: Вильгельм II, Франц Иосиф I, </a:t>
            </a:r>
            <a:r>
              <a:rPr lang="ru-RU" b="1" dirty="0" err="1" smtClean="0"/>
              <a:t>Мехмед</a:t>
            </a:r>
            <a:r>
              <a:rPr lang="ru-RU" b="1" dirty="0" smtClean="0"/>
              <a:t> V, Фердинанд I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upload.wikimedia.org/wikipedia/commons/thumb/a/a2/Vierbund05h.jpg/300px-Vierbund05h.jpg">
            <a:hlinkClick r:id="rId2"/>
          </p:cNvPr>
          <p:cNvPicPr/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1331640" y="332656"/>
            <a:ext cx="604867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upload.wikimedia.org/wikipedia/commons/thumb/0/0c/Triple_Entente.jpg/300px-Triple_Entent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1833835" y="188640"/>
            <a:ext cx="5578813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2128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ж) Кайзер Вильгельм </a:t>
            </a:r>
            <a:r>
              <a:rPr lang="en-US" sz="3200" b="1" dirty="0" smtClean="0"/>
              <a:t>II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2. «Обед у нас будет в Париже, а ужин в Санкт-Петербурге».</a:t>
            </a:r>
            <a:endParaRPr lang="ru-RU" b="1" dirty="0"/>
          </a:p>
        </p:txBody>
      </p:sp>
      <p:pic>
        <p:nvPicPr>
          <p:cNvPr id="28674" name="Picture 2" descr="http://www.frontpress.ro/wp-content/uploads/2012/05/kaiserwilhelm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752" y="188640"/>
            <a:ext cx="4392488" cy="61468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Создание Антанты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upload.wikimedia.org/wikipedia/commons/thumb/0/0c/Triple_Entente.jpg/300px-Triple_Entent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4177434" y="188640"/>
            <a:ext cx="478871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C:\Documents and Settings\Admin\Рабочий стол\Материалы _ Игра _ Первая мировая война\ФОТОГРАФИИ _ Первая мировая война\ФОТО 1 МВ _ Царская семья\СМ   Романовы.jpg"/>
          <p:cNvPicPr>
            <a:picLocks noChangeAspect="1" noChangeArrowheads="1"/>
          </p:cNvPicPr>
          <p:nvPr/>
        </p:nvPicPr>
        <p:blipFill>
          <a:blip r:embed="rId2" cstate="email"/>
          <a:srcRect b="26700"/>
          <a:stretch>
            <a:fillRect/>
          </a:stretch>
        </p:blipFill>
        <p:spPr bwMode="auto">
          <a:xfrm>
            <a:off x="1691680" y="188640"/>
            <a:ext cx="5850583" cy="6451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Ольга и Татьяна – </a:t>
            </a:r>
            <a:endParaRPr lang="en-US" b="1" dirty="0" smtClean="0"/>
          </a:p>
          <a:p>
            <a:pPr>
              <a:buNone/>
            </a:pPr>
            <a:r>
              <a:rPr lang="ru-RU" b="1" dirty="0" smtClean="0"/>
              <a:t>дочери Николая </a:t>
            </a:r>
            <a:r>
              <a:rPr lang="en-US" b="1" dirty="0" smtClean="0"/>
              <a:t>II</a:t>
            </a:r>
            <a:endParaRPr lang="ru-RU" b="1" dirty="0"/>
          </a:p>
        </p:txBody>
      </p:sp>
      <p:pic>
        <p:nvPicPr>
          <p:cNvPr id="4" name="Picture 2" descr="C:\Documents and Settings\Admin\Рабочий стол\Материалы _ Игра _ Первая мировая война\ФОТОГРАФИИ _ Первая мировая война\ФОТО 1 МВ _ Царская семья\СМ   Романов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5026" y="0"/>
            <a:ext cx="455897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C:\Documents and Settings\Admin\Рабочий стол\5. Свидетели войны фотографии, плакаты, муз. произведения\Евстигнеев Алексей Витальевич. Прощание славянки _ 2001 .jpg"/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683568" y="1"/>
            <a:ext cx="7837713" cy="6857999"/>
          </a:xfrm>
          <a:prstGeom prst="rect">
            <a:avLst/>
          </a:prstGeom>
          <a:noFill/>
        </p:spPr>
      </p:pic>
      <p:pic>
        <p:nvPicPr>
          <p:cNvPr id="7" name="Образцовый военный оркестр почетного караула Московского гарнизона - Прощание славянки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54000" b="-5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young.rzd.ru/dbmm/images/41/4080/541595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214290"/>
            <a:ext cx="4968552" cy="63731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94928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б) Маршал </a:t>
            </a:r>
            <a:r>
              <a:rPr lang="ru-RU" sz="3200" b="1" dirty="0" err="1" smtClean="0"/>
              <a:t>Фош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3. «Если Франция не была стёрта с лица Европы, то этим, прежде всего мы обязаны России, поскольку русская армия своим активным вмешательством отвлекла на себя часть сил и тем позволила нам одержать победу на Марне».</a:t>
            </a:r>
            <a:endParaRPr lang="ru-RU" b="1" dirty="0"/>
          </a:p>
        </p:txBody>
      </p:sp>
      <p:pic>
        <p:nvPicPr>
          <p:cNvPr id="27650" name="Picture 2" descr="http://www.tatranci.sk/repository/images/Marsal_Ferdinand_Foch,_velitel_vsetkych_dohodovych_vojsk_na_zapadnej_front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260647"/>
            <a:ext cx="3744466" cy="602284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2128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е) А. И. Деникин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4.</a:t>
            </a:r>
            <a:r>
              <a:rPr lang="ru-RU" dirty="0" smtClean="0"/>
              <a:t> </a:t>
            </a:r>
            <a:r>
              <a:rPr lang="ru-RU" b="1" dirty="0" smtClean="0"/>
              <a:t>«Весна 1915 г. останется у меня навсегда в памяти. Великая трагедия русской армии — отступление из Галиции. Ни патронов, ни снарядов. Изо дня в день кровавые бои, изо дня в день тяжкие переходы, бесконечная усталость — физическая и моральная; то робкие надежды, то беспросветная жуть…».</a:t>
            </a:r>
            <a:endParaRPr lang="ru-RU" b="1" dirty="0"/>
          </a:p>
        </p:txBody>
      </p:sp>
      <p:pic>
        <p:nvPicPr>
          <p:cNvPr id="26626" name="Picture 2" descr="http://grazhdan-voina.narod.ru/deyt/d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142852"/>
            <a:ext cx="4298299" cy="62117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94928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в) Николай </a:t>
            </a:r>
            <a:r>
              <a:rPr lang="en-US" sz="3200" b="1" dirty="0" smtClean="0"/>
              <a:t>II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5.</a:t>
            </a:r>
            <a:r>
              <a:rPr lang="ru-RU" dirty="0" smtClean="0"/>
              <a:t> «</a:t>
            </a:r>
            <a:r>
              <a:rPr lang="ru-RU" b="1" dirty="0" smtClean="0"/>
              <a:t>Приветствую Вас, Алексей Алексеевич, с поражением врага и благодарю Вас, командующих армиями и всех начальствующих лиц до младших офицеров включительно за умелое руководство нашими доблестными войсками и за достижение весьма крупного успеха».</a:t>
            </a:r>
            <a:endParaRPr lang="ru-RU" b="1" dirty="0"/>
          </a:p>
        </p:txBody>
      </p:sp>
      <p:pic>
        <p:nvPicPr>
          <p:cNvPr id="24578" name="Picture 2" descr="http://www.cosmogon.ru/files/uploads/nikolay_ii_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181523"/>
            <a:ext cx="4896544" cy="601434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2128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е) Уинстон Черчилль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9766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6. «Ни к одной стране судьба не была так жестока, как к России. Её корабль пошёл ко дну, когда гавань была в виду. Она уже претерпела бурю, когда всё обрушилось. Все жертвы были уже принесены, вся работа завершена.</a:t>
            </a:r>
          </a:p>
          <a:p>
            <a:pPr>
              <a:buNone/>
            </a:pPr>
            <a:r>
              <a:rPr lang="ru-RU" b="1" dirty="0" smtClean="0"/>
              <a:t>Самоотверженный порыв русских армий, спасший Париж в 1914 году; преодоление мучительного </a:t>
            </a:r>
            <a:r>
              <a:rPr lang="ru-RU" b="1" dirty="0" err="1" smtClean="0"/>
              <a:t>безснарядного</a:t>
            </a:r>
            <a:r>
              <a:rPr lang="ru-RU" b="1" dirty="0" smtClean="0"/>
              <a:t> отступления; медленное восстановление сил; </a:t>
            </a:r>
            <a:r>
              <a:rPr lang="ru-RU" b="1" dirty="0" err="1" smtClean="0"/>
              <a:t>брусиловские</a:t>
            </a:r>
            <a:r>
              <a:rPr lang="ru-RU" b="1" dirty="0" smtClean="0"/>
              <a:t> победы; вступление России в кампанию 1917 года непобедимой, более сильной, чем когда-либо. Держа победу уже в руках, она пала на землю, заживо, как </a:t>
            </a:r>
            <a:r>
              <a:rPr lang="ru-RU" b="1" dirty="0" err="1" smtClean="0"/>
              <a:t>древле</a:t>
            </a:r>
            <a:r>
              <a:rPr lang="ru-RU" b="1" dirty="0" smtClean="0"/>
              <a:t> Ирод, пожираемая червями». 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23554" name="Picture 2" descr="http://waralbum.ru/wp-content/uploads/2011/12/8e00870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88640"/>
            <a:ext cx="3799407" cy="60999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94928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а) В. В. Путин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7. «…то результат предательства тогдашнего правительства… большевики совершили акт национального предательства…». «Наша страна проиграла эту войну проигравшей стороне. Уникальная ситуация в истории человечества. Мы проиграли проигравшей Германии, по сути, капитулировали перед ней, она через некоторое время сама капитулировала перед Антантой.»</a:t>
            </a:r>
            <a:endParaRPr lang="ru-RU" b="1" dirty="0"/>
          </a:p>
        </p:txBody>
      </p:sp>
      <p:pic>
        <p:nvPicPr>
          <p:cNvPr id="48132" name="Picture 4" descr="http://spomotot.ru/userfiles/puti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285728"/>
            <a:ext cx="4742222" cy="59629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696</Words>
  <Application>Microsoft Office PowerPoint</Application>
  <PresentationFormat>Экран (4:3)</PresentationFormat>
  <Paragraphs>72</Paragraphs>
  <Slides>50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РОССИЯ  В ПЕРВОЙ МИРОВОЙ ВОЙНЕ</vt:lpstr>
      <vt:lpstr> РАБОТА  С ИСТОРИЧЕСКИМ ИСТОЧНИКОМ</vt:lpstr>
      <vt:lpstr>д) Отто фон Бисмарк  </vt:lpstr>
      <vt:lpstr>ж) Кайзер Вильгельм II </vt:lpstr>
      <vt:lpstr>б) Маршал Фош</vt:lpstr>
      <vt:lpstr>е) А. И. Деникин </vt:lpstr>
      <vt:lpstr>в) Николай II </vt:lpstr>
      <vt:lpstr>е) Уинстон Черчилль</vt:lpstr>
      <vt:lpstr>а) В. В. Путин</vt:lpstr>
      <vt:lpstr>ИСТОРИЧЕСКАЯ КАРТА  КАК ИСТОЧНИК</vt:lpstr>
      <vt:lpstr>Слайд 11</vt:lpstr>
      <vt:lpstr>Слайд 12</vt:lpstr>
      <vt:lpstr>Слайд 13</vt:lpstr>
      <vt:lpstr>Слайд 14</vt:lpstr>
      <vt:lpstr>Слайд 15</vt:lpstr>
      <vt:lpstr>Восточно- прусская операция  август 1914 г.</vt:lpstr>
      <vt:lpstr>Август –  сентябрь  1914</vt:lpstr>
      <vt:lpstr>Брусиловский прорыв  май 1916 г. </vt:lpstr>
      <vt:lpstr>Наступление  русской  армии на  юго-западном фронте  июнь 1917 г.</vt:lpstr>
      <vt:lpstr>Военные действия на Восточном фронте   1915 г. </vt:lpstr>
      <vt:lpstr>ОРУЖИЕ ВРЕМЕН  ПЕРВОЙ МИРОВОЙ ВОЙНЫ</vt:lpstr>
      <vt:lpstr>Слайд 22</vt:lpstr>
      <vt:lpstr>Слайд 23</vt:lpstr>
      <vt:lpstr>Слайд 24</vt:lpstr>
      <vt:lpstr>Слайд 25</vt:lpstr>
      <vt:lpstr>Слайд 26</vt:lpstr>
      <vt:lpstr>Слайд 27</vt:lpstr>
      <vt:lpstr>СОБЫТИЯ И ЛЮДИ</vt:lpstr>
      <vt:lpstr>Слайд 29</vt:lpstr>
      <vt:lpstr>2. В российской истории 1916 год назван «годом проигранной победы», а как назван 1915 год?   </vt:lpstr>
      <vt:lpstr>3. Позицию какой политической партии отражает данный лозунг: «Превратим войну империалистическую в войну гражданскую!» Какой аналог данного лозунга вы знаете? </vt:lpstr>
      <vt:lpstr>4. Расшифруйте аббревиатуру времен Первой мировой войны: ВПК  </vt:lpstr>
      <vt:lpstr>          Николай Степанович Гумилёв </vt:lpstr>
      <vt:lpstr>СВИДЕТЕЛИ ВОЙНЫ: ФОТОГРАФИИ, ПЛАКАТЫ, МУЗЫКАЛЬНЫЕ ПРОИЗВЕДЕНИЯ</vt:lpstr>
      <vt:lpstr>Слайд 35</vt:lpstr>
      <vt:lpstr>Брестский мир, март 1918 г.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 В ПЕРВОЙ МИРОВОЙ ВОЙНЕ</dc:title>
  <dc:creator>Admin</dc:creator>
  <cp:lastModifiedBy>re</cp:lastModifiedBy>
  <cp:revision>68</cp:revision>
  <dcterms:created xsi:type="dcterms:W3CDTF">2014-01-09T15:47:39Z</dcterms:created>
  <dcterms:modified xsi:type="dcterms:W3CDTF">2014-04-04T19:36:19Z</dcterms:modified>
</cp:coreProperties>
</file>