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49"/>
  </p:notesMasterIdLst>
  <p:sldIdLst>
    <p:sldId id="292" r:id="rId2"/>
    <p:sldId id="304" r:id="rId3"/>
    <p:sldId id="305" r:id="rId4"/>
    <p:sldId id="307" r:id="rId5"/>
    <p:sldId id="365" r:id="rId6"/>
    <p:sldId id="308" r:id="rId7"/>
    <p:sldId id="309" r:id="rId8"/>
    <p:sldId id="320" r:id="rId9"/>
    <p:sldId id="366" r:id="rId10"/>
    <p:sldId id="310" r:id="rId11"/>
    <p:sldId id="313" r:id="rId12"/>
    <p:sldId id="353" r:id="rId13"/>
    <p:sldId id="368" r:id="rId14"/>
    <p:sldId id="367" r:id="rId15"/>
    <p:sldId id="333" r:id="rId16"/>
    <p:sldId id="363" r:id="rId17"/>
    <p:sldId id="364" r:id="rId18"/>
    <p:sldId id="370" r:id="rId19"/>
    <p:sldId id="371" r:id="rId20"/>
    <p:sldId id="334" r:id="rId21"/>
    <p:sldId id="369" r:id="rId22"/>
    <p:sldId id="372" r:id="rId23"/>
    <p:sldId id="374" r:id="rId24"/>
    <p:sldId id="373" r:id="rId25"/>
    <p:sldId id="326" r:id="rId26"/>
    <p:sldId id="295" r:id="rId27"/>
    <p:sldId id="322" r:id="rId28"/>
    <p:sldId id="355" r:id="rId29"/>
    <p:sldId id="323" r:id="rId30"/>
    <p:sldId id="325" r:id="rId31"/>
    <p:sldId id="327" r:id="rId32"/>
    <p:sldId id="331" r:id="rId33"/>
    <p:sldId id="332" r:id="rId34"/>
    <p:sldId id="340" r:id="rId35"/>
    <p:sldId id="375" r:id="rId36"/>
    <p:sldId id="376" r:id="rId37"/>
    <p:sldId id="377" r:id="rId38"/>
    <p:sldId id="297" r:id="rId39"/>
    <p:sldId id="298" r:id="rId40"/>
    <p:sldId id="300" r:id="rId41"/>
    <p:sldId id="350" r:id="rId42"/>
    <p:sldId id="351" r:id="rId43"/>
    <p:sldId id="378" r:id="rId44"/>
    <p:sldId id="379" r:id="rId45"/>
    <p:sldId id="380" r:id="rId46"/>
    <p:sldId id="354" r:id="rId47"/>
    <p:sldId id="362" r:id="rId4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0066"/>
    <a:srgbClr val="FF33CC"/>
    <a:srgbClr val="481439"/>
    <a:srgbClr val="FF0000"/>
    <a:srgbClr val="FFCC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5353" autoAdjust="0"/>
  </p:normalViewPr>
  <p:slideViewPr>
    <p:cSldViewPr>
      <p:cViewPr varScale="1">
        <p:scale>
          <a:sx n="45" d="100"/>
          <a:sy n="45" d="100"/>
        </p:scale>
        <p:origin x="-10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195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512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5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95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195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B4424F5-A1D5-4AC1-B886-23957897A8B7}"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ru-RU" dirty="0"/>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ru-RU" dirty="0"/>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ru-RU"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ru-RU"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ru-RU"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ru-RU"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ru-RU"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ru-RU"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ru-RU" dirty="0"/>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ru-RU"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ru-RU"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ru-RU"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ru-RU"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ru-RU"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ru-RU" dirty="0"/>
            </a:p>
          </p:txBody>
        </p:sp>
      </p:grpSp>
      <p:sp>
        <p:nvSpPr>
          <p:cNvPr id="124950" name="Rectangle 22"/>
          <p:cNvSpPr>
            <a:spLocks noGrp="1" noChangeArrowheads="1"/>
          </p:cNvSpPr>
          <p:nvPr>
            <p:ph type="ctrTitle" sz="quarter"/>
          </p:nvPr>
        </p:nvSpPr>
        <p:spPr>
          <a:xfrm>
            <a:off x="457200" y="1447800"/>
            <a:ext cx="8229600" cy="1736725"/>
          </a:xfrm>
        </p:spPr>
        <p:txBody>
          <a:bodyPr/>
          <a:lstStyle>
            <a:lvl1pPr>
              <a:defRPr sz="5400"/>
            </a:lvl1pPr>
          </a:lstStyle>
          <a:p>
            <a:r>
              <a:rPr lang="ru-RU"/>
              <a:t>Образец заголовка</a:t>
            </a:r>
          </a:p>
        </p:txBody>
      </p:sp>
      <p:sp>
        <p:nvSpPr>
          <p:cNvPr id="12495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ru-RU"/>
              <a:t>Образец подзаголовка</a:t>
            </a:r>
          </a:p>
        </p:txBody>
      </p:sp>
      <p:sp>
        <p:nvSpPr>
          <p:cNvPr id="24" name="Rectangle 24"/>
          <p:cNvSpPr>
            <a:spLocks noGrp="1" noChangeArrowheads="1"/>
          </p:cNvSpPr>
          <p:nvPr>
            <p:ph type="dt" sz="quarter" idx="10"/>
          </p:nvPr>
        </p:nvSpPr>
        <p:spPr/>
        <p:txBody>
          <a:bodyPr/>
          <a:lstStyle>
            <a:lvl1pPr>
              <a:defRPr/>
            </a:lvl1pPr>
          </a:lstStyle>
          <a:p>
            <a:pPr>
              <a:defRPr/>
            </a:pPr>
            <a:endParaRPr lang="ru-RU"/>
          </a:p>
        </p:txBody>
      </p:sp>
      <p:sp>
        <p:nvSpPr>
          <p:cNvPr id="25" name="Rectangle 25"/>
          <p:cNvSpPr>
            <a:spLocks noGrp="1" noChangeArrowheads="1"/>
          </p:cNvSpPr>
          <p:nvPr>
            <p:ph type="sldNum" sz="quarter" idx="11"/>
          </p:nvPr>
        </p:nvSpPr>
        <p:spPr/>
        <p:txBody>
          <a:bodyPr/>
          <a:lstStyle>
            <a:lvl1pPr>
              <a:defRPr/>
            </a:lvl1pPr>
          </a:lstStyle>
          <a:p>
            <a:pPr>
              <a:defRPr/>
            </a:pPr>
            <a:fld id="{63FD847C-B563-43E6-B520-0A46A7474182}" type="slidenum">
              <a:rPr lang="ru-RU"/>
              <a:pPr>
                <a:defRPr/>
              </a:pPr>
              <a:t>‹#›</a:t>
            </a:fld>
            <a:endParaRPr lang="ru-RU" dirty="0"/>
          </a:p>
        </p:txBody>
      </p:sp>
      <p:sp>
        <p:nvSpPr>
          <p:cNvPr id="26" name="Rectangle 26"/>
          <p:cNvSpPr>
            <a:spLocks noGrp="1" noChangeArrowheads="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782FEC14-0750-4E38-A41A-91E69B0E4729}"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5867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DF65A1D5-B182-43B8-AFFD-94E704B7464E}"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03902B8C-BE80-4521-A089-CD4F8D873E0E}"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28600"/>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4"/>
          <p:cNvSpPr>
            <a:spLocks noGrp="1" noChangeArrowheads="1"/>
          </p:cNvSpPr>
          <p:nvPr>
            <p:ph type="dt" sz="half" idx="10"/>
          </p:nvPr>
        </p:nvSpPr>
        <p:spPr>
          <a:ln/>
        </p:spPr>
        <p:txBody>
          <a:bodyPr/>
          <a:lstStyle>
            <a:lvl1pPr>
              <a:defRPr/>
            </a:lvl1pPr>
          </a:lstStyle>
          <a:p>
            <a:pPr>
              <a:defRPr/>
            </a:pPr>
            <a:endParaRPr lang="ru-RU"/>
          </a:p>
        </p:txBody>
      </p:sp>
      <p:sp>
        <p:nvSpPr>
          <p:cNvPr id="8" name="Rectangle 25"/>
          <p:cNvSpPr>
            <a:spLocks noGrp="1" noChangeArrowheads="1"/>
          </p:cNvSpPr>
          <p:nvPr>
            <p:ph type="ftr" sz="quarter" idx="11"/>
          </p:nvPr>
        </p:nvSpPr>
        <p:spPr>
          <a:ln/>
        </p:spPr>
        <p:txBody>
          <a:bodyPr/>
          <a:lstStyle>
            <a:lvl1pPr>
              <a:defRPr/>
            </a:lvl1pPr>
          </a:lstStyle>
          <a:p>
            <a:pPr>
              <a:defRPr/>
            </a:pPr>
            <a:endParaRPr lang="ru-RU"/>
          </a:p>
        </p:txBody>
      </p:sp>
      <p:sp>
        <p:nvSpPr>
          <p:cNvPr id="9" name="Rectangle 26"/>
          <p:cNvSpPr>
            <a:spLocks noGrp="1" noChangeArrowheads="1"/>
          </p:cNvSpPr>
          <p:nvPr>
            <p:ph type="sldNum" sz="quarter" idx="12"/>
          </p:nvPr>
        </p:nvSpPr>
        <p:spPr>
          <a:ln/>
        </p:spPr>
        <p:txBody>
          <a:bodyPr/>
          <a:lstStyle>
            <a:lvl1pPr>
              <a:defRPr/>
            </a:lvl1pPr>
          </a:lstStyle>
          <a:p>
            <a:pPr>
              <a:defRPr/>
            </a:pPr>
            <a:fld id="{D2FA1C29-89EE-4A7B-8F0B-7E7FA06A79FE}"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FFD4313E-5105-4616-AFB1-A87971A5B210}"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pPr>
              <a:defRPr/>
            </a:pPr>
            <a:fld id="{3730FAC4-EA1B-4DB2-9D2F-55D08FC4CB7B}"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5C1E4DF9-442C-4012-B84E-0A8F76367804}"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4"/>
          <p:cNvSpPr>
            <a:spLocks noGrp="1" noChangeArrowheads="1"/>
          </p:cNvSpPr>
          <p:nvPr>
            <p:ph type="dt" sz="half" idx="10"/>
          </p:nvPr>
        </p:nvSpPr>
        <p:spPr>
          <a:ln/>
        </p:spPr>
        <p:txBody>
          <a:bodyPr/>
          <a:lstStyle>
            <a:lvl1pPr>
              <a:defRPr/>
            </a:lvl1pPr>
          </a:lstStyle>
          <a:p>
            <a:pPr>
              <a:defRPr/>
            </a:pPr>
            <a:endParaRPr lang="ru-RU"/>
          </a:p>
        </p:txBody>
      </p:sp>
      <p:sp>
        <p:nvSpPr>
          <p:cNvPr id="8" name="Rectangle 25"/>
          <p:cNvSpPr>
            <a:spLocks noGrp="1" noChangeArrowheads="1"/>
          </p:cNvSpPr>
          <p:nvPr>
            <p:ph type="ftr" sz="quarter" idx="11"/>
          </p:nvPr>
        </p:nvSpPr>
        <p:spPr>
          <a:ln/>
        </p:spPr>
        <p:txBody>
          <a:bodyPr/>
          <a:lstStyle>
            <a:lvl1pPr>
              <a:defRPr/>
            </a:lvl1pPr>
          </a:lstStyle>
          <a:p>
            <a:pPr>
              <a:defRPr/>
            </a:pPr>
            <a:endParaRPr lang="ru-RU"/>
          </a:p>
        </p:txBody>
      </p:sp>
      <p:sp>
        <p:nvSpPr>
          <p:cNvPr id="9" name="Rectangle 26"/>
          <p:cNvSpPr>
            <a:spLocks noGrp="1" noChangeArrowheads="1"/>
          </p:cNvSpPr>
          <p:nvPr>
            <p:ph type="sldNum" sz="quarter" idx="12"/>
          </p:nvPr>
        </p:nvSpPr>
        <p:spPr>
          <a:ln/>
        </p:spPr>
        <p:txBody>
          <a:bodyPr/>
          <a:lstStyle>
            <a:lvl1pPr>
              <a:defRPr/>
            </a:lvl1pPr>
          </a:lstStyle>
          <a:p>
            <a:pPr>
              <a:defRPr/>
            </a:pPr>
            <a:fld id="{414B4102-5E93-4BF3-B521-053F66110352}"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4"/>
          <p:cNvSpPr>
            <a:spLocks noGrp="1" noChangeArrowheads="1"/>
          </p:cNvSpPr>
          <p:nvPr>
            <p:ph type="dt" sz="half" idx="10"/>
          </p:nvPr>
        </p:nvSpPr>
        <p:spPr>
          <a:ln/>
        </p:spPr>
        <p:txBody>
          <a:bodyPr/>
          <a:lstStyle>
            <a:lvl1pPr>
              <a:defRPr/>
            </a:lvl1pPr>
          </a:lstStyle>
          <a:p>
            <a:pPr>
              <a:defRPr/>
            </a:pPr>
            <a:endParaRPr lang="ru-RU"/>
          </a:p>
        </p:txBody>
      </p:sp>
      <p:sp>
        <p:nvSpPr>
          <p:cNvPr id="4" name="Rectangle 25"/>
          <p:cNvSpPr>
            <a:spLocks noGrp="1" noChangeArrowheads="1"/>
          </p:cNvSpPr>
          <p:nvPr>
            <p:ph type="ftr" sz="quarter" idx="11"/>
          </p:nvPr>
        </p:nvSpPr>
        <p:spPr>
          <a:ln/>
        </p:spPr>
        <p:txBody>
          <a:bodyPr/>
          <a:lstStyle>
            <a:lvl1pPr>
              <a:defRPr/>
            </a:lvl1pPr>
          </a:lstStyle>
          <a:p>
            <a:pPr>
              <a:defRPr/>
            </a:pPr>
            <a:endParaRPr lang="ru-RU"/>
          </a:p>
        </p:txBody>
      </p:sp>
      <p:sp>
        <p:nvSpPr>
          <p:cNvPr id="5" name="Rectangle 26"/>
          <p:cNvSpPr>
            <a:spLocks noGrp="1" noChangeArrowheads="1"/>
          </p:cNvSpPr>
          <p:nvPr>
            <p:ph type="sldNum" sz="quarter" idx="12"/>
          </p:nvPr>
        </p:nvSpPr>
        <p:spPr>
          <a:ln/>
        </p:spPr>
        <p:txBody>
          <a:bodyPr/>
          <a:lstStyle>
            <a:lvl1pPr>
              <a:defRPr/>
            </a:lvl1pPr>
          </a:lstStyle>
          <a:p>
            <a:pPr>
              <a:defRPr/>
            </a:pPr>
            <a:fld id="{14450D8A-7E10-44BC-83CF-4DE913FC5B18}"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ru-RU"/>
          </a:p>
        </p:txBody>
      </p:sp>
      <p:sp>
        <p:nvSpPr>
          <p:cNvPr id="3" name="Rectangle 25"/>
          <p:cNvSpPr>
            <a:spLocks noGrp="1" noChangeArrowheads="1"/>
          </p:cNvSpPr>
          <p:nvPr>
            <p:ph type="ftr" sz="quarter" idx="11"/>
          </p:nvPr>
        </p:nvSpPr>
        <p:spPr>
          <a:ln/>
        </p:spPr>
        <p:txBody>
          <a:bodyPr/>
          <a:lstStyle>
            <a:lvl1pPr>
              <a:defRPr/>
            </a:lvl1pPr>
          </a:lstStyle>
          <a:p>
            <a:pPr>
              <a:defRPr/>
            </a:pPr>
            <a:endParaRPr lang="ru-RU"/>
          </a:p>
        </p:txBody>
      </p:sp>
      <p:sp>
        <p:nvSpPr>
          <p:cNvPr id="4" name="Rectangle 26"/>
          <p:cNvSpPr>
            <a:spLocks noGrp="1" noChangeArrowheads="1"/>
          </p:cNvSpPr>
          <p:nvPr>
            <p:ph type="sldNum" sz="quarter" idx="12"/>
          </p:nvPr>
        </p:nvSpPr>
        <p:spPr>
          <a:ln/>
        </p:spPr>
        <p:txBody>
          <a:bodyPr/>
          <a:lstStyle>
            <a:lvl1pPr>
              <a:defRPr/>
            </a:lvl1pPr>
          </a:lstStyle>
          <a:p>
            <a:pPr>
              <a:defRPr/>
            </a:pPr>
            <a:fld id="{32D5B05E-B2B8-477B-83F1-3E98537D7165}"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0326BCB8-AC70-401A-AB08-3B9450D76A91}"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4"/>
          <p:cNvSpPr>
            <a:spLocks noGrp="1" noChangeArrowheads="1"/>
          </p:cNvSpPr>
          <p:nvPr>
            <p:ph type="dt" sz="half" idx="10"/>
          </p:nvPr>
        </p:nvSpPr>
        <p:spPr>
          <a:ln/>
        </p:spPr>
        <p:txBody>
          <a:bodyPr/>
          <a:lstStyle>
            <a:lvl1pPr>
              <a:defRPr/>
            </a:lvl1pPr>
          </a:lstStyle>
          <a:p>
            <a:pPr>
              <a:defRPr/>
            </a:pPr>
            <a:endParaRPr lang="ru-RU"/>
          </a:p>
        </p:txBody>
      </p:sp>
      <p:sp>
        <p:nvSpPr>
          <p:cNvPr id="6" name="Rectangle 25"/>
          <p:cNvSpPr>
            <a:spLocks noGrp="1" noChangeArrowheads="1"/>
          </p:cNvSpPr>
          <p:nvPr>
            <p:ph type="ftr" sz="quarter" idx="11"/>
          </p:nvPr>
        </p:nvSpPr>
        <p:spPr>
          <a:ln/>
        </p:spPr>
        <p:txBody>
          <a:bodyPr/>
          <a:lstStyle>
            <a:lvl1pPr>
              <a:defRPr/>
            </a:lvl1pPr>
          </a:lstStyle>
          <a:p>
            <a:pPr>
              <a:defRPr/>
            </a:pPr>
            <a:endParaRPr lang="ru-RU"/>
          </a:p>
        </p:txBody>
      </p:sp>
      <p:sp>
        <p:nvSpPr>
          <p:cNvPr id="7" name="Rectangle 26"/>
          <p:cNvSpPr>
            <a:spLocks noGrp="1" noChangeArrowheads="1"/>
          </p:cNvSpPr>
          <p:nvPr>
            <p:ph type="sldNum" sz="quarter" idx="12"/>
          </p:nvPr>
        </p:nvSpPr>
        <p:spPr>
          <a:ln/>
        </p:spPr>
        <p:txBody>
          <a:bodyPr/>
          <a:lstStyle>
            <a:lvl1pPr>
              <a:defRPr/>
            </a:lvl1pPr>
          </a:lstStyle>
          <a:p>
            <a:pPr>
              <a:defRPr/>
            </a:pPr>
            <a:fld id="{804E392F-86EA-4998-9E20-36B24EB0D974}"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2390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dirty="0"/>
            </a:p>
          </p:txBody>
        </p:sp>
        <p:sp>
          <p:nvSpPr>
            <p:cNvPr id="12390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ru-RU" dirty="0"/>
            </a:p>
          </p:txBody>
        </p:sp>
      </p:grpSp>
      <p:sp>
        <p:nvSpPr>
          <p:cNvPr id="12390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ru-RU" dirty="0"/>
          </a:p>
        </p:txBody>
      </p:sp>
      <p:grpSp>
        <p:nvGrpSpPr>
          <p:cNvPr id="1028" name="Group 6"/>
          <p:cNvGrpSpPr>
            <a:grpSpLocks/>
          </p:cNvGrpSpPr>
          <p:nvPr/>
        </p:nvGrpSpPr>
        <p:grpSpPr bwMode="auto">
          <a:xfrm>
            <a:off x="0" y="6019800"/>
            <a:ext cx="7848600" cy="857250"/>
            <a:chOff x="0" y="3792"/>
            <a:chExt cx="4944" cy="540"/>
          </a:xfrm>
        </p:grpSpPr>
        <p:sp>
          <p:nvSpPr>
            <p:cNvPr id="12391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ru-RU" dirty="0"/>
            </a:p>
          </p:txBody>
        </p:sp>
        <p:grpSp>
          <p:nvGrpSpPr>
            <p:cNvPr id="1042" name="Group 8"/>
            <p:cNvGrpSpPr>
              <a:grpSpLocks/>
            </p:cNvGrpSpPr>
            <p:nvPr userDrawn="1"/>
          </p:nvGrpSpPr>
          <p:grpSpPr bwMode="auto">
            <a:xfrm>
              <a:off x="2486" y="3792"/>
              <a:ext cx="2458" cy="540"/>
              <a:chOff x="2486" y="3792"/>
              <a:chExt cx="2458" cy="540"/>
            </a:xfrm>
          </p:grpSpPr>
          <p:sp>
            <p:nvSpPr>
              <p:cNvPr id="12391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ru-RU" dirty="0"/>
              </a:p>
            </p:txBody>
          </p:sp>
          <p:sp>
            <p:nvSpPr>
              <p:cNvPr id="12391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ru-RU" dirty="0"/>
              </a:p>
            </p:txBody>
          </p:sp>
          <p:sp>
            <p:nvSpPr>
              <p:cNvPr id="12391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ru-RU" dirty="0"/>
              </a:p>
            </p:txBody>
          </p:sp>
          <p:sp>
            <p:nvSpPr>
              <p:cNvPr id="12391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ru-RU" dirty="0"/>
              </a:p>
            </p:txBody>
          </p:sp>
          <p:sp>
            <p:nvSpPr>
              <p:cNvPr id="12391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ru-RU" dirty="0"/>
              </a:p>
            </p:txBody>
          </p:sp>
        </p:grpSp>
        <p:sp>
          <p:nvSpPr>
            <p:cNvPr id="12391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ru-RU" dirty="0"/>
            </a:p>
          </p:txBody>
        </p:sp>
      </p:grpSp>
      <p:grpSp>
        <p:nvGrpSpPr>
          <p:cNvPr id="1029" name="Group 15"/>
          <p:cNvGrpSpPr>
            <a:grpSpLocks/>
          </p:cNvGrpSpPr>
          <p:nvPr/>
        </p:nvGrpSpPr>
        <p:grpSpPr bwMode="auto">
          <a:xfrm>
            <a:off x="627063" y="6021388"/>
            <a:ext cx="5684837" cy="849312"/>
            <a:chOff x="395" y="3793"/>
            <a:chExt cx="3581" cy="535"/>
          </a:xfrm>
        </p:grpSpPr>
        <p:sp>
          <p:nvSpPr>
            <p:cNvPr id="12392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ru-RU" dirty="0"/>
            </a:p>
          </p:txBody>
        </p:sp>
        <p:sp>
          <p:nvSpPr>
            <p:cNvPr id="12392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ru-RU" dirty="0"/>
            </a:p>
          </p:txBody>
        </p:sp>
        <p:sp>
          <p:nvSpPr>
            <p:cNvPr id="12392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ru-RU" dirty="0"/>
            </a:p>
          </p:txBody>
        </p:sp>
        <p:sp>
          <p:nvSpPr>
            <p:cNvPr id="12392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ru-RU" dirty="0"/>
            </a:p>
          </p:txBody>
        </p:sp>
        <p:sp>
          <p:nvSpPr>
            <p:cNvPr id="12392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ru-RU" dirty="0"/>
            </a:p>
          </p:txBody>
        </p:sp>
        <p:sp>
          <p:nvSpPr>
            <p:cNvPr id="12392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ru-RU" dirty="0"/>
            </a:p>
          </p:txBody>
        </p:sp>
      </p:grpSp>
      <p:sp>
        <p:nvSpPr>
          <p:cNvPr id="12392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2392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ru-RU"/>
          </a:p>
        </p:txBody>
      </p:sp>
      <p:sp>
        <p:nvSpPr>
          <p:cNvPr id="12392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ru-RU"/>
          </a:p>
        </p:txBody>
      </p:sp>
      <p:sp>
        <p:nvSpPr>
          <p:cNvPr id="12393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1F3E5EBE-C627-458F-8B5F-0205CB229485}" type="slidenum">
              <a:rPr lang="ru-RU"/>
              <a:pPr>
                <a:defRPr/>
              </a:pPr>
              <a:t>‹#›</a:t>
            </a:fld>
            <a:endParaRPr lang="ru-RU" dirty="0"/>
          </a:p>
        </p:txBody>
      </p:sp>
    </p:spTree>
  </p:cSld>
  <p:clrMap bg1="dk2" tx1="lt1" bg2="dk1" tx2="lt2" accent1="accent1" accent2="accent2" accent3="accent3" accent4="accent4" accent5="accent5" accent6="accent6" hlink="hlink" folHlink="folHlink"/>
  <p:sldLayoutIdLst>
    <p:sldLayoutId id="2147483788"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gif"/></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7.xml"/><Relationship Id="rId1" Type="http://schemas.openxmlformats.org/officeDocument/2006/relationships/video" Target="file:///D:\&#1084;&#1072;&#1084;&#1072;\&#1082;&#1086;&#1085;&#1092;&#1080;&#1088;&#1077;&#1085;&#1094;&#1080;&#1080;%202013\&#1072;&#1090;&#1084;&#1086;&#1089;&#1092;&#1077;&#1088;&#1072;%20(&#1041;&#1080;&#1081;&#1089;&#1082;)\&#1072;&#1090;&#1084;&#1086;&#1089;&#1092;&#1077;&#1088;&#1072;%20(&#1087;&#1088;&#1077;&#1079;&#1077;&#1085;&#1090;&#1072;&#1094;&#1080;&#1103;)\&#1085;&#1077;%20&#1083;&#1077;&#1079;&#1100;%20&#1074;%20&#1073;&#1091;&#1090;&#1099;&#1083;&#1082;&#1091;.wmv" TargetMode="Externa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gif"/><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gif"/></Relationships>
</file>

<file path=ppt/slides/_rels/slide42.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72.gif"/><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gif"/><Relationship Id="rId4" Type="http://schemas.openxmlformats.org/officeDocument/2006/relationships/image" Target="../media/image74.gif"/></Relationships>
</file>

<file path=ppt/slides/_rels/slide4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image" Target="../media/image81.jpe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hyperlink" Target="http://www.nado5.ru/" TargetMode="External"/><Relationship Id="rId13" Type="http://schemas.openxmlformats.org/officeDocument/2006/relationships/hyperlink" Target="http://rudocs.exdat.com/docs/index-28513.html" TargetMode="External"/><Relationship Id="rId18" Type="http://schemas.openxmlformats.org/officeDocument/2006/relationships/hyperlink" Target="http://x3mblog.ru/2009/08/17/britanskij-parashyutist-spassya-posle-padeniya-s-trexkilometrovoj-vysoty/" TargetMode="External"/><Relationship Id="rId3" Type="http://schemas.openxmlformats.org/officeDocument/2006/relationships/hyperlink" Target="http://prezentacii.com/" TargetMode="External"/><Relationship Id="rId21" Type="http://schemas.openxmlformats.org/officeDocument/2006/relationships/hyperlink" Target="http://allday2.com/index.php?newsid=141153" TargetMode="External"/><Relationship Id="rId7" Type="http://schemas.openxmlformats.org/officeDocument/2006/relationships/hyperlink" Target="http://fizika.moy.su/index/atmosfernoe_davlenie/0-13" TargetMode="External"/><Relationship Id="rId12" Type="http://schemas.openxmlformats.org/officeDocument/2006/relationships/hyperlink" Target="http://rudocs.exdat.com/" TargetMode="External"/><Relationship Id="rId17" Type="http://schemas.openxmlformats.org/officeDocument/2006/relationships/hyperlink" Target="http://contraindications.ru/oftopik/referat-pro-lomonosova-33.html" TargetMode="External"/><Relationship Id="rId2" Type="http://schemas.openxmlformats.org/officeDocument/2006/relationships/hyperlink" Target="http://yandex.ru/clck/jsredir?from=yandex.ru%3Byandsearch%3Bweb%3B%3B&amp;text=%D1%84%D0%B8%D0%B7%D0%B8%D0%BA%D0%B0%20%D0%B0%D1%82%D0%BC%D0%BE%D1%81%D1%84%D0%B5%D1%80%D0%BD%D0%BE%D0%B5%20%D0%B4%D0%B0%D0%B2%D0%BB%D0%B5%D0%BD%D0%B8%D0%B5&amp;uuid=&amp;state=AiuY0DBWFJ4ePaEse6rgeKdnI0e4oXuRYo0IEhrXr7w0L24O5Xv8RnUVwmxyeTliQI-KbE6oCBVYlfOMPoMwDbJzFIuew7V1_qr1uuq-1SpYLXb7yBh3IzvK2WZi7-ysQZRePGHwG96gmH6i13L_5SpqXx7n-VvINnaZ90fOdYedjLx_VA9bB8viX3f8hCXJ0JgCVlJLGt_BkkIzYC6QIi8vK3hMhnHiG-fh-_JLbPOzGKFeD_sFFw&amp;data=UlNrNmk5WktYejR0eWJFYk1LdmtxamRPcjR0alNJOHFic1JBNW9Od1dTZUdNRUZYQ19IbVpCLWp3b19nbFNJam1fbXJucklrMl9uUzhnWGl0NVF1ZkNlc0YtVk80RUxMZktnbXREdDBoLTA&amp;b64e=2&amp;sign=8a38aacb53e7654010b1e96a23add750&amp;keyno=0&amp;l10n=ru&amp;mc=0" TargetMode="External"/><Relationship Id="rId16" Type="http://schemas.openxmlformats.org/officeDocument/2006/relationships/hyperlink" Target="http://markapochtoy.in.ua/?product=%D1%8D%D0%B2%D0%B0%D0%BD%D0%B4%D0%B6%D0%B5%D0%BB%D0%B8%D1%81%D1%82-%D1%82%D0%BE%D1%80%D1%80%D0%B8%D1%87%D0%B5%D0%BB%D0%BB%D0%B8" TargetMode="External"/><Relationship Id="rId20" Type="http://schemas.openxmlformats.org/officeDocument/2006/relationships/hyperlink" Target="http://&#1089;&#1093;&#1077;&#1084;&#1086;.&#1088;&#1092;/shemy/b" TargetMode="External"/><Relationship Id="rId1" Type="http://schemas.openxmlformats.org/officeDocument/2006/relationships/slideLayout" Target="../slideLayouts/slideLayout2.xml"/><Relationship Id="rId6" Type="http://schemas.openxmlformats.org/officeDocument/2006/relationships/hyperlink" Target="http://fizika.moy.su/" TargetMode="External"/><Relationship Id="rId11" Type="http://schemas.openxmlformats.org/officeDocument/2006/relationships/hyperlink" Target="http://yandex.ru/clck/jsredir?from=yandex.ru%3Byandsearch%3Bweb%3B%3B&amp;text=%D1%84%D0%B8%D0%B7%D0%B8%D0%BA%D0%B0%20%D0%B0%D1%82%D0%BC%D0%BE%D1%81%D1%84%D0%B5%D1%80%D0%BD%D0%BE%D0%B5%20%D0%B4%D0%B0%D0%B2%D0%BB%D0%B5%D0%BD%D0%B8%D0%B5&amp;uuid=&amp;state=AiuY0DBWFJ4ePaEse6rgeKdnI0e4oXuRYo0IEhrXr7xRMCx0-_FJELjbYEDD57DsuzBP85GH7gLBxFDmjvWPBaNtZrX4nJy1pPJJeLVGVuPQpNsmVGT9s7Pn66p6CvwfUec3RWfuhDdT1IJwpdhd5_XWJwxz5yOoW2qmU8lMkChwSvWox1Hy-xhg_3J9UwBvjPlIjquAAmxNiOmIEKFcPLvIoZ9NIItQbm04BYxbXVblyvLXaEfP5Q&amp;data=UlNrNmk5WktYejR0eWJFYk1LdmtxaFhDcVg4MTM3VGNLX0pVbzMtU2JjWVp4b1dOOUpaUUxuV3JRMTdCTVNJMzFZTDBWQ2hjRVBBNURCbDRJakJvVnNXM3A0dEZHYlZQdXY4OGtBNFVNU2htTkRPdkZqbnpaTURnRVgzTUhxNW05NjBjeHoxSmgySWl4NlVXYXhrTFV3&amp;b64e=2&amp;sign=24955a51f71183cab7aaec8c165432a0&amp;keyno=0&amp;l10n=ru&amp;mc=0" TargetMode="External"/><Relationship Id="rId24" Type="http://schemas.openxmlformats.org/officeDocument/2006/relationships/hyperlink" Target="http://depdela.ru/leonov-aleksej-arkipovic" TargetMode="External"/><Relationship Id="rId5" Type="http://schemas.openxmlformats.org/officeDocument/2006/relationships/hyperlink" Target="http://yandex.ru/clck/jsredir?from=yandex.ru%3Byandsearch%3Bweb%3B%3B&amp;text=%D1%84%D0%B8%D0%B7%D0%B8%D0%BA%D0%B0%20%D0%B0%D1%82%D0%BC%D0%BE%D1%81%D1%84%D0%B5%D1%80%D0%BD%D0%BE%D0%B5%20%D0%B4%D0%B0%D0%B2%D0%BB%D0%B5%D0%BD%D0%B8%D0%B5&amp;uuid=&amp;state=AiuY0DBWFJ4ePaEse6rgeKdnI0e4oXuRYo0IEhrXr7wuW4NtZ-NwkX8sBHxJldSQtiRlHvOAl7HjcCGiCsHw17u5pAKfcILdxMrtNkDE9s_ajzEPHI748npjBJiaWYuDgKUllDJSLno5Pzpf_dCzeR49zsWqz9FvbYHYt4Q8fu5zlUIgR_zkFRHblmu7ld0jsL9Ib9MYN4x9TzId5peEQBexH8dvmntFgl01GJ_bzRUzY9_ZWB2Lng&amp;data=UlNrNmk5WktYejR0eWJFYk1LdmtxaEV4UnJGcHR2OHktWkN5STlzalpmOGVEV1R3VUM1V045ZFpVVTlrai0tUkk5YXhid3dzcXgtQjZ2dGw0S0duZmVLeEpId0dLY2lhMFN2NXhFSC00bTUtWloxSVFjVy1BajR6c0loeHJtY1ZGZm5UaHlwdU1WMkJDTHdnenJtMWRmbXNhVTJ2RFMtZUFHV0ktREY5YW5aMEhXc3BSWEtEdGc&amp;b64e=2&amp;sign=293ca005011dd00e2b0a648c4a9643ac&amp;keyno=0&amp;l10n=ru&amp;mc=0" TargetMode="External"/><Relationship Id="rId15" Type="http://schemas.openxmlformats.org/officeDocument/2006/relationships/hyperlink" Target="http://fizika1218.narod.ru/index/atmosfernoe_davlenie/0-56" TargetMode="External"/><Relationship Id="rId23" Type="http://schemas.openxmlformats.org/officeDocument/2006/relationships/hyperlink" Target="http://www.forceful.ru/allnews?page=485" TargetMode="External"/><Relationship Id="rId10" Type="http://schemas.openxmlformats.org/officeDocument/2006/relationships/hyperlink" Target="http://videocat.chat.ru/" TargetMode="External"/><Relationship Id="rId19" Type="http://schemas.openxmlformats.org/officeDocument/2006/relationships/hyperlink" Target="http://&#1089;&#1093;&#1077;&#1084;&#1086;.&#1088;&#1092;/shemy/biologija/agadzhanjan-n-a-atlas-po-normalnoi-fiziologi-1982-g/80.html" TargetMode="External"/><Relationship Id="rId4" Type="http://schemas.openxmlformats.org/officeDocument/2006/relationships/hyperlink" Target="http://prezentacii.com/po-fizike/" TargetMode="External"/><Relationship Id="rId9" Type="http://schemas.openxmlformats.org/officeDocument/2006/relationships/hyperlink" Target="http://www.nado5.ru/e-book/ves-vozdukha-atmosfernoe-davlenie" TargetMode="External"/><Relationship Id="rId14" Type="http://schemas.openxmlformats.org/officeDocument/2006/relationships/hyperlink" Target="http://fizika1218.narod.ru/" TargetMode="External"/><Relationship Id="rId22" Type="http://schemas.openxmlformats.org/officeDocument/2006/relationships/hyperlink" Target="http://www.saratovnews.ru/obschestvo/vodolazy-vernyli-balashovy-vod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0" y="1219200"/>
            <a:ext cx="8096250" cy="1524000"/>
          </a:xfrm>
        </p:spPr>
        <p:txBody>
          <a:bodyPr/>
          <a:lstStyle/>
          <a:p>
            <a:pPr eaLnBrk="1" hangingPunct="1">
              <a:defRPr/>
            </a:pPr>
            <a:r>
              <a:rPr lang="ru-RU" sz="4000" b="1" dirty="0" smtClean="0">
                <a:latin typeface="Times New Roman" pitchFamily="18" charset="0"/>
                <a:cs typeface="Times New Roman" pitchFamily="18" charset="0"/>
              </a:rPr>
              <a:t>Вес воздуха. Атмосфера.</a:t>
            </a:r>
          </a:p>
        </p:txBody>
      </p:sp>
      <p:sp>
        <p:nvSpPr>
          <p:cNvPr id="46083" name="Rectangle 3"/>
          <p:cNvSpPr>
            <a:spLocks noGrp="1" noChangeArrowheads="1"/>
          </p:cNvSpPr>
          <p:nvPr>
            <p:ph type="subTitle" idx="1"/>
          </p:nvPr>
        </p:nvSpPr>
        <p:spPr>
          <a:xfrm>
            <a:off x="228600" y="2209800"/>
            <a:ext cx="7543800" cy="2057400"/>
          </a:xfrm>
        </p:spPr>
        <p:txBody>
          <a:bodyPr/>
          <a:lstStyle/>
          <a:p>
            <a:pPr eaLnBrk="1" hangingPunct="1">
              <a:lnSpc>
                <a:spcPct val="80000"/>
              </a:lnSpc>
              <a:defRPr/>
            </a:pPr>
            <a:r>
              <a:rPr lang="ru-RU" sz="4000" b="1" dirty="0" smtClean="0">
                <a:latin typeface="Times New Roman" pitchFamily="18" charset="0"/>
                <a:cs typeface="Times New Roman" pitchFamily="18" charset="0"/>
              </a:rPr>
              <a:t>Атмосферное давление и жизнь на  Земле.  Опыт Торричелли.</a:t>
            </a:r>
          </a:p>
          <a:p>
            <a:pPr eaLnBrk="1" hangingPunct="1">
              <a:lnSpc>
                <a:spcPct val="80000"/>
              </a:lnSpc>
              <a:defRPr/>
            </a:pPr>
            <a:r>
              <a:rPr lang="ru-RU" sz="2000" b="1" dirty="0" smtClean="0">
                <a:latin typeface="Times New Roman" pitchFamily="18" charset="0"/>
                <a:cs typeface="Times New Roman" pitchFamily="18" charset="0"/>
              </a:rPr>
              <a:t>Выполнила: </a:t>
            </a:r>
            <a:r>
              <a:rPr lang="ru-RU" sz="2000" b="1" dirty="0" err="1" smtClean="0">
                <a:latin typeface="Times New Roman" pitchFamily="18" charset="0"/>
                <a:cs typeface="Times New Roman" pitchFamily="18" charset="0"/>
              </a:rPr>
              <a:t>Семененко</a:t>
            </a:r>
            <a:r>
              <a:rPr lang="ru-RU" sz="2000" b="1" dirty="0" smtClean="0">
                <a:latin typeface="Times New Roman" pitchFamily="18" charset="0"/>
                <a:cs typeface="Times New Roman" pitchFamily="18" charset="0"/>
              </a:rPr>
              <a:t> Надежда Михайловна, учитель физики, МАОУСОШ №25 г.Томск</a:t>
            </a:r>
          </a:p>
          <a:p>
            <a:pPr eaLnBrk="1" hangingPunct="1">
              <a:lnSpc>
                <a:spcPct val="80000"/>
              </a:lnSpc>
              <a:defRPr/>
            </a:pPr>
            <a:endParaRPr lang="ru-RU" sz="4000" b="1" dirty="0" smtClean="0"/>
          </a:p>
          <a:p>
            <a:pPr eaLnBrk="1" hangingPunct="1">
              <a:lnSpc>
                <a:spcPct val="80000"/>
              </a:lnSpc>
              <a:defRPr/>
            </a:pPr>
            <a:endParaRPr lang="ru-RU" sz="500" b="1" dirty="0" smtClean="0"/>
          </a:p>
        </p:txBody>
      </p:sp>
      <p:pic>
        <p:nvPicPr>
          <p:cNvPr id="3076" name="Picture 5" descr="15"/>
          <p:cNvPicPr>
            <a:picLocks noChangeAspect="1" noChangeArrowheads="1"/>
          </p:cNvPicPr>
          <p:nvPr/>
        </p:nvPicPr>
        <p:blipFill>
          <a:blip r:embed="rId2" cstate="email"/>
          <a:srcRect/>
          <a:stretch>
            <a:fillRect/>
          </a:stretch>
        </p:blipFill>
        <p:spPr bwMode="auto">
          <a:xfrm>
            <a:off x="457200" y="152400"/>
            <a:ext cx="1828800" cy="1828800"/>
          </a:xfrm>
          <a:prstGeom prst="rect">
            <a:avLst/>
          </a:prstGeom>
          <a:noFill/>
          <a:ln w="9525">
            <a:noFill/>
            <a:miter lim="800000"/>
            <a:headEnd/>
            <a:tailEnd/>
          </a:ln>
        </p:spPr>
      </p:pic>
      <p:pic>
        <p:nvPicPr>
          <p:cNvPr id="6" name="Picture 2" descr="http://im3-tub-ru.yandex.net/i?id=173997705-54-72&amp;n=21"/>
          <p:cNvPicPr>
            <a:picLocks noChangeAspect="1" noChangeArrowheads="1"/>
          </p:cNvPicPr>
          <p:nvPr/>
        </p:nvPicPr>
        <p:blipFill>
          <a:blip r:embed="rId3" cstate="email"/>
          <a:srcRect/>
          <a:stretch>
            <a:fillRect/>
          </a:stretch>
        </p:blipFill>
        <p:spPr bwMode="auto">
          <a:xfrm>
            <a:off x="5471592" y="4267200"/>
            <a:ext cx="3672408" cy="2373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объем и масса слоев"/>
          <p:cNvPicPr>
            <a:picLocks noChangeAspect="1" noChangeArrowheads="1"/>
          </p:cNvPicPr>
          <p:nvPr/>
        </p:nvPicPr>
        <p:blipFill>
          <a:blip r:embed="rId2" cstate="email"/>
          <a:srcRect/>
          <a:stretch>
            <a:fillRect/>
          </a:stretch>
        </p:blipFill>
        <p:spPr bwMode="auto">
          <a:xfrm>
            <a:off x="3810000" y="0"/>
            <a:ext cx="5334000" cy="6858000"/>
          </a:xfrm>
          <a:prstGeom prst="rect">
            <a:avLst/>
          </a:prstGeom>
          <a:noFill/>
          <a:ln w="9525">
            <a:noFill/>
            <a:miter lim="800000"/>
            <a:headEnd/>
            <a:tailEnd/>
          </a:ln>
        </p:spPr>
      </p:pic>
      <p:sp>
        <p:nvSpPr>
          <p:cNvPr id="134147" name="WordArt 3"/>
          <p:cNvSpPr>
            <a:spLocks noChangeArrowheads="1" noChangeShapeType="1" noTextEdit="1"/>
          </p:cNvSpPr>
          <p:nvPr/>
        </p:nvSpPr>
        <p:spPr bwMode="auto">
          <a:xfrm>
            <a:off x="468313" y="404813"/>
            <a:ext cx="2590800" cy="2493962"/>
          </a:xfrm>
          <a:prstGeom prst="rect">
            <a:avLst/>
          </a:prstGeom>
        </p:spPr>
        <p:txBody>
          <a:bodyPr wrap="none" fromWordArt="1">
            <a:prstTxWarp prst="textDeflateBottom">
              <a:avLst>
                <a:gd name="adj" fmla="val 76472"/>
              </a:avLst>
            </a:prstTxWarp>
          </a:bodyPr>
          <a:lstStyle/>
          <a:p>
            <a:pPr algn="ctr"/>
            <a:r>
              <a:rPr lang="ru-RU" sz="3600" kern="1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ОБЪЕМ И </a:t>
            </a:r>
          </a:p>
          <a:p>
            <a:pPr algn="ctr"/>
            <a:r>
              <a:rPr lang="ru-RU" sz="3600" kern="1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МАССА СЛОЕВ</a:t>
            </a:r>
          </a:p>
          <a:p>
            <a:pPr algn="ctr"/>
            <a:r>
              <a:rPr lang="ru-RU" sz="3600" kern="10">
                <a:ln w="9525">
                  <a:solidFill>
                    <a:srgbClr val="000000"/>
                  </a:solidFill>
                  <a:round/>
                  <a:headEnd/>
                  <a:tailEnd/>
                </a:ln>
                <a:gradFill rotWithShape="1">
                  <a:gsLst>
                    <a:gs pos="0">
                      <a:srgbClr val="707070"/>
                    </a:gs>
                    <a:gs pos="50000">
                      <a:srgbClr val="FFFFFF"/>
                    </a:gs>
                    <a:gs pos="100000">
                      <a:srgbClr val="707070"/>
                    </a:gs>
                  </a:gsLst>
                  <a:lin ang="2700000" scaled="1"/>
                </a:gradFill>
                <a:latin typeface="Impact"/>
              </a:rPr>
              <a:t>АТМОСФЕРЫ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34147"/>
                                        </p:tgtEl>
                                        <p:attrNameLst>
                                          <p:attrName>style.visibility</p:attrName>
                                        </p:attrNameLst>
                                      </p:cBhvr>
                                      <p:to>
                                        <p:strVal val="visible"/>
                                      </p:to>
                                    </p:set>
                                    <p:anim calcmode="lin" valueType="num">
                                      <p:cBhvr>
                                        <p:cTn id="7" dur="3000" fill="hold"/>
                                        <p:tgtEl>
                                          <p:spTgt spid="134147"/>
                                        </p:tgtEl>
                                        <p:attrNameLst>
                                          <p:attrName>ppt_w</p:attrName>
                                        </p:attrNameLst>
                                      </p:cBhvr>
                                      <p:tavLst>
                                        <p:tav tm="0">
                                          <p:val>
                                            <p:strVal val="#ppt_w*0.70"/>
                                          </p:val>
                                        </p:tav>
                                        <p:tav tm="100000">
                                          <p:val>
                                            <p:strVal val="#ppt_w"/>
                                          </p:val>
                                        </p:tav>
                                      </p:tavLst>
                                    </p:anim>
                                    <p:anim calcmode="lin" valueType="num">
                                      <p:cBhvr>
                                        <p:cTn id="8" dur="3000" fill="hold"/>
                                        <p:tgtEl>
                                          <p:spTgt spid="134147"/>
                                        </p:tgtEl>
                                        <p:attrNameLst>
                                          <p:attrName>ppt_h</p:attrName>
                                        </p:attrNameLst>
                                      </p:cBhvr>
                                      <p:tavLst>
                                        <p:tav tm="0">
                                          <p:val>
                                            <p:strVal val="#ppt_h"/>
                                          </p:val>
                                        </p:tav>
                                        <p:tav tm="100000">
                                          <p:val>
                                            <p:strVal val="#ppt_h"/>
                                          </p:val>
                                        </p:tav>
                                      </p:tavLst>
                                    </p:anim>
                                    <p:animEffect transition="in" filter="fade">
                                      <p:cBhvr>
                                        <p:cTn id="9" dur="3000"/>
                                        <p:tgtEl>
                                          <p:spTgt spid="134147"/>
                                        </p:tgtEl>
                                      </p:cBhvr>
                                    </p:animEffect>
                                  </p:childTnLst>
                                </p:cTn>
                              </p:par>
                            </p:childTnLst>
                          </p:cTn>
                        </p:par>
                        <p:par>
                          <p:cTn id="10" fill="hold">
                            <p:stCondLst>
                              <p:cond delay="3000"/>
                            </p:stCondLst>
                            <p:childTnLst>
                              <p:par>
                                <p:cTn id="11" presetID="13" presetClass="entr" presetSubtype="16" fill="hold" nodeType="afterEffect">
                                  <p:stCondLst>
                                    <p:cond delay="0"/>
                                  </p:stCondLst>
                                  <p:childTnLst>
                                    <p:set>
                                      <p:cBhvr>
                                        <p:cTn id="12" dur="1" fill="hold">
                                          <p:stCondLst>
                                            <p:cond delay="0"/>
                                          </p:stCondLst>
                                        </p:cTn>
                                        <p:tgtEl>
                                          <p:spTgt spid="134146"/>
                                        </p:tgtEl>
                                        <p:attrNameLst>
                                          <p:attrName>style.visibility</p:attrName>
                                        </p:attrNameLst>
                                      </p:cBhvr>
                                      <p:to>
                                        <p:strVal val="visible"/>
                                      </p:to>
                                    </p:set>
                                    <p:animEffect transition="in" filter="plus(in)">
                                      <p:cBhvr>
                                        <p:cTn id="13" dur="3000"/>
                                        <p:tgtEl>
                                          <p:spTgt spid="134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4953000" y="0"/>
            <a:ext cx="4191000" cy="457200"/>
          </a:xfrm>
          <a:prstGeom prst="rect">
            <a:avLst/>
          </a:prstGeom>
          <a:solidFill>
            <a:schemeClr val="tx1"/>
          </a:solidFill>
          <a:ln w="9525">
            <a:noFill/>
            <a:miter lim="800000"/>
            <a:headEnd/>
            <a:tailEnd/>
          </a:ln>
        </p:spPr>
        <p:txBody>
          <a:bodyPr>
            <a:spAutoFit/>
          </a:bodyPr>
          <a:lstStyle/>
          <a:p>
            <a:endParaRPr lang="ru-RU" sz="2400" b="1">
              <a:solidFill>
                <a:srgbClr val="FFCC00"/>
              </a:solidFill>
              <a:latin typeface="Times New Roman" pitchFamily="18" charset="0"/>
            </a:endParaRPr>
          </a:p>
        </p:txBody>
      </p:sp>
      <p:sp>
        <p:nvSpPr>
          <p:cNvPr id="137219" name="Text Box 3"/>
          <p:cNvSpPr txBox="1">
            <a:spLocks noChangeArrowheads="1"/>
          </p:cNvSpPr>
          <p:nvPr/>
        </p:nvSpPr>
        <p:spPr bwMode="auto">
          <a:xfrm>
            <a:off x="152400" y="304800"/>
            <a:ext cx="3581400" cy="2103438"/>
          </a:xfrm>
          <a:prstGeom prst="rect">
            <a:avLst/>
          </a:prstGeom>
          <a:noFill/>
          <a:ln w="9525">
            <a:noFill/>
            <a:miter lim="800000"/>
            <a:headEnd/>
            <a:tailEnd/>
          </a:ln>
        </p:spPr>
        <p:txBody>
          <a:bodyPr>
            <a:spAutoFit/>
          </a:bodyPr>
          <a:lstStyle/>
          <a:p>
            <a:r>
              <a:rPr lang="ru-RU" sz="2800" b="1">
                <a:latin typeface="Times New Roman" pitchFamily="18" charset="0"/>
              </a:rPr>
              <a:t>СОСТАВ ВОЗДУХА:</a:t>
            </a:r>
          </a:p>
          <a:p>
            <a:endParaRPr lang="ru-RU" sz="2800" b="1">
              <a:latin typeface="Times New Roman" pitchFamily="18" charset="0"/>
            </a:endParaRPr>
          </a:p>
          <a:p>
            <a:r>
              <a:rPr lang="ru-RU" sz="2400" b="1">
                <a:latin typeface="Times New Roman" pitchFamily="18" charset="0"/>
              </a:rPr>
              <a:t>Кислород О</a:t>
            </a:r>
            <a:r>
              <a:rPr lang="ru-RU" sz="1600" b="1">
                <a:latin typeface="Times New Roman" pitchFamily="18" charset="0"/>
              </a:rPr>
              <a:t>2</a:t>
            </a:r>
            <a:r>
              <a:rPr lang="ru-RU" sz="2400" b="1">
                <a:latin typeface="Times New Roman" pitchFamily="18" charset="0"/>
              </a:rPr>
              <a:t> – 21%</a:t>
            </a:r>
          </a:p>
          <a:p>
            <a:r>
              <a:rPr lang="ru-RU" sz="2400" b="1">
                <a:latin typeface="Times New Roman" pitchFamily="18" charset="0"/>
              </a:rPr>
              <a:t>Азот </a:t>
            </a:r>
            <a:r>
              <a:rPr lang="en-US" sz="2400" b="1">
                <a:latin typeface="Times New Roman" pitchFamily="18" charset="0"/>
              </a:rPr>
              <a:t>N</a:t>
            </a:r>
            <a:r>
              <a:rPr lang="en-US" sz="2400" b="1" baseline="-25000">
                <a:latin typeface="Times New Roman" pitchFamily="18" charset="0"/>
              </a:rPr>
              <a:t>2</a:t>
            </a:r>
            <a:r>
              <a:rPr lang="ru-RU" sz="2400" b="1" baseline="-25000">
                <a:latin typeface="Times New Roman" pitchFamily="18" charset="0"/>
              </a:rPr>
              <a:t> </a:t>
            </a:r>
            <a:r>
              <a:rPr lang="ru-RU" sz="2400" b="1">
                <a:latin typeface="Times New Roman" pitchFamily="18" charset="0"/>
              </a:rPr>
              <a:t>– 78%</a:t>
            </a:r>
          </a:p>
        </p:txBody>
      </p:sp>
      <p:sp>
        <p:nvSpPr>
          <p:cNvPr id="137220" name="Text Box 4"/>
          <p:cNvSpPr txBox="1">
            <a:spLocks noChangeArrowheads="1"/>
          </p:cNvSpPr>
          <p:nvPr/>
        </p:nvSpPr>
        <p:spPr bwMode="auto">
          <a:xfrm>
            <a:off x="228600" y="2438400"/>
            <a:ext cx="4192588" cy="457200"/>
          </a:xfrm>
          <a:prstGeom prst="rect">
            <a:avLst/>
          </a:prstGeom>
          <a:noFill/>
          <a:ln w="9525">
            <a:noFill/>
            <a:miter lim="800000"/>
            <a:headEnd/>
            <a:tailEnd/>
          </a:ln>
        </p:spPr>
        <p:txBody>
          <a:bodyPr>
            <a:spAutoFit/>
          </a:bodyPr>
          <a:lstStyle/>
          <a:p>
            <a:r>
              <a:rPr lang="ru-RU" sz="2400" b="1">
                <a:latin typeface="Times New Roman" pitchFamily="18" charset="0"/>
              </a:rPr>
              <a:t>Углекислый газ СО</a:t>
            </a:r>
            <a:r>
              <a:rPr lang="ru-RU" sz="2400" b="1" baseline="-25000">
                <a:latin typeface="Times New Roman" pitchFamily="18" charset="0"/>
              </a:rPr>
              <a:t>2</a:t>
            </a:r>
            <a:r>
              <a:rPr lang="ru-RU" sz="2400" b="1">
                <a:latin typeface="Times New Roman" pitchFamily="18" charset="0"/>
              </a:rPr>
              <a:t> –0,03%</a:t>
            </a:r>
          </a:p>
        </p:txBody>
      </p:sp>
      <p:sp>
        <p:nvSpPr>
          <p:cNvPr id="137221" name="Text Box 5"/>
          <p:cNvSpPr txBox="1">
            <a:spLocks noChangeArrowheads="1"/>
          </p:cNvSpPr>
          <p:nvPr/>
        </p:nvSpPr>
        <p:spPr bwMode="auto">
          <a:xfrm>
            <a:off x="228600" y="3048000"/>
            <a:ext cx="4140200" cy="457200"/>
          </a:xfrm>
          <a:prstGeom prst="rect">
            <a:avLst/>
          </a:prstGeom>
          <a:noFill/>
          <a:ln w="9525">
            <a:noFill/>
            <a:miter lim="800000"/>
            <a:headEnd/>
            <a:tailEnd/>
          </a:ln>
        </p:spPr>
        <p:txBody>
          <a:bodyPr>
            <a:spAutoFit/>
          </a:bodyPr>
          <a:lstStyle/>
          <a:p>
            <a:r>
              <a:rPr lang="ru-RU" sz="2400" b="1">
                <a:latin typeface="Times New Roman" pitchFamily="18" charset="0"/>
              </a:rPr>
              <a:t>Инертные газы – 0,94 %</a:t>
            </a:r>
          </a:p>
        </p:txBody>
      </p:sp>
      <p:sp>
        <p:nvSpPr>
          <p:cNvPr id="137222" name="Text Box 6"/>
          <p:cNvSpPr txBox="1">
            <a:spLocks noChangeArrowheads="1"/>
          </p:cNvSpPr>
          <p:nvPr/>
        </p:nvSpPr>
        <p:spPr bwMode="auto">
          <a:xfrm>
            <a:off x="323850" y="3733800"/>
            <a:ext cx="4764088" cy="2647950"/>
          </a:xfrm>
          <a:prstGeom prst="rect">
            <a:avLst/>
          </a:prstGeom>
          <a:noFill/>
          <a:ln w="9525">
            <a:noFill/>
            <a:miter lim="800000"/>
            <a:headEnd/>
            <a:tailEnd/>
          </a:ln>
        </p:spPr>
        <p:txBody>
          <a:bodyPr>
            <a:spAutoFit/>
          </a:bodyPr>
          <a:lstStyle/>
          <a:p>
            <a:r>
              <a:rPr lang="ru-RU" sz="2400" b="1">
                <a:latin typeface="Times New Roman" pitchFamily="18" charset="0"/>
              </a:rPr>
              <a:t>Переменные составные – 0,03% :</a:t>
            </a:r>
          </a:p>
          <a:p>
            <a:r>
              <a:rPr lang="ru-RU" sz="2400" b="1">
                <a:latin typeface="Times New Roman" pitchFamily="18" charset="0"/>
              </a:rPr>
              <a:t>Оксиды серы</a:t>
            </a:r>
          </a:p>
          <a:p>
            <a:r>
              <a:rPr lang="ru-RU" sz="2400" b="1">
                <a:latin typeface="Times New Roman" pitchFamily="18" charset="0"/>
              </a:rPr>
              <a:t>Угарный газ</a:t>
            </a:r>
          </a:p>
          <a:p>
            <a:r>
              <a:rPr lang="ru-RU" sz="2400" b="1">
                <a:latin typeface="Times New Roman" pitchFamily="18" charset="0"/>
              </a:rPr>
              <a:t>Аммиак</a:t>
            </a:r>
          </a:p>
          <a:p>
            <a:r>
              <a:rPr lang="ru-RU" sz="2400" b="1">
                <a:latin typeface="Times New Roman" pitchFamily="18" charset="0"/>
              </a:rPr>
              <a:t>Элементарная сера</a:t>
            </a:r>
          </a:p>
          <a:p>
            <a:r>
              <a:rPr lang="ru-RU" sz="2400" b="1">
                <a:latin typeface="Times New Roman" pitchFamily="18" charset="0"/>
              </a:rPr>
              <a:t>Сероводород</a:t>
            </a:r>
          </a:p>
          <a:p>
            <a:r>
              <a:rPr lang="ru-RU" sz="2400" b="1">
                <a:latin typeface="Times New Roman" pitchFamily="18" charset="0"/>
              </a:rPr>
              <a:t>Вода и пыль</a:t>
            </a:r>
          </a:p>
        </p:txBody>
      </p:sp>
      <p:pic>
        <p:nvPicPr>
          <p:cNvPr id="137223" name="Picture 7" descr="2 состав воздуха"/>
          <p:cNvPicPr>
            <a:picLocks noChangeAspect="1" noChangeArrowheads="1"/>
          </p:cNvPicPr>
          <p:nvPr/>
        </p:nvPicPr>
        <p:blipFill>
          <a:blip r:embed="rId2" cstate="email"/>
          <a:srcRect/>
          <a:stretch>
            <a:fillRect/>
          </a:stretch>
        </p:blipFill>
        <p:spPr bwMode="auto">
          <a:xfrm>
            <a:off x="4876800" y="0"/>
            <a:ext cx="4267200" cy="2971800"/>
          </a:xfrm>
          <a:prstGeom prst="rect">
            <a:avLst/>
          </a:prstGeom>
          <a:noFill/>
          <a:ln w="9525">
            <a:noFill/>
            <a:miter lim="800000"/>
            <a:headEnd/>
            <a:tailEnd/>
          </a:ln>
        </p:spPr>
      </p:pic>
      <p:pic>
        <p:nvPicPr>
          <p:cNvPr id="13320" name="Picture 9" descr="sost"/>
          <p:cNvPicPr>
            <a:picLocks noChangeAspect="1" noChangeArrowheads="1"/>
          </p:cNvPicPr>
          <p:nvPr/>
        </p:nvPicPr>
        <p:blipFill>
          <a:blip r:embed="rId3" cstate="email"/>
          <a:srcRect/>
          <a:stretch>
            <a:fillRect/>
          </a:stretch>
        </p:blipFill>
        <p:spPr bwMode="auto">
          <a:xfrm>
            <a:off x="4876800" y="3124200"/>
            <a:ext cx="4267200" cy="3733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7223"/>
                                        </p:tgtEl>
                                        <p:attrNameLst>
                                          <p:attrName>style.visibility</p:attrName>
                                        </p:attrNameLst>
                                      </p:cBhvr>
                                      <p:to>
                                        <p:strVal val="visible"/>
                                      </p:to>
                                    </p:set>
                                    <p:anim calcmode="lin" valueType="num">
                                      <p:cBhvr>
                                        <p:cTn id="7" dur="2000" fill="hold"/>
                                        <p:tgtEl>
                                          <p:spTgt spid="137223"/>
                                        </p:tgtEl>
                                        <p:attrNameLst>
                                          <p:attrName>ppt_w</p:attrName>
                                        </p:attrNameLst>
                                      </p:cBhvr>
                                      <p:tavLst>
                                        <p:tav tm="0">
                                          <p:val>
                                            <p:strVal val="#ppt_w*0.70"/>
                                          </p:val>
                                        </p:tav>
                                        <p:tav tm="100000">
                                          <p:val>
                                            <p:strVal val="#ppt_w"/>
                                          </p:val>
                                        </p:tav>
                                      </p:tavLst>
                                    </p:anim>
                                    <p:anim calcmode="lin" valueType="num">
                                      <p:cBhvr>
                                        <p:cTn id="8" dur="2000" fill="hold"/>
                                        <p:tgtEl>
                                          <p:spTgt spid="137223"/>
                                        </p:tgtEl>
                                        <p:attrNameLst>
                                          <p:attrName>ppt_h</p:attrName>
                                        </p:attrNameLst>
                                      </p:cBhvr>
                                      <p:tavLst>
                                        <p:tav tm="0">
                                          <p:val>
                                            <p:strVal val="#ppt_h"/>
                                          </p:val>
                                        </p:tav>
                                        <p:tav tm="100000">
                                          <p:val>
                                            <p:strVal val="#ppt_h"/>
                                          </p:val>
                                        </p:tav>
                                      </p:tavLst>
                                    </p:anim>
                                    <p:animEffect transition="in" filter="fade">
                                      <p:cBhvr>
                                        <p:cTn id="9" dur="2000"/>
                                        <p:tgtEl>
                                          <p:spTgt spid="137223"/>
                                        </p:tgtEl>
                                      </p:cBhvr>
                                    </p:animEffect>
                                  </p:childTnLst>
                                </p:cTn>
                              </p:par>
                            </p:childTnLst>
                          </p:cTn>
                        </p:par>
                        <p:par>
                          <p:cTn id="10" fill="hold">
                            <p:stCondLst>
                              <p:cond delay="2000"/>
                            </p:stCondLst>
                            <p:childTnLst>
                              <p:par>
                                <p:cTn id="11" presetID="29" presetClass="entr" presetSubtype="0" fill="hold" grpId="0" nodeType="afterEffect">
                                  <p:stCondLst>
                                    <p:cond delay="0"/>
                                  </p:stCondLst>
                                  <p:childTnLst>
                                    <p:set>
                                      <p:cBhvr>
                                        <p:cTn id="12" dur="1" fill="hold">
                                          <p:stCondLst>
                                            <p:cond delay="0"/>
                                          </p:stCondLst>
                                        </p:cTn>
                                        <p:tgtEl>
                                          <p:spTgt spid="137218"/>
                                        </p:tgtEl>
                                        <p:attrNameLst>
                                          <p:attrName>style.visibility</p:attrName>
                                        </p:attrNameLst>
                                      </p:cBhvr>
                                      <p:to>
                                        <p:strVal val="visible"/>
                                      </p:to>
                                    </p:set>
                                    <p:anim calcmode="lin" valueType="num">
                                      <p:cBhvr>
                                        <p:cTn id="13" dur="1000" fill="hold"/>
                                        <p:tgtEl>
                                          <p:spTgt spid="137218"/>
                                        </p:tgtEl>
                                        <p:attrNameLst>
                                          <p:attrName>ppt_x</p:attrName>
                                        </p:attrNameLst>
                                      </p:cBhvr>
                                      <p:tavLst>
                                        <p:tav tm="0">
                                          <p:val>
                                            <p:strVal val="#ppt_x-.2"/>
                                          </p:val>
                                        </p:tav>
                                        <p:tav tm="100000">
                                          <p:val>
                                            <p:strVal val="#ppt_x"/>
                                          </p:val>
                                        </p:tav>
                                      </p:tavLst>
                                    </p:anim>
                                    <p:anim calcmode="lin" valueType="num">
                                      <p:cBhvr>
                                        <p:cTn id="14" dur="1000" fill="hold"/>
                                        <p:tgtEl>
                                          <p:spTgt spid="13721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37218"/>
                                        </p:tgtEl>
                                      </p:cBhvr>
                                    </p:animEffect>
                                  </p:childTnLst>
                                </p:cTn>
                              </p:par>
                            </p:childTnLst>
                          </p:cTn>
                        </p:par>
                        <p:par>
                          <p:cTn id="16" fill="hold">
                            <p:stCondLst>
                              <p:cond delay="3000"/>
                            </p:stCondLst>
                            <p:childTnLst>
                              <p:par>
                                <p:cTn id="17" presetID="29" presetClass="entr" presetSubtype="0" fill="hold" grpId="0" nodeType="afterEffect">
                                  <p:stCondLst>
                                    <p:cond delay="0"/>
                                  </p:stCondLst>
                                  <p:childTnLst>
                                    <p:set>
                                      <p:cBhvr>
                                        <p:cTn id="18" dur="1" fill="hold">
                                          <p:stCondLst>
                                            <p:cond delay="0"/>
                                          </p:stCondLst>
                                        </p:cTn>
                                        <p:tgtEl>
                                          <p:spTgt spid="137219"/>
                                        </p:tgtEl>
                                        <p:attrNameLst>
                                          <p:attrName>style.visibility</p:attrName>
                                        </p:attrNameLst>
                                      </p:cBhvr>
                                      <p:to>
                                        <p:strVal val="visible"/>
                                      </p:to>
                                    </p:set>
                                    <p:anim calcmode="lin" valueType="num">
                                      <p:cBhvr>
                                        <p:cTn id="19" dur="1000" fill="hold"/>
                                        <p:tgtEl>
                                          <p:spTgt spid="137219"/>
                                        </p:tgtEl>
                                        <p:attrNameLst>
                                          <p:attrName>ppt_x</p:attrName>
                                        </p:attrNameLst>
                                      </p:cBhvr>
                                      <p:tavLst>
                                        <p:tav tm="0">
                                          <p:val>
                                            <p:strVal val="#ppt_x-.2"/>
                                          </p:val>
                                        </p:tav>
                                        <p:tav tm="100000">
                                          <p:val>
                                            <p:strVal val="#ppt_x"/>
                                          </p:val>
                                        </p:tav>
                                      </p:tavLst>
                                    </p:anim>
                                    <p:anim calcmode="lin" valueType="num">
                                      <p:cBhvr>
                                        <p:cTn id="20" dur="1000" fill="hold"/>
                                        <p:tgtEl>
                                          <p:spTgt spid="13721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7219"/>
                                        </p:tgtEl>
                                      </p:cBhvr>
                                    </p:animEffect>
                                  </p:childTnLst>
                                </p:cTn>
                              </p:par>
                            </p:childTnLst>
                          </p:cTn>
                        </p:par>
                        <p:par>
                          <p:cTn id="22" fill="hold">
                            <p:stCondLst>
                              <p:cond delay="4000"/>
                            </p:stCondLst>
                            <p:childTnLst>
                              <p:par>
                                <p:cTn id="23" presetID="29" presetClass="entr" presetSubtype="0" fill="hold" grpId="0" nodeType="afterEffect">
                                  <p:stCondLst>
                                    <p:cond delay="0"/>
                                  </p:stCondLst>
                                  <p:childTnLst>
                                    <p:set>
                                      <p:cBhvr>
                                        <p:cTn id="24" dur="1" fill="hold">
                                          <p:stCondLst>
                                            <p:cond delay="0"/>
                                          </p:stCondLst>
                                        </p:cTn>
                                        <p:tgtEl>
                                          <p:spTgt spid="137220"/>
                                        </p:tgtEl>
                                        <p:attrNameLst>
                                          <p:attrName>style.visibility</p:attrName>
                                        </p:attrNameLst>
                                      </p:cBhvr>
                                      <p:to>
                                        <p:strVal val="visible"/>
                                      </p:to>
                                    </p:set>
                                    <p:anim calcmode="lin" valueType="num">
                                      <p:cBhvr>
                                        <p:cTn id="25" dur="1000" fill="hold"/>
                                        <p:tgtEl>
                                          <p:spTgt spid="137220"/>
                                        </p:tgtEl>
                                        <p:attrNameLst>
                                          <p:attrName>ppt_x</p:attrName>
                                        </p:attrNameLst>
                                      </p:cBhvr>
                                      <p:tavLst>
                                        <p:tav tm="0">
                                          <p:val>
                                            <p:strVal val="#ppt_x-.2"/>
                                          </p:val>
                                        </p:tav>
                                        <p:tav tm="100000">
                                          <p:val>
                                            <p:strVal val="#ppt_x"/>
                                          </p:val>
                                        </p:tav>
                                      </p:tavLst>
                                    </p:anim>
                                    <p:anim calcmode="lin" valueType="num">
                                      <p:cBhvr>
                                        <p:cTn id="26" dur="1000" fill="hold"/>
                                        <p:tgtEl>
                                          <p:spTgt spid="13722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37220"/>
                                        </p:tgtEl>
                                      </p:cBhvr>
                                    </p:animEffect>
                                  </p:childTnLst>
                                </p:cTn>
                              </p:par>
                            </p:childTnLst>
                          </p:cTn>
                        </p:par>
                        <p:par>
                          <p:cTn id="28" fill="hold">
                            <p:stCondLst>
                              <p:cond delay="5000"/>
                            </p:stCondLst>
                            <p:childTnLst>
                              <p:par>
                                <p:cTn id="29" presetID="29" presetClass="entr" presetSubtype="0" fill="hold" grpId="0" nodeType="afterEffect">
                                  <p:stCondLst>
                                    <p:cond delay="0"/>
                                  </p:stCondLst>
                                  <p:childTnLst>
                                    <p:set>
                                      <p:cBhvr>
                                        <p:cTn id="30" dur="1" fill="hold">
                                          <p:stCondLst>
                                            <p:cond delay="0"/>
                                          </p:stCondLst>
                                        </p:cTn>
                                        <p:tgtEl>
                                          <p:spTgt spid="137221"/>
                                        </p:tgtEl>
                                        <p:attrNameLst>
                                          <p:attrName>style.visibility</p:attrName>
                                        </p:attrNameLst>
                                      </p:cBhvr>
                                      <p:to>
                                        <p:strVal val="visible"/>
                                      </p:to>
                                    </p:set>
                                    <p:anim calcmode="lin" valueType="num">
                                      <p:cBhvr>
                                        <p:cTn id="31" dur="1000" fill="hold"/>
                                        <p:tgtEl>
                                          <p:spTgt spid="137221"/>
                                        </p:tgtEl>
                                        <p:attrNameLst>
                                          <p:attrName>ppt_x</p:attrName>
                                        </p:attrNameLst>
                                      </p:cBhvr>
                                      <p:tavLst>
                                        <p:tav tm="0">
                                          <p:val>
                                            <p:strVal val="#ppt_x-.2"/>
                                          </p:val>
                                        </p:tav>
                                        <p:tav tm="100000">
                                          <p:val>
                                            <p:strVal val="#ppt_x"/>
                                          </p:val>
                                        </p:tav>
                                      </p:tavLst>
                                    </p:anim>
                                    <p:anim calcmode="lin" valueType="num">
                                      <p:cBhvr>
                                        <p:cTn id="32" dur="1000" fill="hold"/>
                                        <p:tgtEl>
                                          <p:spTgt spid="137221"/>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37221"/>
                                        </p:tgtEl>
                                      </p:cBhvr>
                                    </p:animEffect>
                                  </p:childTnLst>
                                </p:cTn>
                              </p:par>
                            </p:childTnLst>
                          </p:cTn>
                        </p:par>
                        <p:par>
                          <p:cTn id="34" fill="hold">
                            <p:stCondLst>
                              <p:cond delay="6000"/>
                            </p:stCondLst>
                            <p:childTnLst>
                              <p:par>
                                <p:cTn id="35" presetID="21" presetClass="entr" presetSubtype="4" fill="hold" grpId="0" nodeType="afterEffect">
                                  <p:stCondLst>
                                    <p:cond delay="0"/>
                                  </p:stCondLst>
                                  <p:childTnLst>
                                    <p:set>
                                      <p:cBhvr>
                                        <p:cTn id="36" dur="1" fill="hold">
                                          <p:stCondLst>
                                            <p:cond delay="0"/>
                                          </p:stCondLst>
                                        </p:cTn>
                                        <p:tgtEl>
                                          <p:spTgt spid="137222"/>
                                        </p:tgtEl>
                                        <p:attrNameLst>
                                          <p:attrName>style.visibility</p:attrName>
                                        </p:attrNameLst>
                                      </p:cBhvr>
                                      <p:to>
                                        <p:strVal val="visible"/>
                                      </p:to>
                                    </p:set>
                                    <p:animEffect transition="in" filter="wheel(4)">
                                      <p:cBhvr>
                                        <p:cTn id="37" dur="2000"/>
                                        <p:tgtEl>
                                          <p:spTgt spid="137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animBg="1"/>
      <p:bldP spid="137219" grpId="0"/>
      <p:bldP spid="137220" grpId="0"/>
      <p:bldP spid="137221" grpId="0"/>
      <p:bldP spid="1372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152400"/>
            <a:ext cx="4038600" cy="2362200"/>
          </a:xfrm>
        </p:spPr>
        <p:txBody>
          <a:bodyPr/>
          <a:lstStyle/>
          <a:p>
            <a:pPr eaLnBrk="1" hangingPunct="1">
              <a:defRPr/>
            </a:pPr>
            <a:r>
              <a:rPr lang="ru-RU" dirty="0" smtClean="0"/>
              <a:t>Вес воздуха</a:t>
            </a:r>
            <a:br>
              <a:rPr lang="ru-RU" dirty="0" smtClean="0"/>
            </a:br>
            <a:endParaRPr lang="ru-RU" dirty="0" smtClean="0"/>
          </a:p>
        </p:txBody>
      </p:sp>
      <p:pic>
        <p:nvPicPr>
          <p:cNvPr id="14339" name="Picture 3" descr="05"/>
          <p:cNvPicPr>
            <a:picLocks noChangeAspect="1" noChangeArrowheads="1"/>
          </p:cNvPicPr>
          <p:nvPr>
            <p:ph type="body" idx="1"/>
          </p:nvPr>
        </p:nvPicPr>
        <p:blipFill>
          <a:blip r:embed="rId2" cstate="email"/>
          <a:srcRect/>
          <a:stretch>
            <a:fillRect/>
          </a:stretch>
        </p:blipFill>
        <p:spPr>
          <a:xfrm>
            <a:off x="4572000" y="228600"/>
            <a:ext cx="4572000" cy="3276600"/>
          </a:xfrm>
          <a:noFill/>
        </p:spPr>
      </p:pic>
      <p:sp>
        <p:nvSpPr>
          <p:cNvPr id="187396" name="AutoShape 4"/>
          <p:cNvSpPr>
            <a:spLocks noChangeArrowheads="1"/>
          </p:cNvSpPr>
          <p:nvPr/>
        </p:nvSpPr>
        <p:spPr bwMode="auto">
          <a:xfrm>
            <a:off x="228600" y="2590800"/>
            <a:ext cx="3455988" cy="3097213"/>
          </a:xfrm>
          <a:prstGeom prst="cube">
            <a:avLst>
              <a:gd name="adj" fmla="val 25000"/>
            </a:avLst>
          </a:prstGeom>
          <a:solidFill>
            <a:schemeClr val="hlink"/>
          </a:solidFill>
          <a:ln w="9525">
            <a:solidFill>
              <a:schemeClr val="tx1"/>
            </a:solidFill>
            <a:miter lim="800000"/>
            <a:headEnd/>
            <a:tailEnd/>
          </a:ln>
        </p:spPr>
        <p:txBody>
          <a:bodyPr wrap="none" anchor="ctr"/>
          <a:lstStyle/>
          <a:p>
            <a:endParaRPr lang="ru-RU"/>
          </a:p>
        </p:txBody>
      </p:sp>
      <p:sp>
        <p:nvSpPr>
          <p:cNvPr id="14341" name="Rectangle 7"/>
          <p:cNvSpPr>
            <a:spLocks noChangeArrowheads="1"/>
          </p:cNvSpPr>
          <p:nvPr/>
        </p:nvSpPr>
        <p:spPr bwMode="auto">
          <a:xfrm>
            <a:off x="838200" y="1143000"/>
            <a:ext cx="3200400" cy="2000250"/>
          </a:xfrm>
          <a:prstGeom prst="rect">
            <a:avLst/>
          </a:prstGeom>
          <a:noFill/>
          <a:ln w="9525">
            <a:noFill/>
            <a:miter lim="800000"/>
            <a:headEnd/>
            <a:tailEnd/>
          </a:ln>
        </p:spPr>
        <p:txBody>
          <a:bodyPr>
            <a:spAutoFit/>
          </a:bodyPr>
          <a:lstStyle/>
          <a:p>
            <a:pPr>
              <a:spcBef>
                <a:spcPct val="50000"/>
              </a:spcBef>
            </a:pPr>
            <a:r>
              <a:rPr lang="ru-RU" sz="3200" b="1">
                <a:solidFill>
                  <a:srgbClr val="CC3399"/>
                </a:solidFill>
              </a:rPr>
              <a:t>1 м3 </a:t>
            </a:r>
            <a:r>
              <a:rPr lang="ru-RU" sz="4400" b="1">
                <a:solidFill>
                  <a:srgbClr val="CC3399"/>
                </a:solidFill>
              </a:rPr>
              <a:t>воздуха</a:t>
            </a:r>
          </a:p>
          <a:p>
            <a:pPr>
              <a:spcBef>
                <a:spcPct val="50000"/>
              </a:spcBef>
            </a:pPr>
            <a:endParaRPr lang="ru-RU" sz="3200">
              <a:latin typeface="Times New Roman" pitchFamily="18" charset="0"/>
            </a:endParaRPr>
          </a:p>
        </p:txBody>
      </p:sp>
      <p:sp>
        <p:nvSpPr>
          <p:cNvPr id="14342" name="Rectangle 9"/>
          <p:cNvSpPr>
            <a:spLocks noChangeArrowheads="1"/>
          </p:cNvSpPr>
          <p:nvPr/>
        </p:nvSpPr>
        <p:spPr bwMode="auto">
          <a:xfrm>
            <a:off x="4495800" y="3962400"/>
            <a:ext cx="4006850" cy="762000"/>
          </a:xfrm>
          <a:prstGeom prst="rect">
            <a:avLst/>
          </a:prstGeom>
          <a:noFill/>
          <a:ln w="9525">
            <a:noFill/>
            <a:miter lim="800000"/>
            <a:headEnd/>
            <a:tailEnd/>
          </a:ln>
        </p:spPr>
        <p:txBody>
          <a:bodyPr>
            <a:spAutoFit/>
          </a:bodyPr>
          <a:lstStyle/>
          <a:p>
            <a:r>
              <a:rPr lang="ru-RU" sz="4400" b="1">
                <a:solidFill>
                  <a:srgbClr val="FF33CC"/>
                </a:solidFill>
                <a:latin typeface="Times New Roman" pitchFamily="18" charset="0"/>
              </a:rPr>
              <a:t>масса – 1,3 кг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87396"/>
                                        </p:tgtEl>
                                        <p:attrNameLst>
                                          <p:attrName>style.visibility</p:attrName>
                                        </p:attrNameLst>
                                      </p:cBhvr>
                                      <p:to>
                                        <p:strVal val="visible"/>
                                      </p:to>
                                    </p:set>
                                    <p:anim calcmode="lin" valueType="num">
                                      <p:cBhvr>
                                        <p:cTn id="7" dur="2000" fill="hold"/>
                                        <p:tgtEl>
                                          <p:spTgt spid="187396"/>
                                        </p:tgtEl>
                                        <p:attrNameLst>
                                          <p:attrName>ppt_w</p:attrName>
                                        </p:attrNameLst>
                                      </p:cBhvr>
                                      <p:tavLst>
                                        <p:tav tm="0">
                                          <p:val>
                                            <p:strVal val="#ppt_w*0.70"/>
                                          </p:val>
                                        </p:tav>
                                        <p:tav tm="100000">
                                          <p:val>
                                            <p:strVal val="#ppt_w"/>
                                          </p:val>
                                        </p:tav>
                                      </p:tavLst>
                                    </p:anim>
                                    <p:anim calcmode="lin" valueType="num">
                                      <p:cBhvr>
                                        <p:cTn id="8" dur="2000" fill="hold"/>
                                        <p:tgtEl>
                                          <p:spTgt spid="187396"/>
                                        </p:tgtEl>
                                        <p:attrNameLst>
                                          <p:attrName>ppt_h</p:attrName>
                                        </p:attrNameLst>
                                      </p:cBhvr>
                                      <p:tavLst>
                                        <p:tav tm="0">
                                          <p:val>
                                            <p:strVal val="#ppt_h"/>
                                          </p:val>
                                        </p:tav>
                                        <p:tav tm="100000">
                                          <p:val>
                                            <p:strVal val="#ppt_h"/>
                                          </p:val>
                                        </p:tav>
                                      </p:tavLst>
                                    </p:anim>
                                    <p:animEffect transition="in" filter="fade">
                                      <p:cBhvr>
                                        <p:cTn id="9" dur="2000"/>
                                        <p:tgtEl>
                                          <p:spTgt spid="187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6400" y="457200"/>
            <a:ext cx="5334000" cy="523220"/>
          </a:xfrm>
          <a:prstGeom prst="rect">
            <a:avLst/>
          </a:prstGeom>
        </p:spPr>
        <p:txBody>
          <a:bodyPr>
            <a:spAutoFit/>
          </a:bodyPr>
          <a:lstStyle/>
          <a:p>
            <a:pPr>
              <a:defRPr/>
            </a:pPr>
            <a:r>
              <a:rPr lang="ru-RU" sz="28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Опыт «Вес воздуха  шарика»</a:t>
            </a:r>
            <a:endParaRPr lang="ru-RU" sz="2800" dirty="0"/>
          </a:p>
        </p:txBody>
      </p:sp>
      <p:sp>
        <p:nvSpPr>
          <p:cNvPr id="15363" name="Прямоугольник 2"/>
          <p:cNvSpPr>
            <a:spLocks noChangeArrowheads="1"/>
          </p:cNvSpPr>
          <p:nvPr/>
        </p:nvSpPr>
        <p:spPr bwMode="auto">
          <a:xfrm>
            <a:off x="914400" y="1066800"/>
            <a:ext cx="7086600" cy="3416300"/>
          </a:xfrm>
          <a:prstGeom prst="rect">
            <a:avLst/>
          </a:prstGeom>
          <a:noFill/>
          <a:ln w="9525">
            <a:noFill/>
            <a:miter lim="800000"/>
            <a:headEnd/>
            <a:tailEnd/>
          </a:ln>
        </p:spPr>
        <p:txBody>
          <a:bodyPr>
            <a:spAutoFit/>
          </a:bodyPr>
          <a:lstStyle/>
          <a:p>
            <a:pPr marL="514350" indent="-514350">
              <a:buFont typeface="Arial" charset="0"/>
              <a:buAutoNum type="arabicPeriod"/>
            </a:pPr>
            <a:r>
              <a:rPr lang="ru-RU" sz="2400">
                <a:latin typeface="Times New Roman" pitchFamily="18" charset="0"/>
                <a:cs typeface="Times New Roman" pitchFamily="18" charset="0"/>
              </a:rPr>
              <a:t>Возьмите два воздушных шарика, надуйте их.</a:t>
            </a:r>
          </a:p>
          <a:p>
            <a:pPr marL="514350" indent="-514350">
              <a:buFont typeface="Arial" charset="0"/>
              <a:buAutoNum type="arabicPeriod"/>
            </a:pPr>
            <a:r>
              <a:rPr lang="ru-RU" sz="2400">
                <a:latin typeface="Times New Roman" pitchFamily="18" charset="0"/>
                <a:cs typeface="Times New Roman" pitchFamily="18" charset="0"/>
              </a:rPr>
              <a:t>На один из шаров приклейте кусочек скотча.</a:t>
            </a:r>
          </a:p>
          <a:p>
            <a:pPr marL="514350" indent="-514350">
              <a:buFont typeface="Arial" charset="0"/>
              <a:buAutoNum type="arabicPeriod"/>
            </a:pPr>
            <a:r>
              <a:rPr lang="ru-RU" sz="2400">
                <a:latin typeface="Times New Roman" pitchFamily="18" charset="0"/>
                <a:cs typeface="Times New Roman" pitchFamily="18" charset="0"/>
              </a:rPr>
              <a:t>Привяжите шарики к рычагам уравновешенных весов . </a:t>
            </a:r>
          </a:p>
          <a:p>
            <a:pPr marL="514350" indent="-514350">
              <a:buFont typeface="Arial" charset="0"/>
              <a:buAutoNum type="arabicPeriod"/>
            </a:pPr>
            <a:r>
              <a:rPr lang="ru-RU" sz="2400">
                <a:latin typeface="Times New Roman" pitchFamily="18" charset="0"/>
                <a:cs typeface="Times New Roman" pitchFamily="18" charset="0"/>
              </a:rPr>
              <a:t>Проколите шарик  через скотч, придерживая рукой, кусочек скотча не даст шарику разлететься на кусочки.</a:t>
            </a:r>
          </a:p>
          <a:p>
            <a:pPr marL="514350" indent="-514350">
              <a:buFont typeface="Arial" charset="0"/>
              <a:buAutoNum type="arabicPeriod"/>
            </a:pPr>
            <a:r>
              <a:rPr lang="ru-RU" sz="2400">
                <a:latin typeface="Times New Roman" pitchFamily="18" charset="0"/>
                <a:cs typeface="Times New Roman" pitchFamily="18" charset="0"/>
              </a:rPr>
              <a:t>Когда движение весов остановится вы увидите, что шарик с воздухом весит больше.</a:t>
            </a:r>
          </a:p>
        </p:txBody>
      </p:sp>
      <p:pic>
        <p:nvPicPr>
          <p:cNvPr id="4" name="Содержимое 7" descr="MOV01258 001_0001.jpg"/>
          <p:cNvPicPr>
            <a:picLocks noChangeAspect="1"/>
          </p:cNvPicPr>
          <p:nvPr/>
        </p:nvPicPr>
        <p:blipFill>
          <a:blip r:embed="rId2" cstate="email"/>
          <a:srcRect/>
          <a:stretch>
            <a:fillRect/>
          </a:stretch>
        </p:blipFill>
        <p:spPr>
          <a:xfrm>
            <a:off x="2286000" y="4419600"/>
            <a:ext cx="434340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shar"/>
          <p:cNvPicPr>
            <a:picLocks noChangeAspect="1" noChangeArrowheads="1"/>
          </p:cNvPicPr>
          <p:nvPr/>
        </p:nvPicPr>
        <p:blipFill>
          <a:blip r:embed="rId2" cstate="email"/>
          <a:srcRect/>
          <a:stretch>
            <a:fillRect/>
          </a:stretch>
        </p:blipFill>
        <p:spPr bwMode="auto">
          <a:xfrm>
            <a:off x="1600200" y="1676400"/>
            <a:ext cx="5638800" cy="4419600"/>
          </a:xfrm>
          <a:prstGeom prst="rect">
            <a:avLst/>
          </a:prstGeom>
          <a:noFill/>
          <a:ln w="9525">
            <a:noFill/>
            <a:miter lim="800000"/>
            <a:headEnd/>
            <a:tailEnd/>
          </a:ln>
        </p:spPr>
      </p:pic>
      <p:sp>
        <p:nvSpPr>
          <p:cNvPr id="16387" name="Rectangle 3"/>
          <p:cNvSpPr>
            <a:spLocks noChangeArrowheads="1"/>
          </p:cNvSpPr>
          <p:nvPr/>
        </p:nvSpPr>
        <p:spPr bwMode="auto">
          <a:xfrm>
            <a:off x="152400" y="465138"/>
            <a:ext cx="8153400" cy="1200150"/>
          </a:xfrm>
          <a:prstGeom prst="rect">
            <a:avLst/>
          </a:prstGeom>
          <a:noFill/>
          <a:ln w="9525">
            <a:noFill/>
            <a:miter lim="800000"/>
            <a:headEnd/>
            <a:tailEnd/>
          </a:ln>
        </p:spPr>
        <p:txBody>
          <a:bodyPr anchor="ctr">
            <a:spAutoFit/>
          </a:bodyPr>
          <a:lstStyle/>
          <a:p>
            <a:pPr indent="190500" algn="ctr" eaLnBrk="0" hangingPunct="0"/>
            <a:r>
              <a:rPr lang="ru-RU" sz="2400">
                <a:latin typeface="Times New Roman" pitchFamily="18" charset="0"/>
                <a:cs typeface="Times New Roman" pitchFamily="18" charset="0"/>
              </a:rPr>
              <a:t>По подсчетам Паскаля атмосфера Земли весит столько же, сколько весил бы медный шар диаметром 10км - пять квадриллионов ( 5000000000000000 ) тонн!</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178018B"/>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157699" name="AutoShape 3"/>
          <p:cNvSpPr>
            <a:spLocks noChangeArrowheads="1"/>
          </p:cNvSpPr>
          <p:nvPr/>
        </p:nvSpPr>
        <p:spPr bwMode="auto">
          <a:xfrm>
            <a:off x="2916238" y="3933825"/>
            <a:ext cx="287337" cy="1223963"/>
          </a:xfrm>
          <a:prstGeom prst="downArrow">
            <a:avLst>
              <a:gd name="adj1" fmla="val 50000"/>
              <a:gd name="adj2" fmla="val 106492"/>
            </a:avLst>
          </a:prstGeom>
          <a:solidFill>
            <a:schemeClr val="accent1"/>
          </a:solidFill>
          <a:ln w="9525">
            <a:solidFill>
              <a:schemeClr val="tx1"/>
            </a:solidFill>
            <a:miter lim="800000"/>
            <a:headEnd/>
            <a:tailEnd/>
          </a:ln>
        </p:spPr>
        <p:txBody>
          <a:bodyPr wrap="none" anchor="ctr"/>
          <a:lstStyle/>
          <a:p>
            <a:endParaRPr lang="ru-RU"/>
          </a:p>
        </p:txBody>
      </p:sp>
      <p:sp>
        <p:nvSpPr>
          <p:cNvPr id="157700" name="AutoShape 4"/>
          <p:cNvSpPr>
            <a:spLocks noChangeArrowheads="1"/>
          </p:cNvSpPr>
          <p:nvPr/>
        </p:nvSpPr>
        <p:spPr bwMode="auto">
          <a:xfrm>
            <a:off x="3851275" y="3068638"/>
            <a:ext cx="287338" cy="2016125"/>
          </a:xfrm>
          <a:prstGeom prst="downArrow">
            <a:avLst>
              <a:gd name="adj1" fmla="val 50000"/>
              <a:gd name="adj2" fmla="val 175414"/>
            </a:avLst>
          </a:prstGeom>
          <a:solidFill>
            <a:schemeClr val="accent1"/>
          </a:solidFill>
          <a:ln w="9525">
            <a:solidFill>
              <a:schemeClr val="tx1"/>
            </a:solidFill>
            <a:miter lim="800000"/>
            <a:headEnd/>
            <a:tailEnd/>
          </a:ln>
        </p:spPr>
        <p:txBody>
          <a:bodyPr wrap="none" anchor="ctr"/>
          <a:lstStyle/>
          <a:p>
            <a:endParaRPr lang="ru-RU"/>
          </a:p>
        </p:txBody>
      </p:sp>
      <p:sp>
        <p:nvSpPr>
          <p:cNvPr id="157701" name="AutoShape 5"/>
          <p:cNvSpPr>
            <a:spLocks noChangeArrowheads="1"/>
          </p:cNvSpPr>
          <p:nvPr/>
        </p:nvSpPr>
        <p:spPr bwMode="auto">
          <a:xfrm>
            <a:off x="4500563" y="2565400"/>
            <a:ext cx="215900" cy="2592388"/>
          </a:xfrm>
          <a:prstGeom prst="downArrow">
            <a:avLst>
              <a:gd name="adj1" fmla="val 50000"/>
              <a:gd name="adj2" fmla="val 300184"/>
            </a:avLst>
          </a:prstGeom>
          <a:solidFill>
            <a:schemeClr val="accent1"/>
          </a:solidFill>
          <a:ln w="9525">
            <a:solidFill>
              <a:schemeClr val="tx1"/>
            </a:solidFill>
            <a:miter lim="800000"/>
            <a:headEnd/>
            <a:tailEnd/>
          </a:ln>
        </p:spPr>
        <p:txBody>
          <a:bodyPr wrap="none" anchor="ctr"/>
          <a:lstStyle/>
          <a:p>
            <a:endParaRPr lang="ru-RU"/>
          </a:p>
        </p:txBody>
      </p:sp>
      <p:sp>
        <p:nvSpPr>
          <p:cNvPr id="157702" name="AutoShape 6"/>
          <p:cNvSpPr>
            <a:spLocks noChangeArrowheads="1"/>
          </p:cNvSpPr>
          <p:nvPr/>
        </p:nvSpPr>
        <p:spPr bwMode="auto">
          <a:xfrm>
            <a:off x="5219700" y="2133600"/>
            <a:ext cx="288925" cy="2951163"/>
          </a:xfrm>
          <a:prstGeom prst="downArrow">
            <a:avLst>
              <a:gd name="adj1" fmla="val 50000"/>
              <a:gd name="adj2" fmla="val 255357"/>
            </a:avLst>
          </a:prstGeom>
          <a:solidFill>
            <a:schemeClr val="accent1"/>
          </a:solidFill>
          <a:ln w="9525">
            <a:solidFill>
              <a:schemeClr val="tx1"/>
            </a:solidFill>
            <a:miter lim="800000"/>
            <a:headEnd/>
            <a:tailEnd/>
          </a:ln>
        </p:spPr>
        <p:txBody>
          <a:bodyPr wrap="none" anchor="ctr"/>
          <a:lstStyle/>
          <a:p>
            <a:endParaRPr lang="ru-RU"/>
          </a:p>
        </p:txBody>
      </p:sp>
      <p:sp>
        <p:nvSpPr>
          <p:cNvPr id="157703" name="Text Box 7"/>
          <p:cNvSpPr txBox="1">
            <a:spLocks noChangeArrowheads="1"/>
          </p:cNvSpPr>
          <p:nvPr/>
        </p:nvSpPr>
        <p:spPr bwMode="auto">
          <a:xfrm>
            <a:off x="2916238" y="3043238"/>
            <a:ext cx="542925" cy="579437"/>
          </a:xfrm>
          <a:prstGeom prst="rect">
            <a:avLst/>
          </a:prstGeom>
          <a:noFill/>
          <a:ln w="9525">
            <a:noFill/>
            <a:miter lim="800000"/>
            <a:headEnd/>
            <a:tailEnd/>
          </a:ln>
        </p:spPr>
        <p:txBody>
          <a:bodyPr wrap="none">
            <a:spAutoFit/>
          </a:bodyPr>
          <a:lstStyle/>
          <a:p>
            <a:r>
              <a:rPr lang="en-US" sz="3200" b="1">
                <a:solidFill>
                  <a:schemeClr val="bg1"/>
                </a:solidFill>
                <a:latin typeface="Times New Roman" pitchFamily="18" charset="0"/>
              </a:rPr>
              <a:t>p</a:t>
            </a:r>
            <a:r>
              <a:rPr lang="en-US" sz="3200" b="1" baseline="-25000">
                <a:solidFill>
                  <a:schemeClr val="bg1"/>
                </a:solidFill>
                <a:latin typeface="Times New Roman" pitchFamily="18" charset="0"/>
              </a:rPr>
              <a:t>1</a:t>
            </a:r>
            <a:endParaRPr lang="ru-RU" sz="3200" b="1" baseline="-25000">
              <a:solidFill>
                <a:schemeClr val="bg1"/>
              </a:solidFill>
              <a:latin typeface="Times New Roman" pitchFamily="18" charset="0"/>
            </a:endParaRPr>
          </a:p>
        </p:txBody>
      </p:sp>
      <p:sp>
        <p:nvSpPr>
          <p:cNvPr id="157704" name="Text Box 8"/>
          <p:cNvSpPr txBox="1">
            <a:spLocks noChangeArrowheads="1"/>
          </p:cNvSpPr>
          <p:nvPr/>
        </p:nvSpPr>
        <p:spPr bwMode="auto">
          <a:xfrm>
            <a:off x="3708400" y="2251075"/>
            <a:ext cx="542925" cy="579438"/>
          </a:xfrm>
          <a:prstGeom prst="rect">
            <a:avLst/>
          </a:prstGeom>
          <a:noFill/>
          <a:ln w="9525">
            <a:noFill/>
            <a:miter lim="800000"/>
            <a:headEnd/>
            <a:tailEnd/>
          </a:ln>
        </p:spPr>
        <p:txBody>
          <a:bodyPr wrap="none">
            <a:spAutoFit/>
          </a:bodyPr>
          <a:lstStyle/>
          <a:p>
            <a:r>
              <a:rPr lang="en-US" sz="3200" b="1">
                <a:solidFill>
                  <a:schemeClr val="bg1"/>
                </a:solidFill>
                <a:latin typeface="Times New Roman" pitchFamily="18" charset="0"/>
              </a:rPr>
              <a:t>p</a:t>
            </a:r>
            <a:r>
              <a:rPr lang="en-US" sz="3200" b="1" baseline="-25000">
                <a:solidFill>
                  <a:schemeClr val="bg1"/>
                </a:solidFill>
                <a:latin typeface="Times New Roman" pitchFamily="18" charset="0"/>
              </a:rPr>
              <a:t>2</a:t>
            </a:r>
            <a:endParaRPr lang="ru-RU" sz="3200" b="1" baseline="-25000">
              <a:solidFill>
                <a:schemeClr val="bg1"/>
              </a:solidFill>
              <a:latin typeface="Times New Roman" pitchFamily="18" charset="0"/>
            </a:endParaRPr>
          </a:p>
        </p:txBody>
      </p:sp>
      <p:sp>
        <p:nvSpPr>
          <p:cNvPr id="157705" name="Text Box 9"/>
          <p:cNvSpPr txBox="1">
            <a:spLocks noChangeArrowheads="1"/>
          </p:cNvSpPr>
          <p:nvPr/>
        </p:nvSpPr>
        <p:spPr bwMode="auto">
          <a:xfrm>
            <a:off x="4419600" y="1676400"/>
            <a:ext cx="542925" cy="579438"/>
          </a:xfrm>
          <a:prstGeom prst="rect">
            <a:avLst/>
          </a:prstGeom>
          <a:noFill/>
          <a:ln w="9525">
            <a:noFill/>
            <a:miter lim="800000"/>
            <a:headEnd/>
            <a:tailEnd/>
          </a:ln>
        </p:spPr>
        <p:txBody>
          <a:bodyPr wrap="none">
            <a:spAutoFit/>
          </a:bodyPr>
          <a:lstStyle/>
          <a:p>
            <a:r>
              <a:rPr lang="en-US" sz="3200" b="1">
                <a:solidFill>
                  <a:schemeClr val="bg1"/>
                </a:solidFill>
                <a:latin typeface="Times New Roman" pitchFamily="18" charset="0"/>
              </a:rPr>
              <a:t>p</a:t>
            </a:r>
            <a:r>
              <a:rPr lang="en-US" sz="3200" b="1" baseline="-25000">
                <a:solidFill>
                  <a:schemeClr val="bg1"/>
                </a:solidFill>
                <a:latin typeface="Times New Roman" pitchFamily="18" charset="0"/>
              </a:rPr>
              <a:t>3</a:t>
            </a:r>
            <a:endParaRPr lang="ru-RU" sz="3200" b="1" baseline="-25000">
              <a:solidFill>
                <a:schemeClr val="bg1"/>
              </a:solidFill>
              <a:latin typeface="Times New Roman" pitchFamily="18" charset="0"/>
            </a:endParaRPr>
          </a:p>
        </p:txBody>
      </p:sp>
      <p:sp>
        <p:nvSpPr>
          <p:cNvPr id="157706" name="Text Box 10"/>
          <p:cNvSpPr txBox="1">
            <a:spLocks noChangeArrowheads="1"/>
          </p:cNvSpPr>
          <p:nvPr/>
        </p:nvSpPr>
        <p:spPr bwMode="auto">
          <a:xfrm>
            <a:off x="5219700" y="1243013"/>
            <a:ext cx="542925" cy="579437"/>
          </a:xfrm>
          <a:prstGeom prst="rect">
            <a:avLst/>
          </a:prstGeom>
          <a:noFill/>
          <a:ln w="9525">
            <a:noFill/>
            <a:miter lim="800000"/>
            <a:headEnd/>
            <a:tailEnd/>
          </a:ln>
        </p:spPr>
        <p:txBody>
          <a:bodyPr wrap="none">
            <a:spAutoFit/>
          </a:bodyPr>
          <a:lstStyle/>
          <a:p>
            <a:r>
              <a:rPr lang="en-US" sz="3200" b="1">
                <a:solidFill>
                  <a:schemeClr val="bg1"/>
                </a:solidFill>
                <a:latin typeface="Times New Roman" pitchFamily="18" charset="0"/>
              </a:rPr>
              <a:t>p</a:t>
            </a:r>
            <a:r>
              <a:rPr lang="en-US" sz="3200" b="1" baseline="-25000">
                <a:solidFill>
                  <a:schemeClr val="bg1"/>
                </a:solidFill>
                <a:latin typeface="Times New Roman" pitchFamily="18" charset="0"/>
              </a:rPr>
              <a:t>4</a:t>
            </a:r>
            <a:endParaRPr lang="ru-RU" sz="3200" b="1" baseline="-25000">
              <a:solidFill>
                <a:schemeClr val="bg1"/>
              </a:solidFill>
              <a:latin typeface="Times New Roman" pitchFamily="18" charset="0"/>
            </a:endParaRPr>
          </a:p>
        </p:txBody>
      </p:sp>
      <p:sp>
        <p:nvSpPr>
          <p:cNvPr id="157707" name="Text Box 11"/>
          <p:cNvSpPr txBox="1">
            <a:spLocks noChangeArrowheads="1"/>
          </p:cNvSpPr>
          <p:nvPr/>
        </p:nvSpPr>
        <p:spPr bwMode="auto">
          <a:xfrm>
            <a:off x="2124075" y="5516563"/>
            <a:ext cx="2590800" cy="641350"/>
          </a:xfrm>
          <a:prstGeom prst="rect">
            <a:avLst/>
          </a:prstGeom>
          <a:noFill/>
          <a:ln w="9525">
            <a:noFill/>
            <a:miter lim="800000"/>
            <a:headEnd/>
            <a:tailEnd/>
          </a:ln>
        </p:spPr>
        <p:txBody>
          <a:bodyPr wrap="none">
            <a:spAutoFit/>
          </a:bodyPr>
          <a:lstStyle/>
          <a:p>
            <a:r>
              <a:rPr lang="en-US" sz="3600" b="1">
                <a:solidFill>
                  <a:schemeClr val="bg1"/>
                </a:solidFill>
                <a:latin typeface="Times New Roman" pitchFamily="18" charset="0"/>
              </a:rPr>
              <a:t>p</a:t>
            </a:r>
            <a:r>
              <a:rPr lang="en-US" sz="3600" b="1" baseline="-25000">
                <a:solidFill>
                  <a:schemeClr val="bg1"/>
                </a:solidFill>
                <a:latin typeface="Times New Roman" pitchFamily="18" charset="0"/>
              </a:rPr>
              <a:t>1</a:t>
            </a:r>
            <a:r>
              <a:rPr lang="en-US" sz="3600" b="1">
                <a:solidFill>
                  <a:schemeClr val="bg1"/>
                </a:solidFill>
                <a:latin typeface="Times New Roman" pitchFamily="18" charset="0"/>
              </a:rPr>
              <a:t>&lt;p</a:t>
            </a:r>
            <a:r>
              <a:rPr lang="en-US" sz="3600" b="1" baseline="-25000">
                <a:solidFill>
                  <a:schemeClr val="bg1"/>
                </a:solidFill>
                <a:latin typeface="Times New Roman" pitchFamily="18" charset="0"/>
              </a:rPr>
              <a:t>2</a:t>
            </a:r>
            <a:r>
              <a:rPr lang="en-US" sz="3600" b="1">
                <a:solidFill>
                  <a:schemeClr val="bg1"/>
                </a:solidFill>
                <a:latin typeface="Times New Roman" pitchFamily="18" charset="0"/>
              </a:rPr>
              <a:t>&lt;p</a:t>
            </a:r>
            <a:r>
              <a:rPr lang="en-US" sz="3600" b="1" baseline="-25000">
                <a:solidFill>
                  <a:schemeClr val="bg1"/>
                </a:solidFill>
                <a:latin typeface="Times New Roman" pitchFamily="18" charset="0"/>
              </a:rPr>
              <a:t>3</a:t>
            </a:r>
            <a:r>
              <a:rPr lang="en-US" sz="3600" b="1">
                <a:solidFill>
                  <a:schemeClr val="bg1"/>
                </a:solidFill>
                <a:latin typeface="Times New Roman" pitchFamily="18" charset="0"/>
              </a:rPr>
              <a:t>&lt;p</a:t>
            </a:r>
            <a:r>
              <a:rPr lang="en-US" sz="3600" b="1" baseline="-25000">
                <a:solidFill>
                  <a:schemeClr val="bg1"/>
                </a:solidFill>
                <a:latin typeface="Times New Roman" pitchFamily="18" charset="0"/>
              </a:rPr>
              <a:t>4</a:t>
            </a:r>
            <a:endParaRPr lang="ru-RU" sz="3600" b="1" baseline="-25000">
              <a:solidFill>
                <a:schemeClr val="bg1"/>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57698"/>
                                        </p:tgtEl>
                                      </p:cBhvr>
                                      <p:by x="150000" y="150000"/>
                                    </p:animScale>
                                  </p:childTnLst>
                                </p:cTn>
                              </p:par>
                            </p:childTnLst>
                          </p:cTn>
                        </p:par>
                        <p:par>
                          <p:cTn id="7" fill="hold">
                            <p:stCondLst>
                              <p:cond delay="2000"/>
                            </p:stCondLst>
                            <p:childTnLst>
                              <p:par>
                                <p:cTn id="8" presetID="53" presetClass="entr" presetSubtype="0" fill="hold" grpId="0" nodeType="afterEffect">
                                  <p:stCondLst>
                                    <p:cond delay="0"/>
                                  </p:stCondLst>
                                  <p:childTnLst>
                                    <p:set>
                                      <p:cBhvr>
                                        <p:cTn id="9" dur="1" fill="hold">
                                          <p:stCondLst>
                                            <p:cond delay="0"/>
                                          </p:stCondLst>
                                        </p:cTn>
                                        <p:tgtEl>
                                          <p:spTgt spid="157699"/>
                                        </p:tgtEl>
                                        <p:attrNameLst>
                                          <p:attrName>style.visibility</p:attrName>
                                        </p:attrNameLst>
                                      </p:cBhvr>
                                      <p:to>
                                        <p:strVal val="visible"/>
                                      </p:to>
                                    </p:set>
                                    <p:anim calcmode="lin" valueType="num">
                                      <p:cBhvr>
                                        <p:cTn id="10" dur="500" fill="hold"/>
                                        <p:tgtEl>
                                          <p:spTgt spid="157699"/>
                                        </p:tgtEl>
                                        <p:attrNameLst>
                                          <p:attrName>ppt_w</p:attrName>
                                        </p:attrNameLst>
                                      </p:cBhvr>
                                      <p:tavLst>
                                        <p:tav tm="0">
                                          <p:val>
                                            <p:fltVal val="0"/>
                                          </p:val>
                                        </p:tav>
                                        <p:tav tm="100000">
                                          <p:val>
                                            <p:strVal val="#ppt_w"/>
                                          </p:val>
                                        </p:tav>
                                      </p:tavLst>
                                    </p:anim>
                                    <p:anim calcmode="lin" valueType="num">
                                      <p:cBhvr>
                                        <p:cTn id="11" dur="500" fill="hold"/>
                                        <p:tgtEl>
                                          <p:spTgt spid="157699"/>
                                        </p:tgtEl>
                                        <p:attrNameLst>
                                          <p:attrName>ppt_h</p:attrName>
                                        </p:attrNameLst>
                                      </p:cBhvr>
                                      <p:tavLst>
                                        <p:tav tm="0">
                                          <p:val>
                                            <p:fltVal val="0"/>
                                          </p:val>
                                        </p:tav>
                                        <p:tav tm="100000">
                                          <p:val>
                                            <p:strVal val="#ppt_h"/>
                                          </p:val>
                                        </p:tav>
                                      </p:tavLst>
                                    </p:anim>
                                    <p:animEffect transition="in" filter="fade">
                                      <p:cBhvr>
                                        <p:cTn id="12" dur="500"/>
                                        <p:tgtEl>
                                          <p:spTgt spid="157699"/>
                                        </p:tgtEl>
                                      </p:cBhvr>
                                    </p:animEffect>
                                  </p:childTnLst>
                                </p:cTn>
                              </p:par>
                            </p:childTnLst>
                          </p:cTn>
                        </p:par>
                        <p:par>
                          <p:cTn id="13" fill="hold">
                            <p:stCondLst>
                              <p:cond delay="2500"/>
                            </p:stCondLst>
                            <p:childTnLst>
                              <p:par>
                                <p:cTn id="14" presetID="2" presetClass="entr" presetSubtype="1" fill="hold" grpId="0" nodeType="afterEffect">
                                  <p:stCondLst>
                                    <p:cond delay="0"/>
                                  </p:stCondLst>
                                  <p:childTnLst>
                                    <p:set>
                                      <p:cBhvr>
                                        <p:cTn id="15" dur="1" fill="hold">
                                          <p:stCondLst>
                                            <p:cond delay="0"/>
                                          </p:stCondLst>
                                        </p:cTn>
                                        <p:tgtEl>
                                          <p:spTgt spid="157703"/>
                                        </p:tgtEl>
                                        <p:attrNameLst>
                                          <p:attrName>style.visibility</p:attrName>
                                        </p:attrNameLst>
                                      </p:cBhvr>
                                      <p:to>
                                        <p:strVal val="visible"/>
                                      </p:to>
                                    </p:set>
                                    <p:anim calcmode="lin" valueType="num">
                                      <p:cBhvr additive="base">
                                        <p:cTn id="16" dur="2000" fill="hold"/>
                                        <p:tgtEl>
                                          <p:spTgt spid="157703"/>
                                        </p:tgtEl>
                                        <p:attrNameLst>
                                          <p:attrName>ppt_x</p:attrName>
                                        </p:attrNameLst>
                                      </p:cBhvr>
                                      <p:tavLst>
                                        <p:tav tm="0">
                                          <p:val>
                                            <p:strVal val="#ppt_x"/>
                                          </p:val>
                                        </p:tav>
                                        <p:tav tm="100000">
                                          <p:val>
                                            <p:strVal val="#ppt_x"/>
                                          </p:val>
                                        </p:tav>
                                      </p:tavLst>
                                    </p:anim>
                                    <p:anim calcmode="lin" valueType="num">
                                      <p:cBhvr additive="base">
                                        <p:cTn id="17" dur="2000" fill="hold"/>
                                        <p:tgtEl>
                                          <p:spTgt spid="157703"/>
                                        </p:tgtEl>
                                        <p:attrNameLst>
                                          <p:attrName>ppt_y</p:attrName>
                                        </p:attrNameLst>
                                      </p:cBhvr>
                                      <p:tavLst>
                                        <p:tav tm="0">
                                          <p:val>
                                            <p:strVal val="0-#ppt_h/2"/>
                                          </p:val>
                                        </p:tav>
                                        <p:tav tm="100000">
                                          <p:val>
                                            <p:strVal val="#ppt_y"/>
                                          </p:val>
                                        </p:tav>
                                      </p:tavLst>
                                    </p:anim>
                                  </p:childTnLst>
                                </p:cTn>
                              </p:par>
                            </p:childTnLst>
                          </p:cTn>
                        </p:par>
                        <p:par>
                          <p:cTn id="18" fill="hold">
                            <p:stCondLst>
                              <p:cond delay="4500"/>
                            </p:stCondLst>
                            <p:childTnLst>
                              <p:par>
                                <p:cTn id="19" presetID="53" presetClass="entr" presetSubtype="0" fill="hold" grpId="0" nodeType="afterEffect">
                                  <p:stCondLst>
                                    <p:cond delay="0"/>
                                  </p:stCondLst>
                                  <p:childTnLst>
                                    <p:set>
                                      <p:cBhvr>
                                        <p:cTn id="20" dur="1" fill="hold">
                                          <p:stCondLst>
                                            <p:cond delay="0"/>
                                          </p:stCondLst>
                                        </p:cTn>
                                        <p:tgtEl>
                                          <p:spTgt spid="157700"/>
                                        </p:tgtEl>
                                        <p:attrNameLst>
                                          <p:attrName>style.visibility</p:attrName>
                                        </p:attrNameLst>
                                      </p:cBhvr>
                                      <p:to>
                                        <p:strVal val="visible"/>
                                      </p:to>
                                    </p:set>
                                    <p:anim calcmode="lin" valueType="num">
                                      <p:cBhvr>
                                        <p:cTn id="21" dur="2000" fill="hold"/>
                                        <p:tgtEl>
                                          <p:spTgt spid="157700"/>
                                        </p:tgtEl>
                                        <p:attrNameLst>
                                          <p:attrName>ppt_w</p:attrName>
                                        </p:attrNameLst>
                                      </p:cBhvr>
                                      <p:tavLst>
                                        <p:tav tm="0">
                                          <p:val>
                                            <p:fltVal val="0"/>
                                          </p:val>
                                        </p:tav>
                                        <p:tav tm="100000">
                                          <p:val>
                                            <p:strVal val="#ppt_w"/>
                                          </p:val>
                                        </p:tav>
                                      </p:tavLst>
                                    </p:anim>
                                    <p:anim calcmode="lin" valueType="num">
                                      <p:cBhvr>
                                        <p:cTn id="22" dur="2000" fill="hold"/>
                                        <p:tgtEl>
                                          <p:spTgt spid="157700"/>
                                        </p:tgtEl>
                                        <p:attrNameLst>
                                          <p:attrName>ppt_h</p:attrName>
                                        </p:attrNameLst>
                                      </p:cBhvr>
                                      <p:tavLst>
                                        <p:tav tm="0">
                                          <p:val>
                                            <p:fltVal val="0"/>
                                          </p:val>
                                        </p:tav>
                                        <p:tav tm="100000">
                                          <p:val>
                                            <p:strVal val="#ppt_h"/>
                                          </p:val>
                                        </p:tav>
                                      </p:tavLst>
                                    </p:anim>
                                    <p:animEffect transition="in" filter="fade">
                                      <p:cBhvr>
                                        <p:cTn id="23" dur="2000"/>
                                        <p:tgtEl>
                                          <p:spTgt spid="157700"/>
                                        </p:tgtEl>
                                      </p:cBhvr>
                                    </p:animEffect>
                                  </p:childTnLst>
                                </p:cTn>
                              </p:par>
                            </p:childTnLst>
                          </p:cTn>
                        </p:par>
                        <p:par>
                          <p:cTn id="24" fill="hold">
                            <p:stCondLst>
                              <p:cond delay="6500"/>
                            </p:stCondLst>
                            <p:childTnLst>
                              <p:par>
                                <p:cTn id="25" presetID="2" presetClass="entr" presetSubtype="1" fill="hold" grpId="0" nodeType="afterEffect">
                                  <p:stCondLst>
                                    <p:cond delay="0"/>
                                  </p:stCondLst>
                                  <p:childTnLst>
                                    <p:set>
                                      <p:cBhvr>
                                        <p:cTn id="26" dur="1" fill="hold">
                                          <p:stCondLst>
                                            <p:cond delay="0"/>
                                          </p:stCondLst>
                                        </p:cTn>
                                        <p:tgtEl>
                                          <p:spTgt spid="157704"/>
                                        </p:tgtEl>
                                        <p:attrNameLst>
                                          <p:attrName>style.visibility</p:attrName>
                                        </p:attrNameLst>
                                      </p:cBhvr>
                                      <p:to>
                                        <p:strVal val="visible"/>
                                      </p:to>
                                    </p:set>
                                    <p:anim calcmode="lin" valueType="num">
                                      <p:cBhvr additive="base">
                                        <p:cTn id="27" dur="2000" fill="hold"/>
                                        <p:tgtEl>
                                          <p:spTgt spid="157704"/>
                                        </p:tgtEl>
                                        <p:attrNameLst>
                                          <p:attrName>ppt_x</p:attrName>
                                        </p:attrNameLst>
                                      </p:cBhvr>
                                      <p:tavLst>
                                        <p:tav tm="0">
                                          <p:val>
                                            <p:strVal val="#ppt_x"/>
                                          </p:val>
                                        </p:tav>
                                        <p:tav tm="100000">
                                          <p:val>
                                            <p:strVal val="#ppt_x"/>
                                          </p:val>
                                        </p:tav>
                                      </p:tavLst>
                                    </p:anim>
                                    <p:anim calcmode="lin" valueType="num">
                                      <p:cBhvr additive="base">
                                        <p:cTn id="28" dur="2000" fill="hold"/>
                                        <p:tgtEl>
                                          <p:spTgt spid="157704"/>
                                        </p:tgtEl>
                                        <p:attrNameLst>
                                          <p:attrName>ppt_y</p:attrName>
                                        </p:attrNameLst>
                                      </p:cBhvr>
                                      <p:tavLst>
                                        <p:tav tm="0">
                                          <p:val>
                                            <p:strVal val="0-#ppt_h/2"/>
                                          </p:val>
                                        </p:tav>
                                        <p:tav tm="100000">
                                          <p:val>
                                            <p:strVal val="#ppt_y"/>
                                          </p:val>
                                        </p:tav>
                                      </p:tavLst>
                                    </p:anim>
                                  </p:childTnLst>
                                </p:cTn>
                              </p:par>
                            </p:childTnLst>
                          </p:cTn>
                        </p:par>
                        <p:par>
                          <p:cTn id="29" fill="hold">
                            <p:stCondLst>
                              <p:cond delay="8500"/>
                            </p:stCondLst>
                            <p:childTnLst>
                              <p:par>
                                <p:cTn id="30" presetID="53" presetClass="entr" presetSubtype="0" fill="hold" grpId="0" nodeType="afterEffect">
                                  <p:stCondLst>
                                    <p:cond delay="0"/>
                                  </p:stCondLst>
                                  <p:childTnLst>
                                    <p:set>
                                      <p:cBhvr>
                                        <p:cTn id="31" dur="1" fill="hold">
                                          <p:stCondLst>
                                            <p:cond delay="0"/>
                                          </p:stCondLst>
                                        </p:cTn>
                                        <p:tgtEl>
                                          <p:spTgt spid="157701"/>
                                        </p:tgtEl>
                                        <p:attrNameLst>
                                          <p:attrName>style.visibility</p:attrName>
                                        </p:attrNameLst>
                                      </p:cBhvr>
                                      <p:to>
                                        <p:strVal val="visible"/>
                                      </p:to>
                                    </p:set>
                                    <p:anim calcmode="lin" valueType="num">
                                      <p:cBhvr>
                                        <p:cTn id="32" dur="2000" fill="hold"/>
                                        <p:tgtEl>
                                          <p:spTgt spid="157701"/>
                                        </p:tgtEl>
                                        <p:attrNameLst>
                                          <p:attrName>ppt_w</p:attrName>
                                        </p:attrNameLst>
                                      </p:cBhvr>
                                      <p:tavLst>
                                        <p:tav tm="0">
                                          <p:val>
                                            <p:fltVal val="0"/>
                                          </p:val>
                                        </p:tav>
                                        <p:tav tm="100000">
                                          <p:val>
                                            <p:strVal val="#ppt_w"/>
                                          </p:val>
                                        </p:tav>
                                      </p:tavLst>
                                    </p:anim>
                                    <p:anim calcmode="lin" valueType="num">
                                      <p:cBhvr>
                                        <p:cTn id="33" dur="2000" fill="hold"/>
                                        <p:tgtEl>
                                          <p:spTgt spid="157701"/>
                                        </p:tgtEl>
                                        <p:attrNameLst>
                                          <p:attrName>ppt_h</p:attrName>
                                        </p:attrNameLst>
                                      </p:cBhvr>
                                      <p:tavLst>
                                        <p:tav tm="0">
                                          <p:val>
                                            <p:fltVal val="0"/>
                                          </p:val>
                                        </p:tav>
                                        <p:tav tm="100000">
                                          <p:val>
                                            <p:strVal val="#ppt_h"/>
                                          </p:val>
                                        </p:tav>
                                      </p:tavLst>
                                    </p:anim>
                                    <p:animEffect transition="in" filter="fade">
                                      <p:cBhvr>
                                        <p:cTn id="34" dur="2000"/>
                                        <p:tgtEl>
                                          <p:spTgt spid="157701"/>
                                        </p:tgtEl>
                                      </p:cBhvr>
                                    </p:animEffect>
                                  </p:childTnLst>
                                </p:cTn>
                              </p:par>
                            </p:childTnLst>
                          </p:cTn>
                        </p:par>
                        <p:par>
                          <p:cTn id="35" fill="hold">
                            <p:stCondLst>
                              <p:cond delay="10500"/>
                            </p:stCondLst>
                            <p:childTnLst>
                              <p:par>
                                <p:cTn id="36" presetID="2" presetClass="entr" presetSubtype="1" fill="hold" grpId="0" nodeType="afterEffect">
                                  <p:stCondLst>
                                    <p:cond delay="0"/>
                                  </p:stCondLst>
                                  <p:childTnLst>
                                    <p:set>
                                      <p:cBhvr>
                                        <p:cTn id="37" dur="1" fill="hold">
                                          <p:stCondLst>
                                            <p:cond delay="0"/>
                                          </p:stCondLst>
                                        </p:cTn>
                                        <p:tgtEl>
                                          <p:spTgt spid="157705"/>
                                        </p:tgtEl>
                                        <p:attrNameLst>
                                          <p:attrName>style.visibility</p:attrName>
                                        </p:attrNameLst>
                                      </p:cBhvr>
                                      <p:to>
                                        <p:strVal val="visible"/>
                                      </p:to>
                                    </p:set>
                                    <p:anim calcmode="lin" valueType="num">
                                      <p:cBhvr additive="base">
                                        <p:cTn id="38" dur="2000" fill="hold"/>
                                        <p:tgtEl>
                                          <p:spTgt spid="157705"/>
                                        </p:tgtEl>
                                        <p:attrNameLst>
                                          <p:attrName>ppt_x</p:attrName>
                                        </p:attrNameLst>
                                      </p:cBhvr>
                                      <p:tavLst>
                                        <p:tav tm="0">
                                          <p:val>
                                            <p:strVal val="#ppt_x"/>
                                          </p:val>
                                        </p:tav>
                                        <p:tav tm="100000">
                                          <p:val>
                                            <p:strVal val="#ppt_x"/>
                                          </p:val>
                                        </p:tav>
                                      </p:tavLst>
                                    </p:anim>
                                    <p:anim calcmode="lin" valueType="num">
                                      <p:cBhvr additive="base">
                                        <p:cTn id="39" dur="2000" fill="hold"/>
                                        <p:tgtEl>
                                          <p:spTgt spid="157705"/>
                                        </p:tgtEl>
                                        <p:attrNameLst>
                                          <p:attrName>ppt_y</p:attrName>
                                        </p:attrNameLst>
                                      </p:cBhvr>
                                      <p:tavLst>
                                        <p:tav tm="0">
                                          <p:val>
                                            <p:strVal val="0-#ppt_h/2"/>
                                          </p:val>
                                        </p:tav>
                                        <p:tav tm="100000">
                                          <p:val>
                                            <p:strVal val="#ppt_y"/>
                                          </p:val>
                                        </p:tav>
                                      </p:tavLst>
                                    </p:anim>
                                  </p:childTnLst>
                                </p:cTn>
                              </p:par>
                            </p:childTnLst>
                          </p:cTn>
                        </p:par>
                        <p:par>
                          <p:cTn id="40" fill="hold">
                            <p:stCondLst>
                              <p:cond delay="12500"/>
                            </p:stCondLst>
                            <p:childTnLst>
                              <p:par>
                                <p:cTn id="41" presetID="53" presetClass="entr" presetSubtype="0" fill="hold" grpId="0" nodeType="afterEffect">
                                  <p:stCondLst>
                                    <p:cond delay="0"/>
                                  </p:stCondLst>
                                  <p:childTnLst>
                                    <p:set>
                                      <p:cBhvr>
                                        <p:cTn id="42" dur="1" fill="hold">
                                          <p:stCondLst>
                                            <p:cond delay="0"/>
                                          </p:stCondLst>
                                        </p:cTn>
                                        <p:tgtEl>
                                          <p:spTgt spid="157702"/>
                                        </p:tgtEl>
                                        <p:attrNameLst>
                                          <p:attrName>style.visibility</p:attrName>
                                        </p:attrNameLst>
                                      </p:cBhvr>
                                      <p:to>
                                        <p:strVal val="visible"/>
                                      </p:to>
                                    </p:set>
                                    <p:anim calcmode="lin" valueType="num">
                                      <p:cBhvr>
                                        <p:cTn id="43" dur="500" fill="hold"/>
                                        <p:tgtEl>
                                          <p:spTgt spid="157702"/>
                                        </p:tgtEl>
                                        <p:attrNameLst>
                                          <p:attrName>ppt_w</p:attrName>
                                        </p:attrNameLst>
                                      </p:cBhvr>
                                      <p:tavLst>
                                        <p:tav tm="0">
                                          <p:val>
                                            <p:fltVal val="0"/>
                                          </p:val>
                                        </p:tav>
                                        <p:tav tm="100000">
                                          <p:val>
                                            <p:strVal val="#ppt_w"/>
                                          </p:val>
                                        </p:tav>
                                      </p:tavLst>
                                    </p:anim>
                                    <p:anim calcmode="lin" valueType="num">
                                      <p:cBhvr>
                                        <p:cTn id="44" dur="500" fill="hold"/>
                                        <p:tgtEl>
                                          <p:spTgt spid="157702"/>
                                        </p:tgtEl>
                                        <p:attrNameLst>
                                          <p:attrName>ppt_h</p:attrName>
                                        </p:attrNameLst>
                                      </p:cBhvr>
                                      <p:tavLst>
                                        <p:tav tm="0">
                                          <p:val>
                                            <p:fltVal val="0"/>
                                          </p:val>
                                        </p:tav>
                                        <p:tav tm="100000">
                                          <p:val>
                                            <p:strVal val="#ppt_h"/>
                                          </p:val>
                                        </p:tav>
                                      </p:tavLst>
                                    </p:anim>
                                    <p:animEffect transition="in" filter="fade">
                                      <p:cBhvr>
                                        <p:cTn id="45" dur="500"/>
                                        <p:tgtEl>
                                          <p:spTgt spid="157702"/>
                                        </p:tgtEl>
                                      </p:cBhvr>
                                    </p:animEffect>
                                  </p:childTnLst>
                                </p:cTn>
                              </p:par>
                            </p:childTnLst>
                          </p:cTn>
                        </p:par>
                        <p:par>
                          <p:cTn id="46" fill="hold">
                            <p:stCondLst>
                              <p:cond delay="13000"/>
                            </p:stCondLst>
                            <p:childTnLst>
                              <p:par>
                                <p:cTn id="47" presetID="2" presetClass="entr" presetSubtype="1" fill="hold" grpId="0" nodeType="afterEffect">
                                  <p:stCondLst>
                                    <p:cond delay="0"/>
                                  </p:stCondLst>
                                  <p:childTnLst>
                                    <p:set>
                                      <p:cBhvr>
                                        <p:cTn id="48" dur="1" fill="hold">
                                          <p:stCondLst>
                                            <p:cond delay="0"/>
                                          </p:stCondLst>
                                        </p:cTn>
                                        <p:tgtEl>
                                          <p:spTgt spid="157706"/>
                                        </p:tgtEl>
                                        <p:attrNameLst>
                                          <p:attrName>style.visibility</p:attrName>
                                        </p:attrNameLst>
                                      </p:cBhvr>
                                      <p:to>
                                        <p:strVal val="visible"/>
                                      </p:to>
                                    </p:set>
                                    <p:anim calcmode="lin" valueType="num">
                                      <p:cBhvr additive="base">
                                        <p:cTn id="49" dur="2000" fill="hold"/>
                                        <p:tgtEl>
                                          <p:spTgt spid="157706"/>
                                        </p:tgtEl>
                                        <p:attrNameLst>
                                          <p:attrName>ppt_x</p:attrName>
                                        </p:attrNameLst>
                                      </p:cBhvr>
                                      <p:tavLst>
                                        <p:tav tm="0">
                                          <p:val>
                                            <p:strVal val="#ppt_x"/>
                                          </p:val>
                                        </p:tav>
                                        <p:tav tm="100000">
                                          <p:val>
                                            <p:strVal val="#ppt_x"/>
                                          </p:val>
                                        </p:tav>
                                      </p:tavLst>
                                    </p:anim>
                                    <p:anim calcmode="lin" valueType="num">
                                      <p:cBhvr additive="base">
                                        <p:cTn id="50" dur="2000" fill="hold"/>
                                        <p:tgtEl>
                                          <p:spTgt spid="157706"/>
                                        </p:tgtEl>
                                        <p:attrNameLst>
                                          <p:attrName>ppt_y</p:attrName>
                                        </p:attrNameLst>
                                      </p:cBhvr>
                                      <p:tavLst>
                                        <p:tav tm="0">
                                          <p:val>
                                            <p:strVal val="0-#ppt_h/2"/>
                                          </p:val>
                                        </p:tav>
                                        <p:tav tm="100000">
                                          <p:val>
                                            <p:strVal val="#ppt_y"/>
                                          </p:val>
                                        </p:tav>
                                      </p:tavLst>
                                    </p:anim>
                                  </p:childTnLst>
                                </p:cTn>
                              </p:par>
                            </p:childTnLst>
                          </p:cTn>
                        </p:par>
                        <p:par>
                          <p:cTn id="51" fill="hold">
                            <p:stCondLst>
                              <p:cond delay="15000"/>
                            </p:stCondLst>
                            <p:childTnLst>
                              <p:par>
                                <p:cTn id="52" presetID="20" presetClass="entr" presetSubtype="0" fill="hold" grpId="0" nodeType="afterEffect">
                                  <p:stCondLst>
                                    <p:cond delay="0"/>
                                  </p:stCondLst>
                                  <p:childTnLst>
                                    <p:set>
                                      <p:cBhvr>
                                        <p:cTn id="53" dur="1" fill="hold">
                                          <p:stCondLst>
                                            <p:cond delay="0"/>
                                          </p:stCondLst>
                                        </p:cTn>
                                        <p:tgtEl>
                                          <p:spTgt spid="157707"/>
                                        </p:tgtEl>
                                        <p:attrNameLst>
                                          <p:attrName>style.visibility</p:attrName>
                                        </p:attrNameLst>
                                      </p:cBhvr>
                                      <p:to>
                                        <p:strVal val="visible"/>
                                      </p:to>
                                    </p:set>
                                    <p:animEffect transition="in" filter="wedge">
                                      <p:cBhvr>
                                        <p:cTn id="54" dur="2000"/>
                                        <p:tgtEl>
                                          <p:spTgt spid="157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animBg="1"/>
      <p:bldP spid="157700" grpId="0" animBg="1"/>
      <p:bldP spid="157701" grpId="0" animBg="1"/>
      <p:bldP spid="157702" grpId="0" animBg="1"/>
      <p:bldP spid="157703" grpId="0"/>
      <p:bldP spid="157704" grpId="0"/>
      <p:bldP spid="157705" grpId="0"/>
      <p:bldP spid="157706" grpId="0"/>
      <p:bldP spid="15770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395288" y="228600"/>
            <a:ext cx="8243887" cy="1851025"/>
          </a:xfrm>
        </p:spPr>
        <p:txBody>
          <a:bodyPr/>
          <a:lstStyle/>
          <a:p>
            <a:pPr eaLnBrk="1" hangingPunct="1">
              <a:defRPr/>
            </a:pPr>
            <a:r>
              <a:rPr lang="ru-RU" sz="2400" dirty="0" smtClean="0">
                <a:solidFill>
                  <a:schemeClr val="tx1"/>
                </a:solidFill>
                <a:latin typeface="Times New Roman" pitchFamily="18" charset="0"/>
                <a:cs typeface="Times New Roman" pitchFamily="18" charset="0"/>
              </a:rPr>
              <a:t>Из – за притяжения к Земле верхние слои воздуха давят на средние, те – на нижние. Наибольшее давление, обусловленное весом воздуха, испытывает поверхность Земли, а так же все тела, находящиеся на ней. </a:t>
            </a:r>
          </a:p>
        </p:txBody>
      </p:sp>
      <p:sp>
        <p:nvSpPr>
          <p:cNvPr id="18435" name="Rectangle 3"/>
          <p:cNvSpPr>
            <a:spLocks noGrp="1" noChangeArrowheads="1"/>
          </p:cNvSpPr>
          <p:nvPr>
            <p:ph type="body" idx="1"/>
          </p:nvPr>
        </p:nvSpPr>
        <p:spPr>
          <a:xfrm>
            <a:off x="457200" y="2355850"/>
            <a:ext cx="8229600" cy="1225550"/>
          </a:xfrm>
        </p:spPr>
        <p:txBody>
          <a:bodyPr/>
          <a:lstStyle/>
          <a:p>
            <a:pPr algn="ctr" eaLnBrk="1" hangingPunct="1">
              <a:buFontTx/>
              <a:buNone/>
            </a:pPr>
            <a:r>
              <a:rPr lang="ru-RU" sz="2400" smtClean="0">
                <a:latin typeface="Times New Roman" pitchFamily="18" charset="0"/>
                <a:cs typeface="Times New Roman" pitchFamily="18" charset="0"/>
              </a:rPr>
              <a:t>Давление, оказываемое атмосферой Земли на все находящиеся на ней предметы, называется </a:t>
            </a:r>
          </a:p>
          <a:p>
            <a:pPr algn="ctr" eaLnBrk="1" hangingPunct="1">
              <a:buFontTx/>
              <a:buNone/>
            </a:pPr>
            <a:r>
              <a:rPr lang="ru-RU" sz="2400" smtClean="0">
                <a:solidFill>
                  <a:srgbClr val="FF33CC"/>
                </a:solidFill>
                <a:latin typeface="Times New Roman" pitchFamily="18" charset="0"/>
                <a:cs typeface="Times New Roman" pitchFamily="18" charset="0"/>
              </a:rPr>
              <a:t>атмосферным давлением</a:t>
            </a:r>
          </a:p>
        </p:txBody>
      </p:sp>
      <p:pic>
        <p:nvPicPr>
          <p:cNvPr id="4" name="Picture 4"/>
          <p:cNvPicPr>
            <a:picLocks noChangeAspect="1" noChangeArrowheads="1"/>
          </p:cNvPicPr>
          <p:nvPr/>
        </p:nvPicPr>
        <p:blipFill>
          <a:blip r:embed="rId2" cstate="email"/>
          <a:srcRect/>
          <a:stretch>
            <a:fillRect/>
          </a:stretch>
        </p:blipFill>
        <p:spPr bwMode="auto">
          <a:xfrm>
            <a:off x="6172200" y="3657600"/>
            <a:ext cx="2514600" cy="3017838"/>
          </a:xfrm>
          <a:prstGeom prst="rect">
            <a:avLst/>
          </a:prstGeom>
          <a:noFill/>
          <a:ln w="9525">
            <a:noFill/>
            <a:miter lim="800000"/>
            <a:headEnd/>
            <a:tailEnd/>
          </a:ln>
        </p:spPr>
      </p:pic>
      <p:sp>
        <p:nvSpPr>
          <p:cNvPr id="18437" name="Прямоугольник 4"/>
          <p:cNvSpPr>
            <a:spLocks noChangeArrowheads="1"/>
          </p:cNvSpPr>
          <p:nvPr/>
        </p:nvSpPr>
        <p:spPr bwMode="auto">
          <a:xfrm>
            <a:off x="533400" y="4038600"/>
            <a:ext cx="4876800" cy="708025"/>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На 1 кв. см давит столб воздуха атмосферы с силой 1 кг 33 г.</a:t>
            </a:r>
          </a:p>
        </p:txBody>
      </p:sp>
    </p:spTree>
  </p:cSld>
  <p:clrMapOvr>
    <a:masterClrMapping/>
  </p:clrMapOvr>
  <p:transition spd="med" advClick="0" advTm="5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defRPr/>
            </a:pPr>
            <a:r>
              <a:rPr lang="ru-RU" sz="2400" dirty="0" smtClean="0">
                <a:latin typeface="Times New Roman" pitchFamily="18" charset="0"/>
                <a:cs typeface="Times New Roman" pitchFamily="18" charset="0"/>
              </a:rPr>
              <a:t>Существование атмосферного давления можно объяснить на многих явлениях, например…</a:t>
            </a:r>
          </a:p>
        </p:txBody>
      </p:sp>
      <p:sp>
        <p:nvSpPr>
          <p:cNvPr id="19459" name="Rectangle 3"/>
          <p:cNvSpPr>
            <a:spLocks noGrp="1" noChangeArrowheads="1"/>
          </p:cNvSpPr>
          <p:nvPr>
            <p:ph type="body" idx="1"/>
          </p:nvPr>
        </p:nvSpPr>
        <p:spPr>
          <a:xfrm>
            <a:off x="457200" y="1125538"/>
            <a:ext cx="8686800" cy="5005387"/>
          </a:xfrm>
        </p:spPr>
        <p:txBody>
          <a:bodyPr/>
          <a:lstStyle/>
          <a:p>
            <a:pPr algn="ctr" eaLnBrk="1" hangingPunct="1">
              <a:buFontTx/>
              <a:buNone/>
            </a:pPr>
            <a:endParaRPr lang="ru-RU" sz="1800" smtClean="0"/>
          </a:p>
          <a:p>
            <a:pPr algn="ctr" eaLnBrk="1" hangingPunct="1">
              <a:buFontTx/>
              <a:buNone/>
            </a:pPr>
            <a:r>
              <a:rPr lang="ru-RU" sz="2400" smtClean="0">
                <a:latin typeface="Times New Roman" pitchFamily="18" charset="0"/>
                <a:cs typeface="Times New Roman" pitchFamily="18" charset="0"/>
              </a:rPr>
              <a:t>Поднимая поршень,  вода следует за ним</a:t>
            </a:r>
          </a:p>
        </p:txBody>
      </p:sp>
      <p:sp>
        <p:nvSpPr>
          <p:cNvPr id="19460" name="Rectangle 4" descr="Газетная бумага"/>
          <p:cNvSpPr>
            <a:spLocks noChangeArrowheads="1"/>
          </p:cNvSpPr>
          <p:nvPr/>
        </p:nvSpPr>
        <p:spPr bwMode="auto">
          <a:xfrm>
            <a:off x="2971800" y="3886200"/>
            <a:ext cx="3024188" cy="1944688"/>
          </a:xfrm>
          <a:prstGeom prst="rect">
            <a:avLst/>
          </a:prstGeom>
          <a:blipFill dpi="0" rotWithShape="1">
            <a:blip r:embed="rId2" cstate="email"/>
            <a:srcRect/>
            <a:tile tx="0" ty="0" sx="100000" sy="100000" flip="none" algn="tl"/>
          </a:blipFill>
          <a:ln w="57150" cmpd="thinThick">
            <a:solidFill>
              <a:srgbClr val="333333"/>
            </a:solidFill>
            <a:miter lim="800000"/>
            <a:headEnd/>
            <a:tailEnd/>
          </a:ln>
        </p:spPr>
        <p:txBody>
          <a:bodyPr wrap="none" anchor="ctr"/>
          <a:lstStyle/>
          <a:p>
            <a:endParaRPr lang="ru-RU"/>
          </a:p>
        </p:txBody>
      </p:sp>
      <p:sp>
        <p:nvSpPr>
          <p:cNvPr id="19461" name="Rectangle 5" descr="Белый мрамор"/>
          <p:cNvSpPr>
            <a:spLocks noChangeArrowheads="1"/>
          </p:cNvSpPr>
          <p:nvPr/>
        </p:nvSpPr>
        <p:spPr bwMode="auto">
          <a:xfrm>
            <a:off x="4140200" y="2349500"/>
            <a:ext cx="503238" cy="2447925"/>
          </a:xfrm>
          <a:prstGeom prst="rect">
            <a:avLst/>
          </a:prstGeom>
          <a:blipFill dpi="0" rotWithShape="1">
            <a:blip r:embed="rId3" cstate="email"/>
            <a:srcRect/>
            <a:tile tx="0" ty="0" sx="100000" sy="100000" flip="none" algn="tl"/>
          </a:blipFill>
          <a:ln w="9525">
            <a:solidFill>
              <a:srgbClr val="333333"/>
            </a:solidFill>
            <a:miter lim="800000"/>
            <a:headEnd/>
            <a:tailEnd/>
          </a:ln>
        </p:spPr>
        <p:txBody>
          <a:bodyPr wrap="none" anchor="ctr"/>
          <a:lstStyle/>
          <a:p>
            <a:endParaRPr lang="ru-RU"/>
          </a:p>
        </p:txBody>
      </p:sp>
      <p:sp>
        <p:nvSpPr>
          <p:cNvPr id="19462" name="Line 6"/>
          <p:cNvSpPr>
            <a:spLocks noChangeShapeType="1"/>
          </p:cNvSpPr>
          <p:nvPr/>
        </p:nvSpPr>
        <p:spPr bwMode="auto">
          <a:xfrm flipV="1">
            <a:off x="4356100" y="1844675"/>
            <a:ext cx="0" cy="1439863"/>
          </a:xfrm>
          <a:prstGeom prst="line">
            <a:avLst/>
          </a:prstGeom>
          <a:noFill/>
          <a:ln w="76200">
            <a:solidFill>
              <a:srgbClr val="333333"/>
            </a:solidFill>
            <a:round/>
            <a:headEnd/>
            <a:tailEnd/>
          </a:ln>
        </p:spPr>
        <p:txBody>
          <a:bodyPr/>
          <a:lstStyle/>
          <a:p>
            <a:endParaRPr lang="ru-RU"/>
          </a:p>
        </p:txBody>
      </p:sp>
      <p:sp>
        <p:nvSpPr>
          <p:cNvPr id="19463" name="Rectangle 7"/>
          <p:cNvSpPr>
            <a:spLocks noChangeArrowheads="1"/>
          </p:cNvSpPr>
          <p:nvPr/>
        </p:nvSpPr>
        <p:spPr bwMode="auto">
          <a:xfrm>
            <a:off x="4140200" y="3213100"/>
            <a:ext cx="504825" cy="287338"/>
          </a:xfrm>
          <a:prstGeom prst="rect">
            <a:avLst/>
          </a:prstGeom>
          <a:solidFill>
            <a:srgbClr val="333333"/>
          </a:solidFill>
          <a:ln w="76200">
            <a:solidFill>
              <a:srgbClr val="333333"/>
            </a:solidFill>
            <a:miter lim="800000"/>
            <a:headEnd/>
            <a:tailEnd/>
          </a:ln>
        </p:spPr>
        <p:txBody>
          <a:bodyPr wrap="none" anchor="ctr"/>
          <a:lstStyle/>
          <a:p>
            <a:endParaRPr lang="ru-RU"/>
          </a:p>
        </p:txBody>
      </p:sp>
      <p:sp>
        <p:nvSpPr>
          <p:cNvPr id="19464" name="Rectangle 8" descr="90%"/>
          <p:cNvSpPr>
            <a:spLocks noChangeArrowheads="1"/>
          </p:cNvSpPr>
          <p:nvPr/>
        </p:nvSpPr>
        <p:spPr bwMode="auto">
          <a:xfrm>
            <a:off x="2971800" y="4419600"/>
            <a:ext cx="3024188" cy="1368425"/>
          </a:xfrm>
          <a:prstGeom prst="rect">
            <a:avLst/>
          </a:prstGeom>
          <a:pattFill prst="pct90">
            <a:fgClr>
              <a:srgbClr val="99CCFF"/>
            </a:fgClr>
            <a:bgClr>
              <a:srgbClr val="FFFFFF"/>
            </a:bgClr>
          </a:pattFill>
          <a:ln w="9525">
            <a:solidFill>
              <a:srgbClr val="333333"/>
            </a:solidFill>
            <a:miter lim="800000"/>
            <a:headEnd/>
            <a:tailEnd/>
          </a:ln>
        </p:spPr>
        <p:txBody>
          <a:bodyPr wrap="none" anchor="ctr"/>
          <a:lstStyle/>
          <a:p>
            <a:endParaRPr lang="ru-RU"/>
          </a:p>
        </p:txBody>
      </p:sp>
      <p:sp>
        <p:nvSpPr>
          <p:cNvPr id="19465" name="Rectangle 9" descr="90%"/>
          <p:cNvSpPr>
            <a:spLocks noChangeArrowheads="1"/>
          </p:cNvSpPr>
          <p:nvPr/>
        </p:nvSpPr>
        <p:spPr bwMode="auto">
          <a:xfrm>
            <a:off x="4140200" y="3429000"/>
            <a:ext cx="503238" cy="1368425"/>
          </a:xfrm>
          <a:prstGeom prst="rect">
            <a:avLst/>
          </a:prstGeom>
          <a:pattFill prst="pct90">
            <a:fgClr>
              <a:srgbClr val="99CCFF"/>
            </a:fgClr>
            <a:bgClr>
              <a:srgbClr val="FFFFFF"/>
            </a:bgClr>
          </a:pattFill>
          <a:ln w="9525">
            <a:solidFill>
              <a:srgbClr val="333333"/>
            </a:solidFill>
            <a:miter lim="800000"/>
            <a:headEnd/>
            <a:tailEnd/>
          </a:ln>
        </p:spPr>
        <p:txBody>
          <a:bodyPr wrap="none" anchor="ctr"/>
          <a:lstStyle/>
          <a:p>
            <a:endParaRPr lang="ru-RU"/>
          </a:p>
        </p:txBody>
      </p:sp>
      <p:sp>
        <p:nvSpPr>
          <p:cNvPr id="19466" name="Line 10"/>
          <p:cNvSpPr>
            <a:spLocks noChangeShapeType="1"/>
          </p:cNvSpPr>
          <p:nvPr/>
        </p:nvSpPr>
        <p:spPr bwMode="auto">
          <a:xfrm>
            <a:off x="3276600" y="3933825"/>
            <a:ext cx="0" cy="1366838"/>
          </a:xfrm>
          <a:prstGeom prst="line">
            <a:avLst/>
          </a:prstGeom>
          <a:noFill/>
          <a:ln w="9525">
            <a:solidFill>
              <a:srgbClr val="FF0066"/>
            </a:solidFill>
            <a:prstDash val="dash"/>
            <a:round/>
            <a:headEnd/>
            <a:tailEnd/>
          </a:ln>
        </p:spPr>
        <p:txBody>
          <a:bodyPr/>
          <a:lstStyle/>
          <a:p>
            <a:endParaRPr lang="ru-RU"/>
          </a:p>
        </p:txBody>
      </p:sp>
      <p:sp>
        <p:nvSpPr>
          <p:cNvPr id="19467" name="Line 11"/>
          <p:cNvSpPr>
            <a:spLocks noChangeShapeType="1"/>
          </p:cNvSpPr>
          <p:nvPr/>
        </p:nvSpPr>
        <p:spPr bwMode="auto">
          <a:xfrm>
            <a:off x="3276600" y="5300663"/>
            <a:ext cx="1008063" cy="0"/>
          </a:xfrm>
          <a:prstGeom prst="line">
            <a:avLst/>
          </a:prstGeom>
          <a:noFill/>
          <a:ln w="9525">
            <a:solidFill>
              <a:srgbClr val="FF0066"/>
            </a:solidFill>
            <a:prstDash val="dash"/>
            <a:round/>
            <a:headEnd/>
            <a:tailEnd/>
          </a:ln>
        </p:spPr>
        <p:txBody>
          <a:bodyPr/>
          <a:lstStyle/>
          <a:p>
            <a:endParaRPr lang="ru-RU"/>
          </a:p>
        </p:txBody>
      </p:sp>
      <p:sp>
        <p:nvSpPr>
          <p:cNvPr id="19468" name="Line 12"/>
          <p:cNvSpPr>
            <a:spLocks noChangeShapeType="1"/>
          </p:cNvSpPr>
          <p:nvPr/>
        </p:nvSpPr>
        <p:spPr bwMode="auto">
          <a:xfrm flipV="1">
            <a:off x="4211638" y="4868863"/>
            <a:ext cx="0" cy="431800"/>
          </a:xfrm>
          <a:prstGeom prst="line">
            <a:avLst/>
          </a:prstGeom>
          <a:noFill/>
          <a:ln w="9525">
            <a:solidFill>
              <a:srgbClr val="FF0066"/>
            </a:solidFill>
            <a:round/>
            <a:headEnd/>
            <a:tailEnd type="triangle" w="med" len="med"/>
          </a:ln>
        </p:spPr>
        <p:txBody>
          <a:bodyPr/>
          <a:lstStyle/>
          <a:p>
            <a:endParaRPr lang="ru-RU"/>
          </a:p>
        </p:txBody>
      </p:sp>
      <p:sp>
        <p:nvSpPr>
          <p:cNvPr id="19469" name="Line 13"/>
          <p:cNvSpPr>
            <a:spLocks noChangeShapeType="1"/>
          </p:cNvSpPr>
          <p:nvPr/>
        </p:nvSpPr>
        <p:spPr bwMode="auto">
          <a:xfrm>
            <a:off x="5364163" y="3933825"/>
            <a:ext cx="0" cy="1366838"/>
          </a:xfrm>
          <a:prstGeom prst="line">
            <a:avLst/>
          </a:prstGeom>
          <a:noFill/>
          <a:ln w="9525">
            <a:solidFill>
              <a:srgbClr val="FF0066"/>
            </a:solidFill>
            <a:prstDash val="dash"/>
            <a:round/>
            <a:headEnd/>
            <a:tailEnd/>
          </a:ln>
        </p:spPr>
        <p:txBody>
          <a:bodyPr/>
          <a:lstStyle/>
          <a:p>
            <a:endParaRPr lang="ru-RU"/>
          </a:p>
        </p:txBody>
      </p:sp>
      <p:sp>
        <p:nvSpPr>
          <p:cNvPr id="19470" name="Line 14"/>
          <p:cNvSpPr>
            <a:spLocks noChangeShapeType="1"/>
          </p:cNvSpPr>
          <p:nvPr/>
        </p:nvSpPr>
        <p:spPr bwMode="auto">
          <a:xfrm flipH="1">
            <a:off x="4427538" y="5300663"/>
            <a:ext cx="936625" cy="0"/>
          </a:xfrm>
          <a:prstGeom prst="line">
            <a:avLst/>
          </a:prstGeom>
          <a:noFill/>
          <a:ln w="9525">
            <a:solidFill>
              <a:srgbClr val="FF0066"/>
            </a:solidFill>
            <a:prstDash val="dash"/>
            <a:round/>
            <a:headEnd/>
            <a:tailEnd/>
          </a:ln>
        </p:spPr>
        <p:txBody>
          <a:bodyPr/>
          <a:lstStyle/>
          <a:p>
            <a:endParaRPr lang="ru-RU"/>
          </a:p>
        </p:txBody>
      </p:sp>
      <p:sp>
        <p:nvSpPr>
          <p:cNvPr id="19471" name="Line 15"/>
          <p:cNvSpPr>
            <a:spLocks noChangeShapeType="1"/>
          </p:cNvSpPr>
          <p:nvPr/>
        </p:nvSpPr>
        <p:spPr bwMode="auto">
          <a:xfrm flipV="1">
            <a:off x="4427538" y="4868863"/>
            <a:ext cx="0" cy="431800"/>
          </a:xfrm>
          <a:prstGeom prst="line">
            <a:avLst/>
          </a:prstGeom>
          <a:noFill/>
          <a:ln w="9525">
            <a:solidFill>
              <a:srgbClr val="FF0066"/>
            </a:solidFill>
            <a:round/>
            <a:headEnd/>
            <a:tailEnd type="triangle" w="med" len="med"/>
          </a:ln>
        </p:spPr>
        <p:txBody>
          <a:bodyPr/>
          <a:lstStyle/>
          <a:p>
            <a:endParaRPr lang="ru-RU"/>
          </a:p>
        </p:txBody>
      </p:sp>
      <p:sp>
        <p:nvSpPr>
          <p:cNvPr id="19472" name="Oval 16"/>
          <p:cNvSpPr>
            <a:spLocks noChangeArrowheads="1"/>
          </p:cNvSpPr>
          <p:nvPr/>
        </p:nvSpPr>
        <p:spPr bwMode="auto">
          <a:xfrm>
            <a:off x="4140200" y="1773238"/>
            <a:ext cx="503238" cy="144462"/>
          </a:xfrm>
          <a:prstGeom prst="ellipse">
            <a:avLst/>
          </a:prstGeom>
          <a:solidFill>
            <a:srgbClr val="333333"/>
          </a:solidFill>
          <a:ln w="9525">
            <a:solidFill>
              <a:srgbClr val="333333"/>
            </a:solidFill>
            <a:round/>
            <a:headEnd/>
            <a:tailEnd/>
          </a:ln>
        </p:spPr>
        <p:txBody>
          <a:bodyPr wrap="none" anchor="ctr"/>
          <a:lstStyle/>
          <a:p>
            <a:endParaRPr lang="ru-RU"/>
          </a:p>
        </p:txBody>
      </p:sp>
      <p:sp>
        <p:nvSpPr>
          <p:cNvPr id="19473" name="Line 17"/>
          <p:cNvSpPr>
            <a:spLocks noChangeShapeType="1"/>
          </p:cNvSpPr>
          <p:nvPr/>
        </p:nvSpPr>
        <p:spPr bwMode="auto">
          <a:xfrm flipV="1">
            <a:off x="3995738" y="2133600"/>
            <a:ext cx="0" cy="935038"/>
          </a:xfrm>
          <a:prstGeom prst="line">
            <a:avLst/>
          </a:prstGeom>
          <a:noFill/>
          <a:ln w="9525">
            <a:solidFill>
              <a:srgbClr val="FF0066"/>
            </a:solidFill>
            <a:round/>
            <a:headEnd/>
            <a:tailEnd type="triangle" w="med" len="med"/>
          </a:ln>
        </p:spPr>
        <p:txBody>
          <a:bodyPr/>
          <a:lstStyle/>
          <a:p>
            <a:endParaRPr lang="ru-RU"/>
          </a:p>
        </p:txBody>
      </p:sp>
      <p:pic>
        <p:nvPicPr>
          <p:cNvPr id="19474" name="Picture 19" descr="2"/>
          <p:cNvPicPr>
            <a:picLocks noChangeAspect="1" noChangeArrowheads="1"/>
          </p:cNvPicPr>
          <p:nvPr/>
        </p:nvPicPr>
        <p:blipFill>
          <a:blip r:embed="rId4" cstate="email"/>
          <a:srcRect/>
          <a:stretch>
            <a:fillRect/>
          </a:stretch>
        </p:blipFill>
        <p:spPr bwMode="auto">
          <a:xfrm>
            <a:off x="381000" y="2133600"/>
            <a:ext cx="2209800" cy="1828800"/>
          </a:xfrm>
          <a:prstGeom prst="rect">
            <a:avLst/>
          </a:prstGeom>
          <a:noFill/>
          <a:ln w="9525">
            <a:noFill/>
            <a:miter lim="800000"/>
            <a:headEnd/>
            <a:tailEnd/>
          </a:ln>
        </p:spPr>
      </p:pic>
      <p:pic>
        <p:nvPicPr>
          <p:cNvPr id="19" name="Picture 5" descr="voda_d"/>
          <p:cNvPicPr>
            <a:picLocks noChangeAspect="1" noChangeArrowheads="1"/>
          </p:cNvPicPr>
          <p:nvPr/>
        </p:nvPicPr>
        <p:blipFill>
          <a:blip r:embed="rId5" cstate="email"/>
          <a:srcRect/>
          <a:stretch>
            <a:fillRect/>
          </a:stretch>
        </p:blipFill>
        <p:spPr bwMode="auto">
          <a:xfrm>
            <a:off x="6248400" y="2362200"/>
            <a:ext cx="2362200" cy="2798763"/>
          </a:xfrm>
          <a:prstGeom prst="rect">
            <a:avLst/>
          </a:prstGeom>
          <a:noFill/>
          <a:ln w="9525">
            <a:noFill/>
            <a:miter lim="800000"/>
            <a:headEnd/>
            <a:tailEnd/>
          </a:ln>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1"/>
          <p:cNvSpPr>
            <a:spLocks noChangeArrowheads="1"/>
          </p:cNvSpPr>
          <p:nvPr/>
        </p:nvSpPr>
        <p:spPr bwMode="auto">
          <a:xfrm>
            <a:off x="762000" y="381000"/>
            <a:ext cx="6858000" cy="1631950"/>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Существованием атмосферного давления объясняются многие явления, встречающиеся в жизни:</a:t>
            </a:r>
          </a:p>
          <a:p>
            <a:r>
              <a:rPr lang="ru-RU" sz="2000">
                <a:latin typeface="Times New Roman" pitchFamily="18" charset="0"/>
                <a:cs typeface="Times New Roman" pitchFamily="18" charset="0"/>
              </a:rPr>
              <a:t>   1.Действие шприца.</a:t>
            </a:r>
          </a:p>
          <a:p>
            <a:r>
              <a:rPr lang="ru-RU" sz="2000">
                <a:latin typeface="Times New Roman" pitchFamily="18" charset="0"/>
                <a:cs typeface="Times New Roman" pitchFamily="18" charset="0"/>
              </a:rPr>
              <a:t>   2.Автоматическая поилка                          для птиц.</a:t>
            </a:r>
          </a:p>
          <a:p>
            <a:r>
              <a:rPr lang="ru-RU" sz="2000">
                <a:latin typeface="Times New Roman" pitchFamily="18" charset="0"/>
                <a:cs typeface="Times New Roman" pitchFamily="18" charset="0"/>
              </a:rPr>
              <a:t>   3.Прибор ливер.</a:t>
            </a:r>
          </a:p>
        </p:txBody>
      </p:sp>
      <p:pic>
        <p:nvPicPr>
          <p:cNvPr id="3" name="Picture 4" descr="IMG"/>
          <p:cNvPicPr>
            <a:picLocks noChangeAspect="1" noChangeArrowheads="1"/>
          </p:cNvPicPr>
          <p:nvPr/>
        </p:nvPicPr>
        <p:blipFill>
          <a:blip r:embed="rId2" cstate="email"/>
          <a:srcRect/>
          <a:stretch>
            <a:fillRect/>
          </a:stretch>
        </p:blipFill>
        <p:spPr bwMode="auto">
          <a:xfrm>
            <a:off x="838200" y="2209800"/>
            <a:ext cx="2378075" cy="3455988"/>
          </a:xfrm>
          <a:prstGeom prst="rect">
            <a:avLst/>
          </a:prstGeom>
          <a:noFill/>
          <a:ln w="9525">
            <a:noFill/>
            <a:miter lim="800000"/>
            <a:headEnd/>
            <a:tailEnd/>
          </a:ln>
        </p:spPr>
      </p:pic>
      <p:pic>
        <p:nvPicPr>
          <p:cNvPr id="4" name="Picture 5" descr="IMG"/>
          <p:cNvPicPr>
            <a:picLocks noChangeAspect="1" noChangeArrowheads="1"/>
          </p:cNvPicPr>
          <p:nvPr/>
        </p:nvPicPr>
        <p:blipFill>
          <a:blip r:embed="rId3" cstate="email"/>
          <a:srcRect/>
          <a:stretch>
            <a:fillRect/>
          </a:stretch>
        </p:blipFill>
        <p:spPr bwMode="auto">
          <a:xfrm>
            <a:off x="4648200" y="1828800"/>
            <a:ext cx="3200400" cy="4824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838200" y="381000"/>
            <a:ext cx="6781800" cy="369888"/>
          </a:xfrm>
          <a:prstGeom prst="rect">
            <a:avLst/>
          </a:prstGeom>
          <a:noFill/>
          <a:ln w="9525">
            <a:noFill/>
            <a:miter lim="800000"/>
            <a:headEnd/>
            <a:tailEnd/>
          </a:ln>
        </p:spPr>
        <p:txBody>
          <a:bodyPr>
            <a:spAutoFit/>
          </a:bodyPr>
          <a:lstStyle/>
          <a:p>
            <a:endParaRPr lang="ru-RU"/>
          </a:p>
        </p:txBody>
      </p:sp>
      <p:sp>
        <p:nvSpPr>
          <p:cNvPr id="21507" name="Прямоугольник 2"/>
          <p:cNvSpPr>
            <a:spLocks noChangeArrowheads="1"/>
          </p:cNvSpPr>
          <p:nvPr/>
        </p:nvSpPr>
        <p:spPr bwMode="auto">
          <a:xfrm>
            <a:off x="2286000" y="152400"/>
            <a:ext cx="4572000" cy="830263"/>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Опыт «перевёрнутый стакан»</a:t>
            </a:r>
            <a:br>
              <a:rPr lang="ru-RU" sz="2400">
                <a:latin typeface="Times New Roman" pitchFamily="18" charset="0"/>
                <a:cs typeface="Times New Roman" pitchFamily="18" charset="0"/>
              </a:rPr>
            </a:br>
            <a:endParaRPr lang="ru-RU" sz="2400">
              <a:latin typeface="Times New Roman" pitchFamily="18" charset="0"/>
              <a:cs typeface="Times New Roman" pitchFamily="18" charset="0"/>
            </a:endParaRPr>
          </a:p>
        </p:txBody>
      </p:sp>
      <p:pic>
        <p:nvPicPr>
          <p:cNvPr id="4" name="Picture 5" descr="IMG_0001"/>
          <p:cNvPicPr>
            <a:picLocks noChangeAspect="1" noChangeArrowheads="1"/>
          </p:cNvPicPr>
          <p:nvPr/>
        </p:nvPicPr>
        <p:blipFill>
          <a:blip r:embed="rId2" cstate="email"/>
          <a:srcRect/>
          <a:stretch>
            <a:fillRect/>
          </a:stretch>
        </p:blipFill>
        <p:spPr bwMode="auto">
          <a:xfrm>
            <a:off x="179388" y="1628775"/>
            <a:ext cx="8640762" cy="4376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005"/>
          <p:cNvPicPr>
            <a:picLocks noChangeAspect="1" noChangeArrowheads="1"/>
          </p:cNvPicPr>
          <p:nvPr/>
        </p:nvPicPr>
        <p:blipFill>
          <a:blip r:embed="rId2" cstate="email"/>
          <a:srcRect/>
          <a:stretch>
            <a:fillRect/>
          </a:stretch>
        </p:blipFill>
        <p:spPr bwMode="auto">
          <a:xfrm>
            <a:off x="0" y="-165100"/>
            <a:ext cx="9363075" cy="7023100"/>
          </a:xfrm>
          <a:prstGeom prst="rect">
            <a:avLst/>
          </a:prstGeom>
          <a:noFill/>
          <a:ln w="9525">
            <a:noFill/>
            <a:miter lim="800000"/>
            <a:headEnd/>
            <a:tailEnd/>
          </a:ln>
        </p:spPr>
      </p:pic>
      <p:sp>
        <p:nvSpPr>
          <p:cNvPr id="125955" name="WordArt 3"/>
          <p:cNvSpPr>
            <a:spLocks noChangeArrowheads="1" noChangeShapeType="1" noTextEdit="1"/>
          </p:cNvSpPr>
          <p:nvPr/>
        </p:nvSpPr>
        <p:spPr bwMode="auto">
          <a:xfrm>
            <a:off x="304800" y="0"/>
            <a:ext cx="8382000" cy="2622550"/>
          </a:xfrm>
          <a:prstGeom prst="rect">
            <a:avLst/>
          </a:prstGeom>
        </p:spPr>
        <p:txBody>
          <a:bodyPr wrap="none" fromWordArt="1">
            <a:prstTxWarp prst="textPlain">
              <a:avLst>
                <a:gd name="adj" fmla="val 50000"/>
              </a:avLst>
            </a:prstTxWarp>
          </a:bodyPr>
          <a:lstStyle/>
          <a:p>
            <a:pPr algn="ctr"/>
            <a:r>
              <a:rPr lang="ru-RU"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"Мы живем на дне</a:t>
            </a:r>
          </a:p>
          <a:p>
            <a:pPr algn="ctr"/>
            <a:r>
              <a:rPr lang="ru-RU"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воздушного океана"</a:t>
            </a:r>
          </a:p>
          <a:p>
            <a:pPr algn="ctr"/>
            <a:r>
              <a:rPr lang="ru-RU"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Э.Торричелли</a:t>
            </a:r>
          </a:p>
        </p:txBody>
      </p:sp>
      <p:sp>
        <p:nvSpPr>
          <p:cNvPr id="4100" name="Rectangle 5"/>
          <p:cNvSpPr>
            <a:spLocks noChangeArrowheads="1"/>
          </p:cNvSpPr>
          <p:nvPr/>
        </p:nvSpPr>
        <p:spPr bwMode="auto">
          <a:xfrm>
            <a:off x="685800" y="2743200"/>
            <a:ext cx="4419600" cy="3378200"/>
          </a:xfrm>
          <a:prstGeom prst="rect">
            <a:avLst/>
          </a:prstGeom>
          <a:noFill/>
          <a:ln w="9525">
            <a:noFill/>
            <a:miter lim="800000"/>
            <a:headEnd/>
            <a:tailEnd/>
          </a:ln>
        </p:spPr>
        <p:txBody>
          <a:bodyPr>
            <a:spAutoFit/>
          </a:bodyPr>
          <a:lstStyle/>
          <a:p>
            <a:r>
              <a:rPr lang="ru-RU" sz="2400">
                <a:solidFill>
                  <a:srgbClr val="FFFF00"/>
                </a:solidFill>
                <a:latin typeface="Times New Roman" pitchFamily="18" charset="0"/>
              </a:rPr>
              <a:t>Воздушная оболочка нашей планеты – </a:t>
            </a:r>
            <a:r>
              <a:rPr lang="ru-RU" sz="2400" b="1">
                <a:solidFill>
                  <a:srgbClr val="FFFF00"/>
                </a:solidFill>
                <a:latin typeface="Times New Roman" pitchFamily="18" charset="0"/>
              </a:rPr>
              <a:t>атмосфера </a:t>
            </a:r>
            <a:r>
              <a:rPr lang="ru-RU" sz="2400">
                <a:solidFill>
                  <a:srgbClr val="FFFF00"/>
                </a:solidFill>
                <a:latin typeface="Times New Roman" pitchFamily="18" charset="0"/>
              </a:rPr>
              <a:t>защищает земную поверхность от губительного воздействия на живые организмы ультрафиолетового излучения Солнца. Предохраняет она Землю и от космических частиц – пыли и метеоритов.</a:t>
            </a:r>
          </a:p>
        </p:txBody>
      </p:sp>
      <p:pic>
        <p:nvPicPr>
          <p:cNvPr id="3" name="Picture 2" descr="C:\Users\Иван\Pictures\atmosphere.jpg"/>
          <p:cNvPicPr>
            <a:picLocks noChangeAspect="1" noChangeArrowheads="1"/>
          </p:cNvPicPr>
          <p:nvPr/>
        </p:nvPicPr>
        <p:blipFill>
          <a:blip r:embed="rId3" cstate="email"/>
          <a:srcRect/>
          <a:stretch>
            <a:fillRect/>
          </a:stretch>
        </p:blipFill>
        <p:spPr bwMode="auto">
          <a:xfrm>
            <a:off x="5715000" y="2857500"/>
            <a:ext cx="3671888" cy="4000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3000" fill="hold"/>
                                        <p:tgtEl>
                                          <p:spTgt spid="125955"/>
                                        </p:tgtEl>
                                        <p:attrNameLst>
                                          <p:attrName>r</p:attrName>
                                        </p:attrNameLst>
                                      </p:cBhvr>
                                    </p:animRot>
                                  </p:childTnLst>
                                </p:cTn>
                              </p:par>
                            </p:childTnLst>
                          </p:cTn>
                        </p:par>
                        <p:par>
                          <p:cTn id="7" fill="hold">
                            <p:stCondLst>
                              <p:cond delay="3000"/>
                            </p:stCondLst>
                            <p:childTnLst>
                              <p:par>
                                <p:cTn id="8" presetID="2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6"/>
          <p:cNvSpPr>
            <a:spLocks noChangeArrowheads="1"/>
          </p:cNvSpPr>
          <p:nvPr/>
        </p:nvSpPr>
        <p:spPr bwMode="auto">
          <a:xfrm>
            <a:off x="3276600" y="457200"/>
            <a:ext cx="5562600" cy="4154488"/>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Остап Бендер объясняется в любви:</a:t>
            </a:r>
          </a:p>
          <a:p>
            <a:r>
              <a:rPr lang="ru-RU" sz="2400">
                <a:latin typeface="Times New Roman" pitchFamily="18" charset="0"/>
                <a:cs typeface="Times New Roman" pitchFamily="18" charset="0"/>
              </a:rPr>
              <a:t>-Вы знаете Зося … на каждого давит атмосферный столбик массой 214 кило. Вы  это не замечали?..</a:t>
            </a:r>
          </a:p>
          <a:p>
            <a:r>
              <a:rPr lang="ru-RU" sz="2400">
                <a:latin typeface="Times New Roman" pitchFamily="18" charset="0"/>
                <a:cs typeface="Times New Roman" pitchFamily="18" charset="0"/>
              </a:rPr>
              <a:t>Мне кажется атмосферный столбик давит на меня значительно сильнее чем на других граждан. Это от любви к Вам.</a:t>
            </a:r>
          </a:p>
          <a:p>
            <a:r>
              <a:rPr lang="ru-RU" sz="2400">
                <a:latin typeface="Times New Roman" pitchFamily="18" charset="0"/>
                <a:cs typeface="Times New Roman" pitchFamily="18" charset="0"/>
              </a:rPr>
              <a:t>-Это не ложь, а закон   физики. </a:t>
            </a:r>
            <a:r>
              <a:rPr lang="ru-RU" sz="2400" b="1">
                <a:latin typeface="Times New Roman" pitchFamily="18" charset="0"/>
                <a:cs typeface="Times New Roman" pitchFamily="18" charset="0"/>
              </a:rPr>
              <a:t>Правильно ли Остап оценил вес столба?</a:t>
            </a:r>
          </a:p>
          <a:p>
            <a:r>
              <a:rPr lang="ru-RU" sz="2400" b="1">
                <a:latin typeface="Times New Roman" pitchFamily="18" charset="0"/>
                <a:cs typeface="Times New Roman" pitchFamily="18" charset="0"/>
              </a:rPr>
              <a:t>Почему люди не замечают этого веса?</a:t>
            </a:r>
          </a:p>
        </p:txBody>
      </p:sp>
      <p:pic>
        <p:nvPicPr>
          <p:cNvPr id="8" name="Picture 2" descr="http://t3.gstatic.com/images?q=tbn:ANd9GcTZ6a3B9IsyI7in411bOeXpk01eRWVKD4gnpNmuVXlkhhx1byal2Q6FirU"/>
          <p:cNvPicPr>
            <a:picLocks noChangeAspect="1" noChangeArrowheads="1"/>
          </p:cNvPicPr>
          <p:nvPr/>
        </p:nvPicPr>
        <p:blipFill>
          <a:blip r:embed="rId2" cstate="email"/>
          <a:srcRect/>
          <a:stretch>
            <a:fillRect/>
          </a:stretch>
        </p:blipFill>
        <p:spPr bwMode="auto">
          <a:xfrm>
            <a:off x="0" y="304800"/>
            <a:ext cx="3276600" cy="32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532" name="Прямоугольник 8"/>
          <p:cNvSpPr>
            <a:spLocks noChangeArrowheads="1"/>
          </p:cNvSpPr>
          <p:nvPr/>
        </p:nvSpPr>
        <p:spPr bwMode="auto">
          <a:xfrm>
            <a:off x="457200" y="4800600"/>
            <a:ext cx="6400800" cy="1938338"/>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Опытами установлено, что при температуре 0˚ и нормальном атмосферном давлении масса воздуха объёмом 1 м</a:t>
            </a:r>
            <a:r>
              <a:rPr lang="ru-RU" sz="2400" baseline="30000">
                <a:latin typeface="Times New Roman" pitchFamily="18" charset="0"/>
                <a:cs typeface="Times New Roman" pitchFamily="18" charset="0"/>
              </a:rPr>
              <a:t>3 </a:t>
            </a:r>
            <a:r>
              <a:rPr lang="ru-RU" sz="2400">
                <a:latin typeface="Times New Roman" pitchFamily="18" charset="0"/>
                <a:cs typeface="Times New Roman" pitchFamily="18" charset="0"/>
              </a:rPr>
              <a:t> равна 1,29 кг.</a:t>
            </a:r>
          </a:p>
          <a:p>
            <a:pPr algn="ctr"/>
            <a:r>
              <a:rPr lang="en-US" sz="2400" b="1">
                <a:solidFill>
                  <a:srgbClr val="CC0000"/>
                </a:solidFill>
                <a:latin typeface="Times New Roman" pitchFamily="18" charset="0"/>
                <a:cs typeface="Times New Roman" pitchFamily="18" charset="0"/>
              </a:rPr>
              <a:t>P = gm,</a:t>
            </a:r>
          </a:p>
          <a:p>
            <a:pPr algn="ctr"/>
            <a:r>
              <a:rPr lang="en-US" sz="2400" b="1">
                <a:solidFill>
                  <a:srgbClr val="CC0000"/>
                </a:solidFill>
                <a:latin typeface="Times New Roman" pitchFamily="18" charset="0"/>
                <a:cs typeface="Times New Roman" pitchFamily="18" charset="0"/>
              </a:rPr>
              <a:t>P = 9,8</a:t>
            </a:r>
            <a:r>
              <a:rPr lang="ru-RU" sz="2400" b="1">
                <a:solidFill>
                  <a:srgbClr val="CC0000"/>
                </a:solidFill>
                <a:latin typeface="Times New Roman" pitchFamily="18" charset="0"/>
                <a:cs typeface="Times New Roman" pitchFamily="18" charset="0"/>
              </a:rPr>
              <a:t> </a:t>
            </a:r>
            <a:r>
              <a:rPr lang="en-US" sz="2400" b="1">
                <a:solidFill>
                  <a:srgbClr val="CC0000"/>
                </a:solidFill>
                <a:latin typeface="Times New Roman" pitchFamily="18" charset="0"/>
                <a:cs typeface="Times New Roman" pitchFamily="18" charset="0"/>
              </a:rPr>
              <a:t>H</a:t>
            </a:r>
            <a:r>
              <a:rPr lang="ru-RU" sz="2400" b="1">
                <a:solidFill>
                  <a:srgbClr val="CC0000"/>
                </a:solidFill>
                <a:latin typeface="Times New Roman" pitchFamily="18" charset="0"/>
                <a:cs typeface="Times New Roman" pitchFamily="18" charset="0"/>
              </a:rPr>
              <a:t>/кг </a:t>
            </a:r>
            <a:r>
              <a:rPr lang="en-US" sz="2400" b="1">
                <a:solidFill>
                  <a:srgbClr val="CC0000"/>
                </a:solidFill>
                <a:latin typeface="Times New Roman" pitchFamily="18" charset="0"/>
                <a:cs typeface="Times New Roman" pitchFamily="18" charset="0"/>
              </a:rPr>
              <a:t>×</a:t>
            </a:r>
            <a:r>
              <a:rPr lang="ru-RU" sz="2400" b="1">
                <a:solidFill>
                  <a:srgbClr val="CC0000"/>
                </a:solidFill>
                <a:latin typeface="Times New Roman" pitchFamily="18" charset="0"/>
                <a:cs typeface="Times New Roman" pitchFamily="18" charset="0"/>
              </a:rPr>
              <a:t> 1,29 кг </a:t>
            </a:r>
            <a:r>
              <a:rPr lang="en-US" sz="2400" b="1">
                <a:solidFill>
                  <a:srgbClr val="CC0000"/>
                </a:solidFill>
                <a:latin typeface="Times New Roman" pitchFamily="18" charset="0"/>
                <a:cs typeface="Times New Roman" pitchFamily="18" charset="0"/>
              </a:rPr>
              <a:t>≈</a:t>
            </a:r>
            <a:r>
              <a:rPr lang="ru-RU" sz="2400" b="1">
                <a:solidFill>
                  <a:srgbClr val="CC0000"/>
                </a:solidFill>
                <a:latin typeface="Times New Roman" pitchFamily="18" charset="0"/>
                <a:cs typeface="Times New Roman" pitchFamily="18" charset="0"/>
              </a:rPr>
              <a:t> 13 Н</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95400" y="304801"/>
            <a:ext cx="7086600" cy="461665"/>
          </a:xfrm>
          <a:prstGeom prst="rect">
            <a:avLst/>
          </a:prstGeom>
        </p:spPr>
        <p:txBody>
          <a:bodyPr>
            <a:spAutoFit/>
          </a:bodyPr>
          <a:lstStyle/>
          <a:p>
            <a:pPr>
              <a:defRPr/>
            </a:pPr>
            <a:r>
              <a:rPr lang="ru-RU"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Почему мы не ощущаем давление атмосферы</a:t>
            </a:r>
            <a:endParaRPr lang="ru-RU" sz="2400" dirty="0">
              <a:latin typeface="Times New Roman" pitchFamily="18" charset="0"/>
              <a:cs typeface="Times New Roman" pitchFamily="18" charset="0"/>
            </a:endParaRPr>
          </a:p>
        </p:txBody>
      </p:sp>
      <p:sp>
        <p:nvSpPr>
          <p:cNvPr id="23555" name="Прямоугольник 2"/>
          <p:cNvSpPr>
            <a:spLocks noChangeArrowheads="1"/>
          </p:cNvSpPr>
          <p:nvPr/>
        </p:nvSpPr>
        <p:spPr bwMode="auto">
          <a:xfrm>
            <a:off x="3962400" y="1066800"/>
            <a:ext cx="4343400" cy="3786188"/>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Между тем его давление весьма велико и составляет около 1 кг на каждый квадратный сантиметр поверхности тела. Последняя у человека среднего роста и веса равна 1,7 м</a:t>
            </a:r>
            <a:r>
              <a:rPr lang="ru-RU" sz="2000" baseline="30000">
                <a:latin typeface="Times New Roman" pitchFamily="18" charset="0"/>
                <a:cs typeface="Times New Roman" pitchFamily="18" charset="0"/>
              </a:rPr>
              <a:t>2</a:t>
            </a:r>
            <a:r>
              <a:rPr lang="ru-RU" sz="2000">
                <a:latin typeface="Times New Roman" pitchFamily="18" charset="0"/>
                <a:cs typeface="Times New Roman" pitchFamily="18" charset="0"/>
              </a:rPr>
              <a:t>. В итоге атмосфера давит на нас с силой в 17 тонн! Мы не ощущаем этого огромного сдавливающего воздействия потому, что оно уравновешивается давлением жидкостей тела и растворенных в них газов</a:t>
            </a:r>
          </a:p>
        </p:txBody>
      </p:sp>
      <p:pic>
        <p:nvPicPr>
          <p:cNvPr id="4" name="Picture 2" descr="http://festival.1september.ru/articles/411638/Image579.jpg"/>
          <p:cNvPicPr>
            <a:picLocks noChangeAspect="1" noChangeArrowheads="1"/>
          </p:cNvPicPr>
          <p:nvPr/>
        </p:nvPicPr>
        <p:blipFill>
          <a:blip r:embed="rId2" cstate="email"/>
          <a:srcRect/>
          <a:stretch>
            <a:fillRect/>
          </a:stretch>
        </p:blipFill>
        <p:spPr bwMode="auto">
          <a:xfrm>
            <a:off x="0" y="1066800"/>
            <a:ext cx="3976719" cy="4953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33600" y="609600"/>
            <a:ext cx="4038599" cy="461665"/>
          </a:xfrm>
          <a:prstGeom prst="rect">
            <a:avLst/>
          </a:prstGeom>
        </p:spPr>
        <p:txBody>
          <a:bodyPr>
            <a:spAutoFit/>
          </a:bodyPr>
          <a:lstStyle/>
          <a:p>
            <a:pPr>
              <a:defRPr/>
            </a:pPr>
            <a:r>
              <a:rPr lang="ru-RU"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Механизм дыхания</a:t>
            </a:r>
            <a:endParaRPr lang="ru-RU" sz="2400" dirty="0">
              <a:latin typeface="Times New Roman" pitchFamily="18" charset="0"/>
              <a:cs typeface="Times New Roman" pitchFamily="18" charset="0"/>
            </a:endParaRPr>
          </a:p>
        </p:txBody>
      </p:sp>
      <p:sp>
        <p:nvSpPr>
          <p:cNvPr id="24579" name="Прямоугольник 2"/>
          <p:cNvSpPr>
            <a:spLocks noChangeArrowheads="1"/>
          </p:cNvSpPr>
          <p:nvPr/>
        </p:nvSpPr>
        <p:spPr bwMode="auto">
          <a:xfrm>
            <a:off x="457200" y="1295400"/>
            <a:ext cx="7467600" cy="1938338"/>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Механизм   дыхания  человека заключается в следующем: мышечным усилием мы увеличиваем объем грудной клетки, при и  атмосферное   давление  вталкивает туда порцию воздуха. При выдыхании происходит обратный процесс. Наш дыхательный аппарат действует то как разрежающий насос, то как нагнетательный</a:t>
            </a:r>
          </a:p>
        </p:txBody>
      </p:sp>
      <p:pic>
        <p:nvPicPr>
          <p:cNvPr id="24580" name="Picture 2" descr="G:\исследование\дыхание\phi0103l.jpg"/>
          <p:cNvPicPr>
            <a:picLocks noChangeAspect="1" noChangeArrowheads="1"/>
          </p:cNvPicPr>
          <p:nvPr/>
        </p:nvPicPr>
        <p:blipFill>
          <a:blip r:embed="rId2" cstate="email"/>
          <a:srcRect/>
          <a:stretch>
            <a:fillRect/>
          </a:stretch>
        </p:blipFill>
        <p:spPr bwMode="auto">
          <a:xfrm>
            <a:off x="685800" y="3200400"/>
            <a:ext cx="72390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33600" y="152400"/>
            <a:ext cx="5029199" cy="523220"/>
          </a:xfrm>
          <a:prstGeom prst="rect">
            <a:avLst/>
          </a:prstGeom>
        </p:spPr>
        <p:txBody>
          <a:bodyPr>
            <a:spAutoFit/>
          </a:bodyPr>
          <a:lstStyle/>
          <a:p>
            <a:pPr>
              <a:defRPr/>
            </a:pPr>
            <a:r>
              <a:rPr lang="ru-RU" sz="28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Модель внешнего дыхания </a:t>
            </a:r>
            <a:endParaRPr lang="ru-RU" sz="2800" dirty="0">
              <a:latin typeface="Times New Roman" pitchFamily="18" charset="0"/>
              <a:cs typeface="Times New Roman" pitchFamily="18" charset="0"/>
            </a:endParaRPr>
          </a:p>
        </p:txBody>
      </p:sp>
      <p:pic>
        <p:nvPicPr>
          <p:cNvPr id="3" name="Содержимое 4" descr="MOV01199 _1__0001.jpg"/>
          <p:cNvPicPr>
            <a:picLocks noChangeAspect="1"/>
          </p:cNvPicPr>
          <p:nvPr/>
        </p:nvPicPr>
        <p:blipFill>
          <a:blip r:embed="rId2" cstate="email"/>
          <a:stretch>
            <a:fillRect/>
          </a:stretch>
        </p:blipFill>
        <p:spPr>
          <a:xfrm>
            <a:off x="611560" y="1066800"/>
            <a:ext cx="3714775" cy="2666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Содержимое 4" descr="MOV01199 _1__0001.jpg"/>
          <p:cNvPicPr>
            <a:picLocks noChangeAspect="1"/>
          </p:cNvPicPr>
          <p:nvPr/>
        </p:nvPicPr>
        <p:blipFill>
          <a:blip r:embed="rId3" cstate="email"/>
          <a:stretch>
            <a:fillRect/>
          </a:stretch>
        </p:blipFill>
        <p:spPr>
          <a:xfrm>
            <a:off x="4724400" y="990600"/>
            <a:ext cx="3749675" cy="2812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5" name="Прямоугольник 4"/>
          <p:cNvSpPr>
            <a:spLocks noChangeArrowheads="1"/>
          </p:cNvSpPr>
          <p:nvPr/>
        </p:nvSpPr>
        <p:spPr bwMode="auto">
          <a:xfrm>
            <a:off x="685800" y="4267200"/>
            <a:ext cx="7696200" cy="1570038"/>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Чем больше жизненная ёмкость лёгких, тем самочувствие, болезни нас покидают, так как клетки повышают свой потенциал и куда успешнее дышаться свободнее, улучшается противостоят недугу</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36296" y="381000"/>
            <a:ext cx="4150304" cy="461665"/>
          </a:xfrm>
          <a:prstGeom prst="rect">
            <a:avLst/>
          </a:prstGeom>
        </p:spPr>
        <p:txBody>
          <a:bodyPr>
            <a:spAutoFit/>
          </a:bodyPr>
          <a:lstStyle/>
          <a:p>
            <a:pPr>
              <a:defRPr/>
            </a:pPr>
            <a:r>
              <a:rPr lang="ru-RU" sz="2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Опыт «Не лезь в бутылку»</a:t>
            </a:r>
            <a:endParaRPr lang="ru-RU" sz="2400" dirty="0">
              <a:latin typeface="Times New Roman" pitchFamily="18" charset="0"/>
              <a:cs typeface="Times New Roman" pitchFamily="18" charset="0"/>
            </a:endParaRPr>
          </a:p>
        </p:txBody>
      </p:sp>
      <p:sp>
        <p:nvSpPr>
          <p:cNvPr id="26627" name="Прямоугольник 2"/>
          <p:cNvSpPr>
            <a:spLocks noChangeArrowheads="1"/>
          </p:cNvSpPr>
          <p:nvPr/>
        </p:nvSpPr>
        <p:spPr bwMode="auto">
          <a:xfrm>
            <a:off x="381000" y="914400"/>
            <a:ext cx="8077200" cy="3046413"/>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Сварим яйцо вкрутую и очистим его от скорлупы.</a:t>
            </a:r>
          </a:p>
          <a:p>
            <a:r>
              <a:rPr lang="ru-RU" sz="2400">
                <a:latin typeface="Times New Roman" pitchFamily="18" charset="0"/>
                <a:cs typeface="Times New Roman" pitchFamily="18" charset="0"/>
              </a:rPr>
              <a:t>Возьмем пустую стеклянную бутылочку.</a:t>
            </a:r>
          </a:p>
          <a:p>
            <a:r>
              <a:rPr lang="ru-RU" sz="2400">
                <a:latin typeface="Times New Roman" pitchFamily="18" charset="0"/>
                <a:cs typeface="Times New Roman" pitchFamily="18" charset="0"/>
              </a:rPr>
              <a:t>Лист бумаги, скрутим его трубкой, подожжем и горящую бумагу быстро опустим в бутылку. Подождем, пока бумага прогорит.</a:t>
            </a:r>
          </a:p>
          <a:p>
            <a:r>
              <a:rPr lang="ru-RU" sz="2400">
                <a:latin typeface="Times New Roman" pitchFamily="18" charset="0"/>
                <a:cs typeface="Times New Roman" pitchFamily="18" charset="0"/>
              </a:rPr>
              <a:t>Положим очищенное яйцо на горлышко бутылки.</a:t>
            </a:r>
          </a:p>
          <a:p>
            <a:r>
              <a:rPr lang="ru-RU" sz="2400">
                <a:latin typeface="Times New Roman" pitchFamily="18" charset="0"/>
                <a:cs typeface="Times New Roman" pitchFamily="18" charset="0"/>
              </a:rPr>
              <a:t>Пройдет немного времени, и - о, чудо! - яйцо протиснется через горлышко внутрь бутылки.</a:t>
            </a:r>
          </a:p>
        </p:txBody>
      </p:sp>
      <p:pic>
        <p:nvPicPr>
          <p:cNvPr id="4" name="Содержимое 4" descr="DSC01188.JPG"/>
          <p:cNvPicPr>
            <a:picLocks noChangeAspect="1"/>
          </p:cNvPicPr>
          <p:nvPr/>
        </p:nvPicPr>
        <p:blipFill>
          <a:blip r:embed="rId3" cstate="email"/>
          <a:stretch>
            <a:fillRect/>
          </a:stretch>
        </p:blipFill>
        <p:spPr>
          <a:xfrm>
            <a:off x="914400" y="4267200"/>
            <a:ext cx="304800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не лезь в бутылку.wmv">
            <a:hlinkClick r:id="" action="ppaction://media"/>
          </p:cNvPr>
          <p:cNvPicPr>
            <a:picLocks noRot="1" noChangeAspect="1"/>
          </p:cNvPicPr>
          <p:nvPr>
            <a:videoFile r:link="rId1"/>
          </p:nvPr>
        </p:nvPicPr>
        <p:blipFill>
          <a:blip r:embed="rId4" cstate="email"/>
          <a:srcRect/>
          <a:stretch>
            <a:fillRect/>
          </a:stretch>
        </p:blipFill>
        <p:spPr>
          <a:xfrm>
            <a:off x="5410200" y="4343400"/>
            <a:ext cx="2971800"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7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1" name="Picture 3" descr="трубка"/>
          <p:cNvPicPr>
            <a:picLocks noChangeAspect="1" noChangeArrowheads="1"/>
          </p:cNvPicPr>
          <p:nvPr/>
        </p:nvPicPr>
        <p:blipFill>
          <a:blip r:embed="rId2" cstate="email"/>
          <a:srcRect/>
          <a:stretch>
            <a:fillRect/>
          </a:stretch>
        </p:blipFill>
        <p:spPr bwMode="auto">
          <a:xfrm>
            <a:off x="381000" y="2825750"/>
            <a:ext cx="3051175" cy="3803650"/>
          </a:xfrm>
          <a:prstGeom prst="rect">
            <a:avLst/>
          </a:prstGeom>
          <a:noFill/>
          <a:ln w="9525">
            <a:noFill/>
            <a:miter lim="800000"/>
            <a:headEnd/>
            <a:tailEnd/>
          </a:ln>
        </p:spPr>
      </p:pic>
      <p:sp>
        <p:nvSpPr>
          <p:cNvPr id="150532" name="WordArt 4"/>
          <p:cNvSpPr>
            <a:spLocks noChangeArrowheads="1" noChangeShapeType="1" noTextEdit="1"/>
          </p:cNvSpPr>
          <p:nvPr/>
        </p:nvSpPr>
        <p:spPr bwMode="auto">
          <a:xfrm>
            <a:off x="1116013" y="404813"/>
            <a:ext cx="3638550" cy="17018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ru-RU" sz="4400" kern="10">
                <a:ln w="9525">
                  <a:round/>
                  <a:headEnd/>
                  <a:tailEnd/>
                </a:ln>
                <a:gradFill rotWithShape="1">
                  <a:gsLst>
                    <a:gs pos="0">
                      <a:srgbClr val="FFFFCC"/>
                    </a:gs>
                    <a:gs pos="100000">
                      <a:srgbClr val="FF9999"/>
                    </a:gs>
                  </a:gsLst>
                  <a:lin ang="5400000" scaled="1"/>
                </a:gradFill>
                <a:latin typeface="Times New Roman"/>
                <a:cs typeface="Times New Roman"/>
              </a:rPr>
              <a:t>ОПЫТ</a:t>
            </a:r>
          </a:p>
          <a:p>
            <a:pPr algn="ctr"/>
            <a:r>
              <a:rPr lang="ru-RU" sz="4400" kern="10">
                <a:ln w="9525">
                  <a:round/>
                  <a:headEnd/>
                  <a:tailEnd/>
                </a:ln>
                <a:gradFill rotWithShape="1">
                  <a:gsLst>
                    <a:gs pos="0">
                      <a:srgbClr val="FFFFCC"/>
                    </a:gs>
                    <a:gs pos="100000">
                      <a:srgbClr val="FF9999"/>
                    </a:gs>
                  </a:gsLst>
                  <a:lin ang="5400000" scaled="1"/>
                </a:gradFill>
                <a:latin typeface="Times New Roman"/>
                <a:cs typeface="Times New Roman"/>
              </a:rPr>
              <a:t>ТОРРИЧЕЛЛИ</a:t>
            </a:r>
          </a:p>
        </p:txBody>
      </p:sp>
      <p:pic>
        <p:nvPicPr>
          <p:cNvPr id="27652" name="Picture 5" descr="180px-Libr0367"/>
          <p:cNvPicPr>
            <a:picLocks noChangeAspect="1" noChangeArrowheads="1"/>
          </p:cNvPicPr>
          <p:nvPr/>
        </p:nvPicPr>
        <p:blipFill>
          <a:blip r:embed="rId3" cstate="email"/>
          <a:srcRect/>
          <a:stretch>
            <a:fillRect/>
          </a:stretch>
        </p:blipFill>
        <p:spPr bwMode="auto">
          <a:xfrm>
            <a:off x="5257800" y="609600"/>
            <a:ext cx="3081338" cy="4203700"/>
          </a:xfrm>
          <a:prstGeom prst="rect">
            <a:avLst/>
          </a:prstGeom>
          <a:noFill/>
          <a:ln w="28575">
            <a:solidFill>
              <a:srgbClr val="333399"/>
            </a:solidFill>
            <a:prstDash val="dash"/>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0532"/>
                                        </p:tgtEl>
                                        <p:attrNameLst>
                                          <p:attrName>style.visibility</p:attrName>
                                        </p:attrNameLst>
                                      </p:cBhvr>
                                      <p:to>
                                        <p:strVal val="visible"/>
                                      </p:to>
                                    </p:set>
                                    <p:anim calcmode="lin" valueType="num">
                                      <p:cBhvr>
                                        <p:cTn id="7" dur="2000" fill="hold"/>
                                        <p:tgtEl>
                                          <p:spTgt spid="150532"/>
                                        </p:tgtEl>
                                        <p:attrNameLst>
                                          <p:attrName>ppt_w</p:attrName>
                                        </p:attrNameLst>
                                      </p:cBhvr>
                                      <p:tavLst>
                                        <p:tav tm="0">
                                          <p:val>
                                            <p:fltVal val="0"/>
                                          </p:val>
                                        </p:tav>
                                        <p:tav tm="100000">
                                          <p:val>
                                            <p:strVal val="#ppt_w"/>
                                          </p:val>
                                        </p:tav>
                                      </p:tavLst>
                                    </p:anim>
                                    <p:anim calcmode="lin" valueType="num">
                                      <p:cBhvr>
                                        <p:cTn id="8" dur="2000" fill="hold"/>
                                        <p:tgtEl>
                                          <p:spTgt spid="150532"/>
                                        </p:tgtEl>
                                        <p:attrNameLst>
                                          <p:attrName>ppt_h</p:attrName>
                                        </p:attrNameLst>
                                      </p:cBhvr>
                                      <p:tavLst>
                                        <p:tav tm="0">
                                          <p:val>
                                            <p:fltVal val="0"/>
                                          </p:val>
                                        </p:tav>
                                        <p:tav tm="100000">
                                          <p:val>
                                            <p:strVal val="#ppt_h"/>
                                          </p:val>
                                        </p:tav>
                                      </p:tavLst>
                                    </p:anim>
                                    <p:animEffect transition="in" filter="fade">
                                      <p:cBhvr>
                                        <p:cTn id="9" dur="2000"/>
                                        <p:tgtEl>
                                          <p:spTgt spid="150532"/>
                                        </p:tgtEl>
                                      </p:cBhvr>
                                    </p:animEffect>
                                  </p:childTnLst>
                                </p:cTn>
                              </p:par>
                            </p:childTnLst>
                          </p:cTn>
                        </p:par>
                        <p:par>
                          <p:cTn id="10" fill="hold">
                            <p:stCondLst>
                              <p:cond delay="2000"/>
                            </p:stCondLst>
                            <p:childTnLst>
                              <p:par>
                                <p:cTn id="11" presetID="21" presetClass="entr" presetSubtype="8" fill="hold" nodeType="afterEffect">
                                  <p:stCondLst>
                                    <p:cond delay="0"/>
                                  </p:stCondLst>
                                  <p:childTnLst>
                                    <p:set>
                                      <p:cBhvr>
                                        <p:cTn id="12" dur="1" fill="hold">
                                          <p:stCondLst>
                                            <p:cond delay="0"/>
                                          </p:stCondLst>
                                        </p:cTn>
                                        <p:tgtEl>
                                          <p:spTgt spid="150531"/>
                                        </p:tgtEl>
                                        <p:attrNameLst>
                                          <p:attrName>style.visibility</p:attrName>
                                        </p:attrNameLst>
                                      </p:cBhvr>
                                      <p:to>
                                        <p:strVal val="visible"/>
                                      </p:to>
                                    </p:set>
                                    <p:animEffect transition="in" filter="wheel(8)">
                                      <p:cBhvr>
                                        <p:cTn id="13" dur="2000"/>
                                        <p:tgtEl>
                                          <p:spTgt spid="150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09800" y="381000"/>
            <a:ext cx="5791200" cy="2133600"/>
          </a:xfrm>
        </p:spPr>
        <p:txBody>
          <a:bodyPr/>
          <a:lstStyle/>
          <a:p>
            <a:pPr eaLnBrk="1" hangingPunct="1">
              <a:defRPr/>
            </a:pPr>
            <a:r>
              <a:rPr lang="ru-RU" dirty="0" smtClean="0">
                <a:latin typeface="Times New Roman" pitchFamily="18" charset="0"/>
                <a:cs typeface="Times New Roman" pitchFamily="18" charset="0"/>
              </a:rPr>
              <a:t>Опыт Торричелли</a:t>
            </a:r>
          </a:p>
        </p:txBody>
      </p:sp>
      <p:sp>
        <p:nvSpPr>
          <p:cNvPr id="28675" name="Rectangle 3"/>
          <p:cNvSpPr>
            <a:spLocks noGrp="1" noChangeArrowheads="1"/>
          </p:cNvSpPr>
          <p:nvPr>
            <p:ph type="body" idx="1"/>
          </p:nvPr>
        </p:nvSpPr>
        <p:spPr>
          <a:xfrm>
            <a:off x="0" y="3124200"/>
            <a:ext cx="9144000" cy="3733800"/>
          </a:xfrm>
        </p:spPr>
        <p:txBody>
          <a:bodyPr/>
          <a:lstStyle/>
          <a:p>
            <a:pPr eaLnBrk="1" hangingPunct="1">
              <a:lnSpc>
                <a:spcPct val="90000"/>
              </a:lnSpc>
              <a:buFontTx/>
              <a:buNone/>
            </a:pPr>
            <a:r>
              <a:rPr lang="ru-RU" sz="2400" smtClean="0">
                <a:latin typeface="Times New Roman" pitchFamily="18" charset="0"/>
                <a:cs typeface="Times New Roman" pitchFamily="18" charset="0"/>
              </a:rPr>
              <a:t>        Стеклянную трубку длиной 1 м, запаянную с одного конца, наполняют ртутью. Затем, плотно закрыв другой конец трубки, её переворачивают, опускают в чашку с ртутью и под ртутью открывают конец трубки. Часть ртути при этом выливается в чашку, а часть её остаётся в трубке. Высота столба ртути, оставшейся в трубке, равна примерно</a:t>
            </a:r>
          </a:p>
          <a:p>
            <a:pPr eaLnBrk="1" hangingPunct="1">
              <a:lnSpc>
                <a:spcPct val="90000"/>
              </a:lnSpc>
              <a:buFontTx/>
              <a:buNone/>
            </a:pPr>
            <a:r>
              <a:rPr lang="ru-RU" sz="2400" smtClean="0">
                <a:latin typeface="Times New Roman" pitchFamily="18" charset="0"/>
                <a:cs typeface="Times New Roman" pitchFamily="18" charset="0"/>
              </a:rPr>
              <a:t>    760 мм рт.ст. </a:t>
            </a:r>
          </a:p>
          <a:p>
            <a:pPr eaLnBrk="1" hangingPunct="1">
              <a:lnSpc>
                <a:spcPct val="90000"/>
              </a:lnSpc>
              <a:buFontTx/>
              <a:buNone/>
            </a:pPr>
            <a:r>
              <a:rPr lang="ru-RU" sz="2400" smtClean="0">
                <a:latin typeface="Times New Roman" pitchFamily="18" charset="0"/>
                <a:cs typeface="Times New Roman" pitchFamily="18" charset="0"/>
              </a:rPr>
              <a:t>        Над ртутью в трубке воздуха нет, там безвоздушное пространство.</a:t>
            </a:r>
          </a:p>
        </p:txBody>
      </p:sp>
      <p:pic>
        <p:nvPicPr>
          <p:cNvPr id="28676" name="Picture 8" descr="07"/>
          <p:cNvPicPr>
            <a:picLocks noChangeAspect="1" noChangeArrowheads="1"/>
          </p:cNvPicPr>
          <p:nvPr/>
        </p:nvPicPr>
        <p:blipFill>
          <a:blip r:embed="rId2" cstate="email"/>
          <a:srcRect/>
          <a:stretch>
            <a:fillRect/>
          </a:stretch>
        </p:blipFill>
        <p:spPr bwMode="auto">
          <a:xfrm>
            <a:off x="0" y="0"/>
            <a:ext cx="2057400"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WordArt 2"/>
          <p:cNvSpPr>
            <a:spLocks noChangeArrowheads="1" noChangeShapeType="1" noTextEdit="1"/>
          </p:cNvSpPr>
          <p:nvPr/>
        </p:nvSpPr>
        <p:spPr bwMode="auto">
          <a:xfrm>
            <a:off x="755650" y="404813"/>
            <a:ext cx="4448175" cy="1885950"/>
          </a:xfrm>
          <a:prstGeom prst="rect">
            <a:avLst/>
          </a:prstGeom>
        </p:spPr>
        <p:txBody>
          <a:bodyPr wrap="none" fromWordArt="1">
            <a:prstTxWarp prst="textPlain">
              <a:avLst>
                <a:gd name="adj" fmla="val 50000"/>
              </a:avLst>
            </a:prstTxWarp>
          </a:bodyPr>
          <a:lstStyle/>
          <a:p>
            <a:pPr algn="ctr"/>
            <a:r>
              <a:rPr lang="ru-RU" sz="4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rPr>
              <a:t>СВЯЗЬ  МЕЖДУ </a:t>
            </a:r>
          </a:p>
          <a:p>
            <a:pPr algn="ctr"/>
            <a:r>
              <a:rPr lang="ru-RU" sz="4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rPr>
              <a:t>ЕДИНИЦАМИ</a:t>
            </a:r>
          </a:p>
          <a:p>
            <a:pPr algn="ctr"/>
            <a:r>
              <a:rPr lang="ru-RU" sz="4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a:cs typeface="Arial"/>
              </a:rPr>
              <a:t>ДАВЛЕНИЯ:</a:t>
            </a:r>
          </a:p>
        </p:txBody>
      </p:sp>
      <p:sp>
        <p:nvSpPr>
          <p:cNvPr id="146435" name="WordArt 3" descr="Белый мрамор"/>
          <p:cNvSpPr>
            <a:spLocks noChangeArrowheads="1" noChangeShapeType="1" noTextEdit="1"/>
          </p:cNvSpPr>
          <p:nvPr/>
        </p:nvSpPr>
        <p:spPr bwMode="auto">
          <a:xfrm>
            <a:off x="2133600" y="3170238"/>
            <a:ext cx="4862513" cy="5238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sz="3600" kern="10">
                <a:ln w="9525">
                  <a:round/>
                  <a:headEnd/>
                  <a:tailEnd/>
                </a:ln>
                <a:blipFill dpi="0" rotWithShape="0">
                  <a:blip r:embed="rId2"/>
                  <a:srcRect/>
                  <a:tile tx="0" ty="0" sx="100000" sy="100000" flip="none" algn="tl"/>
                </a:blipFill>
                <a:latin typeface="Arial"/>
                <a:cs typeface="Arial"/>
              </a:rPr>
              <a:t>1 ММ.РТ.СТ.=133,3 ПА</a:t>
            </a:r>
          </a:p>
        </p:txBody>
      </p:sp>
      <p:sp>
        <p:nvSpPr>
          <p:cNvPr id="146436" name="WordArt 4"/>
          <p:cNvSpPr>
            <a:spLocks noChangeArrowheads="1" noChangeShapeType="1" noTextEdit="1"/>
          </p:cNvSpPr>
          <p:nvPr/>
        </p:nvSpPr>
        <p:spPr bwMode="auto">
          <a:xfrm>
            <a:off x="762000" y="3886200"/>
            <a:ext cx="6662738" cy="523875"/>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НОРМАЛЬНОЕ АТМОСФЕРНОЕ ДАВЛЕНИЕ:</a:t>
            </a:r>
          </a:p>
        </p:txBody>
      </p:sp>
      <p:sp>
        <p:nvSpPr>
          <p:cNvPr id="146437" name="WordArt 5" descr="Белый мрамор"/>
          <p:cNvSpPr>
            <a:spLocks noChangeArrowheads="1" noChangeShapeType="1" noTextEdit="1"/>
          </p:cNvSpPr>
          <p:nvPr/>
        </p:nvSpPr>
        <p:spPr bwMode="auto">
          <a:xfrm>
            <a:off x="1042988" y="5084763"/>
            <a:ext cx="5934075" cy="10477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ru-RU" sz="3600" kern="10">
                <a:ln w="9525">
                  <a:round/>
                  <a:headEnd/>
                  <a:tailEnd/>
                </a:ln>
                <a:blipFill dpi="0" rotWithShape="0">
                  <a:blip r:embed="rId2"/>
                  <a:srcRect/>
                  <a:tile tx="0" ty="0" sx="100000" sy="100000" flip="none" algn="tl"/>
                </a:blipFill>
                <a:latin typeface="Arial"/>
                <a:cs typeface="Arial"/>
              </a:rPr>
              <a:t>760 ММ.РТ.СТ.=760Х133,3=</a:t>
            </a:r>
          </a:p>
          <a:p>
            <a:pPr algn="ctr"/>
            <a:r>
              <a:rPr lang="ru-RU" sz="3600" kern="10">
                <a:ln w="9525">
                  <a:round/>
                  <a:headEnd/>
                  <a:tailEnd/>
                </a:ln>
                <a:blipFill dpi="0" rotWithShape="0">
                  <a:blip r:embed="rId2"/>
                  <a:srcRect/>
                  <a:tile tx="0" ty="0" sx="100000" sy="100000" flip="none" algn="tl"/>
                </a:blipFill>
                <a:latin typeface="Arial"/>
                <a:cs typeface="Arial"/>
              </a:rPr>
              <a:t>101300ПА=101,3 КпА</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6434"/>
                                        </p:tgtEl>
                                        <p:attrNameLst>
                                          <p:attrName>style.visibility</p:attrName>
                                        </p:attrNameLst>
                                      </p:cBhvr>
                                      <p:to>
                                        <p:strVal val="visible"/>
                                      </p:to>
                                    </p:set>
                                    <p:anim calcmode="lin" valueType="num">
                                      <p:cBhvr>
                                        <p:cTn id="7" dur="2000" fill="hold"/>
                                        <p:tgtEl>
                                          <p:spTgt spid="146434"/>
                                        </p:tgtEl>
                                        <p:attrNameLst>
                                          <p:attrName>ppt_w</p:attrName>
                                        </p:attrNameLst>
                                      </p:cBhvr>
                                      <p:tavLst>
                                        <p:tav tm="0">
                                          <p:val>
                                            <p:strVal val="#ppt_w*0.70"/>
                                          </p:val>
                                        </p:tav>
                                        <p:tav tm="100000">
                                          <p:val>
                                            <p:strVal val="#ppt_w"/>
                                          </p:val>
                                        </p:tav>
                                      </p:tavLst>
                                    </p:anim>
                                    <p:anim calcmode="lin" valueType="num">
                                      <p:cBhvr>
                                        <p:cTn id="8" dur="2000" fill="hold"/>
                                        <p:tgtEl>
                                          <p:spTgt spid="146434"/>
                                        </p:tgtEl>
                                        <p:attrNameLst>
                                          <p:attrName>ppt_h</p:attrName>
                                        </p:attrNameLst>
                                      </p:cBhvr>
                                      <p:tavLst>
                                        <p:tav tm="0">
                                          <p:val>
                                            <p:strVal val="#ppt_h"/>
                                          </p:val>
                                        </p:tav>
                                        <p:tav tm="100000">
                                          <p:val>
                                            <p:strVal val="#ppt_h"/>
                                          </p:val>
                                        </p:tav>
                                      </p:tavLst>
                                    </p:anim>
                                    <p:animEffect transition="in" filter="fade">
                                      <p:cBhvr>
                                        <p:cTn id="9" dur="2000"/>
                                        <p:tgtEl>
                                          <p:spTgt spid="146434"/>
                                        </p:tgtEl>
                                      </p:cBhvr>
                                    </p:animEffect>
                                  </p:childTnLst>
                                </p:cTn>
                              </p:par>
                            </p:childTnLst>
                          </p:cTn>
                        </p:par>
                        <p:par>
                          <p:cTn id="10" fill="hold">
                            <p:stCondLst>
                              <p:cond delay="2000"/>
                            </p:stCondLst>
                            <p:childTnLst>
                              <p:par>
                                <p:cTn id="11" presetID="21" presetClass="entr" presetSubtype="4" fill="hold" grpId="0" nodeType="afterEffect">
                                  <p:stCondLst>
                                    <p:cond delay="0"/>
                                  </p:stCondLst>
                                  <p:childTnLst>
                                    <p:set>
                                      <p:cBhvr>
                                        <p:cTn id="12" dur="1" fill="hold">
                                          <p:stCondLst>
                                            <p:cond delay="0"/>
                                          </p:stCondLst>
                                        </p:cTn>
                                        <p:tgtEl>
                                          <p:spTgt spid="146435"/>
                                        </p:tgtEl>
                                        <p:attrNameLst>
                                          <p:attrName>style.visibility</p:attrName>
                                        </p:attrNameLst>
                                      </p:cBhvr>
                                      <p:to>
                                        <p:strVal val="visible"/>
                                      </p:to>
                                    </p:set>
                                    <p:animEffect transition="in" filter="wheel(4)">
                                      <p:cBhvr>
                                        <p:cTn id="13" dur="2000"/>
                                        <p:tgtEl>
                                          <p:spTgt spid="146435"/>
                                        </p:tgtEl>
                                      </p:cBhvr>
                                    </p:animEffect>
                                  </p:childTnLst>
                                </p:cTn>
                              </p:par>
                            </p:childTnLst>
                          </p:cTn>
                        </p:par>
                        <p:par>
                          <p:cTn id="14" fill="hold">
                            <p:stCondLst>
                              <p:cond delay="4000"/>
                            </p:stCondLst>
                            <p:childTnLst>
                              <p:par>
                                <p:cTn id="15" presetID="21" presetClass="entr" presetSubtype="4" fill="hold" grpId="0" nodeType="afterEffect">
                                  <p:stCondLst>
                                    <p:cond delay="0"/>
                                  </p:stCondLst>
                                  <p:childTnLst>
                                    <p:set>
                                      <p:cBhvr>
                                        <p:cTn id="16" dur="1" fill="hold">
                                          <p:stCondLst>
                                            <p:cond delay="0"/>
                                          </p:stCondLst>
                                        </p:cTn>
                                        <p:tgtEl>
                                          <p:spTgt spid="146436"/>
                                        </p:tgtEl>
                                        <p:attrNameLst>
                                          <p:attrName>style.visibility</p:attrName>
                                        </p:attrNameLst>
                                      </p:cBhvr>
                                      <p:to>
                                        <p:strVal val="visible"/>
                                      </p:to>
                                    </p:set>
                                    <p:animEffect transition="in" filter="wheel(4)">
                                      <p:cBhvr>
                                        <p:cTn id="17" dur="2000"/>
                                        <p:tgtEl>
                                          <p:spTgt spid="146436"/>
                                        </p:tgtEl>
                                      </p:cBhvr>
                                    </p:animEffect>
                                  </p:childTnLst>
                                </p:cTn>
                              </p:par>
                            </p:childTnLst>
                          </p:cTn>
                        </p:par>
                        <p:par>
                          <p:cTn id="18" fill="hold">
                            <p:stCondLst>
                              <p:cond delay="6000"/>
                            </p:stCondLst>
                            <p:childTnLst>
                              <p:par>
                                <p:cTn id="19" presetID="21" presetClass="entr" presetSubtype="4" fill="hold" grpId="0" nodeType="afterEffect">
                                  <p:stCondLst>
                                    <p:cond delay="0"/>
                                  </p:stCondLst>
                                  <p:childTnLst>
                                    <p:set>
                                      <p:cBhvr>
                                        <p:cTn id="20" dur="1" fill="hold">
                                          <p:stCondLst>
                                            <p:cond delay="0"/>
                                          </p:stCondLst>
                                        </p:cTn>
                                        <p:tgtEl>
                                          <p:spTgt spid="146437"/>
                                        </p:tgtEl>
                                        <p:attrNameLst>
                                          <p:attrName>style.visibility</p:attrName>
                                        </p:attrNameLst>
                                      </p:cBhvr>
                                      <p:to>
                                        <p:strVal val="visible"/>
                                      </p:to>
                                    </p:set>
                                    <p:animEffect transition="in" filter="wheel(4)">
                                      <p:cBhvr>
                                        <p:cTn id="21" dur="2000"/>
                                        <p:tgtEl>
                                          <p:spTgt spid="146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p:bldP spid="146435" grpId="0" animBg="1"/>
      <p:bldP spid="146436" grpId="0" animBg="1"/>
      <p:bldP spid="1464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Магдебургские полушария"/>
          <p:cNvPicPr>
            <a:picLocks noChangeAspect="1" noChangeArrowheads="1"/>
          </p:cNvPicPr>
          <p:nvPr/>
        </p:nvPicPr>
        <p:blipFill>
          <a:blip r:embed="rId2" cstate="email"/>
          <a:srcRect/>
          <a:stretch>
            <a:fillRect/>
          </a:stretch>
        </p:blipFill>
        <p:spPr bwMode="auto">
          <a:xfrm>
            <a:off x="228600" y="228600"/>
            <a:ext cx="8686800" cy="6248400"/>
          </a:xfrm>
          <a:prstGeom prst="rect">
            <a:avLst/>
          </a:prstGeom>
          <a:noFill/>
          <a:ln w="9525">
            <a:noFill/>
            <a:miter lim="800000"/>
            <a:headEnd/>
            <a:tailEnd/>
          </a:ln>
        </p:spPr>
      </p:pic>
      <p:sp>
        <p:nvSpPr>
          <p:cNvPr id="191491" name="WordArt 3" descr="Бумажный пакет"/>
          <p:cNvSpPr>
            <a:spLocks noChangeArrowheads="1" noChangeShapeType="1" noTextEdit="1"/>
          </p:cNvSpPr>
          <p:nvPr/>
        </p:nvSpPr>
        <p:spPr bwMode="auto">
          <a:xfrm>
            <a:off x="1979613" y="692150"/>
            <a:ext cx="4791075" cy="1276350"/>
          </a:xfrm>
          <a:prstGeom prst="rect">
            <a:avLst/>
          </a:prstGeom>
        </p:spPr>
        <p:txBody>
          <a:bodyPr wrap="none" fromWordArt="1">
            <a:prstTxWarp prst="textPlain">
              <a:avLst>
                <a:gd name="adj" fmla="val 50000"/>
              </a:avLst>
            </a:prstTxWarp>
          </a:bodyPr>
          <a:lstStyle/>
          <a:p>
            <a:pPr algn="ctr"/>
            <a:r>
              <a:rPr lang="ru-RU" sz="4400" kern="1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МАГДЕБУРГСКИЕ</a:t>
            </a:r>
          </a:p>
          <a:p>
            <a:pPr algn="ctr"/>
            <a:r>
              <a:rPr lang="ru-RU" sz="4400" kern="1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ПОЛУШАРИЯ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191490"/>
                                        </p:tgtEl>
                                        <p:attrNameLst>
                                          <p:attrName>style.visibility</p:attrName>
                                        </p:attrNameLst>
                                      </p:cBhvr>
                                      <p:to>
                                        <p:strVal val="visible"/>
                                      </p:to>
                                    </p:set>
                                    <p:animEffect transition="in" filter="plus(in)">
                                      <p:cBhvr>
                                        <p:cTn id="7" dur="2000"/>
                                        <p:tgtEl>
                                          <p:spTgt spid="191490"/>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191491"/>
                                        </p:tgtEl>
                                        <p:attrNameLst>
                                          <p:attrName>style.visibility</p:attrName>
                                        </p:attrNameLst>
                                      </p:cBhvr>
                                      <p:to>
                                        <p:strVal val="visible"/>
                                      </p:to>
                                    </p:set>
                                    <p:anim calcmode="lin" valueType="num">
                                      <p:cBhvr>
                                        <p:cTn id="11" dur="2000" fill="hold"/>
                                        <p:tgtEl>
                                          <p:spTgt spid="191491"/>
                                        </p:tgtEl>
                                        <p:attrNameLst>
                                          <p:attrName>ppt_w</p:attrName>
                                        </p:attrNameLst>
                                      </p:cBhvr>
                                      <p:tavLst>
                                        <p:tav tm="0">
                                          <p:val>
                                            <p:fltVal val="0"/>
                                          </p:val>
                                        </p:tav>
                                        <p:tav tm="100000">
                                          <p:val>
                                            <p:strVal val="#ppt_w"/>
                                          </p:val>
                                        </p:tav>
                                      </p:tavLst>
                                    </p:anim>
                                    <p:anim calcmode="lin" valueType="num">
                                      <p:cBhvr>
                                        <p:cTn id="12" dur="2000" fill="hold"/>
                                        <p:tgtEl>
                                          <p:spTgt spid="191491"/>
                                        </p:tgtEl>
                                        <p:attrNameLst>
                                          <p:attrName>ppt_h</p:attrName>
                                        </p:attrNameLst>
                                      </p:cBhvr>
                                      <p:tavLst>
                                        <p:tav tm="0">
                                          <p:val>
                                            <p:fltVal val="0"/>
                                          </p:val>
                                        </p:tav>
                                        <p:tav tm="100000">
                                          <p:val>
                                            <p:strVal val="#ppt_h"/>
                                          </p:val>
                                        </p:tav>
                                      </p:tavLst>
                                    </p:anim>
                                    <p:animEffect transition="in" filter="fade">
                                      <p:cBhvr>
                                        <p:cTn id="13" dur="2000"/>
                                        <p:tgtEl>
                                          <p:spTgt spid="191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герике1"/>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4745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G0044"/>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126979" name="Text Box 3"/>
          <p:cNvSpPr txBox="1">
            <a:spLocks noChangeArrowheads="1"/>
          </p:cNvSpPr>
          <p:nvPr/>
        </p:nvSpPr>
        <p:spPr bwMode="auto">
          <a:xfrm>
            <a:off x="304800" y="685800"/>
            <a:ext cx="3962400" cy="1433513"/>
          </a:xfrm>
          <a:prstGeom prst="rect">
            <a:avLst/>
          </a:prstGeom>
          <a:noFill/>
          <a:ln w="9525">
            <a:noFill/>
            <a:miter lim="800000"/>
            <a:headEnd/>
            <a:tailEnd/>
          </a:ln>
        </p:spPr>
        <p:txBody>
          <a:bodyPr>
            <a:spAutoFit/>
          </a:bodyPr>
          <a:lstStyle/>
          <a:p>
            <a:r>
              <a:rPr lang="ru-RU" sz="2800" b="1">
                <a:solidFill>
                  <a:srgbClr val="FF3300"/>
                </a:solidFill>
                <a:latin typeface="Times New Roman" pitchFamily="18" charset="0"/>
                <a:cs typeface="Times New Roman" pitchFamily="18" charset="0"/>
              </a:rPr>
              <a:t>ατμος</a:t>
            </a:r>
            <a:r>
              <a:rPr lang="ru-RU" sz="2800" b="1">
                <a:solidFill>
                  <a:srgbClr val="FF3300"/>
                </a:solidFill>
                <a:latin typeface="Times New Roman" pitchFamily="18" charset="0"/>
              </a:rPr>
              <a:t>  (атмос) – пар</a:t>
            </a:r>
          </a:p>
          <a:p>
            <a:r>
              <a:rPr lang="ru-RU" sz="2800" b="1">
                <a:solidFill>
                  <a:srgbClr val="FF3300"/>
                </a:solidFill>
                <a:latin typeface="Times New Roman" pitchFamily="18" charset="0"/>
              </a:rPr>
              <a:t>    </a:t>
            </a:r>
            <a:r>
              <a:rPr lang="ru-RU" sz="2800" b="1">
                <a:solidFill>
                  <a:srgbClr val="FF3300"/>
                </a:solidFill>
                <a:latin typeface="Times New Roman" pitchFamily="18" charset="0"/>
                <a:cs typeface="Times New Roman" pitchFamily="18" charset="0"/>
              </a:rPr>
              <a:t>δφαίρα</a:t>
            </a:r>
            <a:r>
              <a:rPr lang="ru-RU" sz="2800" b="1">
                <a:solidFill>
                  <a:srgbClr val="FF3300"/>
                </a:solidFill>
                <a:latin typeface="Times New Roman" pitchFamily="18" charset="0"/>
              </a:rPr>
              <a:t> (сфера) - шар</a:t>
            </a:r>
            <a:r>
              <a:rPr lang="ru-RU" sz="6000" b="1">
                <a:latin typeface="Times New Roman" pitchFamily="18" charset="0"/>
              </a:rPr>
              <a:t>   </a:t>
            </a:r>
          </a:p>
        </p:txBody>
      </p:sp>
      <p:sp>
        <p:nvSpPr>
          <p:cNvPr id="5124" name="Rectangle 7"/>
          <p:cNvSpPr>
            <a:spLocks noChangeArrowheads="1"/>
          </p:cNvSpPr>
          <p:nvPr/>
        </p:nvSpPr>
        <p:spPr bwMode="auto">
          <a:xfrm>
            <a:off x="0" y="3246438"/>
            <a:ext cx="4267200" cy="1200150"/>
          </a:xfrm>
          <a:prstGeom prst="rect">
            <a:avLst/>
          </a:prstGeom>
          <a:noFill/>
          <a:ln w="9525">
            <a:noFill/>
            <a:miter lim="800000"/>
            <a:headEnd/>
            <a:tailEnd/>
          </a:ln>
        </p:spPr>
        <p:txBody>
          <a:bodyPr>
            <a:spAutoFit/>
          </a:bodyPr>
          <a:lstStyle/>
          <a:p>
            <a:r>
              <a:rPr lang="ru-RU" sz="2400">
                <a:solidFill>
                  <a:srgbClr val="FF0000"/>
                </a:solidFill>
                <a:latin typeface="Times New Roman" pitchFamily="18" charset="0"/>
              </a:rPr>
              <a:t>Вертикальный разрез атмосферы (стратификация атмосферы</a:t>
            </a:r>
          </a:p>
        </p:txBody>
      </p:sp>
      <p:pic>
        <p:nvPicPr>
          <p:cNvPr id="5125" name="Picture 5" descr="7_203"/>
          <p:cNvPicPr>
            <a:picLocks noChangeAspect="1" noChangeArrowheads="1"/>
          </p:cNvPicPr>
          <p:nvPr/>
        </p:nvPicPr>
        <p:blipFill>
          <a:blip r:embed="rId3" cstate="email"/>
          <a:srcRect/>
          <a:stretch>
            <a:fillRect/>
          </a:stretch>
        </p:blipFill>
        <p:spPr bwMode="auto">
          <a:xfrm>
            <a:off x="3962400" y="366713"/>
            <a:ext cx="4968875" cy="64912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6979"/>
                                        </p:tgtEl>
                                        <p:attrNameLst>
                                          <p:attrName>style.visibility</p:attrName>
                                        </p:attrNameLst>
                                      </p:cBhvr>
                                      <p:to>
                                        <p:strVal val="visible"/>
                                      </p:to>
                                    </p:set>
                                    <p:animEffect transition="in" filter="fade">
                                      <p:cBhvr>
                                        <p:cTn id="7" dur="2000"/>
                                        <p:tgtEl>
                                          <p:spTgt spid="12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герике2"/>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wedge">
                                      <p:cBhvr>
                                        <p:cTn id="7" dur="2000"/>
                                        <p:tgtEl>
                                          <p:spTgt spid="149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ртутный барометр"/>
          <p:cNvPicPr>
            <a:picLocks noChangeAspect="1" noChangeArrowheads="1"/>
          </p:cNvPicPr>
          <p:nvPr/>
        </p:nvPicPr>
        <p:blipFill>
          <a:blip r:embed="rId2" cstate="email"/>
          <a:srcRect/>
          <a:stretch>
            <a:fillRect/>
          </a:stretch>
        </p:blipFill>
        <p:spPr bwMode="auto">
          <a:xfrm>
            <a:off x="5715000" y="522288"/>
            <a:ext cx="2209800" cy="6107112"/>
          </a:xfrm>
          <a:prstGeom prst="rect">
            <a:avLst/>
          </a:prstGeom>
          <a:noFill/>
          <a:ln w="9525">
            <a:noFill/>
            <a:miter lim="800000"/>
            <a:headEnd/>
            <a:tailEnd/>
          </a:ln>
        </p:spPr>
      </p:pic>
      <p:sp>
        <p:nvSpPr>
          <p:cNvPr id="151555" name="WordArt 3"/>
          <p:cNvSpPr>
            <a:spLocks noChangeArrowheads="1" noChangeShapeType="1" noTextEdit="1"/>
          </p:cNvSpPr>
          <p:nvPr/>
        </p:nvSpPr>
        <p:spPr bwMode="auto">
          <a:xfrm>
            <a:off x="611188" y="1916113"/>
            <a:ext cx="4537075" cy="3067050"/>
          </a:xfrm>
          <a:prstGeom prst="rect">
            <a:avLst/>
          </a:prstGeom>
        </p:spPr>
        <p:txBody>
          <a:bodyPr wrap="none" fromWordArt="1">
            <a:prstTxWarp prst="textDoubleWave1">
              <a:avLst>
                <a:gd name="adj1" fmla="val 6500"/>
                <a:gd name="adj2" fmla="val 0"/>
              </a:avLst>
            </a:prstTxWarp>
          </a:bodyPr>
          <a:lstStyle/>
          <a:p>
            <a:pPr algn="ctr"/>
            <a:r>
              <a:rPr lang="ru-RU" sz="4400" kern="10" spc="-440">
                <a:ln w="12700">
                  <a:solidFill>
                    <a:srgbClr val="000099"/>
                  </a:solidFill>
                  <a:round/>
                  <a:headEnd/>
                  <a:tailEnd/>
                </a:ln>
                <a:solidFill>
                  <a:srgbClr val="33CCFF"/>
                </a:solidFill>
                <a:effectLst>
                  <a:outerShdw dist="125724" dir="18900000" algn="ctr" rotWithShape="0">
                    <a:srgbClr val="000099"/>
                  </a:outerShdw>
                </a:effectLst>
                <a:latin typeface="Impact"/>
              </a:rPr>
              <a:t>ртутный</a:t>
            </a:r>
          </a:p>
          <a:p>
            <a:pPr algn="ctr"/>
            <a:r>
              <a:rPr lang="ru-RU" sz="4400" kern="10" spc="-440">
                <a:ln w="12700">
                  <a:solidFill>
                    <a:srgbClr val="000099"/>
                  </a:solidFill>
                  <a:round/>
                  <a:headEnd/>
                  <a:tailEnd/>
                </a:ln>
                <a:solidFill>
                  <a:srgbClr val="33CCFF"/>
                </a:solidFill>
                <a:effectLst>
                  <a:outerShdw dist="125724" dir="18900000" algn="ctr" rotWithShape="0">
                    <a:srgbClr val="000099"/>
                  </a:outerShdw>
                </a:effectLst>
                <a:latin typeface="Impact"/>
              </a:rPr>
              <a:t>барометр</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151555"/>
                                        </p:tgtEl>
                                        <p:attrNameLst>
                                          <p:attrName>style.visibility</p:attrName>
                                        </p:attrNameLst>
                                      </p:cBhvr>
                                      <p:to>
                                        <p:strVal val="visible"/>
                                      </p:to>
                                    </p:set>
                                    <p:animEffect transition="in" filter="plus(out)">
                                      <p:cBhvr>
                                        <p:cTn id="7" dur="2000"/>
                                        <p:tgtEl>
                                          <p:spTgt spid="151555"/>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151554"/>
                                        </p:tgtEl>
                                        <p:attrNameLst>
                                          <p:attrName>style.visibility</p:attrName>
                                        </p:attrNameLst>
                                      </p:cBhvr>
                                      <p:to>
                                        <p:strVal val="visible"/>
                                      </p:to>
                                    </p:set>
                                    <p:animEffect transition="in" filter="plus(in)">
                                      <p:cBhvr>
                                        <p:cTn id="11" dur="2000"/>
                                        <p:tgtEl>
                                          <p:spTgt spid="151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ru-RU" dirty="0" smtClean="0">
                <a:latin typeface="Times New Roman" pitchFamily="18" charset="0"/>
                <a:cs typeface="Times New Roman" pitchFamily="18" charset="0"/>
              </a:rPr>
              <a:t>Атмосферное давление на различных высотах</a:t>
            </a:r>
          </a:p>
        </p:txBody>
      </p:sp>
      <p:pic>
        <p:nvPicPr>
          <p:cNvPr id="34819" name="Picture 4" descr="04"/>
          <p:cNvPicPr>
            <a:picLocks noChangeAspect="1" noChangeArrowheads="1"/>
          </p:cNvPicPr>
          <p:nvPr/>
        </p:nvPicPr>
        <p:blipFill>
          <a:blip r:embed="rId2" cstate="email"/>
          <a:srcRect/>
          <a:stretch>
            <a:fillRect/>
          </a:stretch>
        </p:blipFill>
        <p:spPr bwMode="auto">
          <a:xfrm>
            <a:off x="381000" y="1447800"/>
            <a:ext cx="8534400" cy="541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давление с высотой2"/>
          <p:cNvPicPr>
            <a:picLocks noChangeAspect="1" noChangeArrowheads="1"/>
          </p:cNvPicPr>
          <p:nvPr/>
        </p:nvPicPr>
        <p:blipFill>
          <a:blip r:embed="rId2" cstate="email"/>
          <a:srcRect/>
          <a:stretch>
            <a:fillRect/>
          </a:stretch>
        </p:blipFill>
        <p:spPr bwMode="auto">
          <a:xfrm>
            <a:off x="0" y="0"/>
            <a:ext cx="3352800" cy="6858000"/>
          </a:xfrm>
          <a:prstGeom prst="rect">
            <a:avLst/>
          </a:prstGeom>
          <a:noFill/>
          <a:ln w="9525">
            <a:noFill/>
            <a:miter lim="800000"/>
            <a:headEnd/>
            <a:tailEnd/>
          </a:ln>
        </p:spPr>
      </p:pic>
      <p:sp>
        <p:nvSpPr>
          <p:cNvPr id="156676" name="WordArt 4"/>
          <p:cNvSpPr>
            <a:spLocks noChangeArrowheads="1" noChangeShapeType="1" noTextEdit="1"/>
          </p:cNvSpPr>
          <p:nvPr/>
        </p:nvSpPr>
        <p:spPr bwMode="auto">
          <a:xfrm>
            <a:off x="3886200" y="990600"/>
            <a:ext cx="4724400" cy="4814888"/>
          </a:xfrm>
          <a:prstGeom prst="rect">
            <a:avLst/>
          </a:prstGeom>
        </p:spPr>
        <p:txBody>
          <a:bodyPr wrap="none" fromWordArt="1">
            <a:prstTxWarp prst="textPlain">
              <a:avLst>
                <a:gd name="adj" fmla="val 50000"/>
              </a:avLst>
            </a:prstTxWarp>
          </a:bodyPr>
          <a:lstStyle/>
          <a:p>
            <a:pPr algn="ctr">
              <a:defRPr/>
            </a:pPr>
            <a:r>
              <a:rPr lang="ru-RU" sz="3600" kern="10" dirty="0">
                <a:ln w="9525">
                  <a:noFill/>
                  <a:round/>
                  <a:headEnd/>
                  <a:tailEnd/>
                </a:ln>
                <a:solidFill>
                  <a:srgbClr val="FFC000"/>
                </a:solidFill>
                <a:effectLst>
                  <a:outerShdw dist="45791" dir="2021404" algn="ctr" rotWithShape="0">
                    <a:srgbClr val="B2B2B2">
                      <a:alpha val="80000"/>
                    </a:srgbClr>
                  </a:outerShdw>
                </a:effectLst>
                <a:latin typeface="Times New Roman"/>
                <a:cs typeface="Times New Roman"/>
              </a:rPr>
              <a:t>ИЗМЕНЕНИЕ ВЫСОТЫ</a:t>
            </a:r>
          </a:p>
          <a:p>
            <a:pPr algn="ctr">
              <a:defRPr/>
            </a:pPr>
            <a:r>
              <a:rPr lang="ru-RU" sz="3600" kern="10" dirty="0">
                <a:ln w="9525">
                  <a:noFill/>
                  <a:round/>
                  <a:headEnd/>
                  <a:tailEnd/>
                </a:ln>
                <a:solidFill>
                  <a:srgbClr val="FFC000"/>
                </a:solidFill>
                <a:effectLst>
                  <a:outerShdw dist="45791" dir="2021404" algn="ctr" rotWithShape="0">
                    <a:srgbClr val="B2B2B2">
                      <a:alpha val="80000"/>
                    </a:srgbClr>
                  </a:outerShdw>
                </a:effectLst>
                <a:latin typeface="Times New Roman"/>
                <a:cs typeface="Times New Roman"/>
              </a:rPr>
              <a:t>НА КАЖДЫЕ</a:t>
            </a:r>
          </a:p>
          <a:p>
            <a:pPr algn="ctr">
              <a:defRPr/>
            </a:pPr>
            <a:r>
              <a:rPr lang="ru-RU" sz="3600" kern="10" dirty="0">
                <a:ln w="9525">
                  <a:noFill/>
                  <a:round/>
                  <a:headEnd/>
                  <a:tailEnd/>
                </a:ln>
                <a:solidFill>
                  <a:srgbClr val="FFC000"/>
                </a:solidFill>
                <a:effectLst>
                  <a:outerShdw dist="45791" dir="2021404" algn="ctr" rotWithShape="0">
                    <a:srgbClr val="B2B2B2">
                      <a:alpha val="80000"/>
                    </a:srgbClr>
                  </a:outerShdw>
                </a:effectLst>
                <a:latin typeface="Times New Roman"/>
                <a:cs typeface="Times New Roman"/>
              </a:rPr>
              <a:t>12 М</a:t>
            </a:r>
          </a:p>
          <a:p>
            <a:pPr algn="ctr">
              <a:defRPr/>
            </a:pPr>
            <a:r>
              <a:rPr lang="ru-RU" sz="3600" kern="10" dirty="0">
                <a:ln w="9525">
                  <a:noFill/>
                  <a:round/>
                  <a:headEnd/>
                  <a:tailEnd/>
                </a:ln>
                <a:solidFill>
                  <a:srgbClr val="FFC000"/>
                </a:solidFill>
                <a:effectLst>
                  <a:outerShdw dist="45791" dir="2021404" algn="ctr" rotWithShape="0">
                    <a:srgbClr val="B2B2B2">
                      <a:alpha val="80000"/>
                    </a:srgbClr>
                  </a:outerShdw>
                </a:effectLst>
                <a:latin typeface="Times New Roman"/>
                <a:cs typeface="Times New Roman"/>
              </a:rPr>
              <a:t>ВЕДЕТ К</a:t>
            </a:r>
          </a:p>
          <a:p>
            <a:pPr algn="ctr">
              <a:defRPr/>
            </a:pPr>
            <a:r>
              <a:rPr lang="ru-RU" sz="3600" kern="10" dirty="0">
                <a:ln w="9525">
                  <a:noFill/>
                  <a:round/>
                  <a:headEnd/>
                  <a:tailEnd/>
                </a:ln>
                <a:solidFill>
                  <a:srgbClr val="FFC000"/>
                </a:solidFill>
                <a:effectLst>
                  <a:outerShdw dist="45791" dir="2021404" algn="ctr" rotWithShape="0">
                    <a:srgbClr val="B2B2B2">
                      <a:alpha val="80000"/>
                    </a:srgbClr>
                  </a:outerShdw>
                </a:effectLst>
                <a:latin typeface="Times New Roman"/>
                <a:cs typeface="Times New Roman"/>
              </a:rPr>
              <a:t>ИЗМЕНЕНИЮ</a:t>
            </a:r>
          </a:p>
          <a:p>
            <a:pPr algn="ctr">
              <a:defRPr/>
            </a:pPr>
            <a:r>
              <a:rPr lang="ru-RU" sz="3600" kern="10" dirty="0">
                <a:ln w="9525">
                  <a:noFill/>
                  <a:round/>
                  <a:headEnd/>
                  <a:tailEnd/>
                </a:ln>
                <a:solidFill>
                  <a:srgbClr val="FFC000"/>
                </a:solidFill>
                <a:effectLst>
                  <a:outerShdw dist="45791" dir="2021404" algn="ctr" rotWithShape="0">
                    <a:srgbClr val="B2B2B2">
                      <a:alpha val="80000"/>
                    </a:srgbClr>
                  </a:outerShdw>
                </a:effectLst>
                <a:latin typeface="Times New Roman"/>
                <a:cs typeface="Times New Roman"/>
              </a:rPr>
              <a:t>ДАВЛЕНИЯ</a:t>
            </a:r>
          </a:p>
          <a:p>
            <a:pPr algn="ctr">
              <a:defRPr/>
            </a:pPr>
            <a:r>
              <a:rPr lang="ru-RU" sz="3600" kern="10" dirty="0">
                <a:ln w="9525">
                  <a:noFill/>
                  <a:round/>
                  <a:headEnd/>
                  <a:tailEnd/>
                </a:ln>
                <a:solidFill>
                  <a:srgbClr val="FFC000"/>
                </a:solidFill>
                <a:effectLst>
                  <a:outerShdw dist="45791" dir="2021404" algn="ctr" rotWithShape="0">
                    <a:srgbClr val="B2B2B2">
                      <a:alpha val="80000"/>
                    </a:srgbClr>
                  </a:outerShdw>
                </a:effectLst>
                <a:latin typeface="Times New Roman"/>
                <a:cs typeface="Times New Roman"/>
              </a:rPr>
              <a:t>НА 1 ММ.РТ.СТ</a:t>
            </a:r>
            <a:r>
              <a:rPr lang="ru-RU" sz="3600" kern="10" dirty="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56674"/>
                                        </p:tgtEl>
                                        <p:attrNameLst>
                                          <p:attrName>style.visibility</p:attrName>
                                        </p:attrNameLst>
                                      </p:cBhvr>
                                      <p:to>
                                        <p:strVal val="visible"/>
                                      </p:to>
                                    </p:set>
                                    <p:anim calcmode="lin" valueType="num">
                                      <p:cBhvr additive="base">
                                        <p:cTn id="7" dur="2000" fill="hold"/>
                                        <p:tgtEl>
                                          <p:spTgt spid="156674"/>
                                        </p:tgtEl>
                                        <p:attrNameLst>
                                          <p:attrName>ppt_x</p:attrName>
                                        </p:attrNameLst>
                                      </p:cBhvr>
                                      <p:tavLst>
                                        <p:tav tm="0">
                                          <p:val>
                                            <p:strVal val="0-#ppt_w/2"/>
                                          </p:val>
                                        </p:tav>
                                        <p:tav tm="100000">
                                          <p:val>
                                            <p:strVal val="#ppt_x"/>
                                          </p:val>
                                        </p:tav>
                                      </p:tavLst>
                                    </p:anim>
                                    <p:anim calcmode="lin" valueType="num">
                                      <p:cBhvr additive="base">
                                        <p:cTn id="8" dur="2000" fill="hold"/>
                                        <p:tgtEl>
                                          <p:spTgt spid="15667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3" presetClass="entr" presetSubtype="32" fill="hold" nodeType="afterEffect">
                                  <p:stCondLst>
                                    <p:cond delay="0"/>
                                  </p:stCondLst>
                                  <p:childTnLst>
                                    <p:set>
                                      <p:cBhvr>
                                        <p:cTn id="11" dur="1" fill="hold">
                                          <p:stCondLst>
                                            <p:cond delay="0"/>
                                          </p:stCondLst>
                                        </p:cTn>
                                        <p:tgtEl>
                                          <p:spTgt spid="156676"/>
                                        </p:tgtEl>
                                        <p:attrNameLst>
                                          <p:attrName>style.visibility</p:attrName>
                                        </p:attrNameLst>
                                      </p:cBhvr>
                                      <p:to>
                                        <p:strVal val="visible"/>
                                      </p:to>
                                    </p:set>
                                    <p:animEffect transition="in" filter="plus(out)">
                                      <p:cBhvr>
                                        <p:cTn id="12" dur="2000"/>
                                        <p:tgtEl>
                                          <p:spTgt spid="156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defRPr/>
            </a:pPr>
            <a:r>
              <a:rPr lang="ru-RU" dirty="0" smtClean="0">
                <a:latin typeface="Times New Roman" pitchFamily="18" charset="0"/>
                <a:cs typeface="Times New Roman" pitchFamily="18" charset="0"/>
              </a:rPr>
              <a:t>Задача</a:t>
            </a:r>
          </a:p>
        </p:txBody>
      </p:sp>
      <p:sp>
        <p:nvSpPr>
          <p:cNvPr id="36867" name="Rectangle 3"/>
          <p:cNvSpPr>
            <a:spLocks noGrp="1" noChangeArrowheads="1"/>
          </p:cNvSpPr>
          <p:nvPr>
            <p:ph type="body" idx="1"/>
          </p:nvPr>
        </p:nvSpPr>
        <p:spPr>
          <a:xfrm>
            <a:off x="457200" y="1295400"/>
            <a:ext cx="6172200" cy="4114800"/>
          </a:xfrm>
        </p:spPr>
        <p:txBody>
          <a:bodyPr/>
          <a:lstStyle/>
          <a:p>
            <a:pPr eaLnBrk="1" hangingPunct="1">
              <a:buFontTx/>
              <a:buNone/>
            </a:pPr>
            <a:r>
              <a:rPr lang="ru-RU" smtClean="0">
                <a:latin typeface="Times New Roman" pitchFamily="18" charset="0"/>
                <a:cs typeface="Times New Roman" pitchFamily="18" charset="0"/>
              </a:rPr>
              <a:t>Найдите давление</a:t>
            </a:r>
          </a:p>
          <a:p>
            <a:pPr eaLnBrk="1" hangingPunct="1">
              <a:buFontTx/>
              <a:buNone/>
            </a:pPr>
            <a:r>
              <a:rPr lang="ru-RU" smtClean="0">
                <a:latin typeface="Times New Roman" pitchFamily="18" charset="0"/>
                <a:cs typeface="Times New Roman" pitchFamily="18" charset="0"/>
              </a:rPr>
              <a:t> у подножия горы, </a:t>
            </a:r>
          </a:p>
          <a:p>
            <a:pPr eaLnBrk="1" hangingPunct="1">
              <a:buFontTx/>
              <a:buNone/>
            </a:pPr>
            <a:r>
              <a:rPr lang="ru-RU" smtClean="0">
                <a:latin typeface="Times New Roman" pitchFamily="18" charset="0"/>
                <a:cs typeface="Times New Roman" pitchFamily="18" charset="0"/>
              </a:rPr>
              <a:t>если на вершине горы </a:t>
            </a:r>
          </a:p>
          <a:p>
            <a:pPr eaLnBrk="1" hangingPunct="1">
              <a:buFontTx/>
              <a:buNone/>
            </a:pPr>
            <a:r>
              <a:rPr lang="ru-RU" smtClean="0">
                <a:latin typeface="Times New Roman" pitchFamily="18" charset="0"/>
                <a:cs typeface="Times New Roman" pitchFamily="18" charset="0"/>
              </a:rPr>
              <a:t>давление составляет</a:t>
            </a:r>
          </a:p>
          <a:p>
            <a:pPr eaLnBrk="1" hangingPunct="1">
              <a:buFontTx/>
              <a:buNone/>
            </a:pPr>
            <a:r>
              <a:rPr lang="ru-RU" smtClean="0">
                <a:latin typeface="Times New Roman" pitchFamily="18" charset="0"/>
                <a:cs typeface="Times New Roman" pitchFamily="18" charset="0"/>
              </a:rPr>
              <a:t> 750 мм.рт.ст. </a:t>
            </a:r>
          </a:p>
          <a:p>
            <a:pPr eaLnBrk="1" hangingPunct="1">
              <a:buFontTx/>
              <a:buNone/>
            </a:pPr>
            <a:r>
              <a:rPr lang="ru-RU" smtClean="0">
                <a:latin typeface="Times New Roman" pitchFamily="18" charset="0"/>
                <a:cs typeface="Times New Roman" pitchFamily="18" charset="0"/>
              </a:rPr>
              <a:t>Высота горы 48 метров.</a:t>
            </a:r>
          </a:p>
        </p:txBody>
      </p:sp>
      <p:pic>
        <p:nvPicPr>
          <p:cNvPr id="166916" name="Picture 4" descr="даление с высотой"/>
          <p:cNvPicPr>
            <a:picLocks noChangeAspect="1" noChangeArrowheads="1"/>
          </p:cNvPicPr>
          <p:nvPr/>
        </p:nvPicPr>
        <p:blipFill>
          <a:blip r:embed="rId2" cstate="email"/>
          <a:srcRect/>
          <a:stretch>
            <a:fillRect/>
          </a:stretch>
        </p:blipFill>
        <p:spPr bwMode="auto">
          <a:xfrm>
            <a:off x="5943600" y="0"/>
            <a:ext cx="32004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66916"/>
                                        </p:tgtEl>
                                        <p:attrNameLst>
                                          <p:attrName>style.visibility</p:attrName>
                                        </p:attrNameLst>
                                      </p:cBhvr>
                                      <p:to>
                                        <p:strVal val="visible"/>
                                      </p:to>
                                    </p:set>
                                    <p:anim calcmode="lin" valueType="num">
                                      <p:cBhvr additive="base">
                                        <p:cTn id="7" dur="2000" fill="hold"/>
                                        <p:tgtEl>
                                          <p:spTgt spid="166916"/>
                                        </p:tgtEl>
                                        <p:attrNameLst>
                                          <p:attrName>ppt_x</p:attrName>
                                        </p:attrNameLst>
                                      </p:cBhvr>
                                      <p:tavLst>
                                        <p:tav tm="0">
                                          <p:val>
                                            <p:strVal val="1+#ppt_w/2"/>
                                          </p:val>
                                        </p:tav>
                                        <p:tav tm="100000">
                                          <p:val>
                                            <p:strVal val="#ppt_x"/>
                                          </p:val>
                                        </p:tav>
                                      </p:tavLst>
                                    </p:anim>
                                    <p:anim calcmode="lin" valueType="num">
                                      <p:cBhvr additive="base">
                                        <p:cTn id="8" dur="2000" fill="hold"/>
                                        <p:tgtEl>
                                          <p:spTgt spid="1669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Прямоугольник 1"/>
          <p:cNvSpPr>
            <a:spLocks noChangeArrowheads="1"/>
          </p:cNvSpPr>
          <p:nvPr/>
        </p:nvSpPr>
        <p:spPr bwMode="auto">
          <a:xfrm>
            <a:off x="1447800" y="381000"/>
            <a:ext cx="6934200" cy="523875"/>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Атмосферное давление в живой природе:</a:t>
            </a:r>
          </a:p>
        </p:txBody>
      </p:sp>
      <p:pic>
        <p:nvPicPr>
          <p:cNvPr id="3" name="Picture 6" descr="sinek7"/>
          <p:cNvPicPr>
            <a:picLocks noChangeAspect="1" noChangeArrowheads="1"/>
          </p:cNvPicPr>
          <p:nvPr/>
        </p:nvPicPr>
        <p:blipFill>
          <a:blip r:embed="rId2" cstate="email"/>
          <a:srcRect/>
          <a:stretch>
            <a:fillRect/>
          </a:stretch>
        </p:blipFill>
        <p:spPr bwMode="auto">
          <a:xfrm>
            <a:off x="250825" y="1341438"/>
            <a:ext cx="4445000" cy="2692400"/>
          </a:xfrm>
          <a:prstGeom prst="rect">
            <a:avLst/>
          </a:prstGeom>
          <a:noFill/>
          <a:ln w="9525">
            <a:noFill/>
            <a:miter lim="800000"/>
            <a:headEnd/>
            <a:tailEnd/>
          </a:ln>
        </p:spPr>
      </p:pic>
      <p:pic>
        <p:nvPicPr>
          <p:cNvPr id="4" name="Picture 5" descr="4"/>
          <p:cNvPicPr>
            <a:picLocks noChangeAspect="1" noChangeArrowheads="1"/>
          </p:cNvPicPr>
          <p:nvPr/>
        </p:nvPicPr>
        <p:blipFill>
          <a:blip r:embed="rId3" cstate="email"/>
          <a:srcRect/>
          <a:stretch>
            <a:fillRect/>
          </a:stretch>
        </p:blipFill>
        <p:spPr bwMode="auto">
          <a:xfrm>
            <a:off x="4140200" y="3068638"/>
            <a:ext cx="4824413" cy="3619500"/>
          </a:xfrm>
          <a:prstGeom prst="rect">
            <a:avLst/>
          </a:prstGeom>
          <a:noFill/>
          <a:ln w="9525">
            <a:noFill/>
            <a:miter lim="800000"/>
            <a:headEnd/>
            <a:tailEnd/>
          </a:ln>
        </p:spPr>
      </p:pic>
      <p:sp>
        <p:nvSpPr>
          <p:cNvPr id="5" name="Прямоугольник 4"/>
          <p:cNvSpPr/>
          <p:nvPr/>
        </p:nvSpPr>
        <p:spPr>
          <a:xfrm>
            <a:off x="4648200" y="1981200"/>
            <a:ext cx="3810000" cy="1200329"/>
          </a:xfrm>
          <a:prstGeom prst="rect">
            <a:avLst/>
          </a:prstGeom>
        </p:spPr>
        <p:txBody>
          <a:bodyPr>
            <a:spAutoFit/>
          </a:bodyPr>
          <a:lstStyle/>
          <a:p>
            <a:pPr algn="ctr">
              <a:defRPr/>
            </a:pPr>
            <a:r>
              <a:rPr lang="ru-RU" sz="3600" kern="10" dirty="0">
                <a:ln w="9525">
                  <a:solidFill>
                    <a:srgbClr val="000000"/>
                  </a:solidFill>
                  <a:round/>
                  <a:headEnd/>
                  <a:tailEnd/>
                </a:ln>
                <a:latin typeface="Times New Roman" pitchFamily="18" charset="0"/>
                <a:cs typeface="Times New Roman" pitchFamily="18" charset="0"/>
              </a:rPr>
              <a:t>Древесные лягушки</a:t>
            </a:r>
          </a:p>
        </p:txBody>
      </p:sp>
      <p:sp>
        <p:nvSpPr>
          <p:cNvPr id="6" name="Прямоугольник 5"/>
          <p:cNvSpPr/>
          <p:nvPr/>
        </p:nvSpPr>
        <p:spPr>
          <a:xfrm rot="10800000" flipV="1">
            <a:off x="1219200" y="4040833"/>
            <a:ext cx="2743200" cy="646331"/>
          </a:xfrm>
          <a:prstGeom prst="rect">
            <a:avLst/>
          </a:prstGeom>
        </p:spPr>
        <p:txBody>
          <a:bodyPr>
            <a:spAutoFit/>
          </a:bodyPr>
          <a:lstStyle/>
          <a:p>
            <a:pPr algn="ctr">
              <a:defRPr/>
            </a:pPr>
            <a:r>
              <a:rPr lang="ru-RU" sz="3600" kern="10" dirty="0">
                <a:ln w="9525">
                  <a:solidFill>
                    <a:srgbClr val="000000"/>
                  </a:solidFill>
                  <a:round/>
                  <a:headEnd/>
                  <a:tailEnd/>
                </a:ln>
                <a:latin typeface="Times New Roman" pitchFamily="18" charset="0"/>
                <a:cs typeface="Times New Roman" pitchFamily="18" charset="0"/>
              </a:rPr>
              <a:t>Мухи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remora"/>
          <p:cNvPicPr>
            <a:picLocks noChangeAspect="1" noChangeArrowheads="1"/>
          </p:cNvPicPr>
          <p:nvPr/>
        </p:nvPicPr>
        <p:blipFill>
          <a:blip r:embed="rId2" cstate="email"/>
          <a:srcRect/>
          <a:stretch>
            <a:fillRect/>
          </a:stretch>
        </p:blipFill>
        <p:spPr bwMode="auto">
          <a:xfrm>
            <a:off x="0" y="0"/>
            <a:ext cx="4775200" cy="3581400"/>
          </a:xfrm>
          <a:prstGeom prst="rect">
            <a:avLst/>
          </a:prstGeom>
          <a:noFill/>
          <a:ln w="9525">
            <a:noFill/>
            <a:miter lim="800000"/>
            <a:headEnd/>
            <a:tailEnd/>
          </a:ln>
        </p:spPr>
      </p:pic>
      <p:sp>
        <p:nvSpPr>
          <p:cNvPr id="38915" name="Прямоугольник 2"/>
          <p:cNvSpPr>
            <a:spLocks noChangeArrowheads="1"/>
          </p:cNvSpPr>
          <p:nvPr/>
        </p:nvSpPr>
        <p:spPr bwMode="auto">
          <a:xfrm>
            <a:off x="914400" y="152400"/>
            <a:ext cx="3733800" cy="646113"/>
          </a:xfrm>
          <a:prstGeom prst="rect">
            <a:avLst/>
          </a:prstGeom>
          <a:noFill/>
          <a:ln w="9525">
            <a:noFill/>
            <a:miter lim="800000"/>
            <a:headEnd/>
            <a:tailEnd/>
          </a:ln>
        </p:spPr>
        <p:txBody>
          <a:bodyPr>
            <a:spAutoFit/>
          </a:bodyPr>
          <a:lstStyle/>
          <a:p>
            <a:r>
              <a:rPr lang="ru-RU" sz="3600">
                <a:latin typeface="Times New Roman" pitchFamily="18" charset="0"/>
                <a:cs typeface="Times New Roman" pitchFamily="18" charset="0"/>
              </a:rPr>
              <a:t>Рыбы-прилипалы</a:t>
            </a:r>
          </a:p>
        </p:txBody>
      </p:sp>
      <p:pic>
        <p:nvPicPr>
          <p:cNvPr id="4" name="Picture 6" descr="3609"/>
          <p:cNvPicPr>
            <a:picLocks noChangeAspect="1" noChangeArrowheads="1"/>
          </p:cNvPicPr>
          <p:nvPr/>
        </p:nvPicPr>
        <p:blipFill>
          <a:blip r:embed="rId3" cstate="email"/>
          <a:srcRect/>
          <a:stretch>
            <a:fillRect/>
          </a:stretch>
        </p:blipFill>
        <p:spPr bwMode="auto">
          <a:xfrm>
            <a:off x="4648200" y="3505200"/>
            <a:ext cx="4495800" cy="3352800"/>
          </a:xfrm>
          <a:prstGeom prst="rect">
            <a:avLst/>
          </a:prstGeom>
          <a:noFill/>
          <a:ln w="9525">
            <a:noFill/>
            <a:miter lim="800000"/>
            <a:headEnd/>
            <a:tailEnd/>
          </a:ln>
        </p:spPr>
      </p:pic>
      <p:sp>
        <p:nvSpPr>
          <p:cNvPr id="38917" name="Прямоугольник 4"/>
          <p:cNvSpPr>
            <a:spLocks noChangeArrowheads="1"/>
          </p:cNvSpPr>
          <p:nvPr/>
        </p:nvSpPr>
        <p:spPr bwMode="auto">
          <a:xfrm>
            <a:off x="5257800" y="3581400"/>
            <a:ext cx="2362200" cy="646113"/>
          </a:xfrm>
          <a:prstGeom prst="rect">
            <a:avLst/>
          </a:prstGeom>
          <a:noFill/>
          <a:ln w="9525">
            <a:noFill/>
            <a:miter lim="800000"/>
            <a:headEnd/>
            <a:tailEnd/>
          </a:ln>
        </p:spPr>
        <p:txBody>
          <a:bodyPr>
            <a:spAutoFit/>
          </a:bodyPr>
          <a:lstStyle/>
          <a:p>
            <a:r>
              <a:rPr lang="ru-RU" sz="3600">
                <a:latin typeface="Times New Roman" pitchFamily="18" charset="0"/>
                <a:cs typeface="Times New Roman" pitchFamily="18" charset="0"/>
              </a:rPr>
              <a:t>Слон</a:t>
            </a:r>
          </a:p>
        </p:txBody>
      </p:sp>
      <p:pic>
        <p:nvPicPr>
          <p:cNvPr id="6" name="Picture 5" descr="крне"/>
          <p:cNvPicPr>
            <a:picLocks noChangeAspect="1" noChangeArrowheads="1"/>
          </p:cNvPicPr>
          <p:nvPr/>
        </p:nvPicPr>
        <p:blipFill>
          <a:blip r:embed="rId4" cstate="email"/>
          <a:srcRect/>
          <a:stretch>
            <a:fillRect/>
          </a:stretch>
        </p:blipFill>
        <p:spPr bwMode="auto">
          <a:xfrm>
            <a:off x="228600" y="3886200"/>
            <a:ext cx="4114800" cy="2743200"/>
          </a:xfrm>
          <a:prstGeom prst="rect">
            <a:avLst/>
          </a:prstGeom>
          <a:noFill/>
          <a:ln w="9525">
            <a:noFill/>
            <a:miter lim="800000"/>
            <a:headEnd/>
            <a:tailEnd/>
          </a:ln>
        </p:spPr>
      </p:pic>
      <p:pic>
        <p:nvPicPr>
          <p:cNvPr id="7" name="Picture 6" descr="remora3"/>
          <p:cNvPicPr>
            <a:picLocks noChangeAspect="1" noChangeArrowheads="1"/>
          </p:cNvPicPr>
          <p:nvPr/>
        </p:nvPicPr>
        <p:blipFill>
          <a:blip r:embed="rId5" cstate="email"/>
          <a:srcRect/>
          <a:stretch>
            <a:fillRect/>
          </a:stretch>
        </p:blipFill>
        <p:spPr bwMode="auto">
          <a:xfrm>
            <a:off x="4876800" y="228600"/>
            <a:ext cx="3962400"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2"/>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081"/>
          <p:cNvPicPr>
            <a:picLocks noChangeAspect="1" noChangeArrowheads="1"/>
          </p:cNvPicPr>
          <p:nvPr/>
        </p:nvPicPr>
        <p:blipFill>
          <a:blip r:embed="rId2" cstate="email"/>
          <a:srcRect/>
          <a:stretch>
            <a:fillRect/>
          </a:stretch>
        </p:blipFill>
        <p:spPr bwMode="auto">
          <a:xfrm>
            <a:off x="179388" y="2165350"/>
            <a:ext cx="4679950" cy="4344988"/>
          </a:xfrm>
          <a:prstGeom prst="rect">
            <a:avLst/>
          </a:prstGeom>
          <a:noFill/>
          <a:ln w="9525">
            <a:noFill/>
            <a:miter lim="800000"/>
            <a:headEnd/>
            <a:tailEnd/>
          </a:ln>
        </p:spPr>
      </p:pic>
      <p:pic>
        <p:nvPicPr>
          <p:cNvPr id="3" name="Picture 6" descr="074"/>
          <p:cNvPicPr>
            <a:picLocks noChangeAspect="1" noChangeArrowheads="1"/>
          </p:cNvPicPr>
          <p:nvPr/>
        </p:nvPicPr>
        <p:blipFill>
          <a:blip r:embed="rId3" cstate="email"/>
          <a:srcRect/>
          <a:stretch>
            <a:fillRect/>
          </a:stretch>
        </p:blipFill>
        <p:spPr bwMode="auto">
          <a:xfrm>
            <a:off x="4953000" y="1600200"/>
            <a:ext cx="4037013" cy="3748088"/>
          </a:xfrm>
          <a:prstGeom prst="rect">
            <a:avLst/>
          </a:prstGeom>
          <a:noFill/>
          <a:ln w="9525">
            <a:noFill/>
            <a:miter lim="800000"/>
            <a:headEnd/>
            <a:tailEnd/>
          </a:ln>
        </p:spPr>
      </p:pic>
      <p:sp>
        <p:nvSpPr>
          <p:cNvPr id="39940" name="Прямоугольник 3"/>
          <p:cNvSpPr>
            <a:spLocks noChangeArrowheads="1"/>
          </p:cNvSpPr>
          <p:nvPr/>
        </p:nvSpPr>
        <p:spPr bwMode="auto">
          <a:xfrm>
            <a:off x="1676400" y="228600"/>
            <a:ext cx="3949700" cy="646113"/>
          </a:xfrm>
          <a:prstGeom prst="rect">
            <a:avLst/>
          </a:prstGeom>
          <a:noFill/>
          <a:ln w="9525">
            <a:noFill/>
            <a:miter lim="800000"/>
            <a:headEnd/>
            <a:tailEnd/>
          </a:ln>
        </p:spPr>
        <p:txBody>
          <a:bodyPr>
            <a:spAutoFit/>
          </a:bodyPr>
          <a:lstStyle/>
          <a:p>
            <a:r>
              <a:rPr lang="ru-RU" sz="3600">
                <a:latin typeface="Times New Roman" pitchFamily="18" charset="0"/>
                <a:cs typeface="Times New Roman" pitchFamily="18" charset="0"/>
              </a:rPr>
              <a:t>Животные болота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0"/>
            <a:ext cx="8229600" cy="1676400"/>
          </a:xfrm>
        </p:spPr>
        <p:txBody>
          <a:bodyPr/>
          <a:lstStyle/>
          <a:p>
            <a:pPr eaLnBrk="1" hangingPunct="1">
              <a:defRPr/>
            </a:pPr>
            <a:r>
              <a:rPr lang="ru-RU" sz="4000" b="1" dirty="0" smtClean="0">
                <a:solidFill>
                  <a:schemeClr val="tx1"/>
                </a:solidFill>
                <a:latin typeface="Times New Roman" pitchFamily="18" charset="0"/>
                <a:cs typeface="Times New Roman" pitchFamily="18" charset="0"/>
              </a:rPr>
              <a:t>Что произошло бы на Земле, </a:t>
            </a:r>
            <a:br>
              <a:rPr lang="ru-RU" sz="40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если бы воздушная атмосфера вдруг исчезла?</a:t>
            </a:r>
            <a:r>
              <a:rPr lang="ru-RU" sz="4000" dirty="0" smtClean="0">
                <a:latin typeface="Times New Roman" pitchFamily="18" charset="0"/>
                <a:cs typeface="Times New Roman" pitchFamily="18" charset="0"/>
              </a:rPr>
              <a:t> </a:t>
            </a:r>
          </a:p>
        </p:txBody>
      </p:sp>
      <p:sp>
        <p:nvSpPr>
          <p:cNvPr id="40963" name="Rectangle 3"/>
          <p:cNvSpPr>
            <a:spLocks noGrp="1" noChangeArrowheads="1"/>
          </p:cNvSpPr>
          <p:nvPr>
            <p:ph type="body" sz="half" idx="1"/>
          </p:nvPr>
        </p:nvSpPr>
        <p:spPr>
          <a:xfrm>
            <a:off x="457200" y="1600200"/>
            <a:ext cx="7561263" cy="2743200"/>
          </a:xfrm>
        </p:spPr>
        <p:txBody>
          <a:bodyPr/>
          <a:lstStyle/>
          <a:p>
            <a:pPr eaLnBrk="1" hangingPunct="1">
              <a:lnSpc>
                <a:spcPct val="80000"/>
              </a:lnSpc>
            </a:pPr>
            <a:endParaRPr lang="ru-RU" sz="3600" smtClean="0"/>
          </a:p>
          <a:p>
            <a:pPr eaLnBrk="1" hangingPunct="1">
              <a:lnSpc>
                <a:spcPct val="80000"/>
              </a:lnSpc>
            </a:pPr>
            <a:r>
              <a:rPr lang="ru-RU" sz="2800" smtClean="0">
                <a:latin typeface="Times New Roman" pitchFamily="18" charset="0"/>
                <a:cs typeface="Times New Roman" pitchFamily="18" charset="0"/>
              </a:rPr>
              <a:t> </a:t>
            </a:r>
            <a:r>
              <a:rPr lang="ru-RU" smtClean="0">
                <a:latin typeface="Times New Roman" pitchFamily="18" charset="0"/>
                <a:cs typeface="Times New Roman" pitchFamily="18" charset="0"/>
              </a:rPr>
              <a:t>на Земле установилась бы температура приблизительно -170 °С, замерзли бы все водные пространства, а суша покрылась бы ледяной корой.</a:t>
            </a:r>
          </a:p>
        </p:txBody>
      </p:sp>
      <p:pic>
        <p:nvPicPr>
          <p:cNvPr id="40964" name="Picture 6" descr="MPj04337230000[1]"/>
          <p:cNvPicPr>
            <a:picLocks noChangeAspect="1" noChangeArrowheads="1"/>
          </p:cNvPicPr>
          <p:nvPr/>
        </p:nvPicPr>
        <p:blipFill>
          <a:blip r:embed="rId2" cstate="email"/>
          <a:srcRect/>
          <a:stretch>
            <a:fillRect/>
          </a:stretch>
        </p:blipFill>
        <p:spPr bwMode="auto">
          <a:xfrm>
            <a:off x="533400" y="3810000"/>
            <a:ext cx="7086600"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213753889"/>
          <p:cNvPicPr>
            <a:picLocks noChangeAspect="1" noChangeArrowheads="1"/>
          </p:cNvPicPr>
          <p:nvPr/>
        </p:nvPicPr>
        <p:blipFill>
          <a:blip r:embed="rId2" cstate="email"/>
          <a:srcRect/>
          <a:stretch>
            <a:fillRect/>
          </a:stretch>
        </p:blipFill>
        <p:spPr bwMode="auto">
          <a:xfrm>
            <a:off x="0" y="0"/>
            <a:ext cx="9144000" cy="2971800"/>
          </a:xfrm>
          <a:prstGeom prst="rect">
            <a:avLst/>
          </a:prstGeom>
          <a:noFill/>
          <a:ln w="9525">
            <a:noFill/>
            <a:miter lim="800000"/>
            <a:headEnd/>
            <a:tailEnd/>
          </a:ln>
        </p:spPr>
      </p:pic>
      <p:sp>
        <p:nvSpPr>
          <p:cNvPr id="41987" name="Прямоугольник 3"/>
          <p:cNvSpPr>
            <a:spLocks noChangeArrowheads="1"/>
          </p:cNvSpPr>
          <p:nvPr/>
        </p:nvSpPr>
        <p:spPr bwMode="auto">
          <a:xfrm>
            <a:off x="1066800" y="457200"/>
            <a:ext cx="6553200" cy="1570038"/>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прекратилось бы мерцание звезд, а сами звезды были бы видны не только ночью, но и днем ( мы их не видим из-за рассеивания частичками воздуха солнечного света).</a:t>
            </a:r>
          </a:p>
        </p:txBody>
      </p:sp>
      <p:pic>
        <p:nvPicPr>
          <p:cNvPr id="41988" name="Picture 3" descr="1195303586_39"/>
          <p:cNvPicPr>
            <a:picLocks noChangeAspect="1" noChangeArrowheads="1"/>
          </p:cNvPicPr>
          <p:nvPr/>
        </p:nvPicPr>
        <p:blipFill>
          <a:blip r:embed="rId3" cstate="email"/>
          <a:srcRect/>
          <a:stretch>
            <a:fillRect/>
          </a:stretch>
        </p:blipFill>
        <p:spPr bwMode="auto">
          <a:xfrm>
            <a:off x="0" y="2971800"/>
            <a:ext cx="9144000" cy="3886200"/>
          </a:xfrm>
          <a:prstGeom prst="rect">
            <a:avLst/>
          </a:prstGeom>
          <a:noFill/>
          <a:ln w="9525">
            <a:noFill/>
            <a:miter lim="800000"/>
            <a:headEnd/>
            <a:tailEnd/>
          </a:ln>
        </p:spPr>
      </p:pic>
      <p:sp>
        <p:nvSpPr>
          <p:cNvPr id="41989" name="Прямоугольник 6"/>
          <p:cNvSpPr>
            <a:spLocks noChangeArrowheads="1"/>
          </p:cNvSpPr>
          <p:nvPr/>
        </p:nvSpPr>
        <p:spPr bwMode="auto">
          <a:xfrm>
            <a:off x="609600" y="3581400"/>
            <a:ext cx="7543800" cy="1274763"/>
          </a:xfrm>
          <a:prstGeom prst="rect">
            <a:avLst/>
          </a:prstGeom>
          <a:noFill/>
          <a:ln w="9525">
            <a:noFill/>
            <a:miter lim="800000"/>
            <a:headEnd/>
            <a:tailEnd/>
          </a:ln>
        </p:spPr>
        <p:txBody>
          <a:bodyPr>
            <a:spAutoFit/>
          </a:bodyPr>
          <a:lstStyle/>
          <a:p>
            <a:pPr>
              <a:lnSpc>
                <a:spcPct val="80000"/>
              </a:lnSpc>
              <a:buFont typeface="Wingdings" pitchFamily="2" charset="2"/>
              <a:buChar char="§"/>
            </a:pPr>
            <a:r>
              <a:rPr lang="ru-RU" sz="2400">
                <a:latin typeface="Times New Roman" pitchFamily="18" charset="0"/>
                <a:cs typeface="Times New Roman" pitchFamily="18" charset="0"/>
              </a:rPr>
              <a:t>наступила бы полная тишина, так как звук в пустоте не распространяется; небо стало бы черным, поскольку окраска небесного свода зависит от воздуха; не стало бы сумерек, зорь, белых ночей.</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IMG0078"/>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1279076" y="4741645"/>
            <a:ext cx="6368218" cy="1200329"/>
          </a:xfrm>
          <a:prstGeom prst="rect">
            <a:avLst/>
          </a:prstGeom>
          <a:noFill/>
        </p:spPr>
        <p:txBody>
          <a:bodyPr wrap="none">
            <a:spAutoFit/>
          </a:bodyPr>
          <a:lstStyle/>
          <a:p>
            <a:pPr algn="ctr" fontAlgn="auto">
              <a:spcBef>
                <a:spcPts val="0"/>
              </a:spcBef>
              <a:spcAft>
                <a:spcPts val="0"/>
              </a:spcAft>
              <a:defRPr/>
            </a:pPr>
            <a:r>
              <a:rPr lang="ru-RU" sz="7200" b="1" dirty="0">
                <a:ln w="10541" cmpd="sng">
                  <a:solidFill>
                    <a:srgbClr val="7D7D7D">
                      <a:tint val="100000"/>
                      <a:shade val="100000"/>
                      <a:satMod val="110000"/>
                    </a:srgbClr>
                  </a:solidFill>
                  <a:prstDash val="solid"/>
                </a:ln>
                <a:solidFill>
                  <a:schemeClr val="tx2"/>
                </a:solidFill>
                <a:effectLst>
                  <a:outerShdw blurRad="38100" dist="38100" dir="2700000" algn="tl">
                    <a:srgbClr val="000000">
                      <a:alpha val="43137"/>
                    </a:srgbClr>
                  </a:outerShdw>
                </a:effectLst>
                <a:latin typeface="Gabriola" pitchFamily="82" charset="0"/>
              </a:rPr>
              <a:t>       Тропосфера</a:t>
            </a:r>
          </a:p>
        </p:txBody>
      </p:sp>
      <p:pic>
        <p:nvPicPr>
          <p:cNvPr id="6148" name="Picture 2"/>
          <p:cNvPicPr>
            <a:picLocks noChangeAspect="1" noChangeArrowheads="1"/>
          </p:cNvPicPr>
          <p:nvPr/>
        </p:nvPicPr>
        <p:blipFill>
          <a:blip r:embed="rId3" cstate="email"/>
          <a:srcRect/>
          <a:stretch>
            <a:fillRect/>
          </a:stretch>
        </p:blipFill>
        <p:spPr bwMode="auto">
          <a:xfrm>
            <a:off x="4343400" y="0"/>
            <a:ext cx="4648200" cy="3560763"/>
          </a:xfrm>
          <a:prstGeom prst="rect">
            <a:avLst/>
          </a:prstGeom>
          <a:noFill/>
          <a:ln w="9525">
            <a:noFill/>
            <a:miter lim="800000"/>
            <a:headEnd/>
            <a:tailEnd/>
          </a:ln>
        </p:spPr>
      </p:pic>
      <p:sp>
        <p:nvSpPr>
          <p:cNvPr id="6149" name="Rectangle 12"/>
          <p:cNvSpPr>
            <a:spLocks noChangeArrowheads="1"/>
          </p:cNvSpPr>
          <p:nvPr/>
        </p:nvSpPr>
        <p:spPr bwMode="auto">
          <a:xfrm>
            <a:off x="3810000" y="4038600"/>
            <a:ext cx="5181600" cy="1006475"/>
          </a:xfrm>
          <a:prstGeom prst="rect">
            <a:avLst/>
          </a:prstGeom>
          <a:noFill/>
          <a:ln w="9525">
            <a:noFill/>
            <a:miter lim="800000"/>
            <a:headEnd/>
            <a:tailEnd/>
          </a:ln>
        </p:spPr>
        <p:txBody>
          <a:bodyPr>
            <a:spAutoFit/>
          </a:bodyPr>
          <a:lstStyle/>
          <a:p>
            <a:pPr eaLnBrk="0" hangingPunct="0"/>
            <a:r>
              <a:rPr lang="ru-RU" sz="2000" b="1">
                <a:latin typeface="Times New Roman" pitchFamily="18" charset="0"/>
              </a:rPr>
              <a:t>Содержит более 80 % всей массы атмосферного воздуха и около 90 % всего имеющегося в атмосфере водяного пара.</a:t>
            </a:r>
          </a:p>
        </p:txBody>
      </p:sp>
      <p:pic>
        <p:nvPicPr>
          <p:cNvPr id="6150" name="Picture 4"/>
          <p:cNvPicPr>
            <a:picLocks noChangeAspect="1" noChangeArrowheads="1"/>
          </p:cNvPicPr>
          <p:nvPr/>
        </p:nvPicPr>
        <p:blipFill>
          <a:blip r:embed="rId4" cstate="email"/>
          <a:srcRect/>
          <a:stretch>
            <a:fillRect/>
          </a:stretch>
        </p:blipFill>
        <p:spPr bwMode="auto">
          <a:xfrm>
            <a:off x="0" y="0"/>
            <a:ext cx="4495800" cy="3683000"/>
          </a:xfrm>
          <a:prstGeom prst="rect">
            <a:avLst/>
          </a:prstGeom>
          <a:noFill/>
          <a:ln w="9525">
            <a:noFill/>
            <a:miter lim="800000"/>
            <a:headEnd/>
            <a:tailEnd/>
          </a:ln>
        </p:spPr>
      </p:pic>
      <p:sp>
        <p:nvSpPr>
          <p:cNvPr id="6151" name="Rectangle 14"/>
          <p:cNvSpPr>
            <a:spLocks noChangeArrowheads="1"/>
          </p:cNvSpPr>
          <p:nvPr/>
        </p:nvSpPr>
        <p:spPr bwMode="auto">
          <a:xfrm>
            <a:off x="2709863" y="3224213"/>
            <a:ext cx="3867150" cy="396875"/>
          </a:xfrm>
          <a:prstGeom prst="rect">
            <a:avLst/>
          </a:prstGeom>
          <a:noFill/>
          <a:ln w="9525">
            <a:noFill/>
            <a:miter lim="800000"/>
            <a:headEnd/>
            <a:tailEnd/>
          </a:ln>
        </p:spPr>
        <p:txBody>
          <a:bodyPr wrap="none">
            <a:spAutoFit/>
          </a:bodyPr>
          <a:lstStyle/>
          <a:p>
            <a:r>
              <a:rPr lang="ru-RU" sz="2000" b="1">
                <a:latin typeface="Times New Roman" pitchFamily="18" charset="0"/>
              </a:rPr>
              <a:t>тропосфера </a:t>
            </a:r>
            <a:r>
              <a:rPr lang="en-US" sz="2000" b="1">
                <a:latin typeface="Times New Roman" pitchFamily="18" charset="0"/>
              </a:rPr>
              <a:t>h</a:t>
            </a:r>
            <a:r>
              <a:rPr lang="ru-RU" sz="2000" b="1">
                <a:latin typeface="Times New Roman" pitchFamily="18" charset="0"/>
              </a:rPr>
              <a:t>=17 км   </a:t>
            </a:r>
            <a:r>
              <a:rPr lang="en-US" sz="2000" b="1">
                <a:latin typeface="Times New Roman" pitchFamily="18" charset="0"/>
              </a:rPr>
              <a:t>t</a:t>
            </a:r>
            <a:r>
              <a:rPr lang="ru-RU" sz="2000" b="1">
                <a:latin typeface="Times New Roman" pitchFamily="18" charset="0"/>
              </a:rPr>
              <a:t>  = -75 </a:t>
            </a:r>
            <a:r>
              <a:rPr lang="ru-RU" sz="2000">
                <a:latin typeface="Times New Roman" pitchFamily="18" charset="0"/>
              </a:rPr>
              <a:t>°</a:t>
            </a:r>
            <a:r>
              <a:rPr lang="ru-RU" sz="2000" b="1">
                <a:latin typeface="Times New Roman" pitchFamily="18" charset="0"/>
              </a:rPr>
              <a:t> С</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barn(inHorizontal)">
                                      <p:cBhvr>
                                        <p:cTn id="7" dur="2000"/>
                                        <p:tgtEl>
                                          <p:spTgt spid="129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2411413" y="476250"/>
            <a:ext cx="6400800" cy="1728788"/>
          </a:xfrm>
        </p:spPr>
        <p:txBody>
          <a:bodyPr/>
          <a:lstStyle/>
          <a:p>
            <a:pPr algn="ctr" eaLnBrk="1" hangingPunct="1"/>
            <a:r>
              <a:rPr lang="ru-RU" smtClean="0">
                <a:latin typeface="Times New Roman" pitchFamily="18" charset="0"/>
                <a:cs typeface="Times New Roman" pitchFamily="18" charset="0"/>
              </a:rPr>
              <a:t>погибли бы животные и растения.</a:t>
            </a:r>
          </a:p>
        </p:txBody>
      </p:sp>
      <p:pic>
        <p:nvPicPr>
          <p:cNvPr id="54275" name="Picture 3" descr="1060461000_2"/>
          <p:cNvPicPr>
            <a:picLocks noChangeAspect="1" noChangeArrowheads="1"/>
          </p:cNvPicPr>
          <p:nvPr/>
        </p:nvPicPr>
        <p:blipFill>
          <a:blip r:embed="rId2" cstate="email"/>
          <a:srcRect/>
          <a:stretch>
            <a:fillRect/>
          </a:stretch>
        </p:blipFill>
        <p:spPr bwMode="auto">
          <a:xfrm>
            <a:off x="609600" y="1600199"/>
            <a:ext cx="5257800" cy="497402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defRPr/>
            </a:pPr>
            <a:r>
              <a:rPr lang="ru-RU" dirty="0" smtClean="0">
                <a:latin typeface="Times New Roman" pitchFamily="18" charset="0"/>
                <a:cs typeface="Times New Roman" pitchFamily="18" charset="0"/>
              </a:rPr>
              <a:t>Поработаем на 5</a:t>
            </a:r>
          </a:p>
        </p:txBody>
      </p:sp>
      <p:pic>
        <p:nvPicPr>
          <p:cNvPr id="44035" name="Picture 3" descr="16"/>
          <p:cNvPicPr>
            <a:picLocks noChangeAspect="1" noChangeArrowheads="1"/>
          </p:cNvPicPr>
          <p:nvPr>
            <p:ph type="body" idx="1"/>
          </p:nvPr>
        </p:nvPicPr>
        <p:blipFill>
          <a:blip r:embed="rId2" cstate="email"/>
          <a:srcRect/>
          <a:stretch>
            <a:fillRect/>
          </a:stretch>
        </p:blipFill>
        <p:spPr>
          <a:xfrm>
            <a:off x="990600" y="2057400"/>
            <a:ext cx="4114800" cy="3138488"/>
          </a:xfrm>
          <a:noFill/>
        </p:spPr>
      </p:pic>
      <p:pic>
        <p:nvPicPr>
          <p:cNvPr id="44036" name="Picture 4" descr="D:\Мои документы\Мои рисунки\74045_html_m26ff667.jpg"/>
          <p:cNvPicPr>
            <a:picLocks noChangeAspect="1" noChangeArrowheads="1"/>
          </p:cNvPicPr>
          <p:nvPr/>
        </p:nvPicPr>
        <p:blipFill>
          <a:blip r:embed="rId3" cstate="email"/>
          <a:srcRect/>
          <a:stretch>
            <a:fillRect/>
          </a:stretch>
        </p:blipFill>
        <p:spPr bwMode="auto">
          <a:xfrm>
            <a:off x="7239000" y="457200"/>
            <a:ext cx="1371600" cy="2314575"/>
          </a:xfrm>
          <a:prstGeom prst="rect">
            <a:avLst/>
          </a:prstGeom>
          <a:noFill/>
          <a:ln w="9525">
            <a:noFill/>
            <a:miter lim="800000"/>
            <a:headEnd/>
            <a:tailEnd/>
          </a:ln>
        </p:spPr>
      </p:pic>
      <p:pic>
        <p:nvPicPr>
          <p:cNvPr id="44037" name="Picture 5" descr="D:\Мои документы\Мои рисунки\c6d6fc309a84334f0c4b81e26bc050c3.gif"/>
          <p:cNvPicPr>
            <a:picLocks noChangeAspect="1" noChangeArrowheads="1" noCrop="1"/>
          </p:cNvPicPr>
          <p:nvPr/>
        </p:nvPicPr>
        <p:blipFill>
          <a:blip r:embed="rId4" cstate="email"/>
          <a:srcRect/>
          <a:stretch>
            <a:fillRect/>
          </a:stretch>
        </p:blipFill>
        <p:spPr bwMode="auto">
          <a:xfrm>
            <a:off x="152400" y="304800"/>
            <a:ext cx="1600200" cy="1066800"/>
          </a:xfrm>
          <a:prstGeom prst="rect">
            <a:avLst/>
          </a:prstGeom>
          <a:noFill/>
          <a:ln w="9525">
            <a:noFill/>
            <a:miter lim="800000"/>
            <a:headEnd/>
            <a:tailEnd/>
          </a:ln>
        </p:spPr>
      </p:pic>
      <p:pic>
        <p:nvPicPr>
          <p:cNvPr id="44038" name="Picture 6" descr="D:\Мои документы\Мои рисунки\girl3.jpg"/>
          <p:cNvPicPr>
            <a:picLocks noChangeAspect="1" noChangeArrowheads="1"/>
          </p:cNvPicPr>
          <p:nvPr/>
        </p:nvPicPr>
        <p:blipFill>
          <a:blip r:embed="rId5" cstate="email"/>
          <a:srcRect/>
          <a:stretch>
            <a:fillRect/>
          </a:stretch>
        </p:blipFill>
        <p:spPr bwMode="auto">
          <a:xfrm>
            <a:off x="6019800" y="3886200"/>
            <a:ext cx="275272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0" y="0"/>
            <a:ext cx="9372600" cy="6858000"/>
          </a:xfrm>
        </p:spPr>
        <p:txBody>
          <a:bodyPr/>
          <a:lstStyle/>
          <a:p>
            <a:pPr eaLnBrk="1" hangingPunct="1">
              <a:lnSpc>
                <a:spcPct val="90000"/>
              </a:lnSpc>
              <a:buFontTx/>
              <a:buNone/>
            </a:pPr>
            <a:r>
              <a:rPr lang="ru-RU" sz="2400" smtClean="0"/>
              <a:t> </a:t>
            </a:r>
          </a:p>
          <a:p>
            <a:pPr eaLnBrk="1" hangingPunct="1">
              <a:lnSpc>
                <a:spcPct val="90000"/>
              </a:lnSpc>
              <a:buFontTx/>
              <a:buNone/>
            </a:pPr>
            <a:r>
              <a:rPr lang="ru-RU" sz="2400" smtClean="0">
                <a:latin typeface="Times New Roman" pitchFamily="18" charset="0"/>
                <a:cs typeface="Times New Roman" pitchFamily="18" charset="0"/>
              </a:rPr>
              <a:t>              1. Может ли космонавт набрать жидкость в шприц во время</a:t>
            </a:r>
          </a:p>
          <a:p>
            <a:pPr eaLnBrk="1" hangingPunct="1">
              <a:lnSpc>
                <a:spcPct val="90000"/>
              </a:lnSpc>
              <a:buFontTx/>
              <a:buNone/>
            </a:pPr>
            <a:r>
              <a:rPr lang="ru-RU" sz="2400" smtClean="0">
                <a:latin typeface="Times New Roman" pitchFamily="18" charset="0"/>
                <a:cs typeface="Times New Roman" pitchFamily="18" charset="0"/>
              </a:rPr>
              <a:t>               полета на космическом корабле, если в кабине </a:t>
            </a:r>
          </a:p>
          <a:p>
            <a:pPr eaLnBrk="1" hangingPunct="1">
              <a:lnSpc>
                <a:spcPct val="90000"/>
              </a:lnSpc>
              <a:buFontTx/>
              <a:buNone/>
            </a:pPr>
            <a:r>
              <a:rPr lang="ru-RU" sz="2400" smtClean="0">
                <a:latin typeface="Times New Roman" pitchFamily="18" charset="0"/>
                <a:cs typeface="Times New Roman" pitchFamily="18" charset="0"/>
              </a:rPr>
              <a:t>               поддерживается нормальное атмосферное давление</a:t>
            </a:r>
            <a:r>
              <a:rPr lang="ru-RU" sz="2400" smtClean="0"/>
              <a:t>?</a:t>
            </a:r>
            <a:br>
              <a:rPr lang="ru-RU" sz="2400" smtClean="0"/>
            </a:br>
            <a:endParaRPr lang="ru-RU" sz="2400" smtClean="0"/>
          </a:p>
          <a:p>
            <a:pPr eaLnBrk="1" hangingPunct="1">
              <a:lnSpc>
                <a:spcPct val="90000"/>
              </a:lnSpc>
              <a:buFontTx/>
              <a:buNone/>
            </a:pPr>
            <a:endParaRPr lang="ru-RU" sz="2400" smtClean="0"/>
          </a:p>
          <a:p>
            <a:pPr eaLnBrk="1" hangingPunct="1">
              <a:lnSpc>
                <a:spcPct val="90000"/>
              </a:lnSpc>
              <a:buFontTx/>
              <a:buNone/>
            </a:pPr>
            <a:r>
              <a:rPr lang="ru-RU" sz="2400" smtClean="0"/>
              <a:t/>
            </a:r>
            <a:br>
              <a:rPr lang="ru-RU" sz="2400" smtClean="0"/>
            </a:br>
            <a:r>
              <a:rPr lang="ru-RU" sz="2400" smtClean="0">
                <a:latin typeface="Times New Roman" pitchFamily="18" charset="0"/>
                <a:cs typeface="Times New Roman" pitchFamily="18" charset="0"/>
              </a:rPr>
              <a:t>2. Почему опасно сдавать в багаж при полете</a:t>
            </a:r>
          </a:p>
          <a:p>
            <a:pPr eaLnBrk="1" hangingPunct="1">
              <a:lnSpc>
                <a:spcPct val="90000"/>
              </a:lnSpc>
              <a:buFontTx/>
              <a:buNone/>
            </a:pPr>
            <a:r>
              <a:rPr lang="ru-RU" sz="2400" smtClean="0">
                <a:latin typeface="Times New Roman" pitchFamily="18" charset="0"/>
                <a:cs typeface="Times New Roman" pitchFamily="18" charset="0"/>
              </a:rPr>
              <a:t>    на самолете плотно закупоренные </a:t>
            </a:r>
          </a:p>
          <a:p>
            <a:pPr eaLnBrk="1" hangingPunct="1">
              <a:lnSpc>
                <a:spcPct val="90000"/>
              </a:lnSpc>
              <a:buFontTx/>
              <a:buNone/>
            </a:pPr>
            <a:r>
              <a:rPr lang="ru-RU" sz="2400" smtClean="0">
                <a:latin typeface="Times New Roman" pitchFamily="18" charset="0"/>
                <a:cs typeface="Times New Roman" pitchFamily="18" charset="0"/>
              </a:rPr>
              <a:t>     стеклянные банки?</a:t>
            </a:r>
          </a:p>
          <a:p>
            <a:pPr eaLnBrk="1" hangingPunct="1">
              <a:lnSpc>
                <a:spcPct val="90000"/>
              </a:lnSpc>
              <a:buFontTx/>
              <a:buNone/>
            </a:pPr>
            <a:endParaRPr lang="ru-RU" sz="2400" smtClean="0"/>
          </a:p>
          <a:p>
            <a:pPr eaLnBrk="1" hangingPunct="1">
              <a:lnSpc>
                <a:spcPct val="90000"/>
              </a:lnSpc>
              <a:buFontTx/>
              <a:buNone/>
            </a:pPr>
            <a:r>
              <a:rPr lang="ru-RU" sz="2400" smtClean="0"/>
              <a:t>  </a:t>
            </a:r>
            <a:r>
              <a:rPr lang="ru-RU" sz="2400" smtClean="0">
                <a:latin typeface="Times New Roman" pitchFamily="18" charset="0"/>
                <a:cs typeface="Times New Roman" pitchFamily="18" charset="0"/>
              </a:rPr>
              <a:t>3. Почему вода из опрокинутой бутылки выливается рывками, с бульканьем? а из резиновой медицинской грелки вытекает ровной сплошной струёй?</a:t>
            </a:r>
            <a:r>
              <a:rPr lang="ru-RU" sz="2400" smtClean="0"/>
              <a:t/>
            </a:r>
            <a:br>
              <a:rPr lang="ru-RU" sz="2400" smtClean="0"/>
            </a:br>
            <a:endParaRPr lang="ru-RU" sz="2400" smtClean="0"/>
          </a:p>
        </p:txBody>
      </p:sp>
      <p:pic>
        <p:nvPicPr>
          <p:cNvPr id="45059" name="Picture 3" descr="18"/>
          <p:cNvPicPr>
            <a:picLocks noChangeAspect="1" noChangeArrowheads="1"/>
          </p:cNvPicPr>
          <p:nvPr/>
        </p:nvPicPr>
        <p:blipFill>
          <a:blip r:embed="rId2" cstate="email"/>
          <a:srcRect/>
          <a:stretch>
            <a:fillRect/>
          </a:stretch>
        </p:blipFill>
        <p:spPr bwMode="auto">
          <a:xfrm rot="10800000" flipV="1">
            <a:off x="7924800" y="1676400"/>
            <a:ext cx="962025" cy="2724150"/>
          </a:xfrm>
          <a:prstGeom prst="rect">
            <a:avLst/>
          </a:prstGeom>
          <a:noFill/>
          <a:ln w="9525">
            <a:noFill/>
            <a:miter lim="800000"/>
            <a:headEnd/>
            <a:tailEnd/>
          </a:ln>
        </p:spPr>
      </p:pic>
      <p:pic>
        <p:nvPicPr>
          <p:cNvPr id="45060" name="Picture 4" descr="20"/>
          <p:cNvPicPr>
            <a:picLocks noChangeAspect="1" noChangeArrowheads="1"/>
          </p:cNvPicPr>
          <p:nvPr/>
        </p:nvPicPr>
        <p:blipFill>
          <a:blip r:embed="rId3" cstate="email"/>
          <a:srcRect/>
          <a:stretch>
            <a:fillRect/>
          </a:stretch>
        </p:blipFill>
        <p:spPr bwMode="auto">
          <a:xfrm>
            <a:off x="5715000" y="2895600"/>
            <a:ext cx="1189038" cy="1485900"/>
          </a:xfrm>
          <a:prstGeom prst="rect">
            <a:avLst/>
          </a:prstGeom>
          <a:noFill/>
          <a:ln w="9525">
            <a:noFill/>
            <a:miter lim="800000"/>
            <a:headEnd/>
            <a:tailEnd/>
          </a:ln>
        </p:spPr>
      </p:pic>
      <p:pic>
        <p:nvPicPr>
          <p:cNvPr id="45061" name="Picture 5" descr="s9"/>
          <p:cNvPicPr>
            <a:picLocks noChangeAspect="1" noChangeArrowheads="1"/>
          </p:cNvPicPr>
          <p:nvPr/>
        </p:nvPicPr>
        <p:blipFill>
          <a:blip r:embed="rId4" cstate="email"/>
          <a:srcRect/>
          <a:stretch>
            <a:fillRect/>
          </a:stretch>
        </p:blipFill>
        <p:spPr bwMode="auto">
          <a:xfrm>
            <a:off x="6477000" y="5029200"/>
            <a:ext cx="1371600" cy="1552575"/>
          </a:xfrm>
          <a:prstGeom prst="rect">
            <a:avLst/>
          </a:prstGeom>
          <a:noFill/>
          <a:ln w="9525">
            <a:noFill/>
            <a:miter lim="800000"/>
            <a:headEnd/>
            <a:tailEnd/>
          </a:ln>
        </p:spPr>
      </p:pic>
      <p:pic>
        <p:nvPicPr>
          <p:cNvPr id="45062" name="Picture 6" descr="width="/>
          <p:cNvPicPr>
            <a:picLocks noChangeAspect="1" noChangeArrowheads="1"/>
          </p:cNvPicPr>
          <p:nvPr/>
        </p:nvPicPr>
        <p:blipFill>
          <a:blip r:embed="rId5" cstate="email"/>
          <a:srcRect/>
          <a:stretch>
            <a:fillRect/>
          </a:stretch>
        </p:blipFill>
        <p:spPr bwMode="auto">
          <a:xfrm>
            <a:off x="838200" y="5638800"/>
            <a:ext cx="1066800" cy="857250"/>
          </a:xfrm>
          <a:prstGeom prst="rect">
            <a:avLst/>
          </a:prstGeom>
          <a:noFill/>
          <a:ln w="9525">
            <a:noFill/>
            <a:miter lim="800000"/>
            <a:headEnd/>
            <a:tailEnd/>
          </a:ln>
        </p:spPr>
      </p:pic>
      <p:sp>
        <p:nvSpPr>
          <p:cNvPr id="45063" name="Rectangle 7"/>
          <p:cNvSpPr>
            <a:spLocks noChangeArrowheads="1"/>
          </p:cNvSpPr>
          <p:nvPr/>
        </p:nvSpPr>
        <p:spPr bwMode="auto">
          <a:xfrm>
            <a:off x="2286000" y="5867400"/>
            <a:ext cx="4268788" cy="366713"/>
          </a:xfrm>
          <a:prstGeom prst="rect">
            <a:avLst/>
          </a:prstGeom>
          <a:noFill/>
          <a:ln w="9525">
            <a:noFill/>
            <a:miter lim="800000"/>
            <a:headEnd/>
            <a:tailEnd/>
          </a:ln>
        </p:spPr>
        <p:txBody>
          <a:bodyPr anchor="ctr">
            <a:spAutoFit/>
          </a:bodyPr>
          <a:lstStyle/>
          <a:p>
            <a:r>
              <a:rPr lang="ru-RU" b="1">
                <a:latin typeface="Times New Roman" pitchFamily="18" charset="0"/>
                <a:cs typeface="Times New Roman" pitchFamily="18" charset="0"/>
              </a:rPr>
              <a:t>Жду решений - рассуждений </a:t>
            </a:r>
            <a:r>
              <a:rPr lang="ru-RU" b="1"/>
              <a:t>!</a:t>
            </a:r>
            <a:r>
              <a:rPr lang="ru-RU"/>
              <a:t> </a:t>
            </a:r>
          </a:p>
        </p:txBody>
      </p:sp>
      <p:pic>
        <p:nvPicPr>
          <p:cNvPr id="45064" name="Picture 8" descr="D:\Мои документы\Мои рисунки\cncpt01.gif"/>
          <p:cNvPicPr>
            <a:picLocks noChangeAspect="1" noChangeArrowheads="1"/>
          </p:cNvPicPr>
          <p:nvPr/>
        </p:nvPicPr>
        <p:blipFill>
          <a:blip r:embed="rId6" cstate="email"/>
          <a:srcRect/>
          <a:stretch>
            <a:fillRect/>
          </a:stretch>
        </p:blipFill>
        <p:spPr bwMode="auto">
          <a:xfrm>
            <a:off x="0" y="838200"/>
            <a:ext cx="13716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2130425" y="336550"/>
            <a:ext cx="4883150" cy="830263"/>
          </a:xfrm>
          <a:prstGeom prst="rect">
            <a:avLst/>
          </a:prstGeom>
          <a:noFill/>
          <a:ln w="9525">
            <a:noFill/>
            <a:miter lim="800000"/>
            <a:headEnd/>
            <a:tailEnd/>
          </a:ln>
        </p:spPr>
        <p:txBody>
          <a:bodyPr anchor="ctr">
            <a:spAutoFit/>
          </a:bodyPr>
          <a:lstStyle/>
          <a:p>
            <a:pPr indent="190500" algn="ctr" eaLnBrk="0" hangingPunct="0"/>
            <a:r>
              <a:rPr lang="ru-RU" sz="2400" b="1">
                <a:latin typeface="Times New Roman" pitchFamily="18" charset="0"/>
                <a:cs typeface="Times New Roman" pitchFamily="18" charset="0"/>
              </a:rPr>
              <a:t>КОМУ ЛЕГЧЕ ХОДИТЬ ПО ГРЯЗИ ? </a:t>
            </a:r>
            <a:endParaRPr lang="ru-RU" sz="2400">
              <a:latin typeface="Times New Roman" pitchFamily="18" charset="0"/>
              <a:cs typeface="Times New Roman" pitchFamily="18" charset="0"/>
            </a:endParaRPr>
          </a:p>
        </p:txBody>
      </p:sp>
      <p:pic>
        <p:nvPicPr>
          <p:cNvPr id="4" name="Picture 5" descr="z_01"/>
          <p:cNvPicPr>
            <a:picLocks noChangeAspect="1" noChangeArrowheads="1"/>
          </p:cNvPicPr>
          <p:nvPr/>
        </p:nvPicPr>
        <p:blipFill>
          <a:blip r:embed="rId2" cstate="email"/>
          <a:srcRect/>
          <a:stretch>
            <a:fillRect/>
          </a:stretch>
        </p:blipFill>
        <p:spPr bwMode="auto">
          <a:xfrm>
            <a:off x="4648200" y="1676400"/>
            <a:ext cx="3733800" cy="2803525"/>
          </a:xfrm>
          <a:prstGeom prst="rect">
            <a:avLst/>
          </a:prstGeom>
          <a:noFill/>
          <a:ln w="9525">
            <a:noFill/>
            <a:miter lim="800000"/>
            <a:headEnd/>
            <a:tailEnd/>
          </a:ln>
        </p:spPr>
      </p:pic>
      <p:pic>
        <p:nvPicPr>
          <p:cNvPr id="5" name="Picture 5" descr="081"/>
          <p:cNvPicPr>
            <a:picLocks noChangeAspect="1" noChangeArrowheads="1"/>
          </p:cNvPicPr>
          <p:nvPr/>
        </p:nvPicPr>
        <p:blipFill>
          <a:blip r:embed="rId3" cstate="email"/>
          <a:srcRect/>
          <a:stretch>
            <a:fillRect/>
          </a:stretch>
        </p:blipFill>
        <p:spPr bwMode="auto">
          <a:xfrm>
            <a:off x="838200" y="2667000"/>
            <a:ext cx="3352800" cy="2743200"/>
          </a:xfrm>
          <a:prstGeom prst="rect">
            <a:avLst/>
          </a:prstGeom>
          <a:noFill/>
          <a:ln w="9525">
            <a:noFill/>
            <a:miter lim="800000"/>
            <a:headEnd/>
            <a:tailEnd/>
          </a:ln>
        </p:spPr>
      </p:pic>
      <p:pic>
        <p:nvPicPr>
          <p:cNvPr id="46085" name="Picture 5" descr="D:\Мои документы\Мои рисунки\cncpt01.gif"/>
          <p:cNvPicPr>
            <a:picLocks noChangeAspect="1" noChangeArrowheads="1"/>
          </p:cNvPicPr>
          <p:nvPr/>
        </p:nvPicPr>
        <p:blipFill>
          <a:blip r:embed="rId4" cstate="email"/>
          <a:srcRect/>
          <a:stretch>
            <a:fillRect/>
          </a:stretch>
        </p:blipFill>
        <p:spPr bwMode="auto">
          <a:xfrm>
            <a:off x="228600" y="304800"/>
            <a:ext cx="22860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Прямоугольник 1"/>
          <p:cNvSpPr>
            <a:spLocks noChangeArrowheads="1"/>
          </p:cNvSpPr>
          <p:nvPr/>
        </p:nvSpPr>
        <p:spPr bwMode="auto">
          <a:xfrm>
            <a:off x="1219200" y="990600"/>
            <a:ext cx="7696200" cy="3478213"/>
          </a:xfrm>
          <a:prstGeom prst="rect">
            <a:avLst/>
          </a:prstGeom>
          <a:noFill/>
          <a:ln w="9525">
            <a:noFill/>
            <a:miter lim="800000"/>
            <a:headEnd/>
            <a:tailEnd/>
          </a:ln>
        </p:spPr>
        <p:txBody>
          <a:bodyPr>
            <a:spAutoFit/>
          </a:bodyPr>
          <a:lstStyle/>
          <a:p>
            <a:r>
              <a:rPr lang="ru-RU" sz="2000"/>
              <a:t> </a:t>
            </a:r>
            <a:r>
              <a:rPr lang="ru-RU" sz="2000">
                <a:latin typeface="Times New Roman" pitchFamily="18" charset="0"/>
                <a:cs typeface="Times New Roman" pitchFamily="18" charset="0"/>
              </a:rPr>
              <a:t>Водолазы и те, кто трудится в кессонах — особых камерах, применяемых при постройке мостов и других гидротехнических сооружений, вынуждены, наоборот, работать при повышенном давлении воздуха. На глубине 50 м под водой водолаз испытывает давление почти в 5 раз выше атмосферного, а ведь ему иногда приходится опускаться под воду на 100 м и более.</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Давление воздуха сказывается очень своеобразно. Человек работает в этих условиях часами, не испытывая от повышенного давления никаких неприятностей. Однако при быстром подъеме наверх появляются острые боли в суставах, кожный зуд, рвота; в тяжелых случаях отмечались смертельные исходы. Отчего это происходит?</a:t>
            </a:r>
          </a:p>
        </p:txBody>
      </p:sp>
      <p:pic>
        <p:nvPicPr>
          <p:cNvPr id="47107" name="Picture 2" descr="http://im7-tub-ru.yandex.net/i?id=175605851-67-72&amp;n=21"/>
          <p:cNvPicPr>
            <a:picLocks noChangeAspect="1" noChangeArrowheads="1"/>
          </p:cNvPicPr>
          <p:nvPr/>
        </p:nvPicPr>
        <p:blipFill>
          <a:blip r:embed="rId2" cstate="email"/>
          <a:srcRect/>
          <a:stretch>
            <a:fillRect/>
          </a:stretch>
        </p:blipFill>
        <p:spPr bwMode="auto">
          <a:xfrm>
            <a:off x="4114800" y="4724400"/>
            <a:ext cx="4648200" cy="2133600"/>
          </a:xfrm>
          <a:prstGeom prst="rect">
            <a:avLst/>
          </a:prstGeom>
          <a:noFill/>
          <a:ln w="9525">
            <a:noFill/>
            <a:miter lim="800000"/>
            <a:headEnd/>
            <a:tailEnd/>
          </a:ln>
        </p:spPr>
      </p:pic>
      <p:sp>
        <p:nvSpPr>
          <p:cNvPr id="4" name="Прямоугольник 3"/>
          <p:cNvSpPr/>
          <p:nvPr/>
        </p:nvSpPr>
        <p:spPr>
          <a:xfrm>
            <a:off x="3124200" y="381000"/>
            <a:ext cx="2895600" cy="523220"/>
          </a:xfrm>
          <a:prstGeom prst="rect">
            <a:avLst/>
          </a:prstGeom>
        </p:spPr>
        <p:txBody>
          <a:bodyPr>
            <a:spAutoFit/>
          </a:bodyPr>
          <a:lstStyle/>
          <a:p>
            <a:pPr>
              <a:defRPr/>
            </a:pPr>
            <a:r>
              <a:rPr lang="ru-RU" sz="28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Водолазы</a:t>
            </a:r>
            <a:endParaRPr lang="ru-RU" sz="2800" dirty="0">
              <a:latin typeface="Times New Roman" pitchFamily="18" charset="0"/>
              <a:cs typeface="Times New Roman" pitchFamily="18" charset="0"/>
            </a:endParaRPr>
          </a:p>
        </p:txBody>
      </p:sp>
      <p:pic>
        <p:nvPicPr>
          <p:cNvPr id="47109" name="Picture 5" descr="D:\Мои документы\Мои рисунки\cncpt01.gif"/>
          <p:cNvPicPr>
            <a:picLocks noChangeAspect="1" noChangeArrowheads="1"/>
          </p:cNvPicPr>
          <p:nvPr/>
        </p:nvPicPr>
        <p:blipFill>
          <a:blip r:embed="rId3" cstate="email"/>
          <a:srcRect/>
          <a:stretch>
            <a:fillRect/>
          </a:stretch>
        </p:blipFill>
        <p:spPr bwMode="auto">
          <a:xfrm>
            <a:off x="152400" y="0"/>
            <a:ext cx="13716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7400" y="228600"/>
            <a:ext cx="5410199" cy="584775"/>
          </a:xfrm>
          <a:prstGeom prst="rect">
            <a:avLst/>
          </a:prstGeom>
        </p:spPr>
        <p:txBody>
          <a:bodyPr>
            <a:spAutoFit/>
          </a:bodyPr>
          <a:lstStyle/>
          <a:p>
            <a:pPr>
              <a:defRPr/>
            </a:pPr>
            <a:r>
              <a:rPr lang="ru-RU" sz="32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Леонов Алексей Архипович</a:t>
            </a:r>
            <a:endParaRPr lang="ru-RU" sz="3200" dirty="0">
              <a:latin typeface="Times New Roman" pitchFamily="18" charset="0"/>
              <a:cs typeface="Times New Roman" pitchFamily="18" charset="0"/>
            </a:endParaRPr>
          </a:p>
        </p:txBody>
      </p:sp>
      <p:pic>
        <p:nvPicPr>
          <p:cNvPr id="48131" name="Picture 4"/>
          <p:cNvPicPr>
            <a:picLocks noChangeAspect="1" noChangeArrowheads="1"/>
          </p:cNvPicPr>
          <p:nvPr/>
        </p:nvPicPr>
        <p:blipFill>
          <a:blip r:embed="rId2" cstate="email"/>
          <a:srcRect/>
          <a:stretch>
            <a:fillRect/>
          </a:stretch>
        </p:blipFill>
        <p:spPr bwMode="auto">
          <a:xfrm>
            <a:off x="228600" y="381000"/>
            <a:ext cx="1903413" cy="2189163"/>
          </a:xfrm>
          <a:prstGeom prst="rect">
            <a:avLst/>
          </a:prstGeom>
          <a:noFill/>
          <a:ln w="38100" cmpd="dbl">
            <a:solidFill>
              <a:schemeClr val="tx1"/>
            </a:solidFill>
            <a:miter lim="800000"/>
            <a:headEnd/>
            <a:tailEnd/>
          </a:ln>
        </p:spPr>
      </p:pic>
      <p:sp>
        <p:nvSpPr>
          <p:cNvPr id="48132" name="Прямоугольник 3"/>
          <p:cNvSpPr>
            <a:spLocks noChangeArrowheads="1"/>
          </p:cNvSpPr>
          <p:nvPr/>
        </p:nvSpPr>
        <p:spPr bwMode="auto">
          <a:xfrm>
            <a:off x="2286000" y="762000"/>
            <a:ext cx="5943600" cy="2308225"/>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Свой первый полет в космос он совершил 18-19 марта 1965 года совместно с Павлом Беляевым в качестве второго пилота на космическом корабле «Восход-2». Леонов  находился в открытом космосе 12 минут 9 секунд</a:t>
            </a:r>
          </a:p>
        </p:txBody>
      </p:sp>
      <p:sp>
        <p:nvSpPr>
          <p:cNvPr id="48133" name="Прямоугольник 4"/>
          <p:cNvSpPr>
            <a:spLocks noChangeArrowheads="1"/>
          </p:cNvSpPr>
          <p:nvPr/>
        </p:nvSpPr>
        <p:spPr bwMode="auto">
          <a:xfrm>
            <a:off x="2286000" y="2895600"/>
            <a:ext cx="5867400" cy="1938338"/>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Во время выхода космический скафандр разбух и препятствовал возвращению космонавта в космический корабль. Почему?</a:t>
            </a:r>
          </a:p>
          <a:p>
            <a:r>
              <a:rPr lang="ru-RU" sz="2400">
                <a:latin typeface="Times New Roman" pitchFamily="18" charset="0"/>
                <a:cs typeface="Times New Roman" pitchFamily="18" charset="0"/>
              </a:rPr>
              <a:t>Что сделал Леонов при вхождение в шлюз?</a:t>
            </a:r>
          </a:p>
        </p:txBody>
      </p:sp>
      <p:pic>
        <p:nvPicPr>
          <p:cNvPr id="48134" name="Picture 2" descr="14"/>
          <p:cNvPicPr>
            <a:picLocks noChangeAspect="1" noChangeArrowheads="1"/>
          </p:cNvPicPr>
          <p:nvPr/>
        </p:nvPicPr>
        <p:blipFill>
          <a:blip r:embed="rId3" cstate="email"/>
          <a:srcRect/>
          <a:stretch>
            <a:fillRect/>
          </a:stretch>
        </p:blipFill>
        <p:spPr bwMode="auto">
          <a:xfrm>
            <a:off x="228600" y="5257800"/>
            <a:ext cx="2057400" cy="1219200"/>
          </a:xfrm>
          <a:prstGeom prst="rect">
            <a:avLst/>
          </a:prstGeom>
          <a:noFill/>
          <a:ln w="9525">
            <a:noFill/>
            <a:miter lim="800000"/>
            <a:headEnd/>
            <a:tailEnd/>
          </a:ln>
        </p:spPr>
      </p:pic>
      <p:sp>
        <p:nvSpPr>
          <p:cNvPr id="48135" name="Прямоугольник 6"/>
          <p:cNvSpPr>
            <a:spLocks noChangeArrowheads="1"/>
          </p:cNvSpPr>
          <p:nvPr/>
        </p:nvSpPr>
        <p:spPr bwMode="auto">
          <a:xfrm>
            <a:off x="2286000" y="5105400"/>
            <a:ext cx="5791200" cy="923925"/>
          </a:xfrm>
          <a:prstGeom prst="rect">
            <a:avLst/>
          </a:prstGeom>
          <a:noFill/>
          <a:ln w="9525">
            <a:noFill/>
            <a:miter lim="800000"/>
            <a:headEnd/>
            <a:tailEnd/>
          </a:ln>
        </p:spPr>
        <p:txBody>
          <a:bodyPr>
            <a:spAutoFit/>
          </a:bodyPr>
          <a:lstStyle/>
          <a:p>
            <a:r>
              <a:rPr lang="ru-RU" b="1">
                <a:latin typeface="Times New Roman" pitchFamily="18" charset="0"/>
                <a:cs typeface="Times New Roman" pitchFamily="18" charset="0"/>
              </a:rPr>
              <a:t>ЧТО ПРОИЗОЙДЕТ С ЧЕЛОВЕКОМ,</a:t>
            </a:r>
            <a:r>
              <a:rPr lang="ru-RU">
                <a:latin typeface="Times New Roman" pitchFamily="18" charset="0"/>
                <a:cs typeface="Times New Roman" pitchFamily="18" charset="0"/>
              </a:rPr>
              <a:t/>
            </a:r>
            <a:br>
              <a:rPr lang="ru-RU">
                <a:latin typeface="Times New Roman" pitchFamily="18" charset="0"/>
                <a:cs typeface="Times New Roman" pitchFamily="18" charset="0"/>
              </a:rPr>
            </a:br>
            <a:r>
              <a:rPr lang="ru-RU" b="1">
                <a:latin typeface="Times New Roman" pitchFamily="18" charset="0"/>
                <a:cs typeface="Times New Roman" pitchFamily="18" charset="0"/>
              </a:rPr>
              <a:t>если его выбросить без скафандра в открытый космос?</a:t>
            </a:r>
            <a:endParaRPr lang="ru-RU">
              <a:latin typeface="Times New Roman" pitchFamily="18" charset="0"/>
              <a:cs typeface="Times New Roman" pitchFamily="18" charset="0"/>
            </a:endParaRPr>
          </a:p>
        </p:txBody>
      </p:sp>
      <p:pic>
        <p:nvPicPr>
          <p:cNvPr id="48136" name="Picture 8" descr="D:\Мои документы\Мои рисунки\cncpt01.gif"/>
          <p:cNvPicPr>
            <a:picLocks noChangeAspect="1" noChangeArrowheads="1"/>
          </p:cNvPicPr>
          <p:nvPr/>
        </p:nvPicPr>
        <p:blipFill>
          <a:blip r:embed="rId4" cstate="email"/>
          <a:srcRect/>
          <a:stretch>
            <a:fillRect/>
          </a:stretch>
        </p:blipFill>
        <p:spPr bwMode="auto">
          <a:xfrm>
            <a:off x="304800" y="2971800"/>
            <a:ext cx="19812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304800" y="20638"/>
            <a:ext cx="7772400" cy="6683375"/>
          </a:xfrm>
          <a:prstGeom prst="rect">
            <a:avLst/>
          </a:prstGeom>
          <a:noFill/>
          <a:ln w="9525">
            <a:noFill/>
            <a:miter lim="800000"/>
            <a:headEnd/>
            <a:tailEnd/>
          </a:ln>
        </p:spPr>
        <p:txBody>
          <a:bodyPr anchor="ctr">
            <a:spAutoFit/>
          </a:bodyPr>
          <a:lstStyle/>
          <a:p>
            <a:r>
              <a:rPr lang="ru-RU" b="1">
                <a:latin typeface="Times New Roman" pitchFamily="18" charset="0"/>
                <a:cs typeface="Times New Roman" pitchFamily="18" charset="0"/>
              </a:rPr>
              <a:t>Береги свою планету!</a:t>
            </a:r>
            <a:br>
              <a:rPr lang="ru-RU" b="1">
                <a:latin typeface="Times New Roman" pitchFamily="18" charset="0"/>
                <a:cs typeface="Times New Roman" pitchFamily="18" charset="0"/>
              </a:rPr>
            </a:br>
            <a:r>
              <a:rPr lang="ru-RU" b="1">
                <a:latin typeface="Times New Roman" pitchFamily="18" charset="0"/>
                <a:cs typeface="Times New Roman" pitchFamily="18" charset="0"/>
              </a:rPr>
              <a:t>Есть одна планета-сад</a:t>
            </a:r>
            <a:br>
              <a:rPr lang="ru-RU" b="1">
                <a:latin typeface="Times New Roman" pitchFamily="18" charset="0"/>
                <a:cs typeface="Times New Roman" pitchFamily="18" charset="0"/>
              </a:rPr>
            </a:br>
            <a:r>
              <a:rPr lang="ru-RU" b="1">
                <a:latin typeface="Times New Roman" pitchFamily="18" charset="0"/>
                <a:cs typeface="Times New Roman" pitchFamily="18" charset="0"/>
              </a:rPr>
              <a:t>В этом космосе холодном.</a:t>
            </a:r>
            <a:br>
              <a:rPr lang="ru-RU" b="1">
                <a:latin typeface="Times New Roman" pitchFamily="18" charset="0"/>
                <a:cs typeface="Times New Roman" pitchFamily="18" charset="0"/>
              </a:rPr>
            </a:br>
            <a:r>
              <a:rPr lang="ru-RU" b="1">
                <a:latin typeface="Times New Roman" pitchFamily="18" charset="0"/>
                <a:cs typeface="Times New Roman" pitchFamily="18" charset="0"/>
              </a:rPr>
              <a:t>Только здесь леса шумят,</a:t>
            </a:r>
            <a:br>
              <a:rPr lang="ru-RU" b="1">
                <a:latin typeface="Times New Roman" pitchFamily="18" charset="0"/>
                <a:cs typeface="Times New Roman" pitchFamily="18" charset="0"/>
              </a:rPr>
            </a:br>
            <a:r>
              <a:rPr lang="ru-RU" b="1">
                <a:latin typeface="Times New Roman" pitchFamily="18" charset="0"/>
                <a:cs typeface="Times New Roman" pitchFamily="18" charset="0"/>
              </a:rPr>
              <a:t>Птиц скликая перелетных.</a:t>
            </a:r>
            <a:br>
              <a:rPr lang="ru-RU" b="1">
                <a:latin typeface="Times New Roman" pitchFamily="18" charset="0"/>
                <a:cs typeface="Times New Roman" pitchFamily="18" charset="0"/>
              </a:rPr>
            </a:br>
            <a:r>
              <a:rPr lang="ru-RU" b="1">
                <a:latin typeface="Times New Roman" pitchFamily="18" charset="0"/>
                <a:cs typeface="Times New Roman" pitchFamily="18" charset="0"/>
              </a:rPr>
              <a:t>И стрекозы только тут</a:t>
            </a:r>
            <a:br>
              <a:rPr lang="ru-RU" b="1">
                <a:latin typeface="Times New Roman" pitchFamily="18" charset="0"/>
                <a:cs typeface="Times New Roman" pitchFamily="18" charset="0"/>
              </a:rPr>
            </a:br>
            <a:r>
              <a:rPr lang="ru-RU" b="1">
                <a:latin typeface="Times New Roman" pitchFamily="18" charset="0"/>
                <a:cs typeface="Times New Roman" pitchFamily="18" charset="0"/>
              </a:rPr>
              <a:t>В речку смотрят удивленно.</a:t>
            </a:r>
            <a:br>
              <a:rPr lang="ru-RU" b="1">
                <a:latin typeface="Times New Roman" pitchFamily="18" charset="0"/>
                <a:cs typeface="Times New Roman" pitchFamily="18" charset="0"/>
              </a:rPr>
            </a:br>
            <a:r>
              <a:rPr lang="ru-RU" b="1">
                <a:latin typeface="Times New Roman" pitchFamily="18" charset="0"/>
                <a:cs typeface="Times New Roman" pitchFamily="18" charset="0"/>
              </a:rPr>
              <a:t>Здесь в траве живет беспечно</a:t>
            </a:r>
            <a:br>
              <a:rPr lang="ru-RU" b="1">
                <a:latin typeface="Times New Roman" pitchFamily="18" charset="0"/>
                <a:cs typeface="Times New Roman" pitchFamily="18" charset="0"/>
              </a:rPr>
            </a:br>
            <a:r>
              <a:rPr lang="ru-RU" b="1">
                <a:latin typeface="Times New Roman" pitchFamily="18" charset="0"/>
                <a:cs typeface="Times New Roman" pitchFamily="18" charset="0"/>
              </a:rPr>
              <a:t>Стрекотун-певун кузнечик,</a:t>
            </a:r>
            <a:br>
              <a:rPr lang="ru-RU" b="1">
                <a:latin typeface="Times New Roman" pitchFamily="18" charset="0"/>
                <a:cs typeface="Times New Roman" pitchFamily="18" charset="0"/>
              </a:rPr>
            </a:br>
            <a:r>
              <a:rPr lang="ru-RU" b="1">
                <a:latin typeface="Times New Roman" pitchFamily="18" charset="0"/>
                <a:cs typeface="Times New Roman" pitchFamily="18" charset="0"/>
              </a:rPr>
              <a:t>Юный ветер, хулиган,</a:t>
            </a:r>
            <a:br>
              <a:rPr lang="ru-RU" b="1">
                <a:latin typeface="Times New Roman" pitchFamily="18" charset="0"/>
                <a:cs typeface="Times New Roman" pitchFamily="18" charset="0"/>
              </a:rPr>
            </a:br>
            <a:r>
              <a:rPr lang="ru-RU" b="1">
                <a:latin typeface="Times New Roman" pitchFamily="18" charset="0"/>
                <a:cs typeface="Times New Roman" pitchFamily="18" charset="0"/>
              </a:rPr>
              <a:t>Щекочет старый океан,</a:t>
            </a:r>
            <a:br>
              <a:rPr lang="ru-RU" b="1">
                <a:latin typeface="Times New Roman" pitchFamily="18" charset="0"/>
                <a:cs typeface="Times New Roman" pitchFamily="18" charset="0"/>
              </a:rPr>
            </a:br>
            <a:r>
              <a:rPr lang="ru-RU" b="1">
                <a:latin typeface="Times New Roman" pitchFamily="18" charset="0"/>
                <a:cs typeface="Times New Roman" pitchFamily="18" charset="0"/>
              </a:rPr>
              <a:t>Грациозные дельфины</a:t>
            </a:r>
            <a:br>
              <a:rPr lang="ru-RU" b="1">
                <a:latin typeface="Times New Roman" pitchFamily="18" charset="0"/>
                <a:cs typeface="Times New Roman" pitchFamily="18" charset="0"/>
              </a:rPr>
            </a:br>
            <a:r>
              <a:rPr lang="ru-RU" b="1">
                <a:latin typeface="Times New Roman" pitchFamily="18" charset="0"/>
                <a:cs typeface="Times New Roman" pitchFamily="18" charset="0"/>
              </a:rPr>
              <a:t>Вальс танцуют и поют,</a:t>
            </a:r>
            <a:br>
              <a:rPr lang="ru-RU" b="1">
                <a:latin typeface="Times New Roman" pitchFamily="18" charset="0"/>
                <a:cs typeface="Times New Roman" pitchFamily="18" charset="0"/>
              </a:rPr>
            </a:br>
            <a:r>
              <a:rPr lang="ru-RU" b="1">
                <a:latin typeface="Times New Roman" pitchFamily="18" charset="0"/>
                <a:cs typeface="Times New Roman" pitchFamily="18" charset="0"/>
              </a:rPr>
              <a:t>В общем, счастливо живут.</a:t>
            </a:r>
            <a:br>
              <a:rPr lang="ru-RU" b="1">
                <a:latin typeface="Times New Roman" pitchFamily="18" charset="0"/>
                <a:cs typeface="Times New Roman" pitchFamily="18" charset="0"/>
              </a:rPr>
            </a:br>
            <a:r>
              <a:rPr lang="ru-RU" b="1">
                <a:latin typeface="Times New Roman" pitchFamily="18" charset="0"/>
                <a:cs typeface="Times New Roman" pitchFamily="18" charset="0"/>
              </a:rPr>
              <a:t>Здесь лишь утро золотое,</a:t>
            </a:r>
            <a:br>
              <a:rPr lang="ru-RU" b="1">
                <a:latin typeface="Times New Roman" pitchFamily="18" charset="0"/>
                <a:cs typeface="Times New Roman" pitchFamily="18" charset="0"/>
              </a:rPr>
            </a:br>
            <a:r>
              <a:rPr lang="ru-RU" b="1">
                <a:latin typeface="Times New Roman" pitchFamily="18" charset="0"/>
                <a:cs typeface="Times New Roman" pitchFamily="18" charset="0"/>
              </a:rPr>
              <a:t>Воздух нежно-голубой,</a:t>
            </a:r>
            <a:br>
              <a:rPr lang="ru-RU" b="1">
                <a:latin typeface="Times New Roman" pitchFamily="18" charset="0"/>
                <a:cs typeface="Times New Roman" pitchFamily="18" charset="0"/>
              </a:rPr>
            </a:br>
            <a:r>
              <a:rPr lang="ru-RU" b="1">
                <a:latin typeface="Times New Roman" pitchFamily="18" charset="0"/>
                <a:cs typeface="Times New Roman" pitchFamily="18" charset="0"/>
              </a:rPr>
              <a:t>Дышится легко и вволю.</a:t>
            </a:r>
            <a:br>
              <a:rPr lang="ru-RU" b="1">
                <a:latin typeface="Times New Roman" pitchFamily="18" charset="0"/>
                <a:cs typeface="Times New Roman" pitchFamily="18" charset="0"/>
              </a:rPr>
            </a:br>
            <a:r>
              <a:rPr lang="ru-RU" b="1">
                <a:latin typeface="Times New Roman" pitchFamily="18" charset="0"/>
                <a:cs typeface="Times New Roman" pitchFamily="18" charset="0"/>
              </a:rPr>
              <a:t>Забываем мы порой:</a:t>
            </a:r>
            <a:br>
              <a:rPr lang="ru-RU" b="1">
                <a:latin typeface="Times New Roman" pitchFamily="18" charset="0"/>
                <a:cs typeface="Times New Roman" pitchFamily="18" charset="0"/>
              </a:rPr>
            </a:br>
            <a:r>
              <a:rPr lang="ru-RU" b="1">
                <a:latin typeface="Times New Roman" pitchFamily="18" charset="0"/>
                <a:cs typeface="Times New Roman" pitchFamily="18" charset="0"/>
              </a:rPr>
              <a:t>Воздух дан в аренду нам,</a:t>
            </a:r>
            <a:br>
              <a:rPr lang="ru-RU" b="1">
                <a:latin typeface="Times New Roman" pitchFamily="18" charset="0"/>
                <a:cs typeface="Times New Roman" pitchFamily="18" charset="0"/>
              </a:rPr>
            </a:br>
            <a:r>
              <a:rPr lang="ru-RU" b="1">
                <a:latin typeface="Times New Roman" pitchFamily="18" charset="0"/>
                <a:cs typeface="Times New Roman" pitchFamily="18" charset="0"/>
              </a:rPr>
              <a:t>Он один на всех землян.</a:t>
            </a:r>
            <a:br>
              <a:rPr lang="ru-RU" b="1">
                <a:latin typeface="Times New Roman" pitchFamily="18" charset="0"/>
                <a:cs typeface="Times New Roman" pitchFamily="18" charset="0"/>
              </a:rPr>
            </a:br>
            <a:r>
              <a:rPr lang="ru-RU" b="1">
                <a:latin typeface="Times New Roman" pitchFamily="18" charset="0"/>
                <a:cs typeface="Times New Roman" pitchFamily="18" charset="0"/>
              </a:rPr>
              <a:t>Чтобы жизнь торжествовала,</a:t>
            </a:r>
            <a:br>
              <a:rPr lang="ru-RU" b="1">
                <a:latin typeface="Times New Roman" pitchFamily="18" charset="0"/>
                <a:cs typeface="Times New Roman" pitchFamily="18" charset="0"/>
              </a:rPr>
            </a:br>
            <a:r>
              <a:rPr lang="ru-RU" b="1">
                <a:latin typeface="Times New Roman" pitchFamily="18" charset="0"/>
                <a:cs typeface="Times New Roman" pitchFamily="18" charset="0"/>
              </a:rPr>
              <a:t>Охранять нам воздух надо.</a:t>
            </a:r>
            <a:br>
              <a:rPr lang="ru-RU" b="1">
                <a:latin typeface="Times New Roman" pitchFamily="18" charset="0"/>
                <a:cs typeface="Times New Roman" pitchFamily="18" charset="0"/>
              </a:rPr>
            </a:br>
            <a:r>
              <a:rPr lang="ru-RU" b="1">
                <a:latin typeface="Times New Roman" pitchFamily="18" charset="0"/>
                <a:cs typeface="Times New Roman" pitchFamily="18" charset="0"/>
              </a:rPr>
              <a:t>Береги свою планету,</a:t>
            </a:r>
            <a:br>
              <a:rPr lang="ru-RU" b="1">
                <a:latin typeface="Times New Roman" pitchFamily="18" charset="0"/>
                <a:cs typeface="Times New Roman" pitchFamily="18" charset="0"/>
              </a:rPr>
            </a:br>
            <a:r>
              <a:rPr lang="ru-RU" b="1">
                <a:latin typeface="Times New Roman" pitchFamily="18" charset="0"/>
                <a:cs typeface="Times New Roman" pitchFamily="18" charset="0"/>
              </a:rPr>
              <a:t>Ведь другой на свете нету!</a:t>
            </a:r>
          </a:p>
        </p:txBody>
      </p:sp>
      <p:pic>
        <p:nvPicPr>
          <p:cNvPr id="49155" name="Picture 5" descr="15"/>
          <p:cNvPicPr>
            <a:picLocks noChangeAspect="1" noChangeArrowheads="1"/>
          </p:cNvPicPr>
          <p:nvPr/>
        </p:nvPicPr>
        <p:blipFill>
          <a:blip r:embed="rId2" cstate="email"/>
          <a:srcRect/>
          <a:stretch>
            <a:fillRect/>
          </a:stretch>
        </p:blipFill>
        <p:spPr bwMode="auto">
          <a:xfrm>
            <a:off x="4724400" y="1524000"/>
            <a:ext cx="38862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685800" y="304800"/>
            <a:ext cx="7772400" cy="457200"/>
          </a:xfrm>
        </p:spPr>
        <p:txBody>
          <a:bodyPr/>
          <a:lstStyle/>
          <a:p>
            <a:pPr eaLnBrk="1" hangingPunct="1">
              <a:defRPr/>
            </a:pPr>
            <a:r>
              <a:rPr lang="ru-RU" sz="2400" dirty="0" smtClean="0">
                <a:latin typeface="Times New Roman" pitchFamily="18" charset="0"/>
                <a:cs typeface="Times New Roman" pitchFamily="18" charset="0"/>
              </a:rPr>
              <a:t>Источники:</a:t>
            </a:r>
          </a:p>
        </p:txBody>
      </p:sp>
      <p:sp>
        <p:nvSpPr>
          <p:cNvPr id="50179" name="Rectangle 3"/>
          <p:cNvSpPr>
            <a:spLocks noGrp="1" noChangeArrowheads="1"/>
          </p:cNvSpPr>
          <p:nvPr>
            <p:ph type="body" idx="1"/>
          </p:nvPr>
        </p:nvSpPr>
        <p:spPr>
          <a:xfrm>
            <a:off x="609600" y="762000"/>
            <a:ext cx="7772400" cy="6096000"/>
          </a:xfrm>
        </p:spPr>
        <p:txBody>
          <a:bodyPr/>
          <a:lstStyle/>
          <a:p>
            <a:pPr>
              <a:buFontTx/>
              <a:buNone/>
            </a:pPr>
            <a:endParaRPr lang="ru-RU" sz="1600" smtClean="0">
              <a:latin typeface="Times New Roman" pitchFamily="18" charset="0"/>
              <a:cs typeface="Times New Roman" pitchFamily="18" charset="0"/>
            </a:endParaRPr>
          </a:p>
          <a:p>
            <a:r>
              <a:rPr lang="ru-RU" sz="1600" smtClean="0"/>
              <a:t>http://</a:t>
            </a:r>
            <a:r>
              <a:rPr lang="ru-RU" sz="1600" smtClean="0">
                <a:hlinkClick r:id="rId2"/>
              </a:rPr>
              <a:t>class-fizika.narod.ru</a:t>
            </a:r>
            <a:r>
              <a:rPr lang="ru-RU" sz="1600" smtClean="0"/>
              <a:t> </a:t>
            </a:r>
          </a:p>
          <a:p>
            <a:r>
              <a:rPr lang="ru-RU" sz="1600" smtClean="0"/>
              <a:t>http://</a:t>
            </a:r>
            <a:r>
              <a:rPr lang="ru-RU" sz="1600" smtClean="0">
                <a:hlinkClick r:id="rId3"/>
              </a:rPr>
              <a:t>prezentacii.com</a:t>
            </a:r>
            <a:r>
              <a:rPr lang="ru-RU" sz="1600" smtClean="0"/>
              <a:t>›</a:t>
            </a:r>
            <a:r>
              <a:rPr lang="ru-RU" sz="1600" smtClean="0">
                <a:hlinkClick r:id="rId4"/>
              </a:rPr>
              <a:t>Презентации по физике</a:t>
            </a:r>
            <a:r>
              <a:rPr lang="ru-RU" sz="1600" smtClean="0"/>
              <a:t>›</a:t>
            </a:r>
            <a:r>
              <a:rPr lang="ru-RU" sz="1600" smtClean="0">
                <a:hlinkClick r:id="rId5"/>
              </a:rPr>
              <a:t>Атмосфера Земли</a:t>
            </a:r>
            <a:endParaRPr lang="ru-RU" sz="1600" smtClean="0"/>
          </a:p>
          <a:p>
            <a:r>
              <a:rPr lang="ru-RU" sz="1600" smtClean="0"/>
              <a:t>http://</a:t>
            </a:r>
            <a:r>
              <a:rPr lang="en-US" sz="1600" smtClean="0">
                <a:hlinkClick r:id="rId6"/>
              </a:rPr>
              <a:t>fizika</a:t>
            </a:r>
            <a:r>
              <a:rPr lang="ru-RU" sz="1600" smtClean="0">
                <a:hlinkClick r:id="rId6"/>
              </a:rPr>
              <a:t>.</a:t>
            </a:r>
            <a:r>
              <a:rPr lang="en-US" sz="1600" smtClean="0">
                <a:hlinkClick r:id="rId6"/>
              </a:rPr>
              <a:t>moy</a:t>
            </a:r>
            <a:r>
              <a:rPr lang="ru-RU" sz="1600" smtClean="0">
                <a:hlinkClick r:id="rId6"/>
              </a:rPr>
              <a:t>.</a:t>
            </a:r>
            <a:r>
              <a:rPr lang="en-US" sz="1600" smtClean="0">
                <a:hlinkClick r:id="rId6"/>
              </a:rPr>
              <a:t>su</a:t>
            </a:r>
            <a:r>
              <a:rPr lang="ru-RU" sz="1600" smtClean="0"/>
              <a:t>›</a:t>
            </a:r>
            <a:r>
              <a:rPr lang="en-US" sz="1600" smtClean="0">
                <a:hlinkClick r:id="rId7"/>
              </a:rPr>
              <a:t>index</a:t>
            </a:r>
            <a:r>
              <a:rPr lang="ru-RU" sz="1600" smtClean="0">
                <a:hlinkClick r:id="rId7"/>
              </a:rPr>
              <a:t>/</a:t>
            </a:r>
            <a:r>
              <a:rPr lang="en-US" sz="1600" smtClean="0">
                <a:hlinkClick r:id="rId7"/>
              </a:rPr>
              <a:t>atmosfernoe</a:t>
            </a:r>
            <a:r>
              <a:rPr lang="ru-RU" sz="1600" smtClean="0">
                <a:hlinkClick r:id="rId7"/>
              </a:rPr>
              <a:t>_</a:t>
            </a:r>
            <a:r>
              <a:rPr lang="en-US" sz="1600" smtClean="0">
                <a:hlinkClick r:id="rId7"/>
              </a:rPr>
              <a:t>davlenie</a:t>
            </a:r>
            <a:r>
              <a:rPr lang="ru-RU" sz="1600" smtClean="0">
                <a:hlinkClick r:id="rId7"/>
              </a:rPr>
              <a:t>/0-13</a:t>
            </a:r>
            <a:r>
              <a:rPr lang="ru-RU" sz="1600" smtClean="0"/>
              <a:t> </a:t>
            </a:r>
          </a:p>
          <a:p>
            <a:r>
              <a:rPr lang="ru-RU" sz="1600" smtClean="0"/>
              <a:t>http://www.</a:t>
            </a:r>
            <a:r>
              <a:rPr lang="en-US" sz="1600" smtClean="0">
                <a:hlinkClick r:id="rId8"/>
              </a:rPr>
              <a:t>nado</a:t>
            </a:r>
            <a:r>
              <a:rPr lang="ru-RU" sz="1600" smtClean="0">
                <a:hlinkClick r:id="rId8"/>
              </a:rPr>
              <a:t>5.</a:t>
            </a:r>
            <a:r>
              <a:rPr lang="en-US" sz="1600" smtClean="0">
                <a:hlinkClick r:id="rId8"/>
              </a:rPr>
              <a:t>ru</a:t>
            </a:r>
            <a:r>
              <a:rPr lang="ru-RU" sz="1600" smtClean="0"/>
              <a:t>›</a:t>
            </a:r>
            <a:r>
              <a:rPr lang="en-US" sz="1600" smtClean="0">
                <a:hlinkClick r:id="rId9"/>
              </a:rPr>
              <a:t>e</a:t>
            </a:r>
            <a:r>
              <a:rPr lang="ru-RU" sz="1600" smtClean="0">
                <a:hlinkClick r:id="rId9"/>
              </a:rPr>
              <a:t>-</a:t>
            </a:r>
            <a:r>
              <a:rPr lang="en-US" sz="1600" smtClean="0">
                <a:hlinkClick r:id="rId9"/>
              </a:rPr>
              <a:t>book</a:t>
            </a:r>
            <a:r>
              <a:rPr lang="ru-RU" sz="1600" smtClean="0">
                <a:hlinkClick r:id="rId9"/>
              </a:rPr>
              <a:t>/</a:t>
            </a:r>
            <a:r>
              <a:rPr lang="en-US" sz="1600" smtClean="0">
                <a:hlinkClick r:id="rId9"/>
              </a:rPr>
              <a:t>ves</a:t>
            </a:r>
            <a:r>
              <a:rPr lang="ru-RU" sz="1600" smtClean="0">
                <a:hlinkClick r:id="rId9"/>
              </a:rPr>
              <a:t>-</a:t>
            </a:r>
            <a:r>
              <a:rPr lang="en-US" sz="1600" smtClean="0">
                <a:hlinkClick r:id="rId9"/>
              </a:rPr>
              <a:t>vozdukha</a:t>
            </a:r>
            <a:r>
              <a:rPr lang="ru-RU" sz="1600" smtClean="0">
                <a:hlinkClick r:id="rId9"/>
              </a:rPr>
              <a:t>-</a:t>
            </a:r>
            <a:r>
              <a:rPr lang="en-US" sz="1600" smtClean="0">
                <a:hlinkClick r:id="rId9"/>
              </a:rPr>
              <a:t>atmosfernoe</a:t>
            </a:r>
            <a:r>
              <a:rPr lang="ru-RU" sz="1600" smtClean="0">
                <a:hlinkClick r:id="rId9"/>
              </a:rPr>
              <a:t>-</a:t>
            </a:r>
            <a:r>
              <a:rPr lang="en-US" sz="1600" smtClean="0">
                <a:hlinkClick r:id="rId9"/>
              </a:rPr>
              <a:t>davlenie</a:t>
            </a:r>
            <a:r>
              <a:rPr lang="ru-RU" sz="1600" smtClean="0"/>
              <a:t> </a:t>
            </a:r>
          </a:p>
          <a:p>
            <a:r>
              <a:rPr lang="ru-RU" sz="1600" smtClean="0"/>
              <a:t>http://</a:t>
            </a:r>
            <a:r>
              <a:rPr lang="en-US" sz="1600" smtClean="0">
                <a:hlinkClick r:id="rId10"/>
              </a:rPr>
              <a:t>videocat</a:t>
            </a:r>
            <a:r>
              <a:rPr lang="ru-RU" sz="1600" smtClean="0">
                <a:hlinkClick r:id="rId10"/>
              </a:rPr>
              <a:t>.</a:t>
            </a:r>
            <a:r>
              <a:rPr lang="en-US" sz="1600" smtClean="0">
                <a:hlinkClick r:id="rId10"/>
              </a:rPr>
              <a:t>chat</a:t>
            </a:r>
            <a:r>
              <a:rPr lang="ru-RU" sz="1600" smtClean="0">
                <a:hlinkClick r:id="rId10"/>
              </a:rPr>
              <a:t>.</a:t>
            </a:r>
            <a:r>
              <a:rPr lang="en-US" sz="1600" smtClean="0">
                <a:hlinkClick r:id="rId10"/>
              </a:rPr>
              <a:t>ru</a:t>
            </a:r>
            <a:r>
              <a:rPr lang="ru-RU" sz="1600" smtClean="0"/>
              <a:t>›</a:t>
            </a:r>
            <a:r>
              <a:rPr lang="en-US" sz="1600" smtClean="0">
                <a:hlinkClick r:id="rId11"/>
              </a:rPr>
              <a:t>Rzevsky</a:t>
            </a:r>
            <a:r>
              <a:rPr lang="ru-RU" sz="1600" smtClean="0">
                <a:hlinkClick r:id="rId11"/>
              </a:rPr>
              <a:t>/</a:t>
            </a:r>
            <a:r>
              <a:rPr lang="en-US" sz="1600" smtClean="0">
                <a:hlinkClick r:id="rId11"/>
              </a:rPr>
              <a:t>fizik</a:t>
            </a:r>
            <a:r>
              <a:rPr lang="ru-RU" sz="1600" smtClean="0">
                <a:hlinkClick r:id="rId11"/>
              </a:rPr>
              <a:t>07/</a:t>
            </a:r>
            <a:r>
              <a:rPr lang="en-US" sz="1600" smtClean="0">
                <a:hlinkClick r:id="rId11"/>
              </a:rPr>
              <a:t>f</a:t>
            </a:r>
            <a:r>
              <a:rPr lang="ru-RU" sz="1600" smtClean="0">
                <a:hlinkClick r:id="rId11"/>
              </a:rPr>
              <a:t>075</a:t>
            </a:r>
            <a:r>
              <a:rPr lang="en-US" sz="1600" smtClean="0">
                <a:hlinkClick r:id="rId11"/>
              </a:rPr>
              <a:t>press</a:t>
            </a:r>
            <a:r>
              <a:rPr lang="ru-RU" sz="1600" smtClean="0">
                <a:hlinkClick r:id="rId11"/>
              </a:rPr>
              <a:t>.</a:t>
            </a:r>
            <a:r>
              <a:rPr lang="en-US" sz="1600" smtClean="0">
                <a:hlinkClick r:id="rId11"/>
              </a:rPr>
              <a:t>htm</a:t>
            </a:r>
            <a:endParaRPr lang="ru-RU" sz="1600" smtClean="0"/>
          </a:p>
          <a:p>
            <a:r>
              <a:rPr lang="ru-RU" sz="1600" smtClean="0"/>
              <a:t>http://</a:t>
            </a:r>
            <a:r>
              <a:rPr lang="en-US" sz="1600" smtClean="0">
                <a:hlinkClick r:id="rId12"/>
              </a:rPr>
              <a:t>rudocs</a:t>
            </a:r>
            <a:r>
              <a:rPr lang="ru-RU" sz="1600" smtClean="0">
                <a:hlinkClick r:id="rId12"/>
              </a:rPr>
              <a:t>.</a:t>
            </a:r>
            <a:r>
              <a:rPr lang="en-US" sz="1600" smtClean="0">
                <a:hlinkClick r:id="rId12"/>
              </a:rPr>
              <a:t>exdat</a:t>
            </a:r>
            <a:r>
              <a:rPr lang="ru-RU" sz="1600" smtClean="0">
                <a:hlinkClick r:id="rId12"/>
              </a:rPr>
              <a:t>.</a:t>
            </a:r>
            <a:r>
              <a:rPr lang="en-US" sz="1600" smtClean="0">
                <a:hlinkClick r:id="rId12"/>
              </a:rPr>
              <a:t>com</a:t>
            </a:r>
            <a:r>
              <a:rPr lang="ru-RU" sz="1600" smtClean="0"/>
              <a:t>›</a:t>
            </a:r>
            <a:r>
              <a:rPr lang="en-US" sz="1600" smtClean="0">
                <a:hlinkClick r:id="rId13"/>
              </a:rPr>
              <a:t>docs</a:t>
            </a:r>
            <a:r>
              <a:rPr lang="ru-RU" sz="1600" smtClean="0">
                <a:hlinkClick r:id="rId13"/>
              </a:rPr>
              <a:t>/</a:t>
            </a:r>
            <a:r>
              <a:rPr lang="en-US" sz="1600" smtClean="0">
                <a:hlinkClick r:id="rId13"/>
              </a:rPr>
              <a:t>index</a:t>
            </a:r>
            <a:r>
              <a:rPr lang="ru-RU" sz="1600" smtClean="0">
                <a:hlinkClick r:id="rId13"/>
              </a:rPr>
              <a:t>-28513.</a:t>
            </a:r>
            <a:r>
              <a:rPr lang="en-US" sz="1600" smtClean="0">
                <a:hlinkClick r:id="rId13"/>
              </a:rPr>
              <a:t>html</a:t>
            </a:r>
            <a:endParaRPr lang="ru-RU" sz="1600" smtClean="0"/>
          </a:p>
          <a:p>
            <a:r>
              <a:rPr lang="ru-RU" sz="1600" smtClean="0"/>
              <a:t>http://</a:t>
            </a:r>
            <a:r>
              <a:rPr lang="en-US" sz="1600" b="1" smtClean="0">
                <a:hlinkClick r:id="rId14"/>
              </a:rPr>
              <a:t>f</a:t>
            </a:r>
            <a:r>
              <a:rPr lang="en-US" sz="1600" smtClean="0">
                <a:hlinkClick r:id="rId14"/>
              </a:rPr>
              <a:t>izika</a:t>
            </a:r>
            <a:r>
              <a:rPr lang="ru-RU" sz="1600" smtClean="0">
                <a:hlinkClick r:id="rId14"/>
              </a:rPr>
              <a:t>1218.</a:t>
            </a:r>
            <a:r>
              <a:rPr lang="en-US" sz="1600" smtClean="0">
                <a:hlinkClick r:id="rId14"/>
              </a:rPr>
              <a:t>narod</a:t>
            </a:r>
            <a:r>
              <a:rPr lang="ru-RU" sz="1600" smtClean="0">
                <a:hlinkClick r:id="rId14"/>
              </a:rPr>
              <a:t>.</a:t>
            </a:r>
            <a:r>
              <a:rPr lang="en-US" sz="1600" smtClean="0">
                <a:hlinkClick r:id="rId14"/>
              </a:rPr>
              <a:t>ru</a:t>
            </a:r>
            <a:r>
              <a:rPr lang="ru-RU" sz="1600" smtClean="0"/>
              <a:t>›</a:t>
            </a:r>
            <a:r>
              <a:rPr lang="en-US" sz="1600" smtClean="0">
                <a:hlinkClick r:id="rId15"/>
              </a:rPr>
              <a:t>index</a:t>
            </a:r>
            <a:r>
              <a:rPr lang="ru-RU" sz="1600" smtClean="0">
                <a:hlinkClick r:id="rId15"/>
              </a:rPr>
              <a:t>/</a:t>
            </a:r>
            <a:r>
              <a:rPr lang="en-US" sz="1600" smtClean="0">
                <a:hlinkClick r:id="rId15"/>
              </a:rPr>
              <a:t>atmosfernoe</a:t>
            </a:r>
            <a:r>
              <a:rPr lang="ru-RU" sz="1600" smtClean="0">
                <a:hlinkClick r:id="rId15"/>
              </a:rPr>
              <a:t>_</a:t>
            </a:r>
            <a:r>
              <a:rPr lang="en-US" sz="1600" smtClean="0">
                <a:hlinkClick r:id="rId15"/>
              </a:rPr>
              <a:t>davlenie</a:t>
            </a:r>
            <a:r>
              <a:rPr lang="ru-RU" sz="1600" smtClean="0">
                <a:hlinkClick r:id="rId15"/>
              </a:rPr>
              <a:t>…56</a:t>
            </a:r>
            <a:r>
              <a:rPr lang="en-US" sz="1600" smtClean="0"/>
              <a:t> </a:t>
            </a:r>
            <a:endParaRPr lang="ru-RU" sz="1600" smtClean="0">
              <a:latin typeface="Times New Roman" pitchFamily="18" charset="0"/>
              <a:cs typeface="Times New Roman" pitchFamily="18" charset="0"/>
            </a:endParaRPr>
          </a:p>
          <a:p>
            <a:pPr>
              <a:buFontTx/>
              <a:buNone/>
            </a:pPr>
            <a:r>
              <a:rPr lang="ru-RU" sz="1600" smtClean="0">
                <a:latin typeface="Times New Roman" pitchFamily="18" charset="0"/>
                <a:cs typeface="Times New Roman" pitchFamily="18" charset="0"/>
              </a:rPr>
              <a:t>Картинки:</a:t>
            </a:r>
            <a:endParaRPr lang="ru-RU" sz="1600" u="sng" smtClean="0">
              <a:latin typeface="Times New Roman" pitchFamily="18" charset="0"/>
              <a:cs typeface="Times New Roman" pitchFamily="18" charset="0"/>
            </a:endParaRPr>
          </a:p>
          <a:p>
            <a:r>
              <a:rPr lang="ru-RU" sz="1600" smtClean="0">
                <a:latin typeface="Times New Roman" pitchFamily="18" charset="0"/>
                <a:cs typeface="Times New Roman" pitchFamily="18" charset="0"/>
              </a:rPr>
              <a:t>Портрет Торричелли -  </a:t>
            </a:r>
            <a:r>
              <a:rPr lang="en-US" sz="1600" u="sng" smtClean="0">
                <a:latin typeface="Times New Roman" pitchFamily="18" charset="0"/>
                <a:cs typeface="Times New Roman" pitchFamily="18" charset="0"/>
                <a:hlinkClick r:id="rId16"/>
              </a:rPr>
              <a:t>markapochtoy.in.ua</a:t>
            </a:r>
            <a:endParaRPr lang="en-US" sz="1600" smtClean="0">
              <a:latin typeface="Times New Roman" pitchFamily="18" charset="0"/>
              <a:cs typeface="Times New Roman" pitchFamily="18" charset="0"/>
            </a:endParaRPr>
          </a:p>
          <a:p>
            <a:r>
              <a:rPr lang="ru-RU" sz="1600" smtClean="0">
                <a:latin typeface="Times New Roman" pitchFamily="18" charset="0"/>
                <a:cs typeface="Times New Roman" pitchFamily="18" charset="0"/>
              </a:rPr>
              <a:t>Портрет М.В. Ломоносова </a:t>
            </a:r>
            <a:r>
              <a:rPr lang="ru-RU" sz="1600" smtClean="0">
                <a:latin typeface="Times New Roman" pitchFamily="18" charset="0"/>
                <a:cs typeface="Times New Roman" pitchFamily="18" charset="0"/>
                <a:hlinkClick r:id="rId17"/>
              </a:rPr>
              <a:t>contraindications.ru</a:t>
            </a:r>
            <a:endParaRPr lang="ru-RU" sz="1600" smtClean="0">
              <a:latin typeface="Times New Roman" pitchFamily="18" charset="0"/>
              <a:cs typeface="Times New Roman" pitchFamily="18" charset="0"/>
            </a:endParaRPr>
          </a:p>
          <a:p>
            <a:r>
              <a:rPr lang="ru-RU" sz="1600" smtClean="0">
                <a:latin typeface="Times New Roman" pitchFamily="18" charset="0"/>
                <a:cs typeface="Times New Roman" pitchFamily="18" charset="0"/>
              </a:rPr>
              <a:t>Изображение парашютиста - </a:t>
            </a:r>
            <a:r>
              <a:rPr lang="ru-RU" sz="1600" smtClean="0">
                <a:latin typeface="Times New Roman" pitchFamily="18" charset="0"/>
                <a:cs typeface="Times New Roman" pitchFamily="18" charset="0"/>
                <a:hlinkClick r:id="rId18"/>
              </a:rPr>
              <a:t>http://x3mblog.ru/2009/08/17/b…</a:t>
            </a:r>
            <a:endParaRPr lang="ru-RU" sz="1600" smtClean="0">
              <a:latin typeface="Times New Roman" pitchFamily="18" charset="0"/>
              <a:cs typeface="Times New Roman" pitchFamily="18" charset="0"/>
            </a:endParaRPr>
          </a:p>
          <a:p>
            <a:r>
              <a:rPr lang="ru-RU" sz="1600" smtClean="0">
                <a:latin typeface="Times New Roman" pitchFamily="18" charset="0"/>
                <a:cs typeface="Times New Roman" pitchFamily="18" charset="0"/>
              </a:rPr>
              <a:t>Изображение Остапа Бендера - http://kontrakty.ua/article/21</a:t>
            </a:r>
          </a:p>
          <a:p>
            <a:r>
              <a:rPr lang="ru-RU" sz="1600" smtClean="0">
                <a:latin typeface="Times New Roman" pitchFamily="18" charset="0"/>
                <a:cs typeface="Times New Roman" pitchFamily="18" charset="0"/>
                <a:hlinkClick r:id="rId19"/>
              </a:rPr>
              <a:t>Механизм дыхательных движений …</a:t>
            </a:r>
            <a:r>
              <a:rPr lang="ru-RU" sz="1600" smtClean="0">
                <a:latin typeface="Times New Roman" pitchFamily="18" charset="0"/>
                <a:cs typeface="Times New Roman" pitchFamily="18" charset="0"/>
                <a:hlinkClick r:id="rId20"/>
              </a:rPr>
              <a:t>http://схемо.рф/shemy/b</a:t>
            </a:r>
            <a:endParaRPr lang="ru-RU" sz="1600" smtClean="0">
              <a:latin typeface="Times New Roman" pitchFamily="18" charset="0"/>
              <a:cs typeface="Times New Roman" pitchFamily="18" charset="0"/>
            </a:endParaRPr>
          </a:p>
          <a:p>
            <a:r>
              <a:rPr lang="ru-RU" sz="1400" smtClean="0">
                <a:latin typeface="Times New Roman" pitchFamily="18" charset="0"/>
                <a:cs typeface="Times New Roman" pitchFamily="18" charset="0"/>
              </a:rPr>
              <a:t>Изображение Кавказ.Тебердинское озеро. </a:t>
            </a:r>
            <a:r>
              <a:rPr lang="en-US" sz="1400" u="sng" smtClean="0">
                <a:latin typeface="Times New Roman" pitchFamily="18" charset="0"/>
                <a:cs typeface="Times New Roman" pitchFamily="18" charset="0"/>
                <a:hlinkClick r:id="rId21"/>
              </a:rPr>
              <a:t>allday2.com</a:t>
            </a:r>
            <a:endParaRPr lang="ru-RU" sz="1400" u="sng" smtClean="0">
              <a:latin typeface="Times New Roman" pitchFamily="18" charset="0"/>
              <a:cs typeface="Times New Roman" pitchFamily="18" charset="0"/>
            </a:endParaRPr>
          </a:p>
          <a:p>
            <a:r>
              <a:rPr lang="ru-RU" sz="1400" u="sng" smtClean="0">
                <a:latin typeface="Times New Roman" pitchFamily="18" charset="0"/>
                <a:cs typeface="Times New Roman" pitchFamily="18" charset="0"/>
              </a:rPr>
              <a:t>  Изображение водолаза -</a:t>
            </a:r>
            <a:r>
              <a:rPr lang="en-US" sz="1400" u="sng" smtClean="0">
                <a:latin typeface="Times New Roman" pitchFamily="18" charset="0"/>
                <a:cs typeface="Times New Roman" pitchFamily="18" charset="0"/>
                <a:hlinkClick r:id="rId22"/>
              </a:rPr>
              <a:t>saratovnews.ru</a:t>
            </a:r>
            <a:endParaRPr lang="ru-RU" sz="1400" u="sng" smtClean="0">
              <a:latin typeface="Times New Roman" pitchFamily="18" charset="0"/>
              <a:cs typeface="Times New Roman" pitchFamily="18" charset="0"/>
            </a:endParaRPr>
          </a:p>
          <a:p>
            <a:r>
              <a:rPr lang="ru-RU" sz="1400" u="sng" smtClean="0">
                <a:latin typeface="Times New Roman" pitchFamily="18" charset="0"/>
                <a:cs typeface="Times New Roman" pitchFamily="18" charset="0"/>
              </a:rPr>
              <a:t>Изображение водолаза</a:t>
            </a:r>
            <a:r>
              <a:rPr lang="ru-RU" sz="1400" smtClean="0">
                <a:latin typeface="Times New Roman" pitchFamily="18" charset="0"/>
                <a:cs typeface="Times New Roman" pitchFamily="18" charset="0"/>
              </a:rPr>
              <a:t> </a:t>
            </a:r>
            <a:r>
              <a:rPr lang="ru-RU" sz="1400" smtClean="0">
                <a:latin typeface="Times New Roman" pitchFamily="18" charset="0"/>
                <a:cs typeface="Times New Roman" pitchFamily="18" charset="0"/>
                <a:hlinkClick r:id="rId23"/>
              </a:rPr>
              <a:t>forceful.r</a:t>
            </a:r>
            <a:endParaRPr lang="ru-RU" sz="1400" smtClean="0">
              <a:latin typeface="Times New Roman" pitchFamily="18" charset="0"/>
              <a:cs typeface="Times New Roman" pitchFamily="18" charset="0"/>
            </a:endParaRPr>
          </a:p>
          <a:p>
            <a:r>
              <a:rPr lang="ru-RU" sz="1400" smtClean="0">
                <a:latin typeface="Times New Roman" pitchFamily="18" charset="0"/>
                <a:cs typeface="Times New Roman" pitchFamily="18" charset="0"/>
              </a:rPr>
              <a:t>Портрет космонавта Леонова -</a:t>
            </a:r>
            <a:r>
              <a:rPr lang="en-US" sz="1400" smtClean="0">
                <a:latin typeface="Times New Roman" pitchFamily="18" charset="0"/>
                <a:cs typeface="Times New Roman" pitchFamily="18" charset="0"/>
                <a:hlinkClick r:id="rId24"/>
              </a:rPr>
              <a:t> http://depdela.ru/leonov-aleksej-arkipovic</a:t>
            </a:r>
            <a:endParaRPr lang="ru-RU" sz="1400" smtClean="0">
              <a:latin typeface="Times New Roman" pitchFamily="18" charset="0"/>
              <a:cs typeface="Times New Roman" pitchFamily="18" charset="0"/>
            </a:endParaRPr>
          </a:p>
          <a:p>
            <a:pPr eaLnBrk="1" hangingPunct="1">
              <a:lnSpc>
                <a:spcPct val="90000"/>
              </a:lnSpc>
            </a:pPr>
            <a:endParaRPr lang="ru-RU" sz="2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5" name="Picture 7" descr="Безымянный"/>
          <p:cNvPicPr>
            <a:picLocks noChangeAspect="1" noChangeArrowheads="1"/>
          </p:cNvPicPr>
          <p:nvPr>
            <p:ph type="body" idx="1"/>
          </p:nvPr>
        </p:nvPicPr>
        <p:blipFill>
          <a:blip r:embed="rId2" cstate="email"/>
          <a:srcRect/>
          <a:stretch>
            <a:fillRect/>
          </a:stretch>
        </p:blipFill>
        <p:spPr>
          <a:xfrm>
            <a:off x="0" y="0"/>
            <a:ext cx="8991600" cy="3505200"/>
          </a:xfrm>
          <a:noFill/>
        </p:spPr>
      </p:pic>
      <p:pic>
        <p:nvPicPr>
          <p:cNvPr id="156677" name="Picture 5" descr="rain3"/>
          <p:cNvPicPr>
            <a:picLocks noChangeAspect="1" noChangeArrowheads="1"/>
          </p:cNvPicPr>
          <p:nvPr/>
        </p:nvPicPr>
        <p:blipFill>
          <a:blip r:embed="rId3" cstate="email"/>
          <a:srcRect/>
          <a:stretch>
            <a:fillRect/>
          </a:stretch>
        </p:blipFill>
        <p:spPr bwMode="auto">
          <a:xfrm>
            <a:off x="0" y="3429000"/>
            <a:ext cx="8991600" cy="3429000"/>
          </a:xfrm>
          <a:prstGeom prst="rect">
            <a:avLst/>
          </a:prstGeom>
          <a:noFill/>
          <a:ln w="9525">
            <a:noFill/>
            <a:miter lim="800000"/>
            <a:headEnd/>
            <a:tailEnd/>
          </a:ln>
        </p:spPr>
      </p:pic>
      <p:sp>
        <p:nvSpPr>
          <p:cNvPr id="156676" name="WordArt 4"/>
          <p:cNvSpPr>
            <a:spLocks noChangeArrowheads="1" noChangeShapeType="1" noTextEdit="1"/>
          </p:cNvSpPr>
          <p:nvPr/>
        </p:nvSpPr>
        <p:spPr bwMode="auto">
          <a:xfrm>
            <a:off x="1295400" y="4419600"/>
            <a:ext cx="3657600" cy="838200"/>
          </a:xfrm>
          <a:prstGeom prst="rect">
            <a:avLst/>
          </a:prstGeom>
        </p:spPr>
        <p:txBody>
          <a:bodyPr wrap="none" fromWordArt="1">
            <a:prstTxWarp prst="textDoubleWave1">
              <a:avLst>
                <a:gd name="adj1" fmla="val 6500"/>
                <a:gd name="adj2" fmla="val 2444"/>
              </a:avLst>
            </a:prstTxWarp>
          </a:bodyPr>
          <a:lstStyle/>
          <a:p>
            <a:pPr algn="ctr"/>
            <a:r>
              <a:rPr lang="ru-RU"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Дождь</a:t>
            </a:r>
          </a:p>
        </p:txBody>
      </p:sp>
      <p:pic>
        <p:nvPicPr>
          <p:cNvPr id="5" name="Picture 2" descr="http://im3-tub-ru.yandex.net/i?id=38832059-00-72&amp;n=21"/>
          <p:cNvPicPr>
            <a:picLocks noChangeAspect="1" noChangeArrowheads="1"/>
          </p:cNvPicPr>
          <p:nvPr/>
        </p:nvPicPr>
        <p:blipFill>
          <a:blip r:embed="rId4" cstate="email"/>
          <a:srcRect/>
          <a:stretch>
            <a:fillRect/>
          </a:stretch>
        </p:blipFill>
        <p:spPr bwMode="auto">
          <a:xfrm>
            <a:off x="0" y="152400"/>
            <a:ext cx="3387256" cy="4032448"/>
          </a:xfrm>
          <a:prstGeom prst="rect">
            <a:avLst/>
          </a:prstGeom>
          <a:ln>
            <a:noFill/>
          </a:ln>
          <a:effectLst>
            <a:softEdge rad="112500"/>
          </a:effectLst>
        </p:spPr>
      </p:pic>
      <p:sp>
        <p:nvSpPr>
          <p:cNvPr id="7174" name="Прямоугольник 5"/>
          <p:cNvSpPr>
            <a:spLocks noChangeArrowheads="1"/>
          </p:cNvSpPr>
          <p:nvPr/>
        </p:nvSpPr>
        <p:spPr bwMode="auto">
          <a:xfrm>
            <a:off x="4038600" y="304800"/>
            <a:ext cx="4038600" cy="1938338"/>
          </a:xfrm>
          <a:prstGeom prst="rect">
            <a:avLst/>
          </a:prstGeom>
          <a:noFill/>
          <a:ln w="9525">
            <a:noFill/>
            <a:miter lim="800000"/>
            <a:headEnd/>
            <a:tailEnd/>
          </a:ln>
        </p:spPr>
        <p:txBody>
          <a:bodyPr>
            <a:spAutoFit/>
          </a:bodyPr>
          <a:lstStyle/>
          <a:p>
            <a:r>
              <a:rPr lang="ru-RU" sz="2400">
                <a:latin typeface="Times New Roman" pitchFamily="18" charset="0"/>
                <a:cs typeface="Times New Roman" pitchFamily="18" charset="0"/>
              </a:rPr>
              <a:t>Слово атмосфера впервые ввел в русскую науку наш соотечественник, великий русский ученый </a:t>
            </a:r>
          </a:p>
          <a:p>
            <a:r>
              <a:rPr lang="ru-RU" sz="2400">
                <a:latin typeface="Times New Roman" pitchFamily="18" charset="0"/>
                <a:cs typeface="Times New Roman" pitchFamily="18" charset="0"/>
              </a:rPr>
              <a:t>     М. В. Ломоносов.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55655"/>
                                        </p:tgtEl>
                                        <p:attrNameLst>
                                          <p:attrName>style.visibility</p:attrName>
                                        </p:attrNameLst>
                                      </p:cBhvr>
                                      <p:to>
                                        <p:strVal val="visible"/>
                                      </p:to>
                                    </p:set>
                                    <p:anim calcmode="lin" valueType="num">
                                      <p:cBhvr>
                                        <p:cTn id="7" dur="500" decel="50000" fill="hold">
                                          <p:stCondLst>
                                            <p:cond delay="0"/>
                                          </p:stCondLst>
                                        </p:cTn>
                                        <p:tgtEl>
                                          <p:spTgt spid="15565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565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5655"/>
                                        </p:tgtEl>
                                        <p:attrNameLst>
                                          <p:attrName>ppt_w</p:attrName>
                                        </p:attrNameLst>
                                      </p:cBhvr>
                                      <p:tavLst>
                                        <p:tav tm="0">
                                          <p:val>
                                            <p:strVal val="#ppt_w*.05"/>
                                          </p:val>
                                        </p:tav>
                                        <p:tav tm="100000">
                                          <p:val>
                                            <p:strVal val="#ppt_w"/>
                                          </p:val>
                                        </p:tav>
                                      </p:tavLst>
                                    </p:anim>
                                    <p:anim calcmode="lin" valueType="num">
                                      <p:cBhvr>
                                        <p:cTn id="10" dur="1000" fill="hold"/>
                                        <p:tgtEl>
                                          <p:spTgt spid="15565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565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565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565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5655"/>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156677"/>
                                        </p:tgtEl>
                                        <p:attrNameLst>
                                          <p:attrName>style.visibility</p:attrName>
                                        </p:attrNameLst>
                                      </p:cBhvr>
                                      <p:to>
                                        <p:strVal val="visible"/>
                                      </p:to>
                                    </p:set>
                                    <p:animScale>
                                      <p:cBhvr>
                                        <p:cTn id="19" dur="1000" decel="50000" fill="hold">
                                          <p:stCondLst>
                                            <p:cond delay="0"/>
                                          </p:stCondLst>
                                        </p:cTn>
                                        <p:tgtEl>
                                          <p:spTgt spid="1566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56677"/>
                                        </p:tgtEl>
                                        <p:attrNameLst>
                                          <p:attrName>ppt_x</p:attrName>
                                          <p:attrName>ppt_y</p:attrName>
                                        </p:attrNameLst>
                                      </p:cBhvr>
                                    </p:animMotion>
                                    <p:animEffect transition="in" filter="fade">
                                      <p:cBhvr>
                                        <p:cTn id="21" dur="1000"/>
                                        <p:tgtEl>
                                          <p:spTgt spid="156677"/>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156676"/>
                                        </p:tgtEl>
                                        <p:attrNameLst>
                                          <p:attrName>style.visibility</p:attrName>
                                        </p:attrNameLst>
                                      </p:cBhvr>
                                      <p:to>
                                        <p:strVal val="visible"/>
                                      </p:to>
                                    </p:set>
                                    <p:animScale>
                                      <p:cBhvr>
                                        <p:cTn id="26" dur="1000" decel="50000" fill="hold">
                                          <p:stCondLst>
                                            <p:cond delay="0"/>
                                          </p:stCondLst>
                                        </p:cTn>
                                        <p:tgtEl>
                                          <p:spTgt spid="1566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56676"/>
                                        </p:tgtEl>
                                        <p:attrNameLst>
                                          <p:attrName>ppt_x</p:attrName>
                                          <p:attrName>ppt_y</p:attrName>
                                        </p:attrNameLst>
                                      </p:cBhvr>
                                    </p:animMotion>
                                    <p:animEffect transition="in" filter="fade">
                                      <p:cBhvr>
                                        <p:cTn id="28" dur="1000"/>
                                        <p:tgtEl>
                                          <p:spTgt spid="156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6" name="Text Box 8"/>
          <p:cNvSpPr txBox="1">
            <a:spLocks noChangeArrowheads="1"/>
          </p:cNvSpPr>
          <p:nvPr/>
        </p:nvSpPr>
        <p:spPr bwMode="auto">
          <a:xfrm>
            <a:off x="2286000" y="228600"/>
            <a:ext cx="4267200" cy="457200"/>
          </a:xfrm>
          <a:prstGeom prst="rect">
            <a:avLst/>
          </a:prstGeom>
          <a:noFill/>
          <a:ln w="9525">
            <a:noFill/>
            <a:miter lim="800000"/>
            <a:headEnd/>
            <a:tailEnd/>
          </a:ln>
        </p:spPr>
        <p:txBody>
          <a:bodyPr>
            <a:spAutoFit/>
          </a:bodyPr>
          <a:lstStyle/>
          <a:p>
            <a:endParaRPr lang="ru-RU" sz="2400" b="1">
              <a:solidFill>
                <a:srgbClr val="A50021"/>
              </a:solidFill>
              <a:latin typeface="Times New Roman" pitchFamily="18" charset="0"/>
            </a:endParaRPr>
          </a:p>
        </p:txBody>
      </p:sp>
      <p:sp>
        <p:nvSpPr>
          <p:cNvPr id="2" name="Прямоугольник 1"/>
          <p:cNvSpPr/>
          <p:nvPr/>
        </p:nvSpPr>
        <p:spPr>
          <a:xfrm>
            <a:off x="1524000" y="176957"/>
            <a:ext cx="6400799" cy="769441"/>
          </a:xfrm>
          <a:prstGeom prst="rect">
            <a:avLst/>
          </a:prstGeom>
          <a:noFill/>
        </p:spPr>
        <p:txBody>
          <a:bodyPr>
            <a:spAutoFit/>
          </a:bodyPr>
          <a:lstStyle/>
          <a:p>
            <a:pPr algn="ctr" fontAlgn="auto">
              <a:spcBef>
                <a:spcPts val="0"/>
              </a:spcBef>
              <a:spcAft>
                <a:spcPts val="0"/>
              </a:spcAft>
              <a:defRPr/>
            </a:pPr>
            <a:r>
              <a:rPr lang="ru-RU" sz="4400" b="1" dirty="0">
                <a:ln w="10541" cmpd="sng">
                  <a:solidFill>
                    <a:srgbClr val="7D7D7D">
                      <a:tint val="100000"/>
                      <a:shade val="100000"/>
                      <a:satMod val="110000"/>
                    </a:srgbClr>
                  </a:solidFill>
                  <a:prstDash val="solid"/>
                </a:ln>
                <a:effectLst>
                  <a:outerShdw blurRad="38100" dist="38100" dir="2700000" algn="tl">
                    <a:srgbClr val="000000">
                      <a:alpha val="43137"/>
                    </a:srgbClr>
                  </a:outerShdw>
                </a:effectLst>
                <a:latin typeface="Times New Roman" pitchFamily="18" charset="0"/>
                <a:cs typeface="Times New Roman" pitchFamily="18" charset="0"/>
              </a:rPr>
              <a:t>Стратосфера</a:t>
            </a:r>
          </a:p>
        </p:txBody>
      </p:sp>
      <p:sp>
        <p:nvSpPr>
          <p:cNvPr id="8196" name="Rectangle 13"/>
          <p:cNvSpPr>
            <a:spLocks noChangeArrowheads="1"/>
          </p:cNvSpPr>
          <p:nvPr/>
        </p:nvSpPr>
        <p:spPr bwMode="auto">
          <a:xfrm>
            <a:off x="0" y="3962400"/>
            <a:ext cx="5029200" cy="2225675"/>
          </a:xfrm>
          <a:prstGeom prst="rect">
            <a:avLst/>
          </a:prstGeom>
          <a:noFill/>
          <a:ln w="9525">
            <a:noFill/>
            <a:miter lim="800000"/>
            <a:headEnd/>
            <a:tailEnd/>
          </a:ln>
        </p:spPr>
        <p:txBody>
          <a:bodyPr>
            <a:spAutoFit/>
          </a:bodyPr>
          <a:lstStyle/>
          <a:p>
            <a:pPr eaLnBrk="0" hangingPunct="0"/>
            <a:r>
              <a:rPr lang="ru-RU" sz="2000">
                <a:latin typeface="Times New Roman" pitchFamily="18" charset="0"/>
              </a:rPr>
              <a:t>На высоте около 40 км температура достигает значения почти 0° С и остаётся постоянной до высоты около 55 км. Эта область постоянной температуры называется </a:t>
            </a:r>
            <a:r>
              <a:rPr lang="ru-RU" sz="2000">
                <a:solidFill>
                  <a:srgbClr val="E9B683"/>
                </a:solidFill>
                <a:latin typeface="Times New Roman" pitchFamily="18" charset="0"/>
              </a:rPr>
              <a:t>стратопаузой </a:t>
            </a:r>
            <a:r>
              <a:rPr lang="ru-RU" sz="2000">
                <a:latin typeface="Times New Roman" pitchFamily="18" charset="0"/>
              </a:rPr>
              <a:t>и </a:t>
            </a:r>
            <a:r>
              <a:rPr lang="ru-RU" sz="2000">
                <a:solidFill>
                  <a:srgbClr val="E9B683"/>
                </a:solidFill>
                <a:latin typeface="Times New Roman" pitchFamily="18" charset="0"/>
              </a:rPr>
              <a:t>является границей </a:t>
            </a:r>
            <a:r>
              <a:rPr lang="ru-RU" sz="2000">
                <a:latin typeface="Times New Roman" pitchFamily="18" charset="0"/>
              </a:rPr>
              <a:t>между стратосферой и мезосферой.</a:t>
            </a:r>
          </a:p>
        </p:txBody>
      </p:sp>
      <p:pic>
        <p:nvPicPr>
          <p:cNvPr id="8197" name="Picture 5" descr="2"/>
          <p:cNvPicPr>
            <a:picLocks noChangeAspect="1" noChangeArrowheads="1"/>
          </p:cNvPicPr>
          <p:nvPr/>
        </p:nvPicPr>
        <p:blipFill>
          <a:blip r:embed="rId2" cstate="email"/>
          <a:srcRect/>
          <a:stretch>
            <a:fillRect/>
          </a:stretch>
        </p:blipFill>
        <p:spPr bwMode="auto">
          <a:xfrm>
            <a:off x="5638800" y="1066800"/>
            <a:ext cx="3505200" cy="2895600"/>
          </a:xfrm>
          <a:prstGeom prst="rect">
            <a:avLst/>
          </a:prstGeom>
          <a:noFill/>
          <a:ln w="9525">
            <a:noFill/>
            <a:miter lim="800000"/>
            <a:headEnd/>
            <a:tailEnd/>
          </a:ln>
        </p:spPr>
      </p:pic>
      <p:sp>
        <p:nvSpPr>
          <p:cNvPr id="8198" name="Rectangle 15"/>
          <p:cNvSpPr>
            <a:spLocks noChangeArrowheads="1"/>
          </p:cNvSpPr>
          <p:nvPr/>
        </p:nvSpPr>
        <p:spPr bwMode="auto">
          <a:xfrm>
            <a:off x="4724400" y="4038600"/>
            <a:ext cx="4419600" cy="2225675"/>
          </a:xfrm>
          <a:prstGeom prst="rect">
            <a:avLst/>
          </a:prstGeom>
          <a:noFill/>
          <a:ln w="9525">
            <a:noFill/>
            <a:miter lim="800000"/>
            <a:headEnd/>
            <a:tailEnd/>
          </a:ln>
        </p:spPr>
        <p:txBody>
          <a:bodyPr>
            <a:spAutoFit/>
          </a:bodyPr>
          <a:lstStyle/>
          <a:p>
            <a:r>
              <a:rPr lang="ru-RU" sz="2000">
                <a:latin typeface="Times New Roman" pitchFamily="18" charset="0"/>
              </a:rPr>
              <a:t>Тут лишь иногда появляются так называемые перламутровые облака, состоящие из мельчайших кристалликов льда и капель переохлажденной воды. </a:t>
            </a:r>
          </a:p>
          <a:p>
            <a:r>
              <a:rPr lang="ru-RU" sz="2000">
                <a:latin typeface="Times New Roman" pitchFamily="18" charset="0"/>
              </a:rPr>
              <a:t>   Небо стратосферы черного или темно-фиолетового цвета.</a:t>
            </a:r>
          </a:p>
        </p:txBody>
      </p:sp>
      <p:pic>
        <p:nvPicPr>
          <p:cNvPr id="3" name="Picture 4" descr="9b5fd485c20dac9aa8067ac9fba384ff"/>
          <p:cNvPicPr>
            <a:picLocks noChangeAspect="1" noChangeArrowheads="1"/>
          </p:cNvPicPr>
          <p:nvPr/>
        </p:nvPicPr>
        <p:blipFill>
          <a:blip r:embed="rId3" cstate="email"/>
          <a:srcRect/>
          <a:stretch>
            <a:fillRect/>
          </a:stretch>
        </p:blipFill>
        <p:spPr bwMode="auto">
          <a:xfrm>
            <a:off x="0" y="1066800"/>
            <a:ext cx="5545138" cy="2819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nodePh="1">
                                  <p:stCondLst>
                                    <p:cond delay="0"/>
                                  </p:stCondLst>
                                  <p:endCondLst>
                                    <p:cond evt="begin" delay="0">
                                      <p:tn val="5"/>
                                    </p:cond>
                                  </p:endCondLst>
                                  <p:childTnLst>
                                    <p:set>
                                      <p:cBhvr>
                                        <p:cTn id="6" dur="1" fill="hold">
                                          <p:stCondLst>
                                            <p:cond delay="0"/>
                                          </p:stCondLst>
                                        </p:cTn>
                                        <p:tgtEl>
                                          <p:spTgt spid="130056"/>
                                        </p:tgtEl>
                                        <p:attrNameLst>
                                          <p:attrName>style.visibility</p:attrName>
                                        </p:attrNameLst>
                                      </p:cBhvr>
                                      <p:to>
                                        <p:strVal val="visible"/>
                                      </p:to>
                                    </p:set>
                                    <p:animEffect transition="in" filter="wheel(4)">
                                      <p:cBhvr>
                                        <p:cTn id="7" dur="2000"/>
                                        <p:tgtEl>
                                          <p:spTgt spid="1300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dissolve">
                                      <p:cBhvr>
                                        <p:cTn id="12" dur="500"/>
                                        <p:tgtEl>
                                          <p:spTgt spid="819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0" y="3429000"/>
            <a:ext cx="4038600" cy="336550"/>
          </a:xfrm>
          <a:prstGeom prst="rect">
            <a:avLst/>
          </a:prstGeom>
          <a:noFill/>
          <a:ln w="9525">
            <a:noFill/>
            <a:miter lim="800000"/>
            <a:headEnd/>
            <a:tailEnd/>
          </a:ln>
        </p:spPr>
        <p:txBody>
          <a:bodyPr>
            <a:spAutoFit/>
          </a:bodyPr>
          <a:lstStyle/>
          <a:p>
            <a:r>
              <a:rPr lang="ru-RU" sz="1600">
                <a:latin typeface="Times New Roman" pitchFamily="18" charset="0"/>
              </a:rPr>
              <a:t>.</a:t>
            </a:r>
          </a:p>
        </p:txBody>
      </p:sp>
      <p:pic>
        <p:nvPicPr>
          <p:cNvPr id="9219" name="Picture 2"/>
          <p:cNvPicPr>
            <a:picLocks noChangeAspect="1" noChangeArrowheads="1"/>
          </p:cNvPicPr>
          <p:nvPr/>
        </p:nvPicPr>
        <p:blipFill>
          <a:blip r:embed="rId2" cstate="email"/>
          <a:srcRect/>
          <a:stretch>
            <a:fillRect/>
          </a:stretch>
        </p:blipFill>
        <p:spPr bwMode="auto">
          <a:xfrm>
            <a:off x="4211638" y="304800"/>
            <a:ext cx="4932362" cy="6553200"/>
          </a:xfrm>
          <a:prstGeom prst="rect">
            <a:avLst/>
          </a:prstGeom>
          <a:noFill/>
          <a:ln w="9525">
            <a:noFill/>
            <a:miter lim="800000"/>
            <a:headEnd/>
            <a:tailEnd/>
          </a:ln>
        </p:spPr>
      </p:pic>
      <p:sp>
        <p:nvSpPr>
          <p:cNvPr id="3" name="Прямоугольник 2"/>
          <p:cNvSpPr/>
          <p:nvPr/>
        </p:nvSpPr>
        <p:spPr>
          <a:xfrm>
            <a:off x="5776221" y="116632"/>
            <a:ext cx="2944460" cy="769441"/>
          </a:xfrm>
          <a:prstGeom prst="rect">
            <a:avLst/>
          </a:prstGeom>
          <a:noFill/>
        </p:spPr>
        <p:txBody>
          <a:bodyPr wrap="none">
            <a:spAutoFit/>
          </a:bodyPr>
          <a:lstStyle/>
          <a:p>
            <a:pPr algn="ctr" fontAlgn="auto">
              <a:spcBef>
                <a:spcPts val="0"/>
              </a:spcBef>
              <a:spcAft>
                <a:spcPts val="0"/>
              </a:spcAft>
              <a:defRPr/>
            </a:pPr>
            <a:r>
              <a:rPr lang="ru-RU" sz="4400" b="1" dirty="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Мезосфера</a:t>
            </a:r>
          </a:p>
        </p:txBody>
      </p:sp>
      <p:pic>
        <p:nvPicPr>
          <p:cNvPr id="9221" name="Picture 2"/>
          <p:cNvPicPr>
            <a:picLocks noChangeAspect="1" noChangeArrowheads="1"/>
          </p:cNvPicPr>
          <p:nvPr/>
        </p:nvPicPr>
        <p:blipFill>
          <a:blip r:embed="rId3" cstate="email"/>
          <a:srcRect/>
          <a:stretch>
            <a:fillRect/>
          </a:stretch>
        </p:blipFill>
        <p:spPr bwMode="auto">
          <a:xfrm>
            <a:off x="0" y="0"/>
            <a:ext cx="4219575" cy="3163888"/>
          </a:xfrm>
          <a:prstGeom prst="rect">
            <a:avLst/>
          </a:prstGeom>
          <a:noFill/>
          <a:ln w="9525">
            <a:noFill/>
            <a:miter lim="800000"/>
            <a:headEnd/>
            <a:tailEnd/>
          </a:ln>
        </p:spPr>
      </p:pic>
      <p:sp>
        <p:nvSpPr>
          <p:cNvPr id="9222" name="Rectangle 13"/>
          <p:cNvSpPr>
            <a:spLocks noChangeArrowheads="1"/>
          </p:cNvSpPr>
          <p:nvPr/>
        </p:nvSpPr>
        <p:spPr bwMode="auto">
          <a:xfrm>
            <a:off x="4495800" y="1143000"/>
            <a:ext cx="4648200" cy="4359275"/>
          </a:xfrm>
          <a:prstGeom prst="rect">
            <a:avLst/>
          </a:prstGeom>
          <a:noFill/>
          <a:ln w="9525">
            <a:noFill/>
            <a:miter lim="800000"/>
            <a:headEnd/>
            <a:tailEnd/>
          </a:ln>
        </p:spPr>
        <p:txBody>
          <a:bodyPr>
            <a:spAutoFit/>
          </a:bodyPr>
          <a:lstStyle/>
          <a:p>
            <a:r>
              <a:rPr lang="ru-RU" sz="2000" b="1">
                <a:latin typeface="Times New Roman" pitchFamily="18" charset="0"/>
              </a:rPr>
              <a:t>Его название – от греческого «</a:t>
            </a:r>
            <a:r>
              <a:rPr lang="ru-RU" sz="2000" b="1" i="1">
                <a:latin typeface="Times New Roman" pitchFamily="18" charset="0"/>
              </a:rPr>
              <a:t>мезо</a:t>
            </a:r>
            <a:r>
              <a:rPr lang="ru-RU" sz="2000" b="1">
                <a:latin typeface="Times New Roman" pitchFamily="18" charset="0"/>
              </a:rPr>
              <a:t>»- средний, промежуточный.</a:t>
            </a:r>
          </a:p>
          <a:p>
            <a:r>
              <a:rPr lang="ru-RU" sz="2000" b="1">
                <a:latin typeface="Times New Roman" pitchFamily="18" charset="0"/>
              </a:rPr>
              <a:t>    Этот слой занимает пространство между 55-м и 80-м км от Земли. Воздух здесь сильно разряжен. Давление его составляет примерно 1/25000 долю нормального атмосферного давления. Именно в этом слое находится газ </a:t>
            </a:r>
            <a:r>
              <a:rPr lang="ru-RU" sz="2000" b="1" i="1">
                <a:latin typeface="Times New Roman" pitchFamily="18" charset="0"/>
              </a:rPr>
              <a:t>озон</a:t>
            </a:r>
            <a:r>
              <a:rPr lang="ru-RU" sz="2000" b="1">
                <a:latin typeface="Times New Roman" pitchFamily="18" charset="0"/>
              </a:rPr>
              <a:t>, который защищает все живое на Земле от губительного действия ультрафиолетовых лучей Солнца.</a:t>
            </a:r>
          </a:p>
          <a:p>
            <a:r>
              <a:rPr lang="ru-RU" sz="2000" b="1">
                <a:latin typeface="Times New Roman" pitchFamily="18" charset="0"/>
              </a:rPr>
              <a:t>    Иногда в мезосфере появляются туманообразные серебристые облака, которые видны только в сумерках</a:t>
            </a:r>
            <a:r>
              <a:rPr lang="ru-RU" sz="2000">
                <a:latin typeface="Times New Roman" pitchFamily="18" charset="0"/>
              </a:rPr>
              <a:t>.</a:t>
            </a:r>
          </a:p>
        </p:txBody>
      </p:sp>
      <p:pic>
        <p:nvPicPr>
          <p:cNvPr id="157704" name="Picture 8" descr="met_dojd"/>
          <p:cNvPicPr>
            <a:picLocks noChangeAspect="1" noChangeArrowheads="1"/>
          </p:cNvPicPr>
          <p:nvPr/>
        </p:nvPicPr>
        <p:blipFill>
          <a:blip r:embed="rId4" cstate="email"/>
          <a:srcRect/>
          <a:stretch>
            <a:fillRect/>
          </a:stretch>
        </p:blipFill>
        <p:spPr bwMode="auto">
          <a:xfrm>
            <a:off x="0" y="3200400"/>
            <a:ext cx="4191000" cy="3657600"/>
          </a:xfrm>
          <a:prstGeom prst="rect">
            <a:avLst/>
          </a:prstGeom>
          <a:noFill/>
          <a:ln w="9525">
            <a:noFill/>
            <a:miter lim="800000"/>
            <a:headEnd/>
            <a:tailEnd/>
          </a:ln>
        </p:spPr>
      </p:pic>
      <p:sp>
        <p:nvSpPr>
          <p:cNvPr id="9224" name="Rectangle 16"/>
          <p:cNvSpPr>
            <a:spLocks noChangeArrowheads="1"/>
          </p:cNvSpPr>
          <p:nvPr/>
        </p:nvSpPr>
        <p:spPr bwMode="auto">
          <a:xfrm>
            <a:off x="0" y="3246438"/>
            <a:ext cx="4495800" cy="396875"/>
          </a:xfrm>
          <a:prstGeom prst="rect">
            <a:avLst/>
          </a:prstGeom>
          <a:noFill/>
          <a:ln w="9525">
            <a:noFill/>
            <a:miter lim="800000"/>
            <a:headEnd/>
            <a:tailEnd/>
          </a:ln>
        </p:spPr>
        <p:txBody>
          <a:bodyPr>
            <a:spAutoFit/>
          </a:bodyPr>
          <a:lstStyle/>
          <a:p>
            <a:r>
              <a:rPr lang="en-US" sz="2000" b="1">
                <a:latin typeface="Times New Roman" pitchFamily="18" charset="0"/>
              </a:rPr>
              <a:t>t</a:t>
            </a:r>
            <a:r>
              <a:rPr lang="ru-RU" sz="2000" b="1">
                <a:latin typeface="Times New Roman" pitchFamily="18" charset="0"/>
              </a:rPr>
              <a:t> в мезосфере понижается до – 85 </a:t>
            </a:r>
            <a:r>
              <a:rPr lang="ru-RU" sz="2000">
                <a:latin typeface="Times New Roman" pitchFamily="18" charset="0"/>
              </a:rPr>
              <a:t>°</a:t>
            </a:r>
            <a:r>
              <a:rPr lang="ru-RU" sz="2000" b="1">
                <a:latin typeface="Times New Roman" pitchFamily="18" charset="0"/>
              </a:rPr>
              <a:t> С</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57704"/>
                                        </p:tgtEl>
                                        <p:attrNameLst>
                                          <p:attrName>style.visibility</p:attrName>
                                        </p:attrNameLst>
                                      </p:cBhvr>
                                      <p:to>
                                        <p:strVal val="visible"/>
                                      </p:to>
                                    </p:set>
                                    <p:anim calcmode="lin" valueType="num">
                                      <p:cBhvr>
                                        <p:cTn id="7" dur="500" fill="hold"/>
                                        <p:tgtEl>
                                          <p:spTgt spid="157704"/>
                                        </p:tgtEl>
                                        <p:attrNameLst>
                                          <p:attrName>ppt_w</p:attrName>
                                        </p:attrNameLst>
                                      </p:cBhvr>
                                      <p:tavLst>
                                        <p:tav tm="0">
                                          <p:val>
                                            <p:strVal val="#ppt_w*0.05"/>
                                          </p:val>
                                        </p:tav>
                                        <p:tav tm="100000">
                                          <p:val>
                                            <p:strVal val="#ppt_w"/>
                                          </p:val>
                                        </p:tav>
                                      </p:tavLst>
                                    </p:anim>
                                    <p:anim calcmode="lin" valueType="num">
                                      <p:cBhvr>
                                        <p:cTn id="8" dur="500" fill="hold"/>
                                        <p:tgtEl>
                                          <p:spTgt spid="157704"/>
                                        </p:tgtEl>
                                        <p:attrNameLst>
                                          <p:attrName>ppt_h</p:attrName>
                                        </p:attrNameLst>
                                      </p:cBhvr>
                                      <p:tavLst>
                                        <p:tav tm="0">
                                          <p:val>
                                            <p:strVal val="#ppt_h"/>
                                          </p:val>
                                        </p:tav>
                                        <p:tav tm="100000">
                                          <p:val>
                                            <p:strVal val="#ppt_h"/>
                                          </p:val>
                                        </p:tav>
                                      </p:tavLst>
                                    </p:anim>
                                    <p:anim calcmode="lin" valueType="num">
                                      <p:cBhvr>
                                        <p:cTn id="9" dur="500" fill="hold"/>
                                        <p:tgtEl>
                                          <p:spTgt spid="157704"/>
                                        </p:tgtEl>
                                        <p:attrNameLst>
                                          <p:attrName>ppt_x</p:attrName>
                                        </p:attrNameLst>
                                      </p:cBhvr>
                                      <p:tavLst>
                                        <p:tav tm="0">
                                          <p:val>
                                            <p:strVal val="#ppt_x-.2"/>
                                          </p:val>
                                        </p:tav>
                                        <p:tav tm="100000">
                                          <p:val>
                                            <p:strVal val="#ppt_x"/>
                                          </p:val>
                                        </p:tav>
                                      </p:tavLst>
                                    </p:anim>
                                    <p:anim calcmode="lin" valueType="num">
                                      <p:cBhvr>
                                        <p:cTn id="10" dur="500" fill="hold"/>
                                        <p:tgtEl>
                                          <p:spTgt spid="157704"/>
                                        </p:tgtEl>
                                        <p:attrNameLst>
                                          <p:attrName>ppt_y</p:attrName>
                                        </p:attrNameLst>
                                      </p:cBhvr>
                                      <p:tavLst>
                                        <p:tav tm="0">
                                          <p:val>
                                            <p:strVal val="#ppt_y"/>
                                          </p:val>
                                        </p:tav>
                                        <p:tav tm="100000">
                                          <p:val>
                                            <p:strVal val="#ppt_y"/>
                                          </p:val>
                                        </p:tav>
                                      </p:tavLst>
                                    </p:anim>
                                    <p:animEffect transition="in" filter="fade">
                                      <p:cBhvr>
                                        <p:cTn id="11" dur="500"/>
                                        <p:tgtEl>
                                          <p:spTgt spid="157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Text Box 3"/>
          <p:cNvSpPr txBox="1">
            <a:spLocks noChangeArrowheads="1"/>
          </p:cNvSpPr>
          <p:nvPr/>
        </p:nvSpPr>
        <p:spPr bwMode="auto">
          <a:xfrm>
            <a:off x="5943600" y="762000"/>
            <a:ext cx="1541463" cy="457200"/>
          </a:xfrm>
          <a:prstGeom prst="rect">
            <a:avLst/>
          </a:prstGeom>
          <a:noFill/>
          <a:ln w="9525">
            <a:noFill/>
            <a:miter lim="800000"/>
            <a:headEnd/>
            <a:tailEnd/>
          </a:ln>
        </p:spPr>
        <p:txBody>
          <a:bodyPr>
            <a:spAutoFit/>
          </a:bodyPr>
          <a:lstStyle/>
          <a:p>
            <a:r>
              <a:rPr lang="en-US" sz="2400">
                <a:latin typeface="Times New Roman" pitchFamily="18" charset="0"/>
              </a:rPr>
              <a:t> </a:t>
            </a:r>
            <a:endParaRPr lang="ru-RU" sz="2000" b="1">
              <a:latin typeface="Times New Roman" pitchFamily="18" charset="0"/>
            </a:endParaRPr>
          </a:p>
        </p:txBody>
      </p:sp>
      <p:pic>
        <p:nvPicPr>
          <p:cNvPr id="155655" name="Picture 7" descr="Безымянный"/>
          <p:cNvPicPr>
            <a:picLocks noChangeAspect="1" noChangeArrowheads="1"/>
          </p:cNvPicPr>
          <p:nvPr/>
        </p:nvPicPr>
        <p:blipFill>
          <a:blip r:embed="rId2" cstate="email"/>
          <a:srcRect/>
          <a:stretch>
            <a:fillRect/>
          </a:stretch>
        </p:blipFill>
        <p:spPr bwMode="auto">
          <a:xfrm>
            <a:off x="0" y="0"/>
            <a:ext cx="9144000" cy="3505200"/>
          </a:xfrm>
          <a:prstGeom prst="rect">
            <a:avLst/>
          </a:prstGeom>
          <a:noFill/>
          <a:ln w="9525">
            <a:noFill/>
            <a:miter lim="800000"/>
            <a:headEnd/>
            <a:tailEnd/>
          </a:ln>
        </p:spPr>
      </p:pic>
      <p:sp>
        <p:nvSpPr>
          <p:cNvPr id="2" name="Прямоугольник 1"/>
          <p:cNvSpPr/>
          <p:nvPr/>
        </p:nvSpPr>
        <p:spPr>
          <a:xfrm>
            <a:off x="3581326" y="423863"/>
            <a:ext cx="3235180" cy="769441"/>
          </a:xfrm>
          <a:prstGeom prst="rect">
            <a:avLst/>
          </a:prstGeom>
          <a:noFill/>
        </p:spPr>
        <p:txBody>
          <a:bodyPr wrap="none">
            <a:spAutoFit/>
          </a:bodyPr>
          <a:lstStyle/>
          <a:p>
            <a:pPr algn="ctr" fontAlgn="auto">
              <a:spcBef>
                <a:spcPts val="0"/>
              </a:spcBef>
              <a:spcAft>
                <a:spcPts val="0"/>
              </a:spcAft>
              <a:defRPr/>
            </a:pPr>
            <a:r>
              <a:rPr lang="ru-RU" sz="44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Термосфера</a:t>
            </a:r>
          </a:p>
        </p:txBody>
      </p:sp>
      <p:sp>
        <p:nvSpPr>
          <p:cNvPr id="10245" name="Rectangle 13"/>
          <p:cNvSpPr>
            <a:spLocks noChangeArrowheads="1"/>
          </p:cNvSpPr>
          <p:nvPr/>
        </p:nvSpPr>
        <p:spPr bwMode="auto">
          <a:xfrm>
            <a:off x="1143000" y="2438400"/>
            <a:ext cx="6324600" cy="457200"/>
          </a:xfrm>
          <a:prstGeom prst="rect">
            <a:avLst/>
          </a:prstGeom>
          <a:noFill/>
          <a:ln w="9525">
            <a:noFill/>
            <a:miter lim="800000"/>
            <a:headEnd/>
            <a:tailEnd/>
          </a:ln>
        </p:spPr>
        <p:txBody>
          <a:bodyPr>
            <a:spAutoFit/>
          </a:bodyPr>
          <a:lstStyle/>
          <a:p>
            <a:r>
              <a:rPr lang="ru-RU" sz="2400" b="1">
                <a:latin typeface="Times New Roman" pitchFamily="18" charset="0"/>
              </a:rPr>
              <a:t>в термосфере на </a:t>
            </a:r>
            <a:r>
              <a:rPr lang="en-US" sz="2400" b="1">
                <a:latin typeface="Times New Roman" pitchFamily="18" charset="0"/>
              </a:rPr>
              <a:t>h=400</a:t>
            </a:r>
            <a:r>
              <a:rPr lang="ru-RU" sz="2400" b="1">
                <a:latin typeface="Times New Roman" pitchFamily="18" charset="0"/>
              </a:rPr>
              <a:t>км </a:t>
            </a:r>
            <a:r>
              <a:rPr lang="en-US" sz="2400" b="1">
                <a:latin typeface="Times New Roman" pitchFamily="18" charset="0"/>
              </a:rPr>
              <a:t>t=</a:t>
            </a:r>
            <a:r>
              <a:rPr lang="ru-RU" sz="2400" b="1">
                <a:latin typeface="Times New Roman" pitchFamily="18" charset="0"/>
              </a:rPr>
              <a:t>727 </a:t>
            </a:r>
            <a:r>
              <a:rPr lang="ru-RU" sz="2400"/>
              <a:t>° </a:t>
            </a:r>
            <a:r>
              <a:rPr lang="ru-RU" sz="2400" b="1"/>
              <a:t>С</a:t>
            </a:r>
            <a:r>
              <a:rPr lang="ru-RU" sz="2400"/>
              <a:t> </a:t>
            </a:r>
            <a:r>
              <a:rPr lang="ru-RU" sz="2400" b="1">
                <a:latin typeface="Times New Roman" pitchFamily="18" charset="0"/>
              </a:rPr>
              <a:t>-927 </a:t>
            </a:r>
            <a:r>
              <a:rPr lang="ru-RU" sz="2400"/>
              <a:t>° </a:t>
            </a:r>
            <a:r>
              <a:rPr lang="ru-RU" sz="2400" b="1">
                <a:latin typeface="Times New Roman" pitchFamily="18" charset="0"/>
              </a:rPr>
              <a:t>С</a:t>
            </a:r>
          </a:p>
        </p:txBody>
      </p:sp>
      <p:pic>
        <p:nvPicPr>
          <p:cNvPr id="10246" name="Picture 3"/>
          <p:cNvPicPr>
            <a:picLocks noChangeAspect="1" noChangeArrowheads="1"/>
          </p:cNvPicPr>
          <p:nvPr/>
        </p:nvPicPr>
        <p:blipFill>
          <a:blip r:embed="rId3" cstate="email"/>
          <a:srcRect/>
          <a:stretch>
            <a:fillRect/>
          </a:stretch>
        </p:blipFill>
        <p:spPr bwMode="auto">
          <a:xfrm>
            <a:off x="4432300" y="3505200"/>
            <a:ext cx="4711700" cy="3352800"/>
          </a:xfrm>
          <a:prstGeom prst="rect">
            <a:avLst/>
          </a:prstGeom>
          <a:noFill/>
          <a:ln w="9525">
            <a:noFill/>
            <a:miter lim="800000"/>
            <a:headEnd/>
            <a:tailEnd/>
          </a:ln>
        </p:spPr>
      </p:pic>
      <p:pic>
        <p:nvPicPr>
          <p:cNvPr id="10247" name="Picture 2"/>
          <p:cNvPicPr>
            <a:picLocks noChangeAspect="1" noChangeArrowheads="1"/>
          </p:cNvPicPr>
          <p:nvPr/>
        </p:nvPicPr>
        <p:blipFill>
          <a:blip r:embed="rId4" cstate="email"/>
          <a:srcRect/>
          <a:stretch>
            <a:fillRect/>
          </a:stretch>
        </p:blipFill>
        <p:spPr bwMode="auto">
          <a:xfrm>
            <a:off x="0" y="3505200"/>
            <a:ext cx="4419600" cy="3352800"/>
          </a:xfrm>
          <a:prstGeom prst="rect">
            <a:avLst/>
          </a:prstGeom>
          <a:noFill/>
          <a:ln w="9525">
            <a:noFill/>
            <a:miter lim="800000"/>
            <a:headEnd/>
            <a:tailEnd/>
          </a:ln>
        </p:spPr>
      </p:pic>
      <p:sp>
        <p:nvSpPr>
          <p:cNvPr id="10248" name="Rectangle 16"/>
          <p:cNvSpPr>
            <a:spLocks noChangeArrowheads="1"/>
          </p:cNvSpPr>
          <p:nvPr/>
        </p:nvSpPr>
        <p:spPr bwMode="auto">
          <a:xfrm>
            <a:off x="4495800" y="3810000"/>
            <a:ext cx="4648200" cy="1917700"/>
          </a:xfrm>
          <a:prstGeom prst="rect">
            <a:avLst/>
          </a:prstGeom>
          <a:noFill/>
          <a:ln w="9525">
            <a:noFill/>
            <a:miter lim="800000"/>
            <a:headEnd/>
            <a:tailEnd/>
          </a:ln>
        </p:spPr>
        <p:txBody>
          <a:bodyPr>
            <a:spAutoFit/>
          </a:bodyPr>
          <a:lstStyle/>
          <a:p>
            <a:r>
              <a:rPr lang="ru-RU" sz="2400" b="1">
                <a:latin typeface="Times New Roman" pitchFamily="18" charset="0"/>
              </a:rPr>
              <a:t>В термосфере возникают полярные сияния, образуются мощные электрические токи, которые вызывают нарушения магнитного поля Земли.</a:t>
            </a:r>
            <a:r>
              <a:rPr lang="ru-RU" sz="2000">
                <a:latin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4387"/>
                                        </p:tgtEl>
                                        <p:attrNameLst>
                                          <p:attrName>style.visibility</p:attrName>
                                        </p:attrNameLst>
                                      </p:cBhvr>
                                      <p:to>
                                        <p:strVal val="visible"/>
                                      </p:to>
                                    </p:set>
                                    <p:animEffect transition="in" filter="box(in)">
                                      <p:cBhvr>
                                        <p:cTn id="7" dur="500"/>
                                        <p:tgtEl>
                                          <p:spTgt spid="144387"/>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55655"/>
                                        </p:tgtEl>
                                        <p:attrNameLst>
                                          <p:attrName>style.visibility</p:attrName>
                                        </p:attrNameLst>
                                      </p:cBhvr>
                                      <p:to>
                                        <p:strVal val="visible"/>
                                      </p:to>
                                    </p:set>
                                    <p:anim calcmode="lin" valueType="num">
                                      <p:cBhvr>
                                        <p:cTn id="12" dur="500" decel="50000" fill="hold">
                                          <p:stCondLst>
                                            <p:cond delay="0"/>
                                          </p:stCondLst>
                                        </p:cTn>
                                        <p:tgtEl>
                                          <p:spTgt spid="15565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5565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55655"/>
                                        </p:tgtEl>
                                        <p:attrNameLst>
                                          <p:attrName>ppt_w</p:attrName>
                                        </p:attrNameLst>
                                      </p:cBhvr>
                                      <p:tavLst>
                                        <p:tav tm="0">
                                          <p:val>
                                            <p:strVal val="#ppt_w*.05"/>
                                          </p:val>
                                        </p:tav>
                                        <p:tav tm="100000">
                                          <p:val>
                                            <p:strVal val="#ppt_w"/>
                                          </p:val>
                                        </p:tav>
                                      </p:tavLst>
                                    </p:anim>
                                    <p:anim calcmode="lin" valueType="num">
                                      <p:cBhvr>
                                        <p:cTn id="15" dur="1000" fill="hold"/>
                                        <p:tgtEl>
                                          <p:spTgt spid="15565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5565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5565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5565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55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ph type="body" idx="1"/>
          </p:nvPr>
        </p:nvPicPr>
        <p:blipFill>
          <a:blip r:embed="rId2" cstate="email"/>
          <a:srcRect/>
          <a:stretch>
            <a:fillRect/>
          </a:stretch>
        </p:blipFill>
        <p:spPr>
          <a:xfrm>
            <a:off x="0" y="0"/>
            <a:ext cx="4724400" cy="4495800"/>
          </a:xfrm>
          <a:noFill/>
        </p:spPr>
      </p:pic>
      <p:sp>
        <p:nvSpPr>
          <p:cNvPr id="11267" name="Rectangle 5"/>
          <p:cNvSpPr>
            <a:spLocks noChangeArrowheads="1"/>
          </p:cNvSpPr>
          <p:nvPr/>
        </p:nvSpPr>
        <p:spPr bwMode="auto">
          <a:xfrm>
            <a:off x="762000" y="2743200"/>
            <a:ext cx="3505200" cy="641350"/>
          </a:xfrm>
          <a:prstGeom prst="rect">
            <a:avLst/>
          </a:prstGeom>
          <a:noFill/>
          <a:ln w="9525">
            <a:noFill/>
            <a:miter lim="800000"/>
            <a:headEnd/>
            <a:tailEnd/>
          </a:ln>
        </p:spPr>
        <p:txBody>
          <a:bodyPr>
            <a:spAutoFit/>
          </a:bodyPr>
          <a:lstStyle/>
          <a:p>
            <a:r>
              <a:rPr lang="ru-RU" b="1"/>
              <a:t>в экзосфере </a:t>
            </a:r>
            <a:r>
              <a:rPr lang="en-US" b="1"/>
              <a:t>t=</a:t>
            </a:r>
            <a:r>
              <a:rPr lang="ru-RU" b="1"/>
              <a:t>10000-12000С</a:t>
            </a:r>
            <a:br>
              <a:rPr lang="ru-RU" b="1"/>
            </a:br>
            <a:endParaRPr lang="ru-RU" b="1"/>
          </a:p>
        </p:txBody>
      </p:sp>
      <p:pic>
        <p:nvPicPr>
          <p:cNvPr id="11268" name="Picture 2"/>
          <p:cNvPicPr>
            <a:picLocks noChangeAspect="1" noChangeArrowheads="1"/>
          </p:cNvPicPr>
          <p:nvPr/>
        </p:nvPicPr>
        <p:blipFill>
          <a:blip r:embed="rId3" cstate="email"/>
          <a:srcRect/>
          <a:stretch>
            <a:fillRect/>
          </a:stretch>
        </p:blipFill>
        <p:spPr bwMode="auto">
          <a:xfrm>
            <a:off x="0" y="3962400"/>
            <a:ext cx="4762500" cy="2895600"/>
          </a:xfrm>
          <a:prstGeom prst="rect">
            <a:avLst/>
          </a:prstGeom>
          <a:noFill/>
          <a:ln w="9525">
            <a:noFill/>
            <a:miter lim="800000"/>
            <a:headEnd/>
            <a:tailEnd/>
          </a:ln>
        </p:spPr>
      </p:pic>
      <p:sp>
        <p:nvSpPr>
          <p:cNvPr id="2" name="Прямоугольник 1"/>
          <p:cNvSpPr/>
          <p:nvPr/>
        </p:nvSpPr>
        <p:spPr>
          <a:xfrm>
            <a:off x="4724400" y="116632"/>
            <a:ext cx="4419600" cy="769441"/>
          </a:xfrm>
          <a:prstGeom prst="rect">
            <a:avLst/>
          </a:prstGeom>
          <a:noFill/>
        </p:spPr>
        <p:txBody>
          <a:bodyPr>
            <a:spAutoFit/>
          </a:bodyPr>
          <a:lstStyle/>
          <a:p>
            <a:pPr algn="ctr" fontAlgn="auto">
              <a:spcBef>
                <a:spcPts val="0"/>
              </a:spcBef>
              <a:spcAft>
                <a:spcPts val="0"/>
              </a:spcAft>
              <a:defRPr/>
            </a:pPr>
            <a:r>
              <a:rPr lang="ru-RU" sz="4400" b="1" dirty="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Экзосфера</a:t>
            </a:r>
          </a:p>
        </p:txBody>
      </p:sp>
      <p:sp>
        <p:nvSpPr>
          <p:cNvPr id="11270" name="Прямоугольник 6"/>
          <p:cNvSpPr>
            <a:spLocks noChangeArrowheads="1"/>
          </p:cNvSpPr>
          <p:nvPr/>
        </p:nvSpPr>
        <p:spPr bwMode="auto">
          <a:xfrm>
            <a:off x="4800600" y="949325"/>
            <a:ext cx="4038600" cy="5908675"/>
          </a:xfrm>
          <a:prstGeom prst="rect">
            <a:avLst/>
          </a:prstGeom>
          <a:noFill/>
          <a:ln w="9525">
            <a:noFill/>
            <a:miter lim="800000"/>
            <a:headEnd/>
            <a:tailEnd/>
          </a:ln>
        </p:spPr>
        <p:txBody>
          <a:bodyPr>
            <a:spAutoFit/>
          </a:bodyPr>
          <a:lstStyle/>
          <a:p>
            <a:pPr algn="just"/>
            <a:r>
              <a:rPr lang="ru-RU" sz="1400">
                <a:latin typeface="Times New Roman" pitchFamily="18" charset="0"/>
                <a:cs typeface="Times New Roman" pitchFamily="18" charset="0"/>
              </a:rPr>
              <a:t>До высоты 100 км атмосфера представляет собой гомогенную хорошо перемешанную смесь газов. В более высоких слоях распределение газов по высоте зависит от их молекулярных масс, концентрация более тяжёлых газов убывает быстрее по мере удаления от поверхности Земли. Вследствие уменьшения плотности газов температура понижается от 0 °C в стратосфере до −110 °C в мезосфере. Однако кинетическая энергия отдельных частиц на высотах 200—250 км соответствует температуре ~1500 °C. Выше 200 км наблюдаются значительные флуктуации температуры и плотности газов во времени и пространстве.</a:t>
            </a:r>
          </a:p>
          <a:p>
            <a:pPr algn="just"/>
            <a:r>
              <a:rPr lang="ru-RU" sz="1400">
                <a:latin typeface="Times New Roman" pitchFamily="18" charset="0"/>
                <a:cs typeface="Times New Roman" pitchFamily="18" charset="0"/>
              </a:rPr>
              <a:t>На высоте около 2000—3000 км экзосфера постепенно переходит в так называемый ближнекосмический вакуум, который заполнен сильно разреженными частицами межпланетного газа, главным образом атомами водорода. Но этот газ представляет собой лишь часть межпланетного вещества. Другую часть составляют пылевидные час­тицы кометного и метеорного происхождения. Кроме чрезвычайно разреженных пылевидных частиц, в это пространство проникает электромагнитная и корпускулярная радиация солнечного и галактического происхождения.</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Вершина горы">
  <a:themeElements>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Вершина горы">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Вершина горы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Вершина горы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Вершина горы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Вершина горы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Вершина горы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Вершина горы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Вершина горы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Вершина горы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858</TotalTime>
  <Words>1419</Words>
  <Application>Microsoft Office PowerPoint</Application>
  <PresentationFormat>Экран (4:3)</PresentationFormat>
  <Paragraphs>181</Paragraphs>
  <Slides>47</Slides>
  <Notes>0</Notes>
  <HiddenSlides>0</HiddenSlides>
  <MMClips>1</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47</vt:i4>
      </vt:variant>
    </vt:vector>
  </HeadingPairs>
  <TitlesOfParts>
    <vt:vector size="51" baseType="lpstr">
      <vt:lpstr>Arial</vt:lpstr>
      <vt:lpstr>Times New Roman</vt:lpstr>
      <vt:lpstr>Wingdings</vt:lpstr>
      <vt:lpstr>Вершина горы</vt:lpstr>
      <vt:lpstr>Вес воздуха. Атмосфера.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Вес воздуха </vt:lpstr>
      <vt:lpstr>Слайд 13</vt:lpstr>
      <vt:lpstr>Слайд 14</vt:lpstr>
      <vt:lpstr>Слайд 15</vt:lpstr>
      <vt:lpstr>Из – за притяжения к Земле верхние слои воздуха давят на средние, те – на нижние. Наибольшее давление, обусловленное весом воздуха, испытывает поверхность Земли, а так же все тела, находящиеся на ней. </vt:lpstr>
      <vt:lpstr>Существование атмосферного давления можно объяснить на многих явлениях, например…</vt:lpstr>
      <vt:lpstr>Слайд 18</vt:lpstr>
      <vt:lpstr>Слайд 19</vt:lpstr>
      <vt:lpstr>Слайд 20</vt:lpstr>
      <vt:lpstr>Слайд 21</vt:lpstr>
      <vt:lpstr>Слайд 22</vt:lpstr>
      <vt:lpstr>Слайд 23</vt:lpstr>
      <vt:lpstr>Слайд 24</vt:lpstr>
      <vt:lpstr>Слайд 25</vt:lpstr>
      <vt:lpstr>Опыт Торричелли</vt:lpstr>
      <vt:lpstr>Слайд 27</vt:lpstr>
      <vt:lpstr>Слайд 28</vt:lpstr>
      <vt:lpstr>Слайд 29</vt:lpstr>
      <vt:lpstr>Слайд 30</vt:lpstr>
      <vt:lpstr>Слайд 31</vt:lpstr>
      <vt:lpstr>Атмосферное давление на различных высотах</vt:lpstr>
      <vt:lpstr>Слайд 33</vt:lpstr>
      <vt:lpstr>Задача</vt:lpstr>
      <vt:lpstr>Слайд 35</vt:lpstr>
      <vt:lpstr>Слайд 36</vt:lpstr>
      <vt:lpstr>Слайд 37</vt:lpstr>
      <vt:lpstr>Что произошло бы на Земле,  если бы воздушная атмосфера вдруг исчезла? </vt:lpstr>
      <vt:lpstr>Слайд 39</vt:lpstr>
      <vt:lpstr>Слайд 40</vt:lpstr>
      <vt:lpstr>Поработаем на 5</vt:lpstr>
      <vt:lpstr>Слайд 42</vt:lpstr>
      <vt:lpstr>Слайд 43</vt:lpstr>
      <vt:lpstr>Слайд 44</vt:lpstr>
      <vt:lpstr>Слайд 45</vt:lpstr>
      <vt:lpstr>Слайд 46</vt:lpstr>
      <vt:lpstr>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revaz</dc:creator>
  <cp:lastModifiedBy>re</cp:lastModifiedBy>
  <cp:revision>131</cp:revision>
  <cp:lastPrinted>1601-01-01T00:00:00Z</cp:lastPrinted>
  <dcterms:created xsi:type="dcterms:W3CDTF">1601-01-01T00:00:00Z</dcterms:created>
  <dcterms:modified xsi:type="dcterms:W3CDTF">2014-04-04T19:10:23Z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