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311" r:id="rId3"/>
    <p:sldId id="316" r:id="rId4"/>
    <p:sldId id="299" r:id="rId5"/>
    <p:sldId id="300" r:id="rId6"/>
    <p:sldId id="261" r:id="rId7"/>
    <p:sldId id="264" r:id="rId8"/>
    <p:sldId id="305" r:id="rId9"/>
    <p:sldId id="266" r:id="rId10"/>
    <p:sldId id="263" r:id="rId11"/>
    <p:sldId id="284" r:id="rId12"/>
    <p:sldId id="286" r:id="rId13"/>
    <p:sldId id="314" r:id="rId14"/>
    <p:sldId id="312" r:id="rId15"/>
    <p:sldId id="306" r:id="rId16"/>
    <p:sldId id="295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42CB9-563D-4620-B9D4-BEBB278DE9A7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BA081-ED2B-41B8-9B82-6E640B610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2CBD883-0AC3-4FD7-AE60-A0A497031166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EEA05A1-86D3-45FC-A48F-93BDBF5070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gif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gif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1116013" y="908050"/>
            <a:ext cx="7200900" cy="2016125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2700000" scaled="1"/>
                </a:gradFill>
                <a:latin typeface="Times New Roman"/>
                <a:cs typeface="Times New Roman"/>
              </a:rPr>
              <a:t>Три склонения</a:t>
            </a:r>
          </a:p>
        </p:txBody>
      </p:sp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827088" y="3141663"/>
            <a:ext cx="7921625" cy="244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 dirty="0">
                <a:ln w="254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0000"/>
                    </a:gs>
                    <a:gs pos="100000">
                      <a:srgbClr val="0000FF"/>
                    </a:gs>
                  </a:gsLst>
                  <a:lin ang="2700000" scaled="1"/>
                </a:gradFill>
                <a:latin typeface="Impact"/>
              </a:rPr>
              <a:t>имён существительных</a:t>
            </a:r>
          </a:p>
        </p:txBody>
      </p:sp>
      <p:pic>
        <p:nvPicPr>
          <p:cNvPr id="2052" name="Picture 6" descr="jiv3325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2492375"/>
            <a:ext cx="1428750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Aklods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7088" y="0"/>
            <a:ext cx="1258887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Oklods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140200" y="5013325"/>
            <a:ext cx="124460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Rklods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7092950" y="115888"/>
            <a:ext cx="1368425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Eklods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116013" y="5661025"/>
            <a:ext cx="1223962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1" descr="Pklods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flipV="1">
            <a:off x="7019925" y="5462588"/>
            <a:ext cx="1195388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50825" y="325438"/>
            <a:ext cx="8677275" cy="6215062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ctr">
              <a:tabLst>
                <a:tab pos="228600" algn="l"/>
              </a:tabLst>
            </a:pPr>
            <a:r>
              <a:rPr lang="ru-RU" sz="3200" b="1">
                <a:solidFill>
                  <a:schemeClr val="accent2"/>
                </a:solidFill>
              </a:rPr>
              <a:t>Алгоритм</a:t>
            </a:r>
            <a:endParaRPr lang="ru-RU" sz="3200">
              <a:solidFill>
                <a:schemeClr val="accent2"/>
              </a:solidFill>
            </a:endParaRPr>
          </a:p>
          <a:p>
            <a:pPr marL="342900" indent="-342900" algn="ctr">
              <a:tabLst>
                <a:tab pos="228600" algn="l"/>
              </a:tabLst>
            </a:pPr>
            <a:r>
              <a:rPr lang="ru-RU" sz="3200" b="1">
                <a:solidFill>
                  <a:schemeClr val="accent2"/>
                </a:solidFill>
              </a:rPr>
              <a:t>действий при определении </a:t>
            </a:r>
          </a:p>
          <a:p>
            <a:pPr marL="342900" indent="-342900" algn="ctr">
              <a:tabLst>
                <a:tab pos="228600" algn="l"/>
              </a:tabLst>
            </a:pPr>
            <a:r>
              <a:rPr lang="ru-RU" sz="3200" b="1">
                <a:solidFill>
                  <a:schemeClr val="accent2"/>
                </a:solidFill>
              </a:rPr>
              <a:t>склонения имени существительного</a:t>
            </a:r>
            <a:endParaRPr lang="ru-RU" sz="3200">
              <a:solidFill>
                <a:schemeClr val="accent2"/>
              </a:solidFill>
            </a:endParaRPr>
          </a:p>
          <a:p>
            <a:pPr marL="342900" indent="-342900">
              <a:tabLst>
                <a:tab pos="228600" algn="l"/>
              </a:tabLst>
            </a:pPr>
            <a:r>
              <a:rPr lang="ru-RU" b="1"/>
              <a:t>Чтобы определить склонение имени существительного, нужно:</a:t>
            </a:r>
          </a:p>
          <a:p>
            <a:pPr marL="342900" indent="-342900">
              <a:buClr>
                <a:schemeClr val="accent2"/>
              </a:buClr>
              <a:buFontTx/>
              <a:buAutoNum type="arabicPeriod"/>
              <a:tabLst>
                <a:tab pos="228600" algn="l"/>
              </a:tabLst>
            </a:pPr>
            <a:r>
              <a:rPr lang="ru-RU" sz="2800" b="1">
                <a:solidFill>
                  <a:srgbClr val="FF0000"/>
                </a:solidFill>
              </a:rPr>
              <a:t>Определить род.</a:t>
            </a:r>
          </a:p>
          <a:p>
            <a:pPr marL="342900" indent="-342900">
              <a:buClr>
                <a:schemeClr val="accent2"/>
              </a:buClr>
              <a:buFontTx/>
              <a:buAutoNum type="arabicPeriod"/>
              <a:tabLst>
                <a:tab pos="228600" algn="l"/>
              </a:tabLst>
            </a:pPr>
            <a:r>
              <a:rPr lang="ru-RU" sz="2800" b="1">
                <a:solidFill>
                  <a:srgbClr val="FF0000"/>
                </a:solidFill>
              </a:rPr>
              <a:t>Выделить окончание существительного в именительном падеже единственного числа.</a:t>
            </a:r>
          </a:p>
          <a:p>
            <a:pPr marL="342900" indent="-342900">
              <a:buClr>
                <a:schemeClr val="accent2"/>
              </a:buClr>
              <a:buFontTx/>
              <a:buAutoNum type="arabicPeriod"/>
              <a:tabLst>
                <a:tab pos="228600" algn="l"/>
              </a:tabLst>
            </a:pPr>
            <a:r>
              <a:rPr lang="ru-RU" sz="2800" b="1">
                <a:solidFill>
                  <a:srgbClr val="FF0000"/>
                </a:solidFill>
              </a:rPr>
              <a:t>По роду и по окончанию определить склонение</a:t>
            </a:r>
            <a:r>
              <a:rPr lang="ru-RU" sz="2000" b="1">
                <a:solidFill>
                  <a:srgbClr val="FF0000"/>
                </a:solidFill>
              </a:rPr>
              <a:t>.</a:t>
            </a:r>
          </a:p>
          <a:p>
            <a:pPr marL="342900" indent="-342900" algn="ctr">
              <a:tabLst>
                <a:tab pos="228600" algn="l"/>
              </a:tabLst>
            </a:pPr>
            <a:r>
              <a:rPr lang="ru-RU" sz="2400" b="1">
                <a:solidFill>
                  <a:schemeClr val="accent2"/>
                </a:solidFill>
              </a:rPr>
              <a:t>Образец рассуждения.</a:t>
            </a:r>
          </a:p>
          <a:p>
            <a:pPr marL="342900" indent="-342900">
              <a:tabLst>
                <a:tab pos="228600" algn="l"/>
              </a:tabLst>
            </a:pPr>
            <a:r>
              <a:rPr lang="ru-RU" sz="2000" b="1" i="1">
                <a:solidFill>
                  <a:srgbClr val="FF0000"/>
                </a:solidFill>
              </a:rPr>
              <a:t>Тетрадь</a:t>
            </a:r>
            <a:r>
              <a:rPr lang="ru-RU" sz="2000" b="1"/>
              <a:t> – она, моя – существительное </a:t>
            </a:r>
            <a:r>
              <a:rPr lang="ru-RU" sz="2000" b="1">
                <a:solidFill>
                  <a:srgbClr val="0000FF"/>
                </a:solidFill>
              </a:rPr>
              <a:t>женского рода с </a:t>
            </a:r>
            <a:r>
              <a:rPr lang="ru-RU" sz="2000" b="1" i="1">
                <a:solidFill>
                  <a:srgbClr val="0000FF"/>
                </a:solidFill>
              </a:rPr>
              <a:t>ь</a:t>
            </a:r>
            <a:r>
              <a:rPr lang="ru-RU" sz="2000" b="1">
                <a:solidFill>
                  <a:srgbClr val="0000FF"/>
                </a:solidFill>
              </a:rPr>
              <a:t> на конце; </a:t>
            </a:r>
          </a:p>
          <a:p>
            <a:pPr marL="342900" indent="-342900">
              <a:tabLst>
                <a:tab pos="228600" algn="l"/>
              </a:tabLst>
            </a:pPr>
            <a:r>
              <a:rPr lang="ru-RU" sz="2000" b="1"/>
              <a:t>     в именительном падеже единственного числа нулевое окончание, значит </a:t>
            </a:r>
            <a:r>
              <a:rPr lang="ru-RU" sz="2000" b="1">
                <a:solidFill>
                  <a:srgbClr val="0000FF"/>
                </a:solidFill>
              </a:rPr>
              <a:t>существительное </a:t>
            </a:r>
            <a:r>
              <a:rPr lang="ru-RU" sz="2000" b="1" i="1">
                <a:solidFill>
                  <a:srgbClr val="FF0000"/>
                </a:solidFill>
              </a:rPr>
              <a:t>тетрадь </a:t>
            </a:r>
            <a:r>
              <a:rPr lang="ru-RU" sz="2000" b="1">
                <a:solidFill>
                  <a:srgbClr val="0000FF"/>
                </a:solidFill>
              </a:rPr>
              <a:t>третьего склонения.</a:t>
            </a:r>
          </a:p>
          <a:p>
            <a:pPr marL="342900" indent="-342900">
              <a:tabLst>
                <a:tab pos="228600" algn="l"/>
              </a:tabLst>
            </a:pPr>
            <a:endParaRPr lang="ru-RU" sz="20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76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44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36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611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211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91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651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6601"/>
                            </p:stCondLst>
                            <p:childTnLst>
                              <p:par>
                                <p:cTn id="5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401"/>
                            </p:stCondLst>
                            <p:childTnLst>
                              <p:par>
                                <p:cTn id="6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684213" y="115888"/>
            <a:ext cx="7775575" cy="38163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Impact"/>
              </a:rPr>
              <a:t>Самостоятельная работа</a:t>
            </a:r>
          </a:p>
        </p:txBody>
      </p:sp>
      <p:pic>
        <p:nvPicPr>
          <p:cNvPr id="19461" name="Picture 5" descr="pe01821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3419475" y="3141663"/>
            <a:ext cx="2922588" cy="3313112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10800000" flipV="1">
            <a:off x="1357290" y="2714620"/>
            <a:ext cx="6310306" cy="207170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ru-RU" sz="3200" dirty="0"/>
          </a:p>
        </p:txBody>
      </p:sp>
      <p:pic>
        <p:nvPicPr>
          <p:cNvPr id="1026" name="Picture 2" descr="C:\Documents and Settings\Admin\Рабочий стол\Времена года\, ноябрь 2005 00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"/>
            <a:ext cx="9144000" cy="685799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1214422"/>
            <a:ext cx="707236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000" b="1" dirty="0" smtClean="0"/>
              <a:t>Зимой в сад прилетают красногрудые снегири. </a:t>
            </a:r>
          </a:p>
          <a:p>
            <a:pPr marL="514350" indent="-514350">
              <a:buFont typeface="+mj-lt"/>
              <a:buAutoNum type="arabicPeriod"/>
            </a:pPr>
            <a:endParaRPr lang="ru-RU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4000" b="1" dirty="0" smtClean="0"/>
              <a:t> Белый снег сверкает на солнце.</a:t>
            </a:r>
          </a:p>
          <a:p>
            <a:pPr marL="514350" indent="-514350">
              <a:buFont typeface="+mj-lt"/>
              <a:buAutoNum type="arabicPeriod"/>
            </a:pPr>
            <a:endParaRPr lang="ru-RU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4000" b="1" dirty="0" smtClean="0"/>
              <a:t> С неба падает пушистая снежинка.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4662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Снежинка</a:t>
            </a:r>
            <a:br>
              <a:rPr lang="ru-RU" dirty="0" smtClean="0"/>
            </a:br>
            <a:r>
              <a:rPr lang="ru-RU" dirty="0" smtClean="0"/>
              <a:t>Пушинка</a:t>
            </a:r>
            <a:br>
              <a:rPr lang="ru-RU" dirty="0" smtClean="0"/>
            </a:br>
            <a:r>
              <a:rPr lang="ru-RU" dirty="0" smtClean="0"/>
              <a:t>Летает</a:t>
            </a:r>
            <a:br>
              <a:rPr lang="ru-RU" dirty="0" smtClean="0"/>
            </a:br>
            <a:r>
              <a:rPr lang="ru-RU" dirty="0" smtClean="0"/>
              <a:t>сверкает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Documents and Settings\Admin\Рабочий стол\Времена года\002_1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2643182"/>
            <a:ext cx="7786742" cy="3857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1439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/>
              <a:t>Поэт посвятил стихи вьюге, бурану, метели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Documents and Settings\Admin\Рабочий стол\Времена года\foto06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4414" y="2159000"/>
            <a:ext cx="5262586" cy="398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          Проблема !!!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600" dirty="0" smtClean="0"/>
              <a:t> </a:t>
            </a:r>
            <a:r>
              <a:rPr lang="ru-RU" sz="2800" dirty="0" smtClean="0"/>
              <a:t>Существительные стоят в одном и том падеже, в одном и том же числе, а окончания у них разные.</a:t>
            </a:r>
            <a:endParaRPr lang="en-US" sz="2800" dirty="0" smtClean="0"/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 Теперь вы знаете почему!</a:t>
            </a:r>
          </a:p>
          <a:p>
            <a:pPr>
              <a:buNone/>
            </a:pPr>
            <a:endParaRPr lang="ru-RU" sz="2800" dirty="0" smtClean="0"/>
          </a:p>
        </p:txBody>
      </p:sp>
      <p:pic>
        <p:nvPicPr>
          <p:cNvPr id="4" name="Рисунок 1" descr="ag00317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28860" y="3786190"/>
            <a:ext cx="336232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Домашнее задание.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Упражнение № 24 стр.15</a:t>
            </a:r>
          </a:p>
          <a:p>
            <a:pPr>
              <a:buNone/>
            </a:pPr>
            <a:r>
              <a:rPr lang="ru-RU" smtClean="0"/>
              <a:t>2 .Придумать </a:t>
            </a:r>
            <a:r>
              <a:rPr lang="ru-RU" dirty="0" smtClean="0"/>
              <a:t>и записать по 5 имен существительных разного склонения.</a:t>
            </a:r>
          </a:p>
          <a:p>
            <a:pPr>
              <a:buNone/>
            </a:pPr>
            <a:r>
              <a:rPr lang="ru-RU" dirty="0" smtClean="0"/>
              <a:t>3.Составить три предложения о зиме. Определить склонение имен существительных.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468313" y="620713"/>
            <a:ext cx="8137525" cy="17287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Спасибо за урок!</a:t>
            </a:r>
          </a:p>
        </p:txBody>
      </p:sp>
      <p:pic>
        <p:nvPicPr>
          <p:cNvPr id="23557" name="Picture 5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03538" y="2708275"/>
            <a:ext cx="2846387" cy="330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65008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/>
              <a:t> Внимание!  Проверь, дружок!</a:t>
            </a:r>
          </a:p>
          <a:p>
            <a:pPr>
              <a:buNone/>
            </a:pPr>
            <a:r>
              <a:rPr lang="ru-RU" sz="4000" dirty="0" smtClean="0"/>
              <a:t> Готов ли ты начать урок?</a:t>
            </a:r>
          </a:p>
          <a:p>
            <a:pPr>
              <a:buNone/>
            </a:pPr>
            <a:r>
              <a:rPr lang="ru-RU" sz="4000" dirty="0" smtClean="0"/>
              <a:t> Все ль на месте, все ль в порядке?</a:t>
            </a:r>
          </a:p>
          <a:p>
            <a:pPr>
              <a:buNone/>
            </a:pPr>
            <a:r>
              <a:rPr lang="ru-RU" sz="4000" dirty="0" smtClean="0"/>
              <a:t> Ручки, книги и тетрадки?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1439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/>
              <a:t>Поэт посвятил стихи вьюге, бурану, метели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Documents and Settings\Admin\Рабочий стол\Времена года\foto06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4414" y="2159000"/>
            <a:ext cx="5262586" cy="398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/>
                </a:solidFill>
              </a:rPr>
              <a:t>ПРОБЛЕМА!!!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dirty="0" smtClean="0"/>
              <a:t>Существительные  стоят в одном и том же падеже (дательном), в одном и том же числе (единственном), а окончания у них разные. Почему? </a:t>
            </a:r>
            <a:endParaRPr lang="ru-RU" dirty="0" smtClean="0"/>
          </a:p>
          <a:p>
            <a:pPr eaLnBrk="1" hangingPunct="1"/>
            <a:endParaRPr lang="ru-RU" dirty="0" smtClean="0"/>
          </a:p>
        </p:txBody>
      </p:sp>
      <p:pic>
        <p:nvPicPr>
          <p:cNvPr id="5" name="Рисунок 1" descr="ag00317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16238" y="4064000"/>
            <a:ext cx="336232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comp\Рабочий стол\ж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5" y="855640"/>
            <a:ext cx="7532710" cy="5372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971550" y="2133600"/>
            <a:ext cx="6883400" cy="10810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4611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Ко второму склонению относятся </a:t>
            </a:r>
          </a:p>
        </p:txBody>
      </p:sp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1042988" y="0"/>
            <a:ext cx="6811962" cy="11953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621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 первому склонению относятся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981075"/>
            <a:ext cx="885825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имена существительные                                        </a:t>
            </a:r>
            <a:r>
              <a:rPr lang="ru-RU" sz="2400" b="1">
                <a:solidFill>
                  <a:srgbClr val="FF0000"/>
                </a:solidFill>
                <a:latin typeface="Arial Black" pitchFamily="34" charset="0"/>
              </a:rPr>
              <a:t>женского и мужского рода</a:t>
            </a:r>
            <a:r>
              <a:rPr lang="ru-RU" sz="2400" b="1">
                <a:solidFill>
                  <a:schemeClr val="accent2"/>
                </a:solidFill>
                <a:latin typeface="Arial Black" pitchFamily="34" charset="0"/>
              </a:rPr>
              <a:t> </a:t>
            </a:r>
            <a:r>
              <a:rPr lang="ru-RU" sz="2400" b="1">
                <a:solidFill>
                  <a:schemeClr val="accent2"/>
                </a:solidFill>
              </a:rPr>
              <a:t>с окончаниями </a:t>
            </a:r>
            <a:r>
              <a:rPr lang="en-US" sz="2400" b="1">
                <a:solidFill>
                  <a:srgbClr val="FF0000"/>
                </a:solidFill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 Black" pitchFamily="34" charset="0"/>
              </a:rPr>
              <a:t>- </a:t>
            </a:r>
            <a:r>
              <a:rPr lang="ru-RU" sz="3200" b="1">
                <a:solidFill>
                  <a:srgbClr val="FF0000"/>
                </a:solidFill>
                <a:latin typeface="Arial Black" pitchFamily="34" charset="0"/>
              </a:rPr>
              <a:t>А,</a:t>
            </a:r>
            <a:r>
              <a:rPr lang="en-US" sz="3200" b="1">
                <a:solidFill>
                  <a:srgbClr val="FF0000"/>
                </a:solidFill>
                <a:latin typeface="Arial Black" pitchFamily="34" charset="0"/>
              </a:rPr>
              <a:t> -</a:t>
            </a:r>
            <a:r>
              <a:rPr lang="ru-RU" sz="3200" b="1">
                <a:solidFill>
                  <a:srgbClr val="FF0000"/>
                </a:solidFill>
                <a:latin typeface="Arial Black" pitchFamily="34" charset="0"/>
              </a:rPr>
              <a:t>Я</a:t>
            </a:r>
            <a:r>
              <a:rPr lang="ru-RU" sz="3200" b="1">
                <a:solidFill>
                  <a:schemeClr val="accent2"/>
                </a:solidFill>
                <a:latin typeface="Arial Black" pitchFamily="34" charset="0"/>
              </a:rPr>
              <a:t> </a:t>
            </a:r>
            <a:r>
              <a:rPr lang="ru-RU" sz="3200" b="1">
                <a:solidFill>
                  <a:schemeClr val="accent2"/>
                </a:solidFill>
              </a:rPr>
              <a:t>         </a:t>
            </a:r>
            <a:r>
              <a:rPr lang="ru-RU" sz="2400" b="1">
                <a:solidFill>
                  <a:schemeClr val="accent2"/>
                </a:solidFill>
              </a:rPr>
              <a:t>в именительном падеже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85750" y="2924175"/>
            <a:ext cx="850106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имена существительные                                                                                  </a:t>
            </a:r>
            <a:r>
              <a:rPr lang="ru-RU" sz="2800" b="1">
                <a:solidFill>
                  <a:srgbClr val="FF0000"/>
                </a:solidFill>
                <a:latin typeface="Arial Black" pitchFamily="34" charset="0"/>
              </a:rPr>
              <a:t>мужского рода с нулевым окончанием</a:t>
            </a:r>
            <a:r>
              <a:rPr lang="ru-RU" sz="2800" b="1">
                <a:solidFill>
                  <a:schemeClr val="accent2"/>
                </a:solidFill>
                <a:latin typeface="Arial Black" pitchFamily="34" charset="0"/>
              </a:rPr>
              <a:t>                                                                                 </a:t>
            </a:r>
            <a:r>
              <a:rPr lang="ru-RU" sz="2400" b="1">
                <a:solidFill>
                  <a:schemeClr val="accent2"/>
                </a:solidFill>
              </a:rPr>
              <a:t>и </a:t>
            </a:r>
            <a:r>
              <a:rPr lang="en-US" sz="2400" b="1">
                <a:solidFill>
                  <a:schemeClr val="accent2"/>
                </a:solidFill>
              </a:rPr>
              <a:t> </a:t>
            </a:r>
            <a:r>
              <a:rPr lang="ru-RU" sz="2800" b="1">
                <a:solidFill>
                  <a:srgbClr val="FF0000"/>
                </a:solidFill>
                <a:latin typeface="Arial Black" pitchFamily="34" charset="0"/>
              </a:rPr>
              <a:t>среднего рода</a:t>
            </a:r>
            <a:r>
              <a:rPr lang="ru-RU" sz="2800" b="1">
                <a:solidFill>
                  <a:schemeClr val="accent2"/>
                </a:solidFill>
                <a:latin typeface="Arial Black" pitchFamily="34" charset="0"/>
              </a:rPr>
              <a:t> </a:t>
            </a:r>
            <a:r>
              <a:rPr lang="ru-RU" sz="2400" b="1">
                <a:solidFill>
                  <a:schemeClr val="accent2"/>
                </a:solidFill>
              </a:rPr>
              <a:t>с окончаниями </a:t>
            </a:r>
            <a:r>
              <a:rPr lang="en-US" sz="2800" b="1">
                <a:solidFill>
                  <a:srgbClr val="FF0000"/>
                </a:solidFill>
                <a:latin typeface="Arial Black" pitchFamily="34" charset="0"/>
              </a:rPr>
              <a:t> - </a:t>
            </a:r>
            <a:r>
              <a:rPr lang="ru-RU" sz="2800" b="1">
                <a:solidFill>
                  <a:srgbClr val="FF0000"/>
                </a:solidFill>
                <a:latin typeface="Arial Black" pitchFamily="34" charset="0"/>
              </a:rPr>
              <a:t>О, -</a:t>
            </a:r>
            <a:r>
              <a:rPr lang="en-US" sz="2800" b="1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800" b="1">
                <a:solidFill>
                  <a:srgbClr val="FF0000"/>
                </a:solidFill>
                <a:latin typeface="Arial Black" pitchFamily="34" charset="0"/>
              </a:rPr>
              <a:t>Е</a:t>
            </a:r>
            <a:r>
              <a:rPr lang="ru-RU" sz="2800" b="1">
                <a:solidFill>
                  <a:schemeClr val="accent2"/>
                </a:solidFill>
                <a:latin typeface="Arial Black" pitchFamily="34" charset="0"/>
              </a:rPr>
              <a:t>                                                                                                                                   </a:t>
            </a:r>
            <a:r>
              <a:rPr lang="ru-RU" sz="2400" b="1">
                <a:solidFill>
                  <a:schemeClr val="accent2"/>
                </a:solidFill>
              </a:rPr>
              <a:t>в именительном падеже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0" y="5357813"/>
            <a:ext cx="9144000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имена существительные                                                                                       </a:t>
            </a:r>
            <a:r>
              <a:rPr lang="ru-RU" sz="2800" b="1">
                <a:solidFill>
                  <a:srgbClr val="FF0000"/>
                </a:solidFill>
                <a:latin typeface="Arial Black" pitchFamily="34" charset="0"/>
              </a:rPr>
              <a:t>женского рода с мягким знаком на конце</a:t>
            </a:r>
            <a:r>
              <a:rPr lang="ru-RU" sz="2800" b="1">
                <a:solidFill>
                  <a:schemeClr val="accent2"/>
                </a:solidFill>
                <a:latin typeface="Arial Black" pitchFamily="34" charset="0"/>
              </a:rPr>
              <a:t>                                                                         </a:t>
            </a:r>
            <a:r>
              <a:rPr lang="ru-RU" sz="2400" b="1">
                <a:solidFill>
                  <a:schemeClr val="accent2"/>
                </a:solidFill>
              </a:rPr>
              <a:t>в именительном падеже</a:t>
            </a:r>
          </a:p>
        </p:txBody>
      </p:sp>
      <p:pic>
        <p:nvPicPr>
          <p:cNvPr id="7175" name="Picture 11" descr="a4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15888"/>
            <a:ext cx="688975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2" descr="r4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7885113" y="260350"/>
            <a:ext cx="755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13" descr="o4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9388" y="2636838"/>
            <a:ext cx="7620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4" descr="e4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85113" y="2420938"/>
            <a:ext cx="7747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WordArt 15"/>
          <p:cNvSpPr>
            <a:spLocks noChangeArrowheads="1" noChangeShapeType="1" noTextEdit="1"/>
          </p:cNvSpPr>
          <p:nvPr/>
        </p:nvSpPr>
        <p:spPr bwMode="auto">
          <a:xfrm>
            <a:off x="1116013" y="4437063"/>
            <a:ext cx="6884987" cy="1079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4611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 третьему склонению относятся </a:t>
            </a:r>
          </a:p>
        </p:txBody>
      </p:sp>
      <p:pic>
        <p:nvPicPr>
          <p:cNvPr id="7180" name="Picture 16" descr="p4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flipV="1">
            <a:off x="7524750" y="4941888"/>
            <a:ext cx="773113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/>
      <p:bldP spid="5128" grpId="0"/>
      <p:bldP spid="5129" grpId="0"/>
      <p:bldP spid="5130" grpId="0"/>
      <p:bldP spid="51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684213" y="115888"/>
            <a:ext cx="7775575" cy="38163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Impact"/>
              </a:rPr>
              <a:t>Работа </a:t>
            </a:r>
          </a:p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Impact"/>
              </a:rPr>
              <a:t>с учебником</a:t>
            </a:r>
          </a:p>
        </p:txBody>
      </p:sp>
      <p:pic>
        <p:nvPicPr>
          <p:cNvPr id="10243" name="Picture 5" descr="j008895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71750" y="3068638"/>
            <a:ext cx="3929063" cy="336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</a:t>
            </a:r>
            <a:r>
              <a:rPr lang="ru-RU" dirty="0" smtClean="0">
                <a:solidFill>
                  <a:schemeClr val="accent1"/>
                </a:solidFill>
              </a:rPr>
              <a:t>Тема урока: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6000" dirty="0" smtClean="0"/>
              <a:t>Три склонения имен существительных.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95288" y="2133600"/>
            <a:ext cx="19446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      </a:t>
            </a:r>
            <a:endParaRPr lang="ru-RU" b="1" dirty="0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372225" y="2060575"/>
            <a:ext cx="23764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8203" name="WordArt 11"/>
          <p:cNvSpPr>
            <a:spLocks noChangeArrowheads="1" noChangeShapeType="1" noTextEdit="1"/>
          </p:cNvSpPr>
          <p:nvPr/>
        </p:nvSpPr>
        <p:spPr bwMode="auto">
          <a:xfrm>
            <a:off x="214313" y="571500"/>
            <a:ext cx="2663825" cy="10080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638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1 склонение</a:t>
            </a:r>
          </a:p>
        </p:txBody>
      </p:sp>
      <p:sp>
        <p:nvSpPr>
          <p:cNvPr id="8213" name="WordArt 21"/>
          <p:cNvSpPr>
            <a:spLocks noChangeArrowheads="1" noChangeShapeType="1" noTextEdit="1"/>
          </p:cNvSpPr>
          <p:nvPr/>
        </p:nvSpPr>
        <p:spPr bwMode="auto">
          <a:xfrm>
            <a:off x="3059113" y="0"/>
            <a:ext cx="2663825" cy="10080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638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2 склонение</a:t>
            </a:r>
          </a:p>
        </p:txBody>
      </p:sp>
      <p:sp>
        <p:nvSpPr>
          <p:cNvPr id="8214" name="WordArt 22"/>
          <p:cNvSpPr>
            <a:spLocks noChangeArrowheads="1" noChangeShapeType="1" noTextEdit="1"/>
          </p:cNvSpPr>
          <p:nvPr/>
        </p:nvSpPr>
        <p:spPr bwMode="auto">
          <a:xfrm>
            <a:off x="6000750" y="642938"/>
            <a:ext cx="2663825" cy="100806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638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3 склонение</a:t>
            </a:r>
          </a:p>
        </p:txBody>
      </p:sp>
      <p:pic>
        <p:nvPicPr>
          <p:cNvPr id="8" name="Picture 11" descr="a4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643063"/>
            <a:ext cx="52228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r4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1571625" y="1500188"/>
            <a:ext cx="428625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3" descr="o4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1000125"/>
            <a:ext cx="5000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4" descr="e4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7750" y="6286500"/>
            <a:ext cx="419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6" descr="p4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flipV="1">
            <a:off x="7059613" y="5715000"/>
            <a:ext cx="7270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5000625" y="4429125"/>
            <a:ext cx="571500" cy="500063"/>
          </a:xfrm>
          <a:prstGeom prst="rect">
            <a:avLst/>
          </a:prstGeom>
          <a:noFill/>
          <a:ln w="635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357159" y="2143116"/>
          <a:ext cx="8143932" cy="3524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лампа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тополь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соль</a:t>
                      </a:r>
                      <a:endParaRPr lang="ru-RU" sz="320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зима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сугроб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печь</a:t>
                      </a:r>
                      <a:endParaRPr lang="ru-RU" sz="3200" dirty="0"/>
                    </a:p>
                  </a:txBody>
                  <a:tcPr/>
                </a:tc>
              </a:tr>
              <a:tr h="88106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вьюга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мороз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метель</a:t>
                      </a:r>
                      <a:endParaRPr lang="ru-RU" sz="3200" dirty="0"/>
                    </a:p>
                  </a:txBody>
                  <a:tcPr/>
                </a:tc>
              </a:tr>
              <a:tr h="92869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снежинка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снег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помощь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9" grpId="0"/>
      <p:bldP spid="8203" grpId="0" animBg="1"/>
      <p:bldP spid="8213" grpId="0" animBg="1"/>
      <p:bldP spid="8214" grpId="0" animBg="1"/>
      <p:bldP spid="13" grpId="0" animBg="1"/>
      <p:bldP spid="13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3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B13F9A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334</Words>
  <Application>Microsoft Office PowerPoint</Application>
  <PresentationFormat>Экран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Слайд 1</vt:lpstr>
      <vt:lpstr>Слайд 2</vt:lpstr>
      <vt:lpstr>Слайд 3</vt:lpstr>
      <vt:lpstr>ПРОБЛЕМА!!!</vt:lpstr>
      <vt:lpstr>Слайд 5</vt:lpstr>
      <vt:lpstr>Слайд 6</vt:lpstr>
      <vt:lpstr>Слайд 7</vt:lpstr>
      <vt:lpstr>   Тема урока:</vt:lpstr>
      <vt:lpstr>Слайд 9</vt:lpstr>
      <vt:lpstr>Слайд 10</vt:lpstr>
      <vt:lpstr>Слайд 11</vt:lpstr>
      <vt:lpstr> </vt:lpstr>
      <vt:lpstr>Снежинка Пушинка Летает сверкает    </vt:lpstr>
      <vt:lpstr>Слайд 14</vt:lpstr>
      <vt:lpstr>          Проблема !!!</vt:lpstr>
      <vt:lpstr>Домашнее задание.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</cp:lastModifiedBy>
  <cp:revision>15</cp:revision>
  <dcterms:created xsi:type="dcterms:W3CDTF">2013-12-16T17:10:51Z</dcterms:created>
  <dcterms:modified xsi:type="dcterms:W3CDTF">2014-04-11T19:54:41Z</dcterms:modified>
</cp:coreProperties>
</file>