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88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30825" cy="399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8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0"/>
            <a:ext cx="3268663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278313" y="0"/>
            <a:ext cx="3268662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10155238"/>
            <a:ext cx="3268663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180DC018-C0EC-4F6F-A333-F908784717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C214D9-F33A-4F74-96FE-1FA70A102490}" type="slidenum">
              <a:rPr lang="en-US"/>
              <a:pPr/>
              <a:t>1</a:t>
            </a:fld>
            <a:endParaRPr lang="en-US"/>
          </a:p>
        </p:txBody>
      </p:sp>
      <p:sp>
        <p:nvSpPr>
          <p:cNvPr id="2765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ln/>
        </p:spPr>
      </p:sp>
      <p:sp>
        <p:nvSpPr>
          <p:cNvPr id="27651" name="Rectangle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9F1F0D-9B6D-41C8-AE9D-DC4856991B59}" type="slidenum">
              <a:rPr lang="en-US"/>
              <a:pPr/>
              <a:t>10</a:t>
            </a:fld>
            <a:endParaRPr lang="en-US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7BBF220-F2E0-4A92-BF80-B189D80BD004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6B4D89-46E8-401A-B773-BB2BB4146C51}" type="slidenum">
              <a:rPr lang="en-US"/>
              <a:pPr/>
              <a:t>11</a:t>
            </a:fld>
            <a:endParaRPr lang="en-US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2923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3BD18E-9B43-4911-9795-E65CF1963614}" type="slidenum">
              <a:rPr lang="en-US"/>
              <a:pPr/>
              <a:t>12</a:t>
            </a:fld>
            <a:endParaRPr lang="en-US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976CC55-30A7-41D1-8583-3454EF5FAF84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algn="r" eaLnBrk="1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29699" name="Rectangle 3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ln/>
        </p:spPr>
      </p:sp>
      <p:sp>
        <p:nvSpPr>
          <p:cNvPr id="29700" name="Rectangle 4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23242B-24C9-4356-9F45-410AB28F3EAF}" type="slidenum">
              <a:rPr lang="en-US"/>
              <a:pPr/>
              <a:t>2</a:t>
            </a:fld>
            <a:endParaRPr lang="en-US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64B9D16-1962-4463-91FA-26095E79A3B7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1C634A-E620-4440-8774-26E1AE038ED9}" type="slidenum">
              <a:rPr lang="en-US"/>
              <a:pPr/>
              <a:t>3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7F42580-75F8-4A92-A332-CCE78C9437AB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81B62C-DAE6-4ED7-A03F-A6A2A9F09F02}" type="slidenum">
              <a:rPr lang="en-US"/>
              <a:pPr/>
              <a:t>4</a:t>
            </a:fld>
            <a:endParaRPr lang="en-US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AE4B935-A7EE-483A-8F32-4739C5CB8EDE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25CC31-DA5F-4611-8E28-28CB9B060A48}" type="slidenum">
              <a:rPr lang="en-US"/>
              <a:pPr/>
              <a:t>5</a:t>
            </a:fld>
            <a:endParaRPr lang="en-US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3653B52-66DD-4209-9547-64C103A625D6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6DE47A-7EDE-446C-841E-6FA52B8ADA96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8D8E2E7-F18A-45B2-BEB6-CD7BBC56F80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179146-786C-4A00-A0E2-1492002430E4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7540456-2404-4681-8570-460CD993180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CC777A-63FE-4DA9-BABA-BD3CE847C17A}" type="slidenum">
              <a:rPr lang="en-US"/>
              <a:pPr/>
              <a:t>8</a:t>
            </a:fld>
            <a:endParaRPr lang="en-US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7BCEF0C-74F3-455B-9599-C1DED0164175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C16E06-878B-4C56-8D2B-7FE7537486DC}" type="slidenum">
              <a:rPr lang="en-US"/>
              <a:pPr/>
              <a:t>9</a:t>
            </a:fld>
            <a:endParaRPr lang="en-US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BD07F3B-23C4-4F17-8E0E-8EFE46D56891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555953-6E60-410F-A243-9BA48D6C1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94DA2F-B196-4752-B1F0-3AB51078E7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6150" y="301625"/>
            <a:ext cx="2263775" cy="5845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0512" cy="5845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EA95D2-72E5-4085-B47C-AFB2D5C06A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56687" cy="1247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7227888" y="6886575"/>
            <a:ext cx="2333625" cy="506413"/>
          </a:xfrm>
        </p:spPr>
        <p:txBody>
          <a:bodyPr/>
          <a:lstStyle>
            <a:lvl1pPr>
              <a:defRPr/>
            </a:lvl1pPr>
          </a:lstStyle>
          <a:p>
            <a:fld id="{855BDCE1-3EB0-4ECB-B801-EEE681D671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FBABB9D-A276-49A3-9305-0AD5AB7429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8FE692-F65B-4D55-843A-F6A122D496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1350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6988" y="1768475"/>
            <a:ext cx="4452937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3FD2A1C-34C1-44EB-8C2F-0FEA34A918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29A90B-4CEB-4127-AC9A-95CFF824CE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0C3FE7-EFE7-46A9-BFAF-C5CAC6A50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8AAE2C-E620-4F4F-BA9F-AB01C88756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27356B-716E-4413-996A-2876DD94FA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9D7493-269F-4F4A-B86E-D5427D2DA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6687" cy="124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6687" cy="437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35212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82938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3625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37FDDBB2-EA6A-4D06-B57D-EA68DD0F52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8425" y="5549900"/>
            <a:ext cx="3854450" cy="201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ea typeface="Microsoft YaHei" charset="-122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5000B"/>
                </a:solidFill>
                <a:ea typeface="Microsoft YaHei" charset="-122"/>
              </a:rPr>
              <a:t>Урок географии в 8 классе</a:t>
            </a:r>
            <a:r>
              <a:rPr lang="ru-RU" b="1">
                <a:solidFill>
                  <a:srgbClr val="C5000B"/>
                </a:solidFill>
              </a:rPr>
              <a:t>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5000B"/>
                </a:solidFill>
                <a:ea typeface="Microsoft YaHei" charset="-122"/>
              </a:rPr>
              <a:t>Разработала и провела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5000B"/>
                </a:solidFill>
                <a:ea typeface="Microsoft YaHei" charset="-122"/>
              </a:rPr>
              <a:t>Швецова Виктория Аркадьевна,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5000B"/>
                </a:solidFill>
                <a:ea typeface="Microsoft YaHei" charset="-122"/>
              </a:rPr>
              <a:t>учитель географии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5000B"/>
                </a:solidFill>
                <a:ea typeface="Microsoft YaHei" charset="-122"/>
              </a:rPr>
              <a:t>МОБУ Новобурейской СОШ № 3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C5000B"/>
                </a:solidFill>
                <a:ea typeface="Microsoft YaHei" charset="-122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2" name="Group 28"/>
          <p:cNvGraphicFramePr>
            <a:graphicFrameLocks noGrp="1"/>
          </p:cNvGraphicFramePr>
          <p:nvPr/>
        </p:nvGraphicFramePr>
        <p:xfrm>
          <a:off x="360363" y="1258888"/>
          <a:ext cx="9261475" cy="5916130"/>
        </p:xfrm>
        <a:graphic>
          <a:graphicData uri="http://schemas.openxmlformats.org/drawingml/2006/table">
            <a:tbl>
              <a:tblPr/>
              <a:tblGrid>
                <a:gridCol w="4481512"/>
                <a:gridCol w="4779963"/>
              </a:tblGrid>
              <a:tr h="13636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Усложнённый вариант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(тестовые задания с двумя верными ответами)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максимальная отметка «5»</a:t>
                      </a: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Упрощённый вариант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(тестовые задания с одним верным ответом)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максимальная отметка «4»</a:t>
                      </a: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932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Ответы: 1 — в, г;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                2 — в, г;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                3 — в, г;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                4 — в, г;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                5 — в, г.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За каждую верную букву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по одному баллу!!!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Отметки: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        10          баллов           - «5»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         9 — 7   баллов           - «4»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         6 — 4   баллов             - «3»</a:t>
                      </a:r>
                    </a:p>
                  </a:txBody>
                  <a:tcPr marL="90000" marR="90000" marT="1535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Ответы: 1 — б;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                2 — б;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                3 — б;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                4 — б;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                5 — б.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За каждую верную букву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по одному баллу!!!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Mangal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Отметки: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                 5  - 4 баллов -  «4»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                 3 балла          - «3»</a:t>
                      </a:r>
                    </a:p>
                  </a:txBody>
                  <a:tcPr marL="90000" marR="90000" marT="1535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2984500" y="134938"/>
            <a:ext cx="4364038" cy="903287"/>
          </a:xfrm>
          <a:prstGeom prst="roundRect">
            <a:avLst>
              <a:gd name="adj" fmla="val 30722"/>
            </a:avLst>
          </a:prstGeom>
          <a:solidFill>
            <a:srgbClr val="CCCC00"/>
          </a:solidFill>
          <a:ln w="36000">
            <a:solidFill>
              <a:srgbClr val="808080"/>
            </a:solidFill>
            <a:bevel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000000"/>
                </a:solidFill>
              </a:rPr>
              <a:t>Ключ к тесту</a:t>
            </a:r>
          </a:p>
        </p:txBody>
      </p:sp>
      <p:graphicFrame>
        <p:nvGraphicFramePr>
          <p:cNvPr id="11271" name="Group 7"/>
          <p:cNvGraphicFramePr>
            <a:graphicFrameLocks noGrp="1"/>
          </p:cNvGraphicFramePr>
          <p:nvPr/>
        </p:nvGraphicFramePr>
        <p:xfrm>
          <a:off x="1944688" y="1331913"/>
          <a:ext cx="9280525" cy="5907088"/>
        </p:xfrm>
        <a:graphic>
          <a:graphicData uri="http://schemas.openxmlformats.org/drawingml/2006/table">
            <a:tbl>
              <a:tblPr/>
              <a:tblGrid>
                <a:gridCol w="9280525"/>
              </a:tblGrid>
              <a:tr h="59070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6159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4824413" y="1258888"/>
            <a:ext cx="28575" cy="59769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60363" y="2627313"/>
            <a:ext cx="921702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2788" y="646113"/>
            <a:ext cx="8729662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73238" y="1789113"/>
            <a:ext cx="6534150" cy="571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57188" y="465138"/>
            <a:ext cx="55880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000000"/>
                </a:solidFill>
                <a:ea typeface="Microsoft YaHei" charset="-122"/>
              </a:rPr>
              <a:t>ИСТОЧНИКИ ИЛЛЮСТРАЦИЙ:</a:t>
            </a:r>
          </a:p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B80047"/>
                </a:solidFill>
                <a:ea typeface="Microsoft YaHei" charset="-122"/>
              </a:rPr>
              <a:t>Ребусы.</a:t>
            </a:r>
          </a:p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ea typeface="Microsoft YaHei" charset="-122"/>
              </a:rPr>
              <a:t>http://www.filipoc.ru/guess/rebus/rebusi-pro-jivotnyih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33375" y="1198563"/>
            <a:ext cx="525462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ea typeface="Microsoft YaHei" charset="-122"/>
              </a:rPr>
              <a:t>http://pesochnizza.ru/igroteka/rebusy-v-kartinkah-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33375" y="1525588"/>
            <a:ext cx="60706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ea typeface="Microsoft YaHei" charset="-122"/>
              </a:rPr>
              <a:t>http://vdetskommire.ru/growth/rebus-pro-zhivotnyx-prostoj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25488" y="5070475"/>
            <a:ext cx="7491412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95288" y="2492375"/>
            <a:ext cx="30607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ea typeface="Microsoft YaHei" charset="-122"/>
              </a:rPr>
              <a:t>http://images.yandex.ru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351463" y="1198563"/>
            <a:ext cx="306387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ea typeface="Microsoft YaHei" charset="-122"/>
              </a:rPr>
              <a:t>2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95288" y="2127250"/>
            <a:ext cx="22510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B80047"/>
                </a:solidFill>
                <a:ea typeface="Microsoft YaHei" charset="-122"/>
              </a:rPr>
              <a:t>Фотографии.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7338" y="250825"/>
            <a:ext cx="3700462" cy="574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78438" y="249238"/>
            <a:ext cx="4451350" cy="587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6900" y="3694113"/>
            <a:ext cx="2354263" cy="6516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49288" y="3376613"/>
            <a:ext cx="1287462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309688" y="6948488"/>
            <a:ext cx="952500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591300" y="3414713"/>
            <a:ext cx="2041525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КОШКА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46700" y="4133850"/>
            <a:ext cx="4370388" cy="569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411788" y="6818313"/>
            <a:ext cx="1017587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235200" y="3289300"/>
            <a:ext cx="1244600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ЛОСЬ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295400" y="6989763"/>
            <a:ext cx="1244600" cy="88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ВОЛК   </a:t>
            </a:r>
            <a:r>
              <a:rPr lang="ru-RU">
                <a:solidFill>
                  <a:srgbClr val="000000"/>
                </a:solidFill>
              </a:rPr>
              <a:t>            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997700" y="6959600"/>
            <a:ext cx="1955800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КРОТ    </a:t>
            </a:r>
            <a:r>
              <a:rPr lang="ru-RU">
                <a:solidFill>
                  <a:srgbClr val="000000"/>
                </a:solidFill>
              </a:rPr>
              <a:t>     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42900" y="88900"/>
            <a:ext cx="9321800" cy="1612900"/>
          </a:xfrm>
          <a:prstGeom prst="roundRect">
            <a:avLst>
              <a:gd name="adj" fmla="val 30722"/>
            </a:avLst>
          </a:prstGeom>
          <a:solidFill>
            <a:srgbClr val="FFCC99"/>
          </a:solidFill>
          <a:ln w="36000">
            <a:solidFill>
              <a:srgbClr val="808080"/>
            </a:solidFill>
            <a:bevel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i="1">
                <a:solidFill>
                  <a:srgbClr val="7E0021"/>
                </a:solidFill>
              </a:rPr>
              <a:t>ЖИВОТНЫЙ МИР РОССИИ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62650" y="4090988"/>
            <a:ext cx="4065588" cy="641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17838" y="3157538"/>
            <a:ext cx="4035425" cy="6053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13" y="1828800"/>
            <a:ext cx="4144962" cy="6192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88" y="5253038"/>
            <a:ext cx="2286000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963" y="5253038"/>
            <a:ext cx="2286000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341313" y="87313"/>
            <a:ext cx="9321800" cy="534987"/>
          </a:xfrm>
          <a:prstGeom prst="roundRect">
            <a:avLst>
              <a:gd name="adj" fmla="val 30722"/>
            </a:avLst>
          </a:prstGeom>
          <a:solidFill>
            <a:srgbClr val="AECF00"/>
          </a:solidFill>
          <a:ln w="36000">
            <a:solidFill>
              <a:srgbClr val="808080"/>
            </a:solidFill>
            <a:bevel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</a:rPr>
              <a:t>ОСОБЕННОСТИ ЖИВОТНОГО МИРА РОССИИ</a:t>
            </a:r>
          </a:p>
        </p:txBody>
      </p:sp>
      <p:graphicFrame>
        <p:nvGraphicFramePr>
          <p:cNvPr id="5122" name="Group 2"/>
          <p:cNvGraphicFramePr>
            <a:graphicFrameLocks noGrp="1"/>
          </p:cNvGraphicFramePr>
          <p:nvPr/>
        </p:nvGraphicFramePr>
        <p:xfrm>
          <a:off x="457200" y="901700"/>
          <a:ext cx="9401175" cy="7882438"/>
        </p:xfrm>
        <a:graphic>
          <a:graphicData uri="http://schemas.openxmlformats.org/drawingml/2006/table">
            <a:tbl>
              <a:tblPr/>
              <a:tblGrid>
                <a:gridCol w="1935163"/>
                <a:gridCol w="4837112"/>
                <a:gridCol w="2628900"/>
              </a:tblGrid>
              <a:tr h="9620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Природная зона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20556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Приспособления животных к условиям обитания</a:t>
                      </a:r>
                    </a:p>
                  </a:txBody>
                  <a:tcPr marL="90000" marR="90000" marT="20556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Типичные животные</a:t>
                      </a:r>
                    </a:p>
                  </a:txBody>
                  <a:tcPr marL="90000" marR="90000" marT="20556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CC"/>
                    </a:solidFill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2396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2396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2396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13843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2396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2396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223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2396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2396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2396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189791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Mangal" charset="0"/>
                        </a:rPr>
                        <a:t> </a:t>
                      </a:r>
                    </a:p>
                  </a:txBody>
                  <a:tcPr marL="90000" marR="90000" marT="1535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2396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554038" y="1887538"/>
            <a:ext cx="17018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</a:rPr>
              <a:t>1. Тундра.</a:t>
            </a: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2397125" y="1912938"/>
            <a:ext cx="4664075" cy="1003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just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Густая шерсть и оперение, толстый слой подкожного жира, покровительственная окраска, миграции, откочёвывание.</a:t>
            </a: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7305675" y="1862138"/>
            <a:ext cx="2463800" cy="1228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 algn="just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Северный олень, песец, полярный волк, белая куропатка.  </a:t>
            </a: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579438" y="3195638"/>
            <a:ext cx="17145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</a:rPr>
              <a:t>2. Лес.</a:t>
            </a: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2478088" y="3259138"/>
            <a:ext cx="4570412" cy="9477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 algn="just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Ярусное распределение, спячка, линька, наличие нор, густой мех зимой. </a:t>
            </a:r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7335838" y="3216275"/>
            <a:ext cx="2403475" cy="1228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 algn="just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Лось, медведь, белка, бурундук, глухарь, тигр, рысь.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587375" y="4611688"/>
            <a:ext cx="1706563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</a:rPr>
              <a:t>3. Степь.</a:t>
            </a:r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2528888" y="4572000"/>
            <a:ext cx="4537075" cy="9477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 algn="just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Стадный или колониальный образ жизни, быстрый бег, наличие нор, запасы пищи на зиму.</a:t>
            </a:r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>
            <a:off x="7366000" y="4694238"/>
            <a:ext cx="2327275" cy="6651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 algn="just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Сайгак, суслик, дрофа, сурок.</a:t>
            </a: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2571750" y="5700713"/>
            <a:ext cx="4568825" cy="15128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 algn="just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Серовато — бурая или жёлтая окраска, быстрое передвижение, наличие нор, активный образ жизни в тёмное время суток, летняя спячка. </a:t>
            </a:r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>
            <a:off x="7315200" y="5921375"/>
            <a:ext cx="2476500" cy="9477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 algn="just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Джейран, сайгак, тушканчики, ящерицы, змеи.</a:t>
            </a:r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>
            <a:off x="587375" y="6027738"/>
            <a:ext cx="1809750" cy="6778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</a:rPr>
              <a:t>4. Пустыня.</a:t>
            </a:r>
          </a:p>
        </p:txBody>
      </p:sp>
      <p:sp>
        <p:nvSpPr>
          <p:cNvPr id="5150" name="AutoShape 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9138" y="5148263"/>
            <a:ext cx="1470025" cy="538162"/>
          </a:xfrm>
          <a:prstGeom prst="notchedRightArrow">
            <a:avLst>
              <a:gd name="adj1" fmla="val 50000"/>
              <a:gd name="adj2" fmla="val 38786"/>
            </a:avLst>
          </a:prstGeom>
          <a:solidFill>
            <a:srgbClr val="D2D2F4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1" name="AutoShape 3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2163" y="6732588"/>
            <a:ext cx="1404937" cy="581025"/>
          </a:xfrm>
          <a:prstGeom prst="notchedRightArrow">
            <a:avLst>
              <a:gd name="adj1" fmla="val 50000"/>
              <a:gd name="adj2" fmla="val 49917"/>
            </a:avLst>
          </a:prstGeom>
          <a:solidFill>
            <a:srgbClr val="D2D2F4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2" name="AutoShape 3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92163" y="2555875"/>
            <a:ext cx="1395412" cy="517525"/>
          </a:xfrm>
          <a:prstGeom prst="notchedRightArrow">
            <a:avLst>
              <a:gd name="adj1" fmla="val 50000"/>
              <a:gd name="adj2" fmla="val 50019"/>
            </a:avLst>
          </a:prstGeom>
          <a:solidFill>
            <a:srgbClr val="D2D2F4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3" name="AutoShape 3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2163" y="3995738"/>
            <a:ext cx="1404937" cy="449262"/>
          </a:xfrm>
          <a:prstGeom prst="notchedRightArrow">
            <a:avLst>
              <a:gd name="adj1" fmla="val 50000"/>
              <a:gd name="adj2" fmla="val 49992"/>
            </a:avLst>
          </a:prstGeom>
          <a:solidFill>
            <a:srgbClr val="D2D2F4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2354263" y="900113"/>
            <a:ext cx="80962" cy="63865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7158038" y="900113"/>
            <a:ext cx="123825" cy="63865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Effect">
                      <p:stCondLst>
                        <p:cond delay="indefinite"/>
                      </p:stCondLst>
                      <p:childTnLst>
                        <p:par>
                          <p:cTn id="1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1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4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5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Effect">
                      <p:stCondLst>
                        <p:cond delay="indefinite"/>
                      </p:stCondLst>
                      <p:childTnLst>
                        <p:par>
                          <p:cTn id="3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0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3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6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9413" y="1116013"/>
            <a:ext cx="3852862" cy="546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4000" y="3721100"/>
            <a:ext cx="2524125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Песец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6838" y="1090613"/>
            <a:ext cx="2817812" cy="534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5763" y="1103313"/>
            <a:ext cx="3133725" cy="557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813" y="4114800"/>
            <a:ext cx="4071937" cy="641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42900" y="88900"/>
            <a:ext cx="9321800" cy="903288"/>
          </a:xfrm>
          <a:prstGeom prst="roundRect">
            <a:avLst>
              <a:gd name="adj" fmla="val 30722"/>
            </a:avLst>
          </a:prstGeom>
          <a:solidFill>
            <a:srgbClr val="0084D1"/>
          </a:solidFill>
          <a:ln w="36000">
            <a:solidFill>
              <a:srgbClr val="808080"/>
            </a:solidFill>
            <a:bevel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i="1">
                <a:solidFill>
                  <a:srgbClr val="FFFFFF"/>
                </a:solidFill>
              </a:rPr>
              <a:t>ЖИВОТНЫЕ ТУНДРЫ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998788" y="3811588"/>
            <a:ext cx="3708400" cy="37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Полярный  волк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83400" y="3848100"/>
            <a:ext cx="2908300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Лемминг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68875" y="4200525"/>
            <a:ext cx="4576763" cy="624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908800" y="6748463"/>
            <a:ext cx="257333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Белая куропатка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752600" y="6858000"/>
            <a:ext cx="2463800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Северный олень</a:t>
            </a:r>
          </a:p>
        </p:txBody>
      </p:sp>
      <p:sp>
        <p:nvSpPr>
          <p:cNvPr id="6156" name="AutoShap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 flipH="1">
            <a:off x="8783638" y="190500"/>
            <a:ext cx="1295400" cy="700088"/>
          </a:xfrm>
          <a:prstGeom prst="notchedRightArrow">
            <a:avLst>
              <a:gd name="adj1" fmla="val 50000"/>
              <a:gd name="adj2" fmla="val 50028"/>
            </a:avLst>
          </a:pr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13" y="1116013"/>
            <a:ext cx="3462337" cy="476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59613" y="4254500"/>
            <a:ext cx="2633662" cy="612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8550" y="4029075"/>
            <a:ext cx="2994025" cy="698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313" y="3565525"/>
            <a:ext cx="2816225" cy="790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3724275" y="1103313"/>
            <a:ext cx="2674938" cy="2820987"/>
            <a:chOff x="2346" y="695"/>
            <a:chExt cx="1685" cy="1777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346" y="695"/>
              <a:ext cx="1685" cy="17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2349" y="701"/>
              <a:ext cx="1632" cy="17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 anchor="ctr" anchorCtr="1"/>
            <a:lstStyle/>
            <a:p>
              <a:pPr algn="ctr" eaLnBrk="1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  </a:t>
              </a:r>
            </a:p>
          </p:txBody>
        </p:sp>
      </p:grp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40500" y="1079500"/>
            <a:ext cx="3425825" cy="506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323850" y="69850"/>
            <a:ext cx="9321800" cy="903288"/>
          </a:xfrm>
          <a:prstGeom prst="roundRect">
            <a:avLst>
              <a:gd name="adj" fmla="val 30722"/>
            </a:avLst>
          </a:prstGeom>
          <a:solidFill>
            <a:srgbClr val="AECF00"/>
          </a:solidFill>
          <a:ln w="36000">
            <a:solidFill>
              <a:srgbClr val="808080"/>
            </a:solidFill>
            <a:bevel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i="1">
                <a:solidFill>
                  <a:srgbClr val="000000"/>
                </a:solidFill>
              </a:rPr>
              <a:t>ЖИВОТНЫЕ ЛЕСА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28600" y="3009900"/>
            <a:ext cx="825500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Лось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8977313" y="3094038"/>
            <a:ext cx="1295400" cy="37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Рысь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873500" y="3421063"/>
            <a:ext cx="1739900" cy="37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Глухарь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990600" y="6985000"/>
            <a:ext cx="1384300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Бурундук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873500" y="6908800"/>
            <a:ext cx="1206500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Белка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7353300" y="6756400"/>
            <a:ext cx="2271713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Бурый медведь</a:t>
            </a:r>
          </a:p>
        </p:txBody>
      </p:sp>
      <p:sp>
        <p:nvSpPr>
          <p:cNvPr id="7184" name="AutoShape 16">
            <a:hlinkClick r:id="rId9" action="ppaction://hlinksldjump"/>
          </p:cNvPr>
          <p:cNvSpPr>
            <a:spLocks noChangeArrowheads="1"/>
          </p:cNvSpPr>
          <p:nvPr/>
        </p:nvSpPr>
        <p:spPr bwMode="auto">
          <a:xfrm flipH="1">
            <a:off x="8712200" y="69850"/>
            <a:ext cx="1255713" cy="814388"/>
          </a:xfrm>
          <a:prstGeom prst="notchedRightArrow">
            <a:avLst>
              <a:gd name="adj1" fmla="val 50000"/>
              <a:gd name="adj2" fmla="val 50019"/>
            </a:avLst>
          </a:pr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750" y="1017588"/>
            <a:ext cx="3919538" cy="515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327900" y="3136900"/>
            <a:ext cx="1892300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суслики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82600" y="3200400"/>
            <a:ext cx="3759200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76225" y="4572000"/>
            <a:ext cx="4156075" cy="2574925"/>
          </a:xfrm>
          <a:prstGeom prst="rect">
            <a:avLst/>
          </a:prstGeom>
          <a:blipFill dpi="0" rotWithShape="0">
            <a:blip r:embed="rId4" cstate="email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lIns="90000" tIns="45000" rIns="90000" bIns="45000" anchor="ctr" anchorCtr="1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                                          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72213" y="1090613"/>
            <a:ext cx="3468687" cy="5834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172200" y="4338638"/>
            <a:ext cx="3695700" cy="2960687"/>
          </a:xfrm>
          <a:prstGeom prst="rect">
            <a:avLst/>
          </a:prstGeom>
          <a:blipFill dpi="0" rotWithShape="0">
            <a:blip r:embed="rId6" cstate="email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lIns="90000" tIns="45000" rIns="90000" bIns="45000" anchor="ctr" anchorCtr="1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06388" y="52388"/>
            <a:ext cx="9321800" cy="903287"/>
          </a:xfrm>
          <a:prstGeom prst="roundRect">
            <a:avLst>
              <a:gd name="adj" fmla="val 30722"/>
            </a:avLst>
          </a:prstGeom>
          <a:solidFill>
            <a:srgbClr val="CCCC00"/>
          </a:solidFill>
          <a:ln w="36000">
            <a:solidFill>
              <a:srgbClr val="808080"/>
            </a:solidFill>
            <a:bevel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i="1">
                <a:solidFill>
                  <a:srgbClr val="000000"/>
                </a:solidFill>
              </a:rPr>
              <a:t>ЖИВОТНЫЕ СТЕПЕЙ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41713" y="2571750"/>
            <a:ext cx="3194050" cy="571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278563" y="6924675"/>
            <a:ext cx="1209675" cy="37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Дрофа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490913" y="6772275"/>
            <a:ext cx="941387" cy="37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Сурок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82600" y="3065463"/>
            <a:ext cx="1039813" cy="37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Сайгак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832600" y="3378200"/>
            <a:ext cx="2387600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Суслик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648200" y="4914900"/>
            <a:ext cx="1130300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FFFFFF"/>
                </a:solidFill>
              </a:rPr>
              <a:t>Корсак</a:t>
            </a:r>
          </a:p>
        </p:txBody>
      </p:sp>
      <p:sp>
        <p:nvSpPr>
          <p:cNvPr id="8206" name="AutoShape 14">
            <a:hlinkClick r:id="rId8" action="ppaction://hlinksldjump"/>
          </p:cNvPr>
          <p:cNvSpPr>
            <a:spLocks noChangeArrowheads="1"/>
          </p:cNvSpPr>
          <p:nvPr/>
        </p:nvSpPr>
        <p:spPr bwMode="auto">
          <a:xfrm flipH="1">
            <a:off x="8878888" y="114300"/>
            <a:ext cx="1217612" cy="712788"/>
          </a:xfrm>
          <a:prstGeom prst="notchedRightArrow">
            <a:avLst>
              <a:gd name="adj1" fmla="val 50000"/>
              <a:gd name="adj2" fmla="val 44256"/>
            </a:avLst>
          </a:pr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3025" y="1036638"/>
            <a:ext cx="2584450" cy="495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08763" y="1096963"/>
            <a:ext cx="3346450" cy="4408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502525" y="3321050"/>
            <a:ext cx="1558925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Тушканчик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5100" y="4011613"/>
            <a:ext cx="3522663" cy="552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87338" y="34925"/>
            <a:ext cx="9321800" cy="903288"/>
          </a:xfrm>
          <a:prstGeom prst="roundRect">
            <a:avLst>
              <a:gd name="adj" fmla="val 30722"/>
            </a:avLst>
          </a:prstGeom>
          <a:solidFill>
            <a:srgbClr val="FFCC99"/>
          </a:solidFill>
          <a:ln w="36000">
            <a:solidFill>
              <a:srgbClr val="808080"/>
            </a:solidFill>
            <a:bevel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i="1">
                <a:solidFill>
                  <a:srgbClr val="000000"/>
                </a:solidFill>
              </a:rPr>
              <a:t>ЖИВОТНЫЕ ПУСТЫНЬ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292600" y="3467100"/>
            <a:ext cx="18161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Джейран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23900" y="6883400"/>
            <a:ext cx="1968500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Ушастый ёж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0038" y="4022725"/>
            <a:ext cx="3408362" cy="539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010400" y="6675438"/>
            <a:ext cx="2692400" cy="37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Камышовый кот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1663" y="3359150"/>
            <a:ext cx="3073400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Степная черепаха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7500" y="1079500"/>
            <a:ext cx="3425825" cy="4656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49675" y="4084638"/>
            <a:ext cx="2859088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949700" y="6672263"/>
            <a:ext cx="2616200" cy="37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Каспийский полоз</a:t>
            </a:r>
          </a:p>
        </p:txBody>
      </p:sp>
      <p:sp>
        <p:nvSpPr>
          <p:cNvPr id="9230" name="AutoShape 14">
            <a:hlinkClick r:id="rId9" action="ppaction://hlinksldjump"/>
          </p:cNvPr>
          <p:cNvSpPr>
            <a:spLocks noChangeArrowheads="1"/>
          </p:cNvSpPr>
          <p:nvPr/>
        </p:nvSpPr>
        <p:spPr bwMode="auto">
          <a:xfrm flipH="1">
            <a:off x="8993188" y="63500"/>
            <a:ext cx="996950" cy="687388"/>
          </a:xfrm>
          <a:prstGeom prst="notchedRightArrow">
            <a:avLst>
              <a:gd name="adj1" fmla="val 50000"/>
              <a:gd name="adj2" fmla="val 49923"/>
            </a:avLst>
          </a:pr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76200" y="139700"/>
            <a:ext cx="3441700" cy="581025"/>
          </a:xfrm>
          <a:prstGeom prst="roundRect">
            <a:avLst>
              <a:gd name="adj" fmla="val 30722"/>
            </a:avLst>
          </a:prstGeom>
          <a:solidFill>
            <a:srgbClr val="FFCC99"/>
          </a:solidFill>
          <a:ln w="36000">
            <a:solidFill>
              <a:srgbClr val="808080"/>
            </a:solidFill>
            <a:bevel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90000" tIns="45000" rIns="90000" bIns="45000" anchor="ctr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</a:rPr>
              <a:t> </a:t>
            </a:r>
            <a:r>
              <a:rPr lang="ru-RU" sz="2600" b="1" i="1">
                <a:solidFill>
                  <a:srgbClr val="000000"/>
                </a:solidFill>
              </a:rPr>
              <a:t>«Мозговой штурм»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42300" y="127000"/>
            <a:ext cx="1716088" cy="1436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514600" y="876300"/>
            <a:ext cx="5041900" cy="433388"/>
          </a:xfrm>
          <a:prstGeom prst="wedgeRoundRectCallout">
            <a:avLst>
              <a:gd name="adj1" fmla="val 69130"/>
              <a:gd name="adj2" fmla="val -161116"/>
              <a:gd name="adj3" fmla="val 16667"/>
            </a:avLst>
          </a:prstGeom>
          <a:solidFill>
            <a:srgbClr val="CFE7F5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0000"/>
                </a:solidFill>
              </a:rPr>
              <a:t>Найди соответствие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721100" y="1435100"/>
            <a:ext cx="2374900" cy="381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>
                <a:solidFill>
                  <a:srgbClr val="000000"/>
                </a:solidFill>
              </a:rPr>
              <a:t>Животное 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606800" y="6951663"/>
            <a:ext cx="2700338" cy="41433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>
                <a:solidFill>
                  <a:srgbClr val="000000"/>
                </a:solidFill>
              </a:rPr>
              <a:t>Природная зона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58800" y="5992813"/>
            <a:ext cx="1803400" cy="344487"/>
          </a:xfrm>
          <a:prstGeom prst="rect">
            <a:avLst/>
          </a:prstGeom>
          <a:solidFill>
            <a:srgbClr val="CFE7F5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ТУНДРА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832100" y="5926138"/>
            <a:ext cx="1912938" cy="474662"/>
          </a:xfrm>
          <a:prstGeom prst="rect">
            <a:avLst/>
          </a:prstGeom>
          <a:solidFill>
            <a:srgbClr val="CFE7F5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ЛЕС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240338" y="5908675"/>
            <a:ext cx="1912937" cy="474663"/>
          </a:xfrm>
          <a:prstGeom prst="rect">
            <a:avLst/>
          </a:prstGeom>
          <a:solidFill>
            <a:srgbClr val="CFE7F5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СТЕПЬ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767638" y="5857875"/>
            <a:ext cx="1912937" cy="474663"/>
          </a:xfrm>
          <a:prstGeom prst="rect">
            <a:avLst/>
          </a:prstGeom>
          <a:solidFill>
            <a:srgbClr val="CFE7F5"/>
          </a:solidFill>
          <a:ln w="36000">
            <a:solidFill>
              <a:srgbClr val="808080"/>
            </a:solidFill>
            <a:bevel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ПУСТЫНЯ</a:t>
            </a: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0275" y="2133600"/>
            <a:ext cx="2195513" cy="185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307138" y="3854450"/>
            <a:ext cx="1492250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Белая </a:t>
            </a: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куропатка</a:t>
            </a:r>
          </a:p>
        </p:txBody>
      </p:sp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2309813" y="2182813"/>
            <a:ext cx="1803400" cy="1851025"/>
            <a:chOff x="1455" y="1375"/>
            <a:chExt cx="1136" cy="1166"/>
          </a:xfrm>
        </p:grpSpPr>
        <p:pic>
          <p:nvPicPr>
            <p:cNvPr id="10253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55" y="1376"/>
              <a:ext cx="1136" cy="11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1455" y="1375"/>
              <a:ext cx="1091" cy="11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 anchor="ctr" anchorCtr="1"/>
            <a:lstStyle/>
            <a:p>
              <a:pPr algn="ctr" eaLnBrk="1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>
                <a:solidFill>
                  <a:srgbClr val="000000"/>
                </a:solidFill>
              </a:endParaRPr>
            </a:p>
            <a:p>
              <a:pPr algn="ctr" eaLnBrk="1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>
                <a:solidFill>
                  <a:srgbClr val="000000"/>
                </a:solidFill>
              </a:endParaRPr>
            </a:p>
            <a:p>
              <a:pPr algn="ctr" eaLnBrk="1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>
                <a:solidFill>
                  <a:srgbClr val="000000"/>
                </a:solidFill>
              </a:endParaRPr>
            </a:p>
            <a:p>
              <a:pPr algn="ctr" eaLnBrk="1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>
                <a:solidFill>
                  <a:srgbClr val="000000"/>
                </a:solidFill>
              </a:endParaRPr>
            </a:p>
            <a:p>
              <a:pPr algn="ctr" eaLnBrk="1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>
                <a:solidFill>
                  <a:srgbClr val="000000"/>
                </a:solidFill>
              </a:endParaRPr>
            </a:p>
            <a:p>
              <a:pPr algn="ctr" eaLnBrk="1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>
                <a:solidFill>
                  <a:srgbClr val="000000"/>
                </a:solidFill>
              </a:endParaRPr>
            </a:p>
            <a:p>
              <a:pPr algn="ctr" eaLnBrk="1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>
                <a:solidFill>
                  <a:srgbClr val="000000"/>
                </a:solidFill>
              </a:endParaRPr>
            </a:p>
            <a:p>
              <a:pPr algn="ctr" eaLnBrk="1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>
                <a:solidFill>
                  <a:srgbClr val="000000"/>
                </a:solidFill>
              </a:endParaRPr>
            </a:p>
            <a:p>
              <a:pPr algn="ctr" eaLnBrk="1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>
                <a:solidFill>
                  <a:srgbClr val="000000"/>
                </a:solidFill>
              </a:endParaRPr>
            </a:p>
            <a:p>
              <a:pPr algn="ctr" eaLnBrk="1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>
                <a:solidFill>
                  <a:srgbClr val="000000"/>
                </a:solidFill>
              </a:endParaRPr>
            </a:p>
            <a:p>
              <a:pPr algn="ctr" eaLnBrk="1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714625" y="3960813"/>
            <a:ext cx="1087438" cy="37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Дрофа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203700" y="2154238"/>
            <a:ext cx="1731963" cy="1784350"/>
          </a:xfrm>
          <a:prstGeom prst="rect">
            <a:avLst/>
          </a:prstGeom>
          <a:blipFill dpi="0" rotWithShape="0">
            <a:blip r:embed="rId6" cstate="email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lIns="90000" tIns="45000" rIns="90000" bIns="45000" anchor="ctr" anchorCtr="1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622800" y="3995738"/>
            <a:ext cx="1498600" cy="37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Глухарь</a:t>
            </a:r>
          </a:p>
        </p:txBody>
      </p:sp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300" y="2112963"/>
            <a:ext cx="1962150" cy="196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41300" y="4216400"/>
            <a:ext cx="1879600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Сурок</a:t>
            </a:r>
          </a:p>
        </p:txBody>
      </p:sp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01025" y="2181225"/>
            <a:ext cx="1666875" cy="165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8388350" y="3903663"/>
            <a:ext cx="1292225" cy="37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Джейран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87313" y="7062788"/>
            <a:ext cx="2820987" cy="407987"/>
          </a:xfrm>
          <a:prstGeom prst="rect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i="1">
                <a:solidFill>
                  <a:srgbClr val="000000"/>
                </a:solidFill>
                <a:ea typeface="Microsoft YaHei" charset="-122"/>
              </a:rPr>
              <a:t>Задания для работы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i="1">
                <a:solidFill>
                  <a:srgbClr val="000000"/>
                </a:solidFill>
                <a:ea typeface="Microsoft YaHei" charset="-122"/>
              </a:rPr>
              <a:t>на интерактивной доске</a:t>
            </a:r>
            <a:r>
              <a:rPr lang="ru-RU" sz="1400">
                <a:solidFill>
                  <a:srgbClr val="000000"/>
                </a:solidFill>
                <a:ea typeface="Microsoft YaHei" charset="-122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441</Words>
  <Application>Microsoft Office PowerPoint</Application>
  <PresentationFormat>Произвольный</PresentationFormat>
  <Paragraphs>168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Microsoft YaHei</vt:lpstr>
      <vt:lpstr>Mangal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revaz</dc:creator>
  <cp:lastModifiedBy>re</cp:lastModifiedBy>
  <cp:revision>30</cp:revision>
  <cp:lastPrinted>1601-01-01T00:00:00Z</cp:lastPrinted>
  <dcterms:created xsi:type="dcterms:W3CDTF">2009-04-16T02:32:32Z</dcterms:created>
  <dcterms:modified xsi:type="dcterms:W3CDTF">2014-04-11T19:58:45Z</dcterms:modified>
</cp:coreProperties>
</file>