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65" r:id="rId2"/>
    <p:sldId id="267" r:id="rId3"/>
    <p:sldId id="256" r:id="rId4"/>
    <p:sldId id="303" r:id="rId5"/>
    <p:sldId id="268" r:id="rId6"/>
    <p:sldId id="270" r:id="rId7"/>
    <p:sldId id="278" r:id="rId8"/>
    <p:sldId id="271" r:id="rId9"/>
    <p:sldId id="310" r:id="rId10"/>
    <p:sldId id="272" r:id="rId11"/>
    <p:sldId id="258" r:id="rId12"/>
    <p:sldId id="312" r:id="rId13"/>
    <p:sldId id="313" r:id="rId14"/>
    <p:sldId id="273" r:id="rId15"/>
    <p:sldId id="283" r:id="rId16"/>
    <p:sldId id="305" r:id="rId17"/>
    <p:sldId id="285" r:id="rId18"/>
    <p:sldId id="287" r:id="rId19"/>
    <p:sldId id="284" r:id="rId20"/>
    <p:sldId id="289" r:id="rId21"/>
    <p:sldId id="286" r:id="rId22"/>
    <p:sldId id="294" r:id="rId23"/>
    <p:sldId id="276" r:id="rId24"/>
    <p:sldId id="311" r:id="rId25"/>
    <p:sldId id="279" r:id="rId26"/>
    <p:sldId id="280" r:id="rId27"/>
    <p:sldId id="282" r:id="rId28"/>
    <p:sldId id="277" r:id="rId29"/>
    <p:sldId id="264" r:id="rId30"/>
    <p:sldId id="309" r:id="rId31"/>
    <p:sldId id="297" r:id="rId32"/>
    <p:sldId id="301" r:id="rId33"/>
    <p:sldId id="307" r:id="rId34"/>
    <p:sldId id="263" r:id="rId35"/>
    <p:sldId id="262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800000"/>
    <a:srgbClr val="FF33CC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0" autoAdjust="0"/>
    <p:restoredTop sz="94660"/>
  </p:normalViewPr>
  <p:slideViewPr>
    <p:cSldViewPr snapToGrid="0">
      <p:cViewPr varScale="1">
        <p:scale>
          <a:sx n="42" d="100"/>
          <a:sy n="42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image" Target="../media/image39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image" Target="../media/image38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11" Type="http://schemas.openxmlformats.org/officeDocument/2006/relationships/image" Target="../media/image37.wmf"/><Relationship Id="rId5" Type="http://schemas.openxmlformats.org/officeDocument/2006/relationships/image" Target="../media/image31.wmf"/><Relationship Id="rId10" Type="http://schemas.openxmlformats.org/officeDocument/2006/relationships/image" Target="../media/image36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image" Target="../media/image34.wmf"/><Relationship Id="rId18" Type="http://schemas.openxmlformats.org/officeDocument/2006/relationships/image" Target="../media/image39.wmf"/><Relationship Id="rId3" Type="http://schemas.openxmlformats.org/officeDocument/2006/relationships/image" Target="../media/image42.wmf"/><Relationship Id="rId7" Type="http://schemas.openxmlformats.org/officeDocument/2006/relationships/image" Target="../media/image28.wmf"/><Relationship Id="rId12" Type="http://schemas.openxmlformats.org/officeDocument/2006/relationships/image" Target="../media/image33.wmf"/><Relationship Id="rId17" Type="http://schemas.openxmlformats.org/officeDocument/2006/relationships/image" Target="../media/image38.wmf"/><Relationship Id="rId2" Type="http://schemas.openxmlformats.org/officeDocument/2006/relationships/image" Target="../media/image41.wmf"/><Relationship Id="rId16" Type="http://schemas.openxmlformats.org/officeDocument/2006/relationships/image" Target="../media/image37.wmf"/><Relationship Id="rId1" Type="http://schemas.openxmlformats.org/officeDocument/2006/relationships/image" Target="../media/image40.wmf"/><Relationship Id="rId6" Type="http://schemas.openxmlformats.org/officeDocument/2006/relationships/image" Target="../media/image27.wmf"/><Relationship Id="rId11" Type="http://schemas.openxmlformats.org/officeDocument/2006/relationships/image" Target="../media/image32.wmf"/><Relationship Id="rId5" Type="http://schemas.openxmlformats.org/officeDocument/2006/relationships/image" Target="../media/image44.wmf"/><Relationship Id="rId15" Type="http://schemas.openxmlformats.org/officeDocument/2006/relationships/image" Target="../media/image36.wmf"/><Relationship Id="rId10" Type="http://schemas.openxmlformats.org/officeDocument/2006/relationships/image" Target="../media/image31.wmf"/><Relationship Id="rId4" Type="http://schemas.openxmlformats.org/officeDocument/2006/relationships/image" Target="../media/image43.wmf"/><Relationship Id="rId9" Type="http://schemas.openxmlformats.org/officeDocument/2006/relationships/image" Target="../media/image30.wmf"/><Relationship Id="rId14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17410A7-BD06-4EE3-A976-0675E7AD2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0AE0BB-94E3-41D2-9EA1-27EA4BFBAA89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73EE99-5CA0-4282-9EBD-1C241C6D3185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797CF-7033-4EBF-9002-7A64D291D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4C0A2-5095-4FB3-91EE-F5B76608F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462BA-1A0E-45D3-8E9F-4CC10DA4C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1C621-A0D7-4953-A419-63873D1D6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4DFD7-A4A0-4491-927E-2F610DEB0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452DA-B9DA-4508-B1F6-6FF13A685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4983A-EC0B-41FD-B9E2-7B7787FE6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13311-4FEC-42F5-AC52-B1447136C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C64DA-596C-4160-B94F-BC2D80519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DE944-5804-4299-9A76-9B1A17DBD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570BB-9B54-4ACD-B722-A43C9CEB6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34B5B-D8FE-4E6B-B7EF-BE3653F23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0DB46-5B04-4858-A096-273CE3C27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BD2DC-DE1E-41EC-92AB-F3EBB963A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1388E-1944-405A-96F9-8AF61B17F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9F5CF07-B1D3-4515-BB2B-030F8FECE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upload.wikimedia.org/wikipedia/commons/e/e8/Pythagorean_proof2.png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6.pn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9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8.bin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2.bin"/><Relationship Id="rId14" Type="http://schemas.openxmlformats.org/officeDocument/2006/relationships/oleObject" Target="../embeddings/oleObject17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oleObject" Target="../embeddings/oleObject30.bin"/><Relationship Id="rId18" Type="http://schemas.openxmlformats.org/officeDocument/2006/relationships/oleObject" Target="../embeddings/oleObject35.bin"/><Relationship Id="rId3" Type="http://schemas.openxmlformats.org/officeDocument/2006/relationships/oleObject" Target="../embeddings/oleObject20.bin"/><Relationship Id="rId21" Type="http://schemas.openxmlformats.org/officeDocument/2006/relationships/oleObject" Target="../embeddings/oleObject38.bin"/><Relationship Id="rId7" Type="http://schemas.openxmlformats.org/officeDocument/2006/relationships/oleObject" Target="../embeddings/oleObject24.bin"/><Relationship Id="rId12" Type="http://schemas.openxmlformats.org/officeDocument/2006/relationships/oleObject" Target="../embeddings/oleObject29.bin"/><Relationship Id="rId17" Type="http://schemas.openxmlformats.org/officeDocument/2006/relationships/oleObject" Target="../embeddings/oleObject34.bin"/><Relationship Id="rId2" Type="http://schemas.openxmlformats.org/officeDocument/2006/relationships/slideLayout" Target="../slideLayouts/slideLayout15.xml"/><Relationship Id="rId16" Type="http://schemas.openxmlformats.org/officeDocument/2006/relationships/oleObject" Target="../embeddings/oleObject33.bin"/><Relationship Id="rId20" Type="http://schemas.openxmlformats.org/officeDocument/2006/relationships/oleObject" Target="../embeddings/oleObject37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11" Type="http://schemas.openxmlformats.org/officeDocument/2006/relationships/oleObject" Target="../embeddings/oleObject28.bin"/><Relationship Id="rId24" Type="http://schemas.openxmlformats.org/officeDocument/2006/relationships/oleObject" Target="../embeddings/oleObject41.bin"/><Relationship Id="rId5" Type="http://schemas.openxmlformats.org/officeDocument/2006/relationships/oleObject" Target="../embeddings/oleObject22.bin"/><Relationship Id="rId15" Type="http://schemas.openxmlformats.org/officeDocument/2006/relationships/oleObject" Target="../embeddings/oleObject32.bin"/><Relationship Id="rId23" Type="http://schemas.openxmlformats.org/officeDocument/2006/relationships/oleObject" Target="../embeddings/oleObject40.bin"/><Relationship Id="rId10" Type="http://schemas.openxmlformats.org/officeDocument/2006/relationships/oleObject" Target="../embeddings/oleObject27.bin"/><Relationship Id="rId19" Type="http://schemas.openxmlformats.org/officeDocument/2006/relationships/oleObject" Target="../embeddings/oleObject36.bin"/><Relationship Id="rId4" Type="http://schemas.openxmlformats.org/officeDocument/2006/relationships/oleObject" Target="../embeddings/oleObject21.bin"/><Relationship Id="rId9" Type="http://schemas.openxmlformats.org/officeDocument/2006/relationships/oleObject" Target="../embeddings/oleObject26.bin"/><Relationship Id="rId14" Type="http://schemas.openxmlformats.org/officeDocument/2006/relationships/oleObject" Target="../embeddings/oleObject31.bin"/><Relationship Id="rId22" Type="http://schemas.openxmlformats.org/officeDocument/2006/relationships/oleObject" Target="../embeddings/oleObject39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wmf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43113"/>
            <a:ext cx="8229600" cy="1143000"/>
          </a:xfrm>
        </p:spPr>
        <p:txBody>
          <a:bodyPr/>
          <a:lstStyle/>
          <a:p>
            <a:r>
              <a:rPr lang="ru-RU" altLang="ru-RU" sz="5400" b="1" smtClean="0"/>
              <a:t>Урок геометрии</a:t>
            </a:r>
            <a:br>
              <a:rPr lang="ru-RU" altLang="ru-RU" sz="5400" b="1" smtClean="0"/>
            </a:br>
            <a:r>
              <a:rPr lang="ru-RU" altLang="ru-RU" sz="5400" b="1" smtClean="0"/>
              <a:t>8 класс</a:t>
            </a:r>
            <a:endParaRPr lang="en-US" altLang="ru-RU" sz="5400" b="1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0"/>
            <a:ext cx="7788275" cy="3052763"/>
          </a:xfrm>
        </p:spPr>
        <p:txBody>
          <a:bodyPr/>
          <a:lstStyle/>
          <a:p>
            <a:pPr>
              <a:buFontTx/>
              <a:buNone/>
            </a:pPr>
            <a:endParaRPr lang="en-US" altLang="ru-RU" smtClean="0"/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8525" y="3481388"/>
            <a:ext cx="3854450" cy="29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1"/>
          <p:cNvSpPr txBox="1">
            <a:spLocks noChangeArrowheads="1"/>
          </p:cNvSpPr>
          <p:nvPr/>
        </p:nvSpPr>
        <p:spPr bwMode="auto">
          <a:xfrm>
            <a:off x="5667375" y="4724400"/>
            <a:ext cx="31988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Автор: Заболотных З.П.,</a:t>
            </a:r>
          </a:p>
          <a:p>
            <a:r>
              <a:rPr lang="ru-RU" b="1"/>
              <a:t>учитель математики</a:t>
            </a:r>
          </a:p>
          <a:p>
            <a:r>
              <a:rPr lang="ru-RU" b="1"/>
              <a:t>МКОУ СОШ с. Кленовское</a:t>
            </a:r>
          </a:p>
          <a:p>
            <a:r>
              <a:rPr lang="ru-RU" b="1"/>
              <a:t>Нижнесергинского района</a:t>
            </a:r>
          </a:p>
          <a:p>
            <a:r>
              <a:rPr lang="ru-RU" b="1"/>
              <a:t>Свердловской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altLang="ru-RU" sz="4000" b="1" smtClean="0"/>
              <a:t/>
            </a:r>
            <a:br>
              <a:rPr lang="ru-RU" altLang="ru-RU" sz="4000" b="1" smtClean="0"/>
            </a:br>
            <a:r>
              <a:rPr lang="ru-RU" altLang="ru-RU" sz="3200" b="1" smtClean="0"/>
              <a:t>Практическая работа </a:t>
            </a:r>
            <a:endParaRPr lang="en-US" altLang="ru-RU" sz="32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38" y="1462088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b="1" smtClean="0"/>
              <a:t> </a:t>
            </a:r>
            <a:endParaRPr lang="ru-RU" altLang="ru-RU" sz="240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smtClean="0"/>
              <a:t>1.Постройте  в тетрадях прямоугольный треугольник (с катетами, длина которых для удобства выражается целыми числами)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smtClean="0"/>
              <a:t>                                3см.  и 4см.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smtClean="0"/>
              <a:t>2.Измерьте катеты и гипотенузу. Результаты измерений запишите в тетрадях.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smtClean="0"/>
              <a:t>3.Возведите все результаты в квадрат,  т. е. узнайте величины </a:t>
            </a:r>
            <a:r>
              <a:rPr lang="en-US" altLang="ru-RU" sz="2400" smtClean="0"/>
              <a:t>a</a:t>
            </a:r>
            <a:r>
              <a:rPr lang="ru-RU" altLang="ru-RU" sz="2400" smtClean="0"/>
              <a:t>   ;</a:t>
            </a:r>
            <a:r>
              <a:rPr lang="en-US" altLang="ru-RU" sz="2400" smtClean="0"/>
              <a:t>b</a:t>
            </a:r>
            <a:r>
              <a:rPr lang="ru-RU" altLang="ru-RU" sz="2400" smtClean="0"/>
              <a:t> ; </a:t>
            </a:r>
            <a:r>
              <a:rPr lang="en-US" altLang="ru-RU" sz="2400" smtClean="0"/>
              <a:t>c</a:t>
            </a:r>
            <a:endParaRPr lang="ru-RU" altLang="ru-RU" sz="240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smtClean="0"/>
              <a:t>4.Сложите квадраты катетов (</a:t>
            </a:r>
            <a:r>
              <a:rPr lang="en-US" altLang="ru-RU" sz="2400" smtClean="0"/>
              <a:t>a</a:t>
            </a:r>
            <a:r>
              <a:rPr lang="ru-RU" altLang="ru-RU" sz="2400" smtClean="0"/>
              <a:t>  + </a:t>
            </a:r>
            <a:r>
              <a:rPr lang="en-US" altLang="ru-RU" sz="2400" smtClean="0"/>
              <a:t>b</a:t>
            </a:r>
            <a:r>
              <a:rPr lang="ru-RU" altLang="ru-RU" sz="2400" smtClean="0"/>
              <a:t>  ) и сравните с квадратом гипотенузы  с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smtClean="0"/>
              <a:t>5.У всех ли получилось, что </a:t>
            </a:r>
            <a:r>
              <a:rPr lang="en-US" altLang="ru-RU" sz="2400" smtClean="0">
                <a:solidFill>
                  <a:srgbClr val="FF0066"/>
                </a:solidFill>
              </a:rPr>
              <a:t>a</a:t>
            </a:r>
            <a:r>
              <a:rPr lang="ru-RU" altLang="ru-RU" sz="2400" smtClean="0">
                <a:solidFill>
                  <a:srgbClr val="FF0066"/>
                </a:solidFill>
              </a:rPr>
              <a:t>  + </a:t>
            </a:r>
            <a:r>
              <a:rPr lang="en-US" altLang="ru-RU" sz="2400" smtClean="0">
                <a:solidFill>
                  <a:srgbClr val="FF0066"/>
                </a:solidFill>
              </a:rPr>
              <a:t>b</a:t>
            </a:r>
            <a:r>
              <a:rPr lang="ru-RU" altLang="ru-RU" sz="2400" smtClean="0">
                <a:solidFill>
                  <a:srgbClr val="FF0066"/>
                </a:solidFill>
              </a:rPr>
              <a:t>  = с</a:t>
            </a:r>
            <a:r>
              <a:rPr lang="ru-RU" altLang="ru-RU" sz="2400" smtClean="0"/>
              <a:t>  ?</a:t>
            </a:r>
            <a:endParaRPr lang="en-US" altLang="ru-RU" sz="2400" smtClean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362200" y="4246563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2000" b="1"/>
              <a:t>2</a:t>
            </a:r>
            <a:endParaRPr lang="en-US" altLang="ru-RU" sz="2000" b="1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878138" y="4257675"/>
            <a:ext cx="503237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sz="2000" b="1"/>
              <a:t>2</a:t>
            </a:r>
            <a:endParaRPr lang="en-US" altLang="ru-RU" sz="2000" b="1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382963" y="43053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b="1"/>
              <a:t>2</a:t>
            </a:r>
            <a:endParaRPr lang="en-US" altLang="ru-RU" b="1"/>
          </a:p>
        </p:txBody>
      </p:sp>
      <p:sp>
        <p:nvSpPr>
          <p:cNvPr id="11271" name="Text Box 8"/>
          <p:cNvSpPr txBox="1">
            <a:spLocks noChangeArrowheads="1"/>
          </p:cNvSpPr>
          <p:nvPr/>
        </p:nvSpPr>
        <p:spPr bwMode="auto">
          <a:xfrm>
            <a:off x="4662488" y="55070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FF0066"/>
                </a:solidFill>
              </a:rPr>
              <a:t>2</a:t>
            </a:r>
            <a:endParaRPr lang="en-US" altLang="ru-RU" b="1">
              <a:solidFill>
                <a:srgbClr val="FF0066"/>
              </a:solidFill>
            </a:endParaRPr>
          </a:p>
        </p:txBody>
      </p:sp>
      <p:sp>
        <p:nvSpPr>
          <p:cNvPr id="11272" name="Text Box 9"/>
          <p:cNvSpPr txBox="1">
            <a:spLocks noChangeArrowheads="1"/>
          </p:cNvSpPr>
          <p:nvPr/>
        </p:nvSpPr>
        <p:spPr bwMode="auto">
          <a:xfrm>
            <a:off x="5218113" y="55054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FF0066"/>
                </a:solidFill>
              </a:rPr>
              <a:t>2</a:t>
            </a:r>
            <a:endParaRPr lang="en-US" altLang="ru-RU" b="1">
              <a:solidFill>
                <a:srgbClr val="FF0066"/>
              </a:solidFill>
            </a:endParaRPr>
          </a:p>
        </p:txBody>
      </p:sp>
      <p:sp>
        <p:nvSpPr>
          <p:cNvPr id="11273" name="Text Box 10"/>
          <p:cNvSpPr txBox="1">
            <a:spLocks noChangeArrowheads="1"/>
          </p:cNvSpPr>
          <p:nvPr/>
        </p:nvSpPr>
        <p:spPr bwMode="auto">
          <a:xfrm>
            <a:off x="5895975" y="55086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FF0066"/>
                </a:solidFill>
              </a:rPr>
              <a:t>2</a:t>
            </a:r>
            <a:endParaRPr lang="en-US" altLang="ru-RU" b="1">
              <a:solidFill>
                <a:srgbClr val="FF0066"/>
              </a:solidFill>
            </a:endParaRPr>
          </a:p>
        </p:txBody>
      </p:sp>
      <p:sp>
        <p:nvSpPr>
          <p:cNvPr id="11274" name="Text Box 13"/>
          <p:cNvSpPr txBox="1">
            <a:spLocks noChangeArrowheads="1"/>
          </p:cNvSpPr>
          <p:nvPr/>
        </p:nvSpPr>
        <p:spPr bwMode="auto">
          <a:xfrm>
            <a:off x="4921250" y="47926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b="1"/>
              <a:t>2</a:t>
            </a:r>
            <a:endParaRPr lang="en-US" altLang="ru-RU" b="1"/>
          </a:p>
        </p:txBody>
      </p:sp>
      <p:sp>
        <p:nvSpPr>
          <p:cNvPr id="11275" name="Text Box 14"/>
          <p:cNvSpPr txBox="1">
            <a:spLocks noChangeArrowheads="1"/>
          </p:cNvSpPr>
          <p:nvPr/>
        </p:nvSpPr>
        <p:spPr bwMode="auto">
          <a:xfrm>
            <a:off x="5500688" y="48069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b="1"/>
              <a:t>2</a:t>
            </a:r>
            <a:endParaRPr lang="en-US" altLang="ru-RU" b="1"/>
          </a:p>
        </p:txBody>
      </p:sp>
      <p:sp>
        <p:nvSpPr>
          <p:cNvPr id="11276" name="Text Box 15"/>
          <p:cNvSpPr txBox="1">
            <a:spLocks noChangeArrowheads="1"/>
          </p:cNvSpPr>
          <p:nvPr/>
        </p:nvSpPr>
        <p:spPr bwMode="auto">
          <a:xfrm>
            <a:off x="4313238" y="50514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b="1"/>
              <a:t>2</a:t>
            </a:r>
            <a:endParaRPr lang="en-US" alt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2206625" y="1550988"/>
          <a:ext cx="3529013" cy="957262"/>
        </p:xfrm>
        <a:graphic>
          <a:graphicData uri="http://schemas.openxmlformats.org/presentationml/2006/ole">
            <p:oleObj spid="_x0000_s12290" name="Формула" r:id="rId4" imgW="748975" imgH="203112" progId="Equation.3">
              <p:embed/>
            </p:oleObj>
          </a:graphicData>
        </a:graphic>
      </p:graphicFrame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1025525" y="2830513"/>
            <a:ext cx="2817813" cy="1670050"/>
          </a:xfrm>
          <a:prstGeom prst="rtTriangle">
            <a:avLst/>
          </a:prstGeom>
          <a:solidFill>
            <a:srgbClr val="996633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282825" y="4522788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3600" b="1" i="1">
                <a:latin typeface="Times New Roman" pitchFamily="18" charset="0"/>
              </a:rPr>
              <a:t>a</a:t>
            </a:r>
            <a:endParaRPr lang="ru-RU" altLang="ru-RU" sz="3600" b="1" i="1">
              <a:latin typeface="Times New Roman" pitchFamily="18" charset="0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06413" y="3470275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3600" b="1" i="1">
                <a:latin typeface="Times New Roman" pitchFamily="18" charset="0"/>
              </a:rPr>
              <a:t>b</a:t>
            </a:r>
            <a:endParaRPr lang="ru-RU" altLang="ru-RU" sz="3600" b="1" i="1">
              <a:latin typeface="Times New Roman" pitchFamily="18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271713" y="2886075"/>
            <a:ext cx="38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3600" b="1" i="1">
                <a:latin typeface="Times New Roman" pitchFamily="18" charset="0"/>
              </a:rPr>
              <a:t>c</a:t>
            </a:r>
            <a:endParaRPr lang="ru-RU" altLang="ru-RU" sz="3600" b="1" i="1">
              <a:latin typeface="Times New Roman" pitchFamily="18" charset="0"/>
            </a:endParaRPr>
          </a:p>
        </p:txBody>
      </p:sp>
      <p:sp>
        <p:nvSpPr>
          <p:cNvPr id="12295" name="Text Box 11"/>
          <p:cNvSpPr txBox="1">
            <a:spLocks noChangeArrowheads="1"/>
          </p:cNvSpPr>
          <p:nvPr/>
        </p:nvSpPr>
        <p:spPr bwMode="auto">
          <a:xfrm>
            <a:off x="841375" y="4937125"/>
            <a:ext cx="71167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4000" b="1">
                <a:solidFill>
                  <a:srgbClr val="800000"/>
                </a:solidFill>
              </a:rPr>
              <a:t>Квадрат гипотенузы равен </a:t>
            </a:r>
          </a:p>
          <a:p>
            <a:r>
              <a:rPr lang="ru-RU" altLang="ru-RU" sz="4000" b="1">
                <a:solidFill>
                  <a:srgbClr val="800000"/>
                </a:solidFill>
              </a:rPr>
              <a:t>сумме квадратов катетов</a:t>
            </a:r>
            <a:endParaRPr lang="en-US" altLang="ru-RU" sz="4000" b="1">
              <a:solidFill>
                <a:srgbClr val="800000"/>
              </a:solidFill>
            </a:endParaRPr>
          </a:p>
        </p:txBody>
      </p:sp>
      <p:sp>
        <p:nvSpPr>
          <p:cNvPr id="12296" name="Text Box 12"/>
          <p:cNvSpPr txBox="1">
            <a:spLocks noChangeArrowheads="1"/>
          </p:cNvSpPr>
          <p:nvPr/>
        </p:nvSpPr>
        <p:spPr bwMode="auto">
          <a:xfrm>
            <a:off x="2254250" y="228600"/>
            <a:ext cx="40290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3200" b="1"/>
              <a:t>Теорема Пифагора</a:t>
            </a:r>
            <a:endParaRPr lang="en-US" altLang="ru-RU" sz="3200" b="1"/>
          </a:p>
        </p:txBody>
      </p:sp>
      <p:sp>
        <p:nvSpPr>
          <p:cNvPr id="2" name="AutoShape 7"/>
          <p:cNvSpPr>
            <a:spLocks noChangeArrowheads="1"/>
          </p:cNvSpPr>
          <p:nvPr/>
        </p:nvSpPr>
        <p:spPr bwMode="auto">
          <a:xfrm rot="8734341">
            <a:off x="5891213" y="3005138"/>
            <a:ext cx="2305050" cy="2185987"/>
          </a:xfrm>
          <a:prstGeom prst="rtTriangle">
            <a:avLst/>
          </a:prstGeom>
          <a:solidFill>
            <a:srgbClr val="996633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 altLang="ru-RU"/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nimBg="1"/>
      <p:bldP spid="4104" grpId="0"/>
      <p:bldP spid="4105" grpId="0"/>
      <p:bldP spid="4106" grpId="0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25450" y="0"/>
            <a:ext cx="8229600" cy="1143000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800000"/>
                </a:solidFill>
              </a:rPr>
              <a:t>Первая формулировка теоремы Пифагора</a:t>
            </a:r>
          </a:p>
        </p:txBody>
      </p:sp>
      <p:pic>
        <p:nvPicPr>
          <p:cNvPr id="4" name="Picture 6" descr="Рисунок10_resiz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contrast="24000"/>
          </a:blip>
          <a:srcRect/>
          <a:stretch>
            <a:fillRect/>
          </a:stretch>
        </p:blipFill>
        <p:spPr>
          <a:xfrm>
            <a:off x="641350" y="2476500"/>
            <a:ext cx="3370263" cy="4046538"/>
          </a:xfrm>
          <a:noFill/>
        </p:spPr>
      </p:pic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4602163" y="2284413"/>
            <a:ext cx="4108450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altLang="ru-RU" sz="2800">
                <a:solidFill>
                  <a:schemeClr val="accent2"/>
                </a:solidFill>
              </a:rPr>
              <a:t>Если на гипотенузе и катетах прямоугольного треугольника построить соответствующие квадраты, то квадрат, построенный на гипотенузе, равновелик сумме квадратов, построенных на катетах.</a:t>
            </a:r>
          </a:p>
          <a:p>
            <a:pPr>
              <a:lnSpc>
                <a:spcPct val="80000"/>
              </a:lnSpc>
            </a:pPr>
            <a:endParaRPr lang="en-US" altLang="ru-RU" sz="2800">
              <a:solidFill>
                <a:schemeClr val="accent2"/>
              </a:solidFill>
            </a:endParaRPr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304800" y="11715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US" altLang="ru-RU" sz="5500" i="1" ker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c</a:t>
            </a:r>
            <a:r>
              <a:rPr lang="en-US" altLang="ru-RU" sz="5500" i="1" kern="0" baseline="300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2</a:t>
            </a:r>
            <a:r>
              <a:rPr lang="en-US" altLang="ru-RU" sz="5500" i="1" ker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= a</a:t>
            </a:r>
            <a:r>
              <a:rPr lang="en-US" altLang="ru-RU" sz="5500" i="1" kern="0" baseline="300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2</a:t>
            </a:r>
            <a:r>
              <a:rPr lang="en-US" altLang="ru-RU" sz="5500" i="1" ker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+ b</a:t>
            </a:r>
            <a:r>
              <a:rPr lang="en-US" altLang="ru-RU" sz="5500" i="1" kern="0" baseline="300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88950" y="4889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altLang="ru-RU" sz="60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Пифагор Самосский</a:t>
            </a:r>
            <a:br>
              <a:rPr lang="ru-RU" altLang="ru-RU" sz="60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</a:br>
            <a:endParaRPr lang="en-US" altLang="ru-RU" sz="600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22532" name="AutoShape 4"/>
          <p:cNvSpPr>
            <a:spLocks noGrp="1" noChangeArrowheads="1"/>
          </p:cNvSpPr>
          <p:nvPr>
            <p:ph type="body" sz="half" idx="1"/>
          </p:nvPr>
        </p:nvSpPr>
        <p:spPr>
          <a:xfrm>
            <a:off x="1646238" y="5622925"/>
            <a:ext cx="5546725" cy="1019175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40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(ок. 580 – ок. 500 г. до н.э.)</a:t>
            </a:r>
          </a:p>
        </p:txBody>
      </p:sp>
      <p:pic>
        <p:nvPicPr>
          <p:cNvPr id="14340" name="Picture 4" descr="pythagoras"/>
          <p:cNvPicPr>
            <a:picLocks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906713" y="1173163"/>
            <a:ext cx="2857500" cy="43116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60" name="Group 100"/>
          <p:cNvGraphicFramePr>
            <a:graphicFrameLocks noGrp="1"/>
          </p:cNvGraphicFramePr>
          <p:nvPr>
            <p:ph sz="half" idx="1"/>
          </p:nvPr>
        </p:nvGraphicFramePr>
        <p:xfrm>
          <a:off x="411163" y="4894263"/>
          <a:ext cx="3336925" cy="1765301"/>
        </p:xfrm>
        <a:graphic>
          <a:graphicData uri="http://schemas.openxmlformats.org/drawingml/2006/table">
            <a:tbl>
              <a:tblPr/>
              <a:tblGrid>
                <a:gridCol w="666750"/>
                <a:gridCol w="668338"/>
                <a:gridCol w="666750"/>
                <a:gridCol w="668337"/>
                <a:gridCol w="666750"/>
              </a:tblGrid>
              <a:tr h="588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1069" name="Group 109"/>
          <p:cNvGraphicFramePr>
            <a:graphicFrameLocks noGrp="1"/>
          </p:cNvGraphicFramePr>
          <p:nvPr>
            <p:ph sz="half" idx="2"/>
          </p:nvPr>
        </p:nvGraphicFramePr>
        <p:xfrm>
          <a:off x="4738688" y="4965700"/>
          <a:ext cx="4114800" cy="1573217"/>
        </p:xfrm>
        <a:graphic>
          <a:graphicData uri="http://schemas.openxmlformats.org/drawingml/2006/table">
            <a:tbl>
              <a:tblPr/>
              <a:tblGrid>
                <a:gridCol w="773112"/>
                <a:gridCol w="874713"/>
                <a:gridCol w="819150"/>
                <a:gridCol w="823912"/>
                <a:gridCol w="823913"/>
              </a:tblGrid>
              <a:tr h="51810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144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3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225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75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169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289</a:t>
                      </a:r>
                      <a:endParaRPr kumimoji="0" lang="en-US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14" name="Text Box 104"/>
          <p:cNvSpPr txBox="1">
            <a:spLocks noChangeArrowheads="1"/>
          </p:cNvSpPr>
          <p:nvPr/>
        </p:nvSpPr>
        <p:spPr bwMode="auto">
          <a:xfrm>
            <a:off x="5002213" y="60102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2</a:t>
            </a:r>
            <a:endParaRPr lang="en-US" altLang="ru-RU"/>
          </a:p>
        </p:txBody>
      </p:sp>
      <p:sp>
        <p:nvSpPr>
          <p:cNvPr id="15415" name="Text Box 105"/>
          <p:cNvSpPr txBox="1">
            <a:spLocks noChangeArrowheads="1"/>
          </p:cNvSpPr>
          <p:nvPr/>
        </p:nvSpPr>
        <p:spPr bwMode="auto">
          <a:xfrm>
            <a:off x="4905375" y="4851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2</a:t>
            </a:r>
            <a:endParaRPr lang="en-US" altLang="ru-RU"/>
          </a:p>
        </p:txBody>
      </p:sp>
      <p:sp>
        <p:nvSpPr>
          <p:cNvPr id="15416" name="Text Box 106"/>
          <p:cNvSpPr txBox="1">
            <a:spLocks noChangeArrowheads="1"/>
          </p:cNvSpPr>
          <p:nvPr/>
        </p:nvSpPr>
        <p:spPr bwMode="auto">
          <a:xfrm>
            <a:off x="4922838" y="5353050"/>
            <a:ext cx="249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/>
              <a:t>2</a:t>
            </a:r>
            <a:endParaRPr lang="en-US" altLang="ru-RU"/>
          </a:p>
        </p:txBody>
      </p:sp>
      <p:sp>
        <p:nvSpPr>
          <p:cNvPr id="41070" name="Rectangle 110"/>
          <p:cNvSpPr>
            <a:spLocks noChangeArrowheads="1"/>
          </p:cNvSpPr>
          <p:nvPr/>
        </p:nvSpPr>
        <p:spPr bwMode="auto">
          <a:xfrm>
            <a:off x="298450" y="419100"/>
            <a:ext cx="851058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altLang="ru-RU" sz="2400" smtClean="0"/>
              <a:t>Тройки целых чисел, для которых выполняется соотношение, связывающее стороны прямоугольного треугольника –       </a:t>
            </a:r>
            <a:r>
              <a:rPr lang="ru-RU" altLang="ru-RU" sz="2400" b="1" i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пифагоровы тройки</a:t>
            </a:r>
            <a:r>
              <a:rPr lang="ru-RU" altLang="ru-RU" sz="2400" smtClean="0">
                <a:solidFill>
                  <a:srgbClr val="800000"/>
                </a:solidFill>
              </a:rPr>
              <a:t>. </a:t>
            </a:r>
          </a:p>
        </p:txBody>
      </p:sp>
      <p:sp>
        <p:nvSpPr>
          <p:cNvPr id="15418" name="AutoShape 10"/>
          <p:cNvSpPr>
            <a:spLocks noChangeArrowheads="1"/>
          </p:cNvSpPr>
          <p:nvPr/>
        </p:nvSpPr>
        <p:spPr bwMode="auto">
          <a:xfrm>
            <a:off x="3519488" y="2070100"/>
            <a:ext cx="1917700" cy="228441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ru-RU" sz="3200" b="1" smtClean="0">
                <a:solidFill>
                  <a:schemeClr val="tx1"/>
                </a:solidFill>
              </a:rPr>
              <a:t>Прямоугольные треугольники с целочисленными</a:t>
            </a:r>
            <a:br>
              <a:rPr lang="ru-RU" altLang="ru-RU" sz="3200" b="1" smtClean="0">
                <a:solidFill>
                  <a:schemeClr val="tx1"/>
                </a:solidFill>
              </a:rPr>
            </a:br>
            <a:r>
              <a:rPr lang="ru-RU" altLang="ru-RU" sz="3200" b="1" smtClean="0">
                <a:solidFill>
                  <a:schemeClr val="tx1"/>
                </a:solidFill>
              </a:rPr>
              <a:t>сторонами называют</a:t>
            </a:r>
            <a:r>
              <a:rPr lang="ru-RU" altLang="ru-RU" sz="3200" smtClean="0">
                <a:solidFill>
                  <a:schemeClr val="tx1"/>
                </a:solidFill>
              </a:rPr>
              <a:t> </a:t>
            </a:r>
            <a:r>
              <a:rPr lang="ru-RU" altLang="ru-RU" sz="3200" b="1" i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египетскими</a:t>
            </a:r>
            <a:endParaRPr lang="en-US" altLang="ru-RU" sz="3200" b="1" i="1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862513" cy="452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r>
              <a:rPr lang="ru-RU" altLang="ru-RU" sz="2400" b="1" smtClean="0"/>
              <a:t>    </a:t>
            </a:r>
            <a:r>
              <a:rPr lang="ru-RU" altLang="ru-RU" sz="2800" b="1" smtClean="0">
                <a:latin typeface="Monotype Corsiva" pitchFamily="66" charset="0"/>
              </a:rPr>
              <a:t>Древние египтяне для построения прямых углов на местности пользовались веревкой с завязанными на ней на одинаковых расстояниях узелками. По одной стороне они откладывали 3 отрезка, на другой 4, а на третьей</a:t>
            </a:r>
            <a:r>
              <a:rPr lang="ru-RU" altLang="ru-RU" sz="2400" b="1" smtClean="0">
                <a:latin typeface="Monotype Corsiva" pitchFamily="66" charset="0"/>
              </a:rPr>
              <a:t> 5 </a:t>
            </a:r>
          </a:p>
          <a:p>
            <a:endParaRPr lang="en-US" altLang="ru-RU" sz="2400" b="1" smtClean="0">
              <a:latin typeface="Monotype Corsiva" pitchFamily="66" charset="0"/>
            </a:endParaRPr>
          </a:p>
        </p:txBody>
      </p:sp>
      <p:pic>
        <p:nvPicPr>
          <p:cNvPr id="16388" name="Picture 4" descr="веревка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94425" y="1935163"/>
            <a:ext cx="2649538" cy="2185987"/>
          </a:xfrm>
          <a:noFill/>
        </p:spPr>
      </p:pic>
      <p:pic>
        <p:nvPicPr>
          <p:cNvPr id="16389" name="Picture 6" descr="piramidi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715000" y="4365625"/>
            <a:ext cx="3429000" cy="2400300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title"/>
          </p:nvPr>
        </p:nvSpPr>
        <p:spPr>
          <a:xfrm>
            <a:off x="319088" y="0"/>
            <a:ext cx="8229600" cy="1143000"/>
          </a:xfrm>
        </p:spPr>
        <p:txBody>
          <a:bodyPr/>
          <a:lstStyle/>
          <a:p>
            <a:r>
              <a:rPr lang="ru-RU" altLang="ru-RU" b="1" smtClean="0">
                <a:solidFill>
                  <a:srgbClr val="800000"/>
                </a:solidFill>
                <a:latin typeface="Monotype Corsiva" pitchFamily="66" charset="0"/>
              </a:rPr>
              <a:t>О теореме Пифагора </a:t>
            </a:r>
            <a:endParaRPr lang="en-US" altLang="ru-RU" b="1" smtClean="0">
              <a:solidFill>
                <a:srgbClr val="800000"/>
              </a:solidFill>
              <a:latin typeface="Monotype Corsiva" pitchFamily="66" charset="0"/>
            </a:endParaRPr>
          </a:p>
        </p:txBody>
      </p:sp>
      <p:pic>
        <p:nvPicPr>
          <p:cNvPr id="17411" name="Рисунок 7" descr="О теореме Пифагора с юмором Pons Asinorum «ослиный мост» или elefuga - «бегство"/>
          <p:cNvPicPr>
            <a:picLocks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73050" y="1130300"/>
            <a:ext cx="8580438" cy="3182938"/>
          </a:xfrm>
          <a:noFill/>
        </p:spPr>
      </p:pic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0" y="4445000"/>
            <a:ext cx="9144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ru-RU" altLang="ru-RU" b="1"/>
              <a:t>Доказательство теоремы Пифагора учащиеся средних веков считали очень </a:t>
            </a:r>
            <a:endParaRPr lang="en-US" altLang="ru-RU" b="1"/>
          </a:p>
          <a:p>
            <a:pPr eaLnBrk="0" hangingPunct="0"/>
            <a:r>
              <a:rPr lang="ru-RU" altLang="ru-RU" b="1"/>
              <a:t>трудным и называли его </a:t>
            </a:r>
            <a:r>
              <a:rPr lang="en-US" altLang="ru-RU" b="1" i="1"/>
              <a:t>Dons</a:t>
            </a:r>
            <a:r>
              <a:rPr lang="ru-RU" altLang="ru-RU" b="1" i="1"/>
              <a:t> </a:t>
            </a:r>
            <a:r>
              <a:rPr lang="en-US" altLang="ru-RU" b="1" i="1"/>
              <a:t>asinorum</a:t>
            </a:r>
            <a:r>
              <a:rPr lang="ru-RU" altLang="ru-RU" b="1" i="1"/>
              <a:t> </a:t>
            </a:r>
            <a:r>
              <a:rPr lang="ru-RU" altLang="ru-RU" b="1"/>
              <a:t>– </a:t>
            </a:r>
            <a:r>
              <a:rPr lang="ru-RU" altLang="ru-RU" b="1">
                <a:solidFill>
                  <a:srgbClr val="FF0066"/>
                </a:solidFill>
              </a:rPr>
              <a:t>ослиный мост,</a:t>
            </a:r>
            <a:r>
              <a:rPr lang="ru-RU" altLang="ru-RU" b="1"/>
              <a:t> или </a:t>
            </a:r>
            <a:r>
              <a:rPr lang="en-US" altLang="ru-RU" b="1" i="1"/>
              <a:t>elefuga</a:t>
            </a:r>
            <a:r>
              <a:rPr lang="ru-RU" altLang="ru-RU" b="1" i="1"/>
              <a:t> – </a:t>
            </a:r>
            <a:endParaRPr lang="en-US" altLang="ru-RU" b="1" i="1"/>
          </a:p>
          <a:p>
            <a:pPr eaLnBrk="0" hangingPunct="0"/>
            <a:r>
              <a:rPr lang="ru-RU" altLang="ru-RU" b="1"/>
              <a:t>бегство «убогих», так как некоторые «убогие» ученики, не имевшие </a:t>
            </a:r>
            <a:endParaRPr lang="en-US" altLang="ru-RU" b="1"/>
          </a:p>
          <a:p>
            <a:pPr eaLnBrk="0" hangingPunct="0"/>
            <a:r>
              <a:rPr lang="ru-RU" altLang="ru-RU" b="1"/>
              <a:t>серьезной математической подготовки, бежали от геометрии. Слабые ученики, заучившие наизусть, без понимания и прозванные поэтому «ослами», были не</a:t>
            </a:r>
            <a:r>
              <a:rPr lang="en-US" altLang="ru-RU" b="1"/>
              <a:t> </a:t>
            </a:r>
            <a:r>
              <a:rPr lang="ru-RU" altLang="ru-RU" b="1"/>
              <a:t>в состоянии преодолеть теорему Пифагора, </a:t>
            </a:r>
            <a:endParaRPr lang="en-US" altLang="ru-RU" b="1"/>
          </a:p>
          <a:p>
            <a:pPr eaLnBrk="0" hangingPunct="0"/>
            <a:r>
              <a:rPr lang="ru-RU" altLang="ru-RU" b="1"/>
              <a:t>служившую для них вроде непреодолимого моста.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ru-RU" smtClean="0"/>
          </a:p>
        </p:txBody>
      </p:sp>
      <p:pic>
        <p:nvPicPr>
          <p:cNvPr id="18435" name="Picture 3" descr="Пифагоровы штаны"/>
          <p:cNvPicPr>
            <a:picLocks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01625" y="2266950"/>
            <a:ext cx="2687638" cy="2686050"/>
          </a:xfrm>
          <a:noFill/>
        </p:spPr>
      </p:pic>
      <p:pic>
        <p:nvPicPr>
          <p:cNvPr id="18436" name="Picture 6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157538" y="1606550"/>
            <a:ext cx="5788025" cy="2370138"/>
          </a:xfrm>
          <a:noFill/>
        </p:spPr>
      </p:pic>
      <p:sp>
        <p:nvSpPr>
          <p:cNvPr id="18437" name="Text Box 14"/>
          <p:cNvSpPr txBox="1">
            <a:spLocks noChangeArrowheads="1"/>
          </p:cNvSpPr>
          <p:nvPr/>
        </p:nvSpPr>
        <p:spPr bwMode="auto">
          <a:xfrm>
            <a:off x="488950" y="295275"/>
            <a:ext cx="828198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sz="3200" b="1">
                <a:solidFill>
                  <a:srgbClr val="800000"/>
                </a:solidFill>
                <a:latin typeface="Monotype Corsiva" pitchFamily="66" charset="0"/>
              </a:rPr>
              <a:t>Из-за чертежа теорему  Пифагора учащиеся называли «ветряной мельницей»и писали стишки: «Пифагоровы штаны во все стороны равны».</a:t>
            </a:r>
          </a:p>
          <a:p>
            <a:endParaRPr lang="en-US" altLang="ru-RU" sz="3200" b="1">
              <a:solidFill>
                <a:srgbClr val="800000"/>
              </a:solidFill>
              <a:latin typeface="Monotype Corsiva" pitchFamily="66" charset="0"/>
            </a:endParaRPr>
          </a:p>
        </p:txBody>
      </p:sp>
      <p:sp>
        <p:nvSpPr>
          <p:cNvPr id="18438" name="Text Box 17"/>
          <p:cNvSpPr txBox="1">
            <a:spLocks noChangeArrowheads="1"/>
          </p:cNvSpPr>
          <p:nvPr/>
        </p:nvSpPr>
        <p:spPr bwMode="auto">
          <a:xfrm>
            <a:off x="669925" y="5618163"/>
            <a:ext cx="32623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2400" b="1"/>
              <a:t>Писали карикатуры,</a:t>
            </a:r>
          </a:p>
          <a:p>
            <a:r>
              <a:rPr lang="ru-RU" altLang="ru-RU" sz="2400" b="1"/>
              <a:t>                шаржи</a:t>
            </a:r>
            <a:r>
              <a:rPr lang="en-US" altLang="ru-RU" sz="2400" b="1"/>
              <a:t> 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506788" y="4225925"/>
            <a:ext cx="1493837" cy="2266950"/>
            <a:chOff x="2217" y="1274"/>
            <a:chExt cx="2533" cy="3045"/>
          </a:xfrm>
        </p:grpSpPr>
        <p:sp>
          <p:nvSpPr>
            <p:cNvPr id="18476" name="Freeform 7"/>
            <p:cNvSpPr>
              <a:spLocks/>
            </p:cNvSpPr>
            <p:nvPr/>
          </p:nvSpPr>
          <p:spPr bwMode="auto">
            <a:xfrm>
              <a:off x="2992" y="3942"/>
              <a:ext cx="230" cy="218"/>
            </a:xfrm>
            <a:custGeom>
              <a:avLst/>
              <a:gdLst>
                <a:gd name="T0" fmla="*/ 230 w 230"/>
                <a:gd name="T1" fmla="*/ 0 h 218"/>
                <a:gd name="T2" fmla="*/ 192 w 230"/>
                <a:gd name="T3" fmla="*/ 154 h 218"/>
                <a:gd name="T4" fmla="*/ 89 w 230"/>
                <a:gd name="T5" fmla="*/ 192 h 218"/>
                <a:gd name="T6" fmla="*/ 38 w 230"/>
                <a:gd name="T7" fmla="*/ 166 h 218"/>
                <a:gd name="T8" fmla="*/ 0 w 230"/>
                <a:gd name="T9" fmla="*/ 192 h 218"/>
                <a:gd name="T10" fmla="*/ 38 w 230"/>
                <a:gd name="T11" fmla="*/ 218 h 218"/>
                <a:gd name="T12" fmla="*/ 51 w 230"/>
                <a:gd name="T13" fmla="*/ 154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0"/>
                <a:gd name="T22" fmla="*/ 0 h 218"/>
                <a:gd name="T23" fmla="*/ 230 w 230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0" h="218">
                  <a:moveTo>
                    <a:pt x="230" y="0"/>
                  </a:moveTo>
                  <a:cubicBezTo>
                    <a:pt x="228" y="12"/>
                    <a:pt x="201" y="144"/>
                    <a:pt x="192" y="154"/>
                  </a:cubicBezTo>
                  <a:cubicBezTo>
                    <a:pt x="176" y="174"/>
                    <a:pt x="112" y="186"/>
                    <a:pt x="89" y="192"/>
                  </a:cubicBezTo>
                  <a:cubicBezTo>
                    <a:pt x="72" y="183"/>
                    <a:pt x="57" y="166"/>
                    <a:pt x="38" y="166"/>
                  </a:cubicBezTo>
                  <a:cubicBezTo>
                    <a:pt x="23" y="166"/>
                    <a:pt x="0" y="177"/>
                    <a:pt x="0" y="192"/>
                  </a:cubicBezTo>
                  <a:cubicBezTo>
                    <a:pt x="0" y="207"/>
                    <a:pt x="25" y="209"/>
                    <a:pt x="38" y="218"/>
                  </a:cubicBezTo>
                  <a:cubicBezTo>
                    <a:pt x="42" y="197"/>
                    <a:pt x="51" y="154"/>
                    <a:pt x="51" y="154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7" name="Rectangle 8"/>
            <p:cNvSpPr>
              <a:spLocks noChangeArrowheads="1"/>
            </p:cNvSpPr>
            <p:nvPr/>
          </p:nvSpPr>
          <p:spPr bwMode="auto">
            <a:xfrm>
              <a:off x="2928" y="2851"/>
              <a:ext cx="1152" cy="1104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altLang="ru-RU" sz="2400">
                <a:latin typeface="Galant" pitchFamily="2" charset="0"/>
              </a:endParaRPr>
            </a:p>
          </p:txBody>
        </p:sp>
        <p:sp>
          <p:nvSpPr>
            <p:cNvPr id="18478" name="Freeform 9"/>
            <p:cNvSpPr>
              <a:spLocks/>
            </p:cNvSpPr>
            <p:nvPr/>
          </p:nvSpPr>
          <p:spPr bwMode="auto">
            <a:xfrm>
              <a:off x="4315" y="1795"/>
              <a:ext cx="435" cy="312"/>
            </a:xfrm>
            <a:custGeom>
              <a:avLst/>
              <a:gdLst>
                <a:gd name="T0" fmla="*/ 90 w 435"/>
                <a:gd name="T1" fmla="*/ 312 h 312"/>
                <a:gd name="T2" fmla="*/ 307 w 435"/>
                <a:gd name="T3" fmla="*/ 235 h 312"/>
                <a:gd name="T4" fmla="*/ 422 w 435"/>
                <a:gd name="T5" fmla="*/ 159 h 312"/>
                <a:gd name="T6" fmla="*/ 307 w 435"/>
                <a:gd name="T7" fmla="*/ 184 h 312"/>
                <a:gd name="T8" fmla="*/ 268 w 435"/>
                <a:gd name="T9" fmla="*/ 171 h 312"/>
                <a:gd name="T10" fmla="*/ 319 w 435"/>
                <a:gd name="T11" fmla="*/ 146 h 312"/>
                <a:gd name="T12" fmla="*/ 358 w 435"/>
                <a:gd name="T13" fmla="*/ 120 h 312"/>
                <a:gd name="T14" fmla="*/ 383 w 435"/>
                <a:gd name="T15" fmla="*/ 82 h 312"/>
                <a:gd name="T16" fmla="*/ 332 w 435"/>
                <a:gd name="T17" fmla="*/ 95 h 312"/>
                <a:gd name="T18" fmla="*/ 243 w 435"/>
                <a:gd name="T19" fmla="*/ 120 h 312"/>
                <a:gd name="T20" fmla="*/ 256 w 435"/>
                <a:gd name="T21" fmla="*/ 120 h 312"/>
                <a:gd name="T22" fmla="*/ 294 w 435"/>
                <a:gd name="T23" fmla="*/ 95 h 312"/>
                <a:gd name="T24" fmla="*/ 281 w 435"/>
                <a:gd name="T25" fmla="*/ 31 h 312"/>
                <a:gd name="T26" fmla="*/ 243 w 435"/>
                <a:gd name="T27" fmla="*/ 108 h 312"/>
                <a:gd name="T28" fmla="*/ 166 w 435"/>
                <a:gd name="T29" fmla="*/ 159 h 312"/>
                <a:gd name="T30" fmla="*/ 243 w 435"/>
                <a:gd name="T31" fmla="*/ 56 h 312"/>
                <a:gd name="T32" fmla="*/ 230 w 435"/>
                <a:gd name="T33" fmla="*/ 5 h 312"/>
                <a:gd name="T34" fmla="*/ 192 w 435"/>
                <a:gd name="T35" fmla="*/ 82 h 312"/>
                <a:gd name="T36" fmla="*/ 141 w 435"/>
                <a:gd name="T37" fmla="*/ 159 h 312"/>
                <a:gd name="T38" fmla="*/ 102 w 435"/>
                <a:gd name="T39" fmla="*/ 82 h 312"/>
                <a:gd name="T40" fmla="*/ 90 w 435"/>
                <a:gd name="T41" fmla="*/ 120 h 312"/>
                <a:gd name="T42" fmla="*/ 39 w 435"/>
                <a:gd name="T43" fmla="*/ 210 h 312"/>
                <a:gd name="T44" fmla="*/ 0 w 435"/>
                <a:gd name="T45" fmla="*/ 248 h 31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35"/>
                <a:gd name="T70" fmla="*/ 0 h 312"/>
                <a:gd name="T71" fmla="*/ 435 w 435"/>
                <a:gd name="T72" fmla="*/ 312 h 31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35" h="312">
                  <a:moveTo>
                    <a:pt x="90" y="312"/>
                  </a:moveTo>
                  <a:cubicBezTo>
                    <a:pt x="242" y="204"/>
                    <a:pt x="166" y="215"/>
                    <a:pt x="307" y="235"/>
                  </a:cubicBezTo>
                  <a:cubicBezTo>
                    <a:pt x="345" y="210"/>
                    <a:pt x="399" y="199"/>
                    <a:pt x="422" y="159"/>
                  </a:cubicBezTo>
                  <a:cubicBezTo>
                    <a:pt x="435" y="138"/>
                    <a:pt x="317" y="181"/>
                    <a:pt x="307" y="184"/>
                  </a:cubicBezTo>
                  <a:cubicBezTo>
                    <a:pt x="294" y="180"/>
                    <a:pt x="264" y="184"/>
                    <a:pt x="268" y="171"/>
                  </a:cubicBezTo>
                  <a:cubicBezTo>
                    <a:pt x="274" y="153"/>
                    <a:pt x="303" y="155"/>
                    <a:pt x="319" y="146"/>
                  </a:cubicBezTo>
                  <a:cubicBezTo>
                    <a:pt x="333" y="138"/>
                    <a:pt x="345" y="129"/>
                    <a:pt x="358" y="120"/>
                  </a:cubicBezTo>
                  <a:cubicBezTo>
                    <a:pt x="366" y="107"/>
                    <a:pt x="394" y="93"/>
                    <a:pt x="383" y="82"/>
                  </a:cubicBezTo>
                  <a:cubicBezTo>
                    <a:pt x="370" y="70"/>
                    <a:pt x="349" y="90"/>
                    <a:pt x="332" y="95"/>
                  </a:cubicBezTo>
                  <a:cubicBezTo>
                    <a:pt x="230" y="125"/>
                    <a:pt x="370" y="90"/>
                    <a:pt x="243" y="120"/>
                  </a:cubicBezTo>
                  <a:cubicBezTo>
                    <a:pt x="218" y="196"/>
                    <a:pt x="231" y="145"/>
                    <a:pt x="256" y="120"/>
                  </a:cubicBezTo>
                  <a:cubicBezTo>
                    <a:pt x="267" y="109"/>
                    <a:pt x="281" y="103"/>
                    <a:pt x="294" y="95"/>
                  </a:cubicBezTo>
                  <a:cubicBezTo>
                    <a:pt x="323" y="5"/>
                    <a:pt x="345" y="9"/>
                    <a:pt x="281" y="31"/>
                  </a:cubicBezTo>
                  <a:cubicBezTo>
                    <a:pt x="272" y="56"/>
                    <a:pt x="265" y="89"/>
                    <a:pt x="243" y="108"/>
                  </a:cubicBezTo>
                  <a:cubicBezTo>
                    <a:pt x="220" y="128"/>
                    <a:pt x="166" y="159"/>
                    <a:pt x="166" y="159"/>
                  </a:cubicBezTo>
                  <a:cubicBezTo>
                    <a:pt x="183" y="108"/>
                    <a:pt x="198" y="86"/>
                    <a:pt x="243" y="56"/>
                  </a:cubicBezTo>
                  <a:cubicBezTo>
                    <a:pt x="239" y="39"/>
                    <a:pt x="247" y="10"/>
                    <a:pt x="230" y="5"/>
                  </a:cubicBezTo>
                  <a:cubicBezTo>
                    <a:pt x="213" y="0"/>
                    <a:pt x="195" y="76"/>
                    <a:pt x="192" y="82"/>
                  </a:cubicBezTo>
                  <a:cubicBezTo>
                    <a:pt x="177" y="109"/>
                    <a:pt x="141" y="159"/>
                    <a:pt x="141" y="159"/>
                  </a:cubicBezTo>
                  <a:cubicBezTo>
                    <a:pt x="138" y="149"/>
                    <a:pt x="119" y="82"/>
                    <a:pt x="102" y="82"/>
                  </a:cubicBezTo>
                  <a:cubicBezTo>
                    <a:pt x="89" y="82"/>
                    <a:pt x="93" y="107"/>
                    <a:pt x="90" y="120"/>
                  </a:cubicBezTo>
                  <a:cubicBezTo>
                    <a:pt x="70" y="202"/>
                    <a:pt x="98" y="170"/>
                    <a:pt x="39" y="210"/>
                  </a:cubicBezTo>
                  <a:cubicBezTo>
                    <a:pt x="11" y="252"/>
                    <a:pt x="28" y="248"/>
                    <a:pt x="0" y="248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9" name="Rectangle 10"/>
            <p:cNvSpPr>
              <a:spLocks noChangeArrowheads="1"/>
            </p:cNvSpPr>
            <p:nvPr/>
          </p:nvSpPr>
          <p:spPr bwMode="auto">
            <a:xfrm rot="-2779300">
              <a:off x="3688" y="1947"/>
              <a:ext cx="752" cy="736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vert="eaVert" wrap="none" anchor="ctr"/>
            <a:lstStyle/>
            <a:p>
              <a:endParaRPr lang="en-US" altLang="ru-RU" sz="2400">
                <a:latin typeface="Galant" pitchFamily="2" charset="0"/>
              </a:endParaRPr>
            </a:p>
          </p:txBody>
        </p:sp>
        <p:sp>
          <p:nvSpPr>
            <p:cNvPr id="18480" name="Rectangle 11"/>
            <p:cNvSpPr>
              <a:spLocks noChangeArrowheads="1"/>
            </p:cNvSpPr>
            <p:nvPr/>
          </p:nvSpPr>
          <p:spPr bwMode="auto">
            <a:xfrm rot="2840793">
              <a:off x="2610" y="1947"/>
              <a:ext cx="740" cy="771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en-US" altLang="ru-RU" sz="2400">
                <a:latin typeface="Galant" pitchFamily="2" charset="0"/>
              </a:endParaRPr>
            </a:p>
          </p:txBody>
        </p:sp>
        <p:sp>
          <p:nvSpPr>
            <p:cNvPr id="18481" name="Freeform 12"/>
            <p:cNvSpPr>
              <a:spLocks/>
            </p:cNvSpPr>
            <p:nvPr/>
          </p:nvSpPr>
          <p:spPr bwMode="auto">
            <a:xfrm>
              <a:off x="2217" y="1938"/>
              <a:ext cx="469" cy="255"/>
            </a:xfrm>
            <a:custGeom>
              <a:avLst/>
              <a:gdLst>
                <a:gd name="T0" fmla="*/ 379 w 469"/>
                <a:gd name="T1" fmla="*/ 255 h 255"/>
                <a:gd name="T2" fmla="*/ 264 w 469"/>
                <a:gd name="T3" fmla="*/ 191 h 255"/>
                <a:gd name="T4" fmla="*/ 86 w 469"/>
                <a:gd name="T5" fmla="*/ 204 h 255"/>
                <a:gd name="T6" fmla="*/ 264 w 469"/>
                <a:gd name="T7" fmla="*/ 153 h 255"/>
                <a:gd name="T8" fmla="*/ 111 w 469"/>
                <a:gd name="T9" fmla="*/ 140 h 255"/>
                <a:gd name="T10" fmla="*/ 98 w 469"/>
                <a:gd name="T11" fmla="*/ 102 h 255"/>
                <a:gd name="T12" fmla="*/ 226 w 469"/>
                <a:gd name="T13" fmla="*/ 115 h 255"/>
                <a:gd name="T14" fmla="*/ 264 w 469"/>
                <a:gd name="T15" fmla="*/ 128 h 255"/>
                <a:gd name="T16" fmla="*/ 111 w 469"/>
                <a:gd name="T17" fmla="*/ 38 h 255"/>
                <a:gd name="T18" fmla="*/ 98 w 469"/>
                <a:gd name="T19" fmla="*/ 0 h 255"/>
                <a:gd name="T20" fmla="*/ 239 w 469"/>
                <a:gd name="T21" fmla="*/ 38 h 255"/>
                <a:gd name="T22" fmla="*/ 303 w 469"/>
                <a:gd name="T23" fmla="*/ 102 h 255"/>
                <a:gd name="T24" fmla="*/ 341 w 469"/>
                <a:gd name="T25" fmla="*/ 128 h 255"/>
                <a:gd name="T26" fmla="*/ 379 w 469"/>
                <a:gd name="T27" fmla="*/ 166 h 255"/>
                <a:gd name="T28" fmla="*/ 341 w 469"/>
                <a:gd name="T29" fmla="*/ 140 h 255"/>
                <a:gd name="T30" fmla="*/ 328 w 469"/>
                <a:gd name="T31" fmla="*/ 89 h 255"/>
                <a:gd name="T32" fmla="*/ 277 w 469"/>
                <a:gd name="T33" fmla="*/ 13 h 255"/>
                <a:gd name="T34" fmla="*/ 392 w 469"/>
                <a:gd name="T35" fmla="*/ 76 h 255"/>
                <a:gd name="T36" fmla="*/ 469 w 469"/>
                <a:gd name="T37" fmla="*/ 51 h 255"/>
                <a:gd name="T38" fmla="*/ 456 w 469"/>
                <a:gd name="T39" fmla="*/ 89 h 255"/>
                <a:gd name="T40" fmla="*/ 418 w 469"/>
                <a:gd name="T41" fmla="*/ 115 h 255"/>
                <a:gd name="T42" fmla="*/ 469 w 469"/>
                <a:gd name="T43" fmla="*/ 191 h 2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69"/>
                <a:gd name="T67" fmla="*/ 0 h 255"/>
                <a:gd name="T68" fmla="*/ 469 w 469"/>
                <a:gd name="T69" fmla="*/ 255 h 25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69" h="255">
                  <a:moveTo>
                    <a:pt x="379" y="255"/>
                  </a:moveTo>
                  <a:cubicBezTo>
                    <a:pt x="292" y="196"/>
                    <a:pt x="332" y="214"/>
                    <a:pt x="264" y="191"/>
                  </a:cubicBezTo>
                  <a:cubicBezTo>
                    <a:pt x="187" y="207"/>
                    <a:pt x="164" y="220"/>
                    <a:pt x="86" y="204"/>
                  </a:cubicBezTo>
                  <a:cubicBezTo>
                    <a:pt x="148" y="183"/>
                    <a:pt x="205" y="183"/>
                    <a:pt x="264" y="153"/>
                  </a:cubicBezTo>
                  <a:cubicBezTo>
                    <a:pt x="200" y="137"/>
                    <a:pt x="175" y="156"/>
                    <a:pt x="111" y="140"/>
                  </a:cubicBezTo>
                  <a:cubicBezTo>
                    <a:pt x="0" y="65"/>
                    <a:pt x="17" y="91"/>
                    <a:pt x="98" y="102"/>
                  </a:cubicBezTo>
                  <a:cubicBezTo>
                    <a:pt x="140" y="108"/>
                    <a:pt x="183" y="111"/>
                    <a:pt x="226" y="115"/>
                  </a:cubicBezTo>
                  <a:cubicBezTo>
                    <a:pt x="239" y="119"/>
                    <a:pt x="264" y="128"/>
                    <a:pt x="264" y="128"/>
                  </a:cubicBezTo>
                  <a:cubicBezTo>
                    <a:pt x="211" y="92"/>
                    <a:pt x="170" y="58"/>
                    <a:pt x="111" y="38"/>
                  </a:cubicBezTo>
                  <a:cubicBezTo>
                    <a:pt x="107" y="25"/>
                    <a:pt x="85" y="0"/>
                    <a:pt x="98" y="0"/>
                  </a:cubicBezTo>
                  <a:cubicBezTo>
                    <a:pt x="147" y="0"/>
                    <a:pt x="239" y="38"/>
                    <a:pt x="239" y="38"/>
                  </a:cubicBezTo>
                  <a:cubicBezTo>
                    <a:pt x="340" y="107"/>
                    <a:pt x="218" y="17"/>
                    <a:pt x="303" y="102"/>
                  </a:cubicBezTo>
                  <a:cubicBezTo>
                    <a:pt x="314" y="113"/>
                    <a:pt x="329" y="118"/>
                    <a:pt x="341" y="128"/>
                  </a:cubicBezTo>
                  <a:cubicBezTo>
                    <a:pt x="355" y="140"/>
                    <a:pt x="379" y="148"/>
                    <a:pt x="379" y="166"/>
                  </a:cubicBezTo>
                  <a:cubicBezTo>
                    <a:pt x="379" y="181"/>
                    <a:pt x="354" y="149"/>
                    <a:pt x="341" y="140"/>
                  </a:cubicBezTo>
                  <a:cubicBezTo>
                    <a:pt x="337" y="123"/>
                    <a:pt x="336" y="105"/>
                    <a:pt x="328" y="89"/>
                  </a:cubicBezTo>
                  <a:cubicBezTo>
                    <a:pt x="314" y="62"/>
                    <a:pt x="277" y="13"/>
                    <a:pt x="277" y="13"/>
                  </a:cubicBezTo>
                  <a:lnTo>
                    <a:pt x="392" y="76"/>
                  </a:lnTo>
                  <a:cubicBezTo>
                    <a:pt x="392" y="76"/>
                    <a:pt x="469" y="51"/>
                    <a:pt x="469" y="51"/>
                  </a:cubicBezTo>
                  <a:cubicBezTo>
                    <a:pt x="465" y="64"/>
                    <a:pt x="464" y="79"/>
                    <a:pt x="456" y="89"/>
                  </a:cubicBezTo>
                  <a:cubicBezTo>
                    <a:pt x="446" y="101"/>
                    <a:pt x="416" y="100"/>
                    <a:pt x="418" y="115"/>
                  </a:cubicBezTo>
                  <a:cubicBezTo>
                    <a:pt x="422" y="145"/>
                    <a:pt x="469" y="191"/>
                    <a:pt x="469" y="191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2" name="Freeform 13"/>
            <p:cNvSpPr>
              <a:spLocks/>
            </p:cNvSpPr>
            <p:nvPr/>
          </p:nvSpPr>
          <p:spPr bwMode="auto">
            <a:xfrm>
              <a:off x="3180" y="1274"/>
              <a:ext cx="762" cy="2198"/>
            </a:xfrm>
            <a:custGeom>
              <a:avLst/>
              <a:gdLst>
                <a:gd name="T0" fmla="*/ 221 w 762"/>
                <a:gd name="T1" fmla="*/ 562 h 2198"/>
                <a:gd name="T2" fmla="*/ 259 w 762"/>
                <a:gd name="T3" fmla="*/ 587 h 2198"/>
                <a:gd name="T4" fmla="*/ 157 w 762"/>
                <a:gd name="T5" fmla="*/ 574 h 2198"/>
                <a:gd name="T6" fmla="*/ 208 w 762"/>
                <a:gd name="T7" fmla="*/ 600 h 2198"/>
                <a:gd name="T8" fmla="*/ 246 w 762"/>
                <a:gd name="T9" fmla="*/ 587 h 2198"/>
                <a:gd name="T10" fmla="*/ 182 w 762"/>
                <a:gd name="T11" fmla="*/ 511 h 2198"/>
                <a:gd name="T12" fmla="*/ 93 w 762"/>
                <a:gd name="T13" fmla="*/ 536 h 2198"/>
                <a:gd name="T14" fmla="*/ 297 w 762"/>
                <a:gd name="T15" fmla="*/ 536 h 2198"/>
                <a:gd name="T16" fmla="*/ 578 w 762"/>
                <a:gd name="T17" fmla="*/ 562 h 2198"/>
                <a:gd name="T18" fmla="*/ 450 w 762"/>
                <a:gd name="T19" fmla="*/ 600 h 2198"/>
                <a:gd name="T20" fmla="*/ 591 w 762"/>
                <a:gd name="T21" fmla="*/ 626 h 2198"/>
                <a:gd name="T22" fmla="*/ 463 w 762"/>
                <a:gd name="T23" fmla="*/ 562 h 2198"/>
                <a:gd name="T24" fmla="*/ 527 w 762"/>
                <a:gd name="T25" fmla="*/ 626 h 2198"/>
                <a:gd name="T26" fmla="*/ 552 w 762"/>
                <a:gd name="T27" fmla="*/ 587 h 2198"/>
                <a:gd name="T28" fmla="*/ 616 w 762"/>
                <a:gd name="T29" fmla="*/ 638 h 2198"/>
                <a:gd name="T30" fmla="*/ 667 w 762"/>
                <a:gd name="T31" fmla="*/ 689 h 2198"/>
                <a:gd name="T32" fmla="*/ 629 w 762"/>
                <a:gd name="T33" fmla="*/ 294 h 2198"/>
                <a:gd name="T34" fmla="*/ 578 w 762"/>
                <a:gd name="T35" fmla="*/ 434 h 2198"/>
                <a:gd name="T36" fmla="*/ 540 w 762"/>
                <a:gd name="T37" fmla="*/ 383 h 2198"/>
                <a:gd name="T38" fmla="*/ 438 w 762"/>
                <a:gd name="T39" fmla="*/ 945 h 2198"/>
                <a:gd name="T40" fmla="*/ 335 w 762"/>
                <a:gd name="T41" fmla="*/ 115 h 2198"/>
                <a:gd name="T42" fmla="*/ 233 w 762"/>
                <a:gd name="T43" fmla="*/ 294 h 2198"/>
                <a:gd name="T44" fmla="*/ 195 w 762"/>
                <a:gd name="T45" fmla="*/ 115 h 2198"/>
                <a:gd name="T46" fmla="*/ 195 w 762"/>
                <a:gd name="T47" fmla="*/ 281 h 2198"/>
                <a:gd name="T48" fmla="*/ 182 w 762"/>
                <a:gd name="T49" fmla="*/ 549 h 2198"/>
                <a:gd name="T50" fmla="*/ 131 w 762"/>
                <a:gd name="T51" fmla="*/ 345 h 2198"/>
                <a:gd name="T52" fmla="*/ 93 w 762"/>
                <a:gd name="T53" fmla="*/ 638 h 2198"/>
                <a:gd name="T54" fmla="*/ 67 w 762"/>
                <a:gd name="T55" fmla="*/ 600 h 2198"/>
                <a:gd name="T56" fmla="*/ 29 w 762"/>
                <a:gd name="T57" fmla="*/ 498 h 2198"/>
                <a:gd name="T58" fmla="*/ 67 w 762"/>
                <a:gd name="T59" fmla="*/ 664 h 2198"/>
                <a:gd name="T60" fmla="*/ 297 w 762"/>
                <a:gd name="T61" fmla="*/ 434 h 2198"/>
                <a:gd name="T62" fmla="*/ 335 w 762"/>
                <a:gd name="T63" fmla="*/ 1902 h 2198"/>
                <a:gd name="T64" fmla="*/ 387 w 762"/>
                <a:gd name="T65" fmla="*/ 804 h 2198"/>
                <a:gd name="T66" fmla="*/ 463 w 762"/>
                <a:gd name="T67" fmla="*/ 792 h 2198"/>
                <a:gd name="T68" fmla="*/ 604 w 762"/>
                <a:gd name="T69" fmla="*/ 843 h 2198"/>
                <a:gd name="T70" fmla="*/ 591 w 762"/>
                <a:gd name="T71" fmla="*/ 1034 h 2198"/>
                <a:gd name="T72" fmla="*/ 412 w 762"/>
                <a:gd name="T73" fmla="*/ 1034 h 2198"/>
                <a:gd name="T74" fmla="*/ 272 w 762"/>
                <a:gd name="T75" fmla="*/ 1149 h 2198"/>
                <a:gd name="T76" fmla="*/ 233 w 762"/>
                <a:gd name="T77" fmla="*/ 830 h 2198"/>
                <a:gd name="T78" fmla="*/ 131 w 762"/>
                <a:gd name="T79" fmla="*/ 1213 h 2198"/>
                <a:gd name="T80" fmla="*/ 80 w 762"/>
                <a:gd name="T81" fmla="*/ 702 h 2198"/>
                <a:gd name="T82" fmla="*/ 182 w 762"/>
                <a:gd name="T83" fmla="*/ 970 h 2198"/>
                <a:gd name="T84" fmla="*/ 323 w 762"/>
                <a:gd name="T85" fmla="*/ 1507 h 2198"/>
                <a:gd name="T86" fmla="*/ 387 w 762"/>
                <a:gd name="T87" fmla="*/ 1111 h 2198"/>
                <a:gd name="T88" fmla="*/ 425 w 762"/>
                <a:gd name="T89" fmla="*/ 1532 h 2198"/>
                <a:gd name="T90" fmla="*/ 476 w 762"/>
                <a:gd name="T91" fmla="*/ 1162 h 2198"/>
                <a:gd name="T92" fmla="*/ 501 w 762"/>
                <a:gd name="T93" fmla="*/ 1136 h 2198"/>
                <a:gd name="T94" fmla="*/ 552 w 762"/>
                <a:gd name="T95" fmla="*/ 1545 h 2198"/>
                <a:gd name="T96" fmla="*/ 552 w 762"/>
                <a:gd name="T97" fmla="*/ 1609 h 2198"/>
                <a:gd name="T98" fmla="*/ 374 w 762"/>
                <a:gd name="T99" fmla="*/ 1392 h 2198"/>
                <a:gd name="T100" fmla="*/ 221 w 762"/>
                <a:gd name="T101" fmla="*/ 1621 h 2198"/>
                <a:gd name="T102" fmla="*/ 182 w 762"/>
                <a:gd name="T103" fmla="*/ 1213 h 2198"/>
                <a:gd name="T104" fmla="*/ 208 w 762"/>
                <a:gd name="T105" fmla="*/ 1519 h 2198"/>
                <a:gd name="T106" fmla="*/ 323 w 762"/>
                <a:gd name="T107" fmla="*/ 1775 h 2198"/>
                <a:gd name="T108" fmla="*/ 591 w 762"/>
                <a:gd name="T109" fmla="*/ 1430 h 2198"/>
                <a:gd name="T110" fmla="*/ 591 w 762"/>
                <a:gd name="T111" fmla="*/ 1532 h 2198"/>
                <a:gd name="T112" fmla="*/ 387 w 762"/>
                <a:gd name="T113" fmla="*/ 1966 h 2198"/>
                <a:gd name="T114" fmla="*/ 438 w 762"/>
                <a:gd name="T115" fmla="*/ 1762 h 2198"/>
                <a:gd name="T116" fmla="*/ 540 w 762"/>
                <a:gd name="T117" fmla="*/ 1800 h 2198"/>
                <a:gd name="T118" fmla="*/ 450 w 762"/>
                <a:gd name="T119" fmla="*/ 1519 h 21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62"/>
                <a:gd name="T181" fmla="*/ 0 h 2198"/>
                <a:gd name="T182" fmla="*/ 762 w 762"/>
                <a:gd name="T183" fmla="*/ 2198 h 21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62" h="2198">
                  <a:moveTo>
                    <a:pt x="169" y="549"/>
                  </a:moveTo>
                  <a:cubicBezTo>
                    <a:pt x="186" y="553"/>
                    <a:pt x="203" y="562"/>
                    <a:pt x="221" y="562"/>
                  </a:cubicBezTo>
                  <a:cubicBezTo>
                    <a:pt x="322" y="562"/>
                    <a:pt x="196" y="527"/>
                    <a:pt x="297" y="562"/>
                  </a:cubicBezTo>
                  <a:cubicBezTo>
                    <a:pt x="284" y="570"/>
                    <a:pt x="273" y="581"/>
                    <a:pt x="259" y="587"/>
                  </a:cubicBezTo>
                  <a:cubicBezTo>
                    <a:pt x="234" y="598"/>
                    <a:pt x="182" y="613"/>
                    <a:pt x="182" y="613"/>
                  </a:cubicBezTo>
                  <a:cubicBezTo>
                    <a:pt x="174" y="600"/>
                    <a:pt x="153" y="589"/>
                    <a:pt x="157" y="574"/>
                  </a:cubicBezTo>
                  <a:cubicBezTo>
                    <a:pt x="160" y="561"/>
                    <a:pt x="183" y="556"/>
                    <a:pt x="195" y="562"/>
                  </a:cubicBezTo>
                  <a:cubicBezTo>
                    <a:pt x="207" y="568"/>
                    <a:pt x="204" y="587"/>
                    <a:pt x="208" y="600"/>
                  </a:cubicBezTo>
                  <a:cubicBezTo>
                    <a:pt x="212" y="583"/>
                    <a:pt x="204" y="555"/>
                    <a:pt x="221" y="549"/>
                  </a:cubicBezTo>
                  <a:cubicBezTo>
                    <a:pt x="235" y="544"/>
                    <a:pt x="253" y="574"/>
                    <a:pt x="246" y="587"/>
                  </a:cubicBezTo>
                  <a:cubicBezTo>
                    <a:pt x="240" y="599"/>
                    <a:pt x="221" y="578"/>
                    <a:pt x="208" y="574"/>
                  </a:cubicBezTo>
                  <a:cubicBezTo>
                    <a:pt x="219" y="541"/>
                    <a:pt x="240" y="521"/>
                    <a:pt x="182" y="511"/>
                  </a:cubicBezTo>
                  <a:cubicBezTo>
                    <a:pt x="169" y="509"/>
                    <a:pt x="157" y="519"/>
                    <a:pt x="144" y="523"/>
                  </a:cubicBezTo>
                  <a:cubicBezTo>
                    <a:pt x="127" y="528"/>
                    <a:pt x="77" y="544"/>
                    <a:pt x="93" y="536"/>
                  </a:cubicBezTo>
                  <a:cubicBezTo>
                    <a:pt x="117" y="524"/>
                    <a:pt x="169" y="511"/>
                    <a:pt x="169" y="511"/>
                  </a:cubicBezTo>
                  <a:cubicBezTo>
                    <a:pt x="263" y="540"/>
                    <a:pt x="136" y="503"/>
                    <a:pt x="297" y="536"/>
                  </a:cubicBezTo>
                  <a:cubicBezTo>
                    <a:pt x="339" y="545"/>
                    <a:pt x="371" y="573"/>
                    <a:pt x="412" y="587"/>
                  </a:cubicBezTo>
                  <a:cubicBezTo>
                    <a:pt x="479" y="554"/>
                    <a:pt x="504" y="547"/>
                    <a:pt x="578" y="562"/>
                  </a:cubicBezTo>
                  <a:cubicBezTo>
                    <a:pt x="578" y="562"/>
                    <a:pt x="519" y="578"/>
                    <a:pt x="489" y="587"/>
                  </a:cubicBezTo>
                  <a:cubicBezTo>
                    <a:pt x="476" y="591"/>
                    <a:pt x="463" y="596"/>
                    <a:pt x="450" y="600"/>
                  </a:cubicBezTo>
                  <a:cubicBezTo>
                    <a:pt x="454" y="613"/>
                    <a:pt x="454" y="629"/>
                    <a:pt x="463" y="638"/>
                  </a:cubicBezTo>
                  <a:cubicBezTo>
                    <a:pt x="496" y="671"/>
                    <a:pt x="557" y="637"/>
                    <a:pt x="591" y="626"/>
                  </a:cubicBezTo>
                  <a:cubicBezTo>
                    <a:pt x="565" y="609"/>
                    <a:pt x="542" y="588"/>
                    <a:pt x="514" y="574"/>
                  </a:cubicBezTo>
                  <a:cubicBezTo>
                    <a:pt x="498" y="566"/>
                    <a:pt x="475" y="550"/>
                    <a:pt x="463" y="562"/>
                  </a:cubicBezTo>
                  <a:cubicBezTo>
                    <a:pt x="452" y="573"/>
                    <a:pt x="488" y="579"/>
                    <a:pt x="501" y="587"/>
                  </a:cubicBezTo>
                  <a:cubicBezTo>
                    <a:pt x="510" y="600"/>
                    <a:pt x="531" y="611"/>
                    <a:pt x="527" y="626"/>
                  </a:cubicBezTo>
                  <a:cubicBezTo>
                    <a:pt x="524" y="639"/>
                    <a:pt x="495" y="650"/>
                    <a:pt x="489" y="638"/>
                  </a:cubicBezTo>
                  <a:cubicBezTo>
                    <a:pt x="473" y="605"/>
                    <a:pt x="543" y="590"/>
                    <a:pt x="552" y="587"/>
                  </a:cubicBezTo>
                  <a:cubicBezTo>
                    <a:pt x="569" y="591"/>
                    <a:pt x="590" y="589"/>
                    <a:pt x="604" y="600"/>
                  </a:cubicBezTo>
                  <a:cubicBezTo>
                    <a:pt x="614" y="608"/>
                    <a:pt x="614" y="625"/>
                    <a:pt x="616" y="638"/>
                  </a:cubicBezTo>
                  <a:cubicBezTo>
                    <a:pt x="653" y="843"/>
                    <a:pt x="610" y="662"/>
                    <a:pt x="642" y="792"/>
                  </a:cubicBezTo>
                  <a:cubicBezTo>
                    <a:pt x="650" y="758"/>
                    <a:pt x="664" y="724"/>
                    <a:pt x="667" y="689"/>
                  </a:cubicBezTo>
                  <a:cubicBezTo>
                    <a:pt x="680" y="512"/>
                    <a:pt x="633" y="684"/>
                    <a:pt x="667" y="574"/>
                  </a:cubicBezTo>
                  <a:cubicBezTo>
                    <a:pt x="672" y="524"/>
                    <a:pt x="762" y="111"/>
                    <a:pt x="629" y="294"/>
                  </a:cubicBezTo>
                  <a:cubicBezTo>
                    <a:pt x="617" y="375"/>
                    <a:pt x="601" y="454"/>
                    <a:pt x="591" y="536"/>
                  </a:cubicBezTo>
                  <a:cubicBezTo>
                    <a:pt x="587" y="502"/>
                    <a:pt x="583" y="468"/>
                    <a:pt x="578" y="434"/>
                  </a:cubicBezTo>
                  <a:cubicBezTo>
                    <a:pt x="574" y="404"/>
                    <a:pt x="583" y="369"/>
                    <a:pt x="565" y="345"/>
                  </a:cubicBezTo>
                  <a:cubicBezTo>
                    <a:pt x="556" y="333"/>
                    <a:pt x="548" y="370"/>
                    <a:pt x="540" y="383"/>
                  </a:cubicBezTo>
                  <a:cubicBezTo>
                    <a:pt x="524" y="306"/>
                    <a:pt x="513" y="229"/>
                    <a:pt x="489" y="153"/>
                  </a:cubicBezTo>
                  <a:cubicBezTo>
                    <a:pt x="427" y="394"/>
                    <a:pt x="446" y="749"/>
                    <a:pt x="438" y="945"/>
                  </a:cubicBezTo>
                  <a:cubicBezTo>
                    <a:pt x="427" y="661"/>
                    <a:pt x="477" y="253"/>
                    <a:pt x="348" y="0"/>
                  </a:cubicBezTo>
                  <a:cubicBezTo>
                    <a:pt x="344" y="38"/>
                    <a:pt x="338" y="77"/>
                    <a:pt x="335" y="115"/>
                  </a:cubicBezTo>
                  <a:cubicBezTo>
                    <a:pt x="303" y="464"/>
                    <a:pt x="327" y="529"/>
                    <a:pt x="284" y="255"/>
                  </a:cubicBezTo>
                  <a:cubicBezTo>
                    <a:pt x="267" y="268"/>
                    <a:pt x="254" y="298"/>
                    <a:pt x="233" y="294"/>
                  </a:cubicBezTo>
                  <a:cubicBezTo>
                    <a:pt x="216" y="290"/>
                    <a:pt x="224" y="259"/>
                    <a:pt x="221" y="242"/>
                  </a:cubicBezTo>
                  <a:cubicBezTo>
                    <a:pt x="195" y="111"/>
                    <a:pt x="221" y="217"/>
                    <a:pt x="195" y="115"/>
                  </a:cubicBezTo>
                  <a:cubicBezTo>
                    <a:pt x="204" y="192"/>
                    <a:pt x="210" y="269"/>
                    <a:pt x="221" y="345"/>
                  </a:cubicBezTo>
                  <a:cubicBezTo>
                    <a:pt x="224" y="363"/>
                    <a:pt x="293" y="545"/>
                    <a:pt x="195" y="281"/>
                  </a:cubicBezTo>
                  <a:cubicBezTo>
                    <a:pt x="191" y="311"/>
                    <a:pt x="182" y="340"/>
                    <a:pt x="182" y="370"/>
                  </a:cubicBezTo>
                  <a:cubicBezTo>
                    <a:pt x="182" y="573"/>
                    <a:pt x="212" y="433"/>
                    <a:pt x="182" y="549"/>
                  </a:cubicBezTo>
                  <a:cubicBezTo>
                    <a:pt x="174" y="498"/>
                    <a:pt x="170" y="446"/>
                    <a:pt x="157" y="396"/>
                  </a:cubicBezTo>
                  <a:cubicBezTo>
                    <a:pt x="152" y="377"/>
                    <a:pt x="143" y="330"/>
                    <a:pt x="131" y="345"/>
                  </a:cubicBezTo>
                  <a:cubicBezTo>
                    <a:pt x="107" y="376"/>
                    <a:pt x="114" y="422"/>
                    <a:pt x="106" y="460"/>
                  </a:cubicBezTo>
                  <a:cubicBezTo>
                    <a:pt x="102" y="519"/>
                    <a:pt x="100" y="579"/>
                    <a:pt x="93" y="638"/>
                  </a:cubicBezTo>
                  <a:cubicBezTo>
                    <a:pt x="91" y="652"/>
                    <a:pt x="88" y="688"/>
                    <a:pt x="80" y="677"/>
                  </a:cubicBezTo>
                  <a:cubicBezTo>
                    <a:pt x="65" y="656"/>
                    <a:pt x="74" y="625"/>
                    <a:pt x="67" y="600"/>
                  </a:cubicBezTo>
                  <a:cubicBezTo>
                    <a:pt x="62" y="582"/>
                    <a:pt x="49" y="567"/>
                    <a:pt x="42" y="549"/>
                  </a:cubicBezTo>
                  <a:cubicBezTo>
                    <a:pt x="36" y="533"/>
                    <a:pt x="33" y="515"/>
                    <a:pt x="29" y="498"/>
                  </a:cubicBezTo>
                  <a:cubicBezTo>
                    <a:pt x="21" y="515"/>
                    <a:pt x="7" y="530"/>
                    <a:pt x="4" y="549"/>
                  </a:cubicBezTo>
                  <a:cubicBezTo>
                    <a:pt x="0" y="576"/>
                    <a:pt x="64" y="662"/>
                    <a:pt x="67" y="664"/>
                  </a:cubicBezTo>
                  <a:cubicBezTo>
                    <a:pt x="93" y="681"/>
                    <a:pt x="144" y="715"/>
                    <a:pt x="144" y="715"/>
                  </a:cubicBezTo>
                  <a:cubicBezTo>
                    <a:pt x="157" y="686"/>
                    <a:pt x="235" y="465"/>
                    <a:pt x="297" y="434"/>
                  </a:cubicBezTo>
                  <a:cubicBezTo>
                    <a:pt x="314" y="425"/>
                    <a:pt x="314" y="468"/>
                    <a:pt x="323" y="485"/>
                  </a:cubicBezTo>
                  <a:cubicBezTo>
                    <a:pt x="164" y="950"/>
                    <a:pt x="217" y="780"/>
                    <a:pt x="335" y="1902"/>
                  </a:cubicBezTo>
                  <a:cubicBezTo>
                    <a:pt x="366" y="2198"/>
                    <a:pt x="347" y="1306"/>
                    <a:pt x="361" y="1009"/>
                  </a:cubicBezTo>
                  <a:cubicBezTo>
                    <a:pt x="364" y="940"/>
                    <a:pt x="378" y="872"/>
                    <a:pt x="387" y="804"/>
                  </a:cubicBezTo>
                  <a:cubicBezTo>
                    <a:pt x="404" y="813"/>
                    <a:pt x="419" y="833"/>
                    <a:pt x="438" y="830"/>
                  </a:cubicBezTo>
                  <a:cubicBezTo>
                    <a:pt x="453" y="828"/>
                    <a:pt x="454" y="780"/>
                    <a:pt x="463" y="792"/>
                  </a:cubicBezTo>
                  <a:cubicBezTo>
                    <a:pt x="478" y="811"/>
                    <a:pt x="496" y="938"/>
                    <a:pt x="501" y="970"/>
                  </a:cubicBezTo>
                  <a:cubicBezTo>
                    <a:pt x="518" y="937"/>
                    <a:pt x="562" y="837"/>
                    <a:pt x="604" y="843"/>
                  </a:cubicBezTo>
                  <a:cubicBezTo>
                    <a:pt x="634" y="847"/>
                    <a:pt x="612" y="902"/>
                    <a:pt x="616" y="932"/>
                  </a:cubicBezTo>
                  <a:cubicBezTo>
                    <a:pt x="608" y="966"/>
                    <a:pt x="597" y="1000"/>
                    <a:pt x="591" y="1034"/>
                  </a:cubicBezTo>
                  <a:cubicBezTo>
                    <a:pt x="585" y="1068"/>
                    <a:pt x="612" y="1136"/>
                    <a:pt x="578" y="1136"/>
                  </a:cubicBezTo>
                  <a:cubicBezTo>
                    <a:pt x="513" y="1136"/>
                    <a:pt x="467" y="1068"/>
                    <a:pt x="412" y="1034"/>
                  </a:cubicBezTo>
                  <a:cubicBezTo>
                    <a:pt x="369" y="858"/>
                    <a:pt x="361" y="678"/>
                    <a:pt x="348" y="498"/>
                  </a:cubicBezTo>
                  <a:cubicBezTo>
                    <a:pt x="329" y="847"/>
                    <a:pt x="334" y="895"/>
                    <a:pt x="272" y="1149"/>
                  </a:cubicBezTo>
                  <a:cubicBezTo>
                    <a:pt x="263" y="1081"/>
                    <a:pt x="254" y="1013"/>
                    <a:pt x="246" y="945"/>
                  </a:cubicBezTo>
                  <a:cubicBezTo>
                    <a:pt x="241" y="907"/>
                    <a:pt x="240" y="792"/>
                    <a:pt x="233" y="830"/>
                  </a:cubicBezTo>
                  <a:cubicBezTo>
                    <a:pt x="147" y="1314"/>
                    <a:pt x="260" y="971"/>
                    <a:pt x="208" y="1123"/>
                  </a:cubicBezTo>
                  <a:cubicBezTo>
                    <a:pt x="134" y="806"/>
                    <a:pt x="163" y="832"/>
                    <a:pt x="131" y="1213"/>
                  </a:cubicBezTo>
                  <a:cubicBezTo>
                    <a:pt x="74" y="1098"/>
                    <a:pt x="97" y="1017"/>
                    <a:pt x="106" y="881"/>
                  </a:cubicBezTo>
                  <a:cubicBezTo>
                    <a:pt x="97" y="821"/>
                    <a:pt x="80" y="762"/>
                    <a:pt x="80" y="702"/>
                  </a:cubicBezTo>
                  <a:cubicBezTo>
                    <a:pt x="80" y="663"/>
                    <a:pt x="92" y="780"/>
                    <a:pt x="106" y="817"/>
                  </a:cubicBezTo>
                  <a:cubicBezTo>
                    <a:pt x="126" y="870"/>
                    <a:pt x="159" y="918"/>
                    <a:pt x="182" y="970"/>
                  </a:cubicBezTo>
                  <a:cubicBezTo>
                    <a:pt x="241" y="1103"/>
                    <a:pt x="227" y="1268"/>
                    <a:pt x="246" y="1404"/>
                  </a:cubicBezTo>
                  <a:cubicBezTo>
                    <a:pt x="258" y="1489"/>
                    <a:pt x="262" y="1476"/>
                    <a:pt x="323" y="1507"/>
                  </a:cubicBezTo>
                  <a:cubicBezTo>
                    <a:pt x="348" y="1460"/>
                    <a:pt x="390" y="1419"/>
                    <a:pt x="399" y="1366"/>
                  </a:cubicBezTo>
                  <a:cubicBezTo>
                    <a:pt x="413" y="1282"/>
                    <a:pt x="387" y="1196"/>
                    <a:pt x="387" y="1111"/>
                  </a:cubicBezTo>
                  <a:cubicBezTo>
                    <a:pt x="387" y="1097"/>
                    <a:pt x="395" y="1085"/>
                    <a:pt x="399" y="1072"/>
                  </a:cubicBezTo>
                  <a:cubicBezTo>
                    <a:pt x="408" y="1225"/>
                    <a:pt x="410" y="1379"/>
                    <a:pt x="425" y="1532"/>
                  </a:cubicBezTo>
                  <a:cubicBezTo>
                    <a:pt x="428" y="1559"/>
                    <a:pt x="447" y="1636"/>
                    <a:pt x="450" y="1609"/>
                  </a:cubicBezTo>
                  <a:cubicBezTo>
                    <a:pt x="516" y="1033"/>
                    <a:pt x="414" y="1344"/>
                    <a:pt x="476" y="1162"/>
                  </a:cubicBezTo>
                  <a:cubicBezTo>
                    <a:pt x="480" y="1273"/>
                    <a:pt x="412" y="1574"/>
                    <a:pt x="489" y="1494"/>
                  </a:cubicBezTo>
                  <a:cubicBezTo>
                    <a:pt x="572" y="1408"/>
                    <a:pt x="467" y="1022"/>
                    <a:pt x="501" y="1136"/>
                  </a:cubicBezTo>
                  <a:cubicBezTo>
                    <a:pt x="547" y="1291"/>
                    <a:pt x="518" y="1459"/>
                    <a:pt x="527" y="1621"/>
                  </a:cubicBezTo>
                  <a:cubicBezTo>
                    <a:pt x="535" y="1596"/>
                    <a:pt x="547" y="1571"/>
                    <a:pt x="552" y="1545"/>
                  </a:cubicBezTo>
                  <a:cubicBezTo>
                    <a:pt x="564" y="1478"/>
                    <a:pt x="547" y="1280"/>
                    <a:pt x="578" y="1341"/>
                  </a:cubicBezTo>
                  <a:cubicBezTo>
                    <a:pt x="754" y="1685"/>
                    <a:pt x="657" y="1641"/>
                    <a:pt x="552" y="1609"/>
                  </a:cubicBezTo>
                  <a:cubicBezTo>
                    <a:pt x="516" y="1478"/>
                    <a:pt x="555" y="1300"/>
                    <a:pt x="450" y="1213"/>
                  </a:cubicBezTo>
                  <a:cubicBezTo>
                    <a:pt x="400" y="1172"/>
                    <a:pt x="399" y="1332"/>
                    <a:pt x="374" y="1392"/>
                  </a:cubicBezTo>
                  <a:cubicBezTo>
                    <a:pt x="321" y="1649"/>
                    <a:pt x="284" y="1898"/>
                    <a:pt x="246" y="2158"/>
                  </a:cubicBezTo>
                  <a:cubicBezTo>
                    <a:pt x="210" y="1972"/>
                    <a:pt x="210" y="1811"/>
                    <a:pt x="221" y="1621"/>
                  </a:cubicBezTo>
                  <a:cubicBezTo>
                    <a:pt x="185" y="1515"/>
                    <a:pt x="232" y="1674"/>
                    <a:pt x="221" y="1519"/>
                  </a:cubicBezTo>
                  <a:cubicBezTo>
                    <a:pt x="214" y="1416"/>
                    <a:pt x="195" y="1315"/>
                    <a:pt x="182" y="1213"/>
                  </a:cubicBezTo>
                  <a:cubicBezTo>
                    <a:pt x="178" y="1179"/>
                    <a:pt x="191" y="1281"/>
                    <a:pt x="195" y="1315"/>
                  </a:cubicBezTo>
                  <a:cubicBezTo>
                    <a:pt x="204" y="1383"/>
                    <a:pt x="204" y="1451"/>
                    <a:pt x="208" y="1519"/>
                  </a:cubicBezTo>
                  <a:cubicBezTo>
                    <a:pt x="204" y="1647"/>
                    <a:pt x="143" y="1785"/>
                    <a:pt x="195" y="1902"/>
                  </a:cubicBezTo>
                  <a:cubicBezTo>
                    <a:pt x="220" y="1957"/>
                    <a:pt x="283" y="1820"/>
                    <a:pt x="323" y="1775"/>
                  </a:cubicBezTo>
                  <a:cubicBezTo>
                    <a:pt x="411" y="1675"/>
                    <a:pt x="493" y="1570"/>
                    <a:pt x="578" y="1468"/>
                  </a:cubicBezTo>
                  <a:cubicBezTo>
                    <a:pt x="582" y="1455"/>
                    <a:pt x="578" y="1426"/>
                    <a:pt x="591" y="1430"/>
                  </a:cubicBezTo>
                  <a:cubicBezTo>
                    <a:pt x="609" y="1436"/>
                    <a:pt x="616" y="1462"/>
                    <a:pt x="616" y="1481"/>
                  </a:cubicBezTo>
                  <a:cubicBezTo>
                    <a:pt x="616" y="1500"/>
                    <a:pt x="599" y="1515"/>
                    <a:pt x="591" y="1532"/>
                  </a:cubicBezTo>
                  <a:cubicBezTo>
                    <a:pt x="490" y="1760"/>
                    <a:pt x="557" y="1653"/>
                    <a:pt x="438" y="1813"/>
                  </a:cubicBezTo>
                  <a:cubicBezTo>
                    <a:pt x="382" y="2031"/>
                    <a:pt x="441" y="1831"/>
                    <a:pt x="387" y="1966"/>
                  </a:cubicBezTo>
                  <a:cubicBezTo>
                    <a:pt x="377" y="1991"/>
                    <a:pt x="354" y="2069"/>
                    <a:pt x="361" y="2043"/>
                  </a:cubicBezTo>
                  <a:cubicBezTo>
                    <a:pt x="385" y="1949"/>
                    <a:pt x="412" y="1856"/>
                    <a:pt x="438" y="1762"/>
                  </a:cubicBezTo>
                  <a:cubicBezTo>
                    <a:pt x="472" y="1788"/>
                    <a:pt x="510" y="1809"/>
                    <a:pt x="540" y="1839"/>
                  </a:cubicBezTo>
                  <a:cubicBezTo>
                    <a:pt x="552" y="1851"/>
                    <a:pt x="570" y="1989"/>
                    <a:pt x="540" y="1800"/>
                  </a:cubicBezTo>
                  <a:cubicBezTo>
                    <a:pt x="536" y="1740"/>
                    <a:pt x="545" y="1678"/>
                    <a:pt x="527" y="1621"/>
                  </a:cubicBezTo>
                  <a:cubicBezTo>
                    <a:pt x="514" y="1580"/>
                    <a:pt x="473" y="1555"/>
                    <a:pt x="450" y="1519"/>
                  </a:cubicBezTo>
                  <a:cubicBezTo>
                    <a:pt x="443" y="1508"/>
                    <a:pt x="438" y="1481"/>
                    <a:pt x="438" y="1481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3" name="Freeform 14"/>
            <p:cNvSpPr>
              <a:spLocks/>
            </p:cNvSpPr>
            <p:nvPr/>
          </p:nvSpPr>
          <p:spPr bwMode="auto">
            <a:xfrm>
              <a:off x="2981" y="3968"/>
              <a:ext cx="550" cy="351"/>
            </a:xfrm>
            <a:custGeom>
              <a:avLst/>
              <a:gdLst>
                <a:gd name="T0" fmla="*/ 483 w 550"/>
                <a:gd name="T1" fmla="*/ 0 h 351"/>
                <a:gd name="T2" fmla="*/ 407 w 550"/>
                <a:gd name="T3" fmla="*/ 281 h 351"/>
                <a:gd name="T4" fmla="*/ 368 w 550"/>
                <a:gd name="T5" fmla="*/ 306 h 351"/>
                <a:gd name="T6" fmla="*/ 292 w 550"/>
                <a:gd name="T7" fmla="*/ 306 h 351"/>
                <a:gd name="T8" fmla="*/ 164 w 550"/>
                <a:gd name="T9" fmla="*/ 230 h 351"/>
                <a:gd name="T10" fmla="*/ 62 w 550"/>
                <a:gd name="T11" fmla="*/ 306 h 351"/>
                <a:gd name="T12" fmla="*/ 49 w 550"/>
                <a:gd name="T13" fmla="*/ 268 h 351"/>
                <a:gd name="T14" fmla="*/ 11 w 550"/>
                <a:gd name="T15" fmla="*/ 230 h 351"/>
                <a:gd name="T16" fmla="*/ 49 w 550"/>
                <a:gd name="T17" fmla="*/ 179 h 3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50"/>
                <a:gd name="T28" fmla="*/ 0 h 351"/>
                <a:gd name="T29" fmla="*/ 550 w 550"/>
                <a:gd name="T30" fmla="*/ 351 h 3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50" h="351">
                  <a:moveTo>
                    <a:pt x="483" y="0"/>
                  </a:moveTo>
                  <a:cubicBezTo>
                    <a:pt x="456" y="325"/>
                    <a:pt x="550" y="351"/>
                    <a:pt x="407" y="281"/>
                  </a:cubicBezTo>
                  <a:cubicBezTo>
                    <a:pt x="394" y="289"/>
                    <a:pt x="383" y="306"/>
                    <a:pt x="368" y="306"/>
                  </a:cubicBezTo>
                  <a:cubicBezTo>
                    <a:pt x="267" y="306"/>
                    <a:pt x="393" y="239"/>
                    <a:pt x="292" y="306"/>
                  </a:cubicBezTo>
                  <a:cubicBezTo>
                    <a:pt x="164" y="264"/>
                    <a:pt x="190" y="306"/>
                    <a:pt x="164" y="230"/>
                  </a:cubicBezTo>
                  <a:cubicBezTo>
                    <a:pt x="135" y="275"/>
                    <a:pt x="113" y="290"/>
                    <a:pt x="62" y="306"/>
                  </a:cubicBezTo>
                  <a:cubicBezTo>
                    <a:pt x="58" y="293"/>
                    <a:pt x="56" y="279"/>
                    <a:pt x="49" y="268"/>
                  </a:cubicBezTo>
                  <a:cubicBezTo>
                    <a:pt x="39" y="253"/>
                    <a:pt x="17" y="247"/>
                    <a:pt x="11" y="230"/>
                  </a:cubicBezTo>
                  <a:cubicBezTo>
                    <a:pt x="0" y="197"/>
                    <a:pt x="31" y="188"/>
                    <a:pt x="49" y="179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4" name="Freeform 15"/>
            <p:cNvSpPr>
              <a:spLocks/>
            </p:cNvSpPr>
            <p:nvPr/>
          </p:nvSpPr>
          <p:spPr bwMode="auto">
            <a:xfrm>
              <a:off x="3375" y="2139"/>
              <a:ext cx="302" cy="105"/>
            </a:xfrm>
            <a:custGeom>
              <a:avLst/>
              <a:gdLst>
                <a:gd name="T0" fmla="*/ 115 w 302"/>
                <a:gd name="T1" fmla="*/ 3 h 105"/>
                <a:gd name="T2" fmla="*/ 192 w 302"/>
                <a:gd name="T3" fmla="*/ 29 h 105"/>
                <a:gd name="T4" fmla="*/ 153 w 302"/>
                <a:gd name="T5" fmla="*/ 3 h 105"/>
                <a:gd name="T6" fmla="*/ 192 w 302"/>
                <a:gd name="T7" fmla="*/ 29 h 105"/>
                <a:gd name="T8" fmla="*/ 89 w 302"/>
                <a:gd name="T9" fmla="*/ 41 h 105"/>
                <a:gd name="T10" fmla="*/ 166 w 302"/>
                <a:gd name="T11" fmla="*/ 16 h 105"/>
                <a:gd name="T12" fmla="*/ 179 w 302"/>
                <a:gd name="T13" fmla="*/ 16 h 105"/>
                <a:gd name="T14" fmla="*/ 0 w 302"/>
                <a:gd name="T15" fmla="*/ 67 h 105"/>
                <a:gd name="T16" fmla="*/ 243 w 302"/>
                <a:gd name="T17" fmla="*/ 80 h 105"/>
                <a:gd name="T18" fmla="*/ 204 w 302"/>
                <a:gd name="T19" fmla="*/ 54 h 105"/>
                <a:gd name="T20" fmla="*/ 166 w 302"/>
                <a:gd name="T21" fmla="*/ 67 h 105"/>
                <a:gd name="T22" fmla="*/ 89 w 302"/>
                <a:gd name="T23" fmla="*/ 67 h 105"/>
                <a:gd name="T24" fmla="*/ 89 w 302"/>
                <a:gd name="T25" fmla="*/ 105 h 10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2"/>
                <a:gd name="T40" fmla="*/ 0 h 105"/>
                <a:gd name="T41" fmla="*/ 302 w 302"/>
                <a:gd name="T42" fmla="*/ 105 h 10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2" h="105">
                  <a:moveTo>
                    <a:pt x="115" y="3"/>
                  </a:moveTo>
                  <a:cubicBezTo>
                    <a:pt x="141" y="12"/>
                    <a:pt x="215" y="44"/>
                    <a:pt x="192" y="29"/>
                  </a:cubicBezTo>
                  <a:cubicBezTo>
                    <a:pt x="179" y="20"/>
                    <a:pt x="153" y="19"/>
                    <a:pt x="153" y="3"/>
                  </a:cubicBezTo>
                  <a:cubicBezTo>
                    <a:pt x="153" y="0"/>
                    <a:pt x="302" y="64"/>
                    <a:pt x="192" y="29"/>
                  </a:cubicBezTo>
                  <a:cubicBezTo>
                    <a:pt x="158" y="33"/>
                    <a:pt x="120" y="56"/>
                    <a:pt x="89" y="41"/>
                  </a:cubicBezTo>
                  <a:cubicBezTo>
                    <a:pt x="65" y="29"/>
                    <a:pt x="139" y="19"/>
                    <a:pt x="166" y="16"/>
                  </a:cubicBezTo>
                  <a:cubicBezTo>
                    <a:pt x="179" y="15"/>
                    <a:pt x="273" y="48"/>
                    <a:pt x="179" y="16"/>
                  </a:cubicBezTo>
                  <a:cubicBezTo>
                    <a:pt x="120" y="36"/>
                    <a:pt x="0" y="67"/>
                    <a:pt x="0" y="67"/>
                  </a:cubicBezTo>
                  <a:cubicBezTo>
                    <a:pt x="81" y="71"/>
                    <a:pt x="162" y="85"/>
                    <a:pt x="243" y="80"/>
                  </a:cubicBezTo>
                  <a:cubicBezTo>
                    <a:pt x="259" y="79"/>
                    <a:pt x="219" y="57"/>
                    <a:pt x="204" y="54"/>
                  </a:cubicBezTo>
                  <a:cubicBezTo>
                    <a:pt x="191" y="52"/>
                    <a:pt x="179" y="63"/>
                    <a:pt x="166" y="67"/>
                  </a:cubicBezTo>
                  <a:cubicBezTo>
                    <a:pt x="145" y="60"/>
                    <a:pt x="110" y="39"/>
                    <a:pt x="89" y="67"/>
                  </a:cubicBezTo>
                  <a:cubicBezTo>
                    <a:pt x="81" y="77"/>
                    <a:pt x="89" y="92"/>
                    <a:pt x="89" y="105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5" name="Freeform 16"/>
            <p:cNvSpPr>
              <a:spLocks/>
            </p:cNvSpPr>
            <p:nvPr/>
          </p:nvSpPr>
          <p:spPr bwMode="auto">
            <a:xfrm>
              <a:off x="2451" y="1887"/>
              <a:ext cx="145" cy="166"/>
            </a:xfrm>
            <a:custGeom>
              <a:avLst/>
              <a:gdLst>
                <a:gd name="T0" fmla="*/ 69 w 145"/>
                <a:gd name="T1" fmla="*/ 76 h 166"/>
                <a:gd name="T2" fmla="*/ 69 w 145"/>
                <a:gd name="T3" fmla="*/ 0 h 166"/>
                <a:gd name="T4" fmla="*/ 94 w 145"/>
                <a:gd name="T5" fmla="*/ 38 h 166"/>
                <a:gd name="T6" fmla="*/ 132 w 145"/>
                <a:gd name="T7" fmla="*/ 127 h 166"/>
                <a:gd name="T8" fmla="*/ 145 w 145"/>
                <a:gd name="T9" fmla="*/ 166 h 1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5"/>
                <a:gd name="T16" fmla="*/ 0 h 166"/>
                <a:gd name="T17" fmla="*/ 145 w 145"/>
                <a:gd name="T18" fmla="*/ 166 h 1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5" h="166">
                  <a:moveTo>
                    <a:pt x="69" y="76"/>
                  </a:moveTo>
                  <a:cubicBezTo>
                    <a:pt x="69" y="76"/>
                    <a:pt x="0" y="0"/>
                    <a:pt x="69" y="0"/>
                  </a:cubicBezTo>
                  <a:cubicBezTo>
                    <a:pt x="84" y="0"/>
                    <a:pt x="87" y="24"/>
                    <a:pt x="94" y="38"/>
                  </a:cubicBezTo>
                  <a:cubicBezTo>
                    <a:pt x="108" y="67"/>
                    <a:pt x="119" y="97"/>
                    <a:pt x="132" y="127"/>
                  </a:cubicBezTo>
                  <a:cubicBezTo>
                    <a:pt x="137" y="140"/>
                    <a:pt x="145" y="166"/>
                    <a:pt x="145" y="166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6" name="Freeform 17"/>
            <p:cNvSpPr>
              <a:spLocks/>
            </p:cNvSpPr>
            <p:nvPr/>
          </p:nvSpPr>
          <p:spPr bwMode="auto">
            <a:xfrm>
              <a:off x="3319" y="1763"/>
              <a:ext cx="205" cy="75"/>
            </a:xfrm>
            <a:custGeom>
              <a:avLst/>
              <a:gdLst>
                <a:gd name="T0" fmla="*/ 0 w 205"/>
                <a:gd name="T1" fmla="*/ 25 h 75"/>
                <a:gd name="T2" fmla="*/ 90 w 205"/>
                <a:gd name="T3" fmla="*/ 25 h 75"/>
                <a:gd name="T4" fmla="*/ 115 w 205"/>
                <a:gd name="T5" fmla="*/ 63 h 75"/>
                <a:gd name="T6" fmla="*/ 77 w 205"/>
                <a:gd name="T7" fmla="*/ 50 h 75"/>
                <a:gd name="T8" fmla="*/ 26 w 205"/>
                <a:gd name="T9" fmla="*/ 37 h 75"/>
                <a:gd name="T10" fmla="*/ 166 w 205"/>
                <a:gd name="T11" fmla="*/ 63 h 75"/>
                <a:gd name="T12" fmla="*/ 115 w 205"/>
                <a:gd name="T13" fmla="*/ 37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5"/>
                <a:gd name="T22" fmla="*/ 0 h 75"/>
                <a:gd name="T23" fmla="*/ 205 w 205"/>
                <a:gd name="T24" fmla="*/ 75 h 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5" h="75">
                  <a:moveTo>
                    <a:pt x="0" y="25"/>
                  </a:moveTo>
                  <a:cubicBezTo>
                    <a:pt x="33" y="17"/>
                    <a:pt x="59" y="0"/>
                    <a:pt x="90" y="25"/>
                  </a:cubicBezTo>
                  <a:cubicBezTo>
                    <a:pt x="102" y="34"/>
                    <a:pt x="122" y="50"/>
                    <a:pt x="115" y="63"/>
                  </a:cubicBezTo>
                  <a:cubicBezTo>
                    <a:pt x="109" y="75"/>
                    <a:pt x="90" y="54"/>
                    <a:pt x="77" y="50"/>
                  </a:cubicBezTo>
                  <a:cubicBezTo>
                    <a:pt x="60" y="45"/>
                    <a:pt x="8" y="37"/>
                    <a:pt x="26" y="37"/>
                  </a:cubicBezTo>
                  <a:cubicBezTo>
                    <a:pt x="205" y="37"/>
                    <a:pt x="44" y="63"/>
                    <a:pt x="166" y="63"/>
                  </a:cubicBezTo>
                  <a:cubicBezTo>
                    <a:pt x="185" y="63"/>
                    <a:pt x="128" y="50"/>
                    <a:pt x="115" y="37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7" name="Freeform 18"/>
            <p:cNvSpPr>
              <a:spLocks/>
            </p:cNvSpPr>
            <p:nvPr/>
          </p:nvSpPr>
          <p:spPr bwMode="auto">
            <a:xfrm>
              <a:off x="3237" y="2273"/>
              <a:ext cx="539" cy="1469"/>
            </a:xfrm>
            <a:custGeom>
              <a:avLst/>
              <a:gdLst>
                <a:gd name="T0" fmla="*/ 82 w 539"/>
                <a:gd name="T1" fmla="*/ 166 h 1469"/>
                <a:gd name="T2" fmla="*/ 70 w 539"/>
                <a:gd name="T3" fmla="*/ 472 h 1469"/>
                <a:gd name="T4" fmla="*/ 121 w 539"/>
                <a:gd name="T5" fmla="*/ 1034 h 1469"/>
                <a:gd name="T6" fmla="*/ 299 w 539"/>
                <a:gd name="T7" fmla="*/ 447 h 1469"/>
                <a:gd name="T8" fmla="*/ 223 w 539"/>
                <a:gd name="T9" fmla="*/ 217 h 1469"/>
                <a:gd name="T10" fmla="*/ 236 w 539"/>
                <a:gd name="T11" fmla="*/ 357 h 1469"/>
                <a:gd name="T12" fmla="*/ 261 w 539"/>
                <a:gd name="T13" fmla="*/ 459 h 1469"/>
                <a:gd name="T14" fmla="*/ 338 w 539"/>
                <a:gd name="T15" fmla="*/ 983 h 1469"/>
                <a:gd name="T16" fmla="*/ 414 w 539"/>
                <a:gd name="T17" fmla="*/ 1072 h 1469"/>
                <a:gd name="T18" fmla="*/ 338 w 539"/>
                <a:gd name="T19" fmla="*/ 1149 h 1469"/>
                <a:gd name="T20" fmla="*/ 312 w 539"/>
                <a:gd name="T21" fmla="*/ 970 h 1469"/>
                <a:gd name="T22" fmla="*/ 299 w 539"/>
                <a:gd name="T23" fmla="*/ 523 h 1469"/>
                <a:gd name="T24" fmla="*/ 312 w 539"/>
                <a:gd name="T25" fmla="*/ 421 h 1469"/>
                <a:gd name="T26" fmla="*/ 350 w 539"/>
                <a:gd name="T27" fmla="*/ 370 h 1469"/>
                <a:gd name="T28" fmla="*/ 427 w 539"/>
                <a:gd name="T29" fmla="*/ 0 h 1469"/>
                <a:gd name="T30" fmla="*/ 440 w 539"/>
                <a:gd name="T31" fmla="*/ 51 h 1469"/>
                <a:gd name="T32" fmla="*/ 465 w 539"/>
                <a:gd name="T33" fmla="*/ 102 h 1469"/>
                <a:gd name="T34" fmla="*/ 478 w 539"/>
                <a:gd name="T35" fmla="*/ 25 h 1469"/>
                <a:gd name="T36" fmla="*/ 491 w 539"/>
                <a:gd name="T37" fmla="*/ 153 h 1469"/>
                <a:gd name="T38" fmla="*/ 504 w 539"/>
                <a:gd name="T39" fmla="*/ 434 h 1469"/>
                <a:gd name="T40" fmla="*/ 478 w 539"/>
                <a:gd name="T41" fmla="*/ 1302 h 1469"/>
                <a:gd name="T42" fmla="*/ 427 w 539"/>
                <a:gd name="T43" fmla="*/ 791 h 1469"/>
                <a:gd name="T44" fmla="*/ 414 w 539"/>
                <a:gd name="T45" fmla="*/ 753 h 146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39"/>
                <a:gd name="T70" fmla="*/ 0 h 1469"/>
                <a:gd name="T71" fmla="*/ 539 w 539"/>
                <a:gd name="T72" fmla="*/ 1469 h 146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39" h="1469">
                  <a:moveTo>
                    <a:pt x="82" y="166"/>
                  </a:moveTo>
                  <a:cubicBezTo>
                    <a:pt x="0" y="276"/>
                    <a:pt x="39" y="351"/>
                    <a:pt x="70" y="472"/>
                  </a:cubicBezTo>
                  <a:cubicBezTo>
                    <a:pt x="93" y="663"/>
                    <a:pt x="107" y="834"/>
                    <a:pt x="121" y="1034"/>
                  </a:cubicBezTo>
                  <a:cubicBezTo>
                    <a:pt x="173" y="789"/>
                    <a:pt x="180" y="646"/>
                    <a:pt x="299" y="447"/>
                  </a:cubicBezTo>
                  <a:cubicBezTo>
                    <a:pt x="274" y="370"/>
                    <a:pt x="269" y="283"/>
                    <a:pt x="223" y="217"/>
                  </a:cubicBezTo>
                  <a:cubicBezTo>
                    <a:pt x="196" y="179"/>
                    <a:pt x="229" y="311"/>
                    <a:pt x="236" y="357"/>
                  </a:cubicBezTo>
                  <a:cubicBezTo>
                    <a:pt x="241" y="392"/>
                    <a:pt x="255" y="424"/>
                    <a:pt x="261" y="459"/>
                  </a:cubicBezTo>
                  <a:cubicBezTo>
                    <a:pt x="289" y="627"/>
                    <a:pt x="295" y="818"/>
                    <a:pt x="338" y="983"/>
                  </a:cubicBezTo>
                  <a:cubicBezTo>
                    <a:pt x="344" y="1006"/>
                    <a:pt x="397" y="1055"/>
                    <a:pt x="414" y="1072"/>
                  </a:cubicBezTo>
                  <a:cubicBezTo>
                    <a:pt x="389" y="1098"/>
                    <a:pt x="364" y="1175"/>
                    <a:pt x="338" y="1149"/>
                  </a:cubicBezTo>
                  <a:cubicBezTo>
                    <a:pt x="295" y="1106"/>
                    <a:pt x="316" y="1030"/>
                    <a:pt x="312" y="970"/>
                  </a:cubicBezTo>
                  <a:cubicBezTo>
                    <a:pt x="303" y="821"/>
                    <a:pt x="303" y="672"/>
                    <a:pt x="299" y="523"/>
                  </a:cubicBezTo>
                  <a:cubicBezTo>
                    <a:pt x="303" y="489"/>
                    <a:pt x="301" y="454"/>
                    <a:pt x="312" y="421"/>
                  </a:cubicBezTo>
                  <a:cubicBezTo>
                    <a:pt x="319" y="401"/>
                    <a:pt x="343" y="390"/>
                    <a:pt x="350" y="370"/>
                  </a:cubicBezTo>
                  <a:cubicBezTo>
                    <a:pt x="391" y="255"/>
                    <a:pt x="403" y="120"/>
                    <a:pt x="427" y="0"/>
                  </a:cubicBezTo>
                  <a:cubicBezTo>
                    <a:pt x="431" y="17"/>
                    <a:pt x="434" y="35"/>
                    <a:pt x="440" y="51"/>
                  </a:cubicBezTo>
                  <a:cubicBezTo>
                    <a:pt x="447" y="69"/>
                    <a:pt x="449" y="113"/>
                    <a:pt x="465" y="102"/>
                  </a:cubicBezTo>
                  <a:cubicBezTo>
                    <a:pt x="486" y="87"/>
                    <a:pt x="474" y="51"/>
                    <a:pt x="478" y="25"/>
                  </a:cubicBezTo>
                  <a:cubicBezTo>
                    <a:pt x="494" y="74"/>
                    <a:pt x="508" y="103"/>
                    <a:pt x="491" y="153"/>
                  </a:cubicBezTo>
                  <a:cubicBezTo>
                    <a:pt x="499" y="261"/>
                    <a:pt x="520" y="334"/>
                    <a:pt x="504" y="434"/>
                  </a:cubicBezTo>
                  <a:cubicBezTo>
                    <a:pt x="495" y="723"/>
                    <a:pt x="539" y="1019"/>
                    <a:pt x="478" y="1302"/>
                  </a:cubicBezTo>
                  <a:cubicBezTo>
                    <a:pt x="442" y="1469"/>
                    <a:pt x="482" y="953"/>
                    <a:pt x="427" y="791"/>
                  </a:cubicBezTo>
                  <a:cubicBezTo>
                    <a:pt x="423" y="778"/>
                    <a:pt x="414" y="753"/>
                    <a:pt x="414" y="753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8" name="Freeform 19"/>
            <p:cNvSpPr>
              <a:spLocks/>
            </p:cNvSpPr>
            <p:nvPr/>
          </p:nvSpPr>
          <p:spPr bwMode="auto">
            <a:xfrm>
              <a:off x="3217" y="1392"/>
              <a:ext cx="613" cy="484"/>
            </a:xfrm>
            <a:custGeom>
              <a:avLst/>
              <a:gdLst>
                <a:gd name="T0" fmla="*/ 613 w 613"/>
                <a:gd name="T1" fmla="*/ 332 h 484"/>
                <a:gd name="T2" fmla="*/ 536 w 613"/>
                <a:gd name="T3" fmla="*/ 89 h 484"/>
                <a:gd name="T4" fmla="*/ 524 w 613"/>
                <a:gd name="T5" fmla="*/ 13 h 484"/>
                <a:gd name="T6" fmla="*/ 498 w 613"/>
                <a:gd name="T7" fmla="*/ 89 h 484"/>
                <a:gd name="T8" fmla="*/ 447 w 613"/>
                <a:gd name="T9" fmla="*/ 293 h 484"/>
                <a:gd name="T10" fmla="*/ 370 w 613"/>
                <a:gd name="T11" fmla="*/ 51 h 484"/>
                <a:gd name="T12" fmla="*/ 345 w 613"/>
                <a:gd name="T13" fmla="*/ 268 h 484"/>
                <a:gd name="T14" fmla="*/ 319 w 613"/>
                <a:gd name="T15" fmla="*/ 191 h 484"/>
                <a:gd name="T16" fmla="*/ 243 w 613"/>
                <a:gd name="T17" fmla="*/ 0 h 484"/>
                <a:gd name="T18" fmla="*/ 102 w 613"/>
                <a:gd name="T19" fmla="*/ 179 h 484"/>
                <a:gd name="T20" fmla="*/ 141 w 613"/>
                <a:gd name="T21" fmla="*/ 217 h 484"/>
                <a:gd name="T22" fmla="*/ 192 w 613"/>
                <a:gd name="T23" fmla="*/ 319 h 484"/>
                <a:gd name="T24" fmla="*/ 205 w 613"/>
                <a:gd name="T25" fmla="*/ 357 h 484"/>
                <a:gd name="T26" fmla="*/ 166 w 613"/>
                <a:gd name="T27" fmla="*/ 345 h 484"/>
                <a:gd name="T28" fmla="*/ 64 w 613"/>
                <a:gd name="T29" fmla="*/ 281 h 484"/>
                <a:gd name="T30" fmla="*/ 39 w 613"/>
                <a:gd name="T31" fmla="*/ 242 h 484"/>
                <a:gd name="T32" fmla="*/ 0 w 613"/>
                <a:gd name="T33" fmla="*/ 217 h 484"/>
                <a:gd name="T34" fmla="*/ 39 w 613"/>
                <a:gd name="T35" fmla="*/ 472 h 484"/>
                <a:gd name="T36" fmla="*/ 39 w 613"/>
                <a:gd name="T37" fmla="*/ 434 h 4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13"/>
                <a:gd name="T58" fmla="*/ 0 h 484"/>
                <a:gd name="T59" fmla="*/ 613 w 613"/>
                <a:gd name="T60" fmla="*/ 484 h 48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13" h="484">
                  <a:moveTo>
                    <a:pt x="613" y="332"/>
                  </a:moveTo>
                  <a:cubicBezTo>
                    <a:pt x="588" y="232"/>
                    <a:pt x="579" y="174"/>
                    <a:pt x="536" y="89"/>
                  </a:cubicBezTo>
                  <a:cubicBezTo>
                    <a:pt x="532" y="64"/>
                    <a:pt x="550" y="13"/>
                    <a:pt x="524" y="13"/>
                  </a:cubicBezTo>
                  <a:cubicBezTo>
                    <a:pt x="497" y="13"/>
                    <a:pt x="504" y="63"/>
                    <a:pt x="498" y="89"/>
                  </a:cubicBezTo>
                  <a:cubicBezTo>
                    <a:pt x="450" y="309"/>
                    <a:pt x="529" y="72"/>
                    <a:pt x="447" y="293"/>
                  </a:cubicBezTo>
                  <a:cubicBezTo>
                    <a:pt x="426" y="212"/>
                    <a:pt x="417" y="120"/>
                    <a:pt x="370" y="51"/>
                  </a:cubicBezTo>
                  <a:cubicBezTo>
                    <a:pt x="353" y="122"/>
                    <a:pt x="374" y="201"/>
                    <a:pt x="345" y="268"/>
                  </a:cubicBezTo>
                  <a:cubicBezTo>
                    <a:pt x="334" y="293"/>
                    <a:pt x="326" y="217"/>
                    <a:pt x="319" y="191"/>
                  </a:cubicBezTo>
                  <a:cubicBezTo>
                    <a:pt x="296" y="111"/>
                    <a:pt x="287" y="67"/>
                    <a:pt x="243" y="0"/>
                  </a:cubicBezTo>
                  <a:cubicBezTo>
                    <a:pt x="227" y="264"/>
                    <a:pt x="286" y="239"/>
                    <a:pt x="102" y="179"/>
                  </a:cubicBezTo>
                  <a:cubicBezTo>
                    <a:pt x="5" y="113"/>
                    <a:pt x="120" y="189"/>
                    <a:pt x="141" y="217"/>
                  </a:cubicBezTo>
                  <a:cubicBezTo>
                    <a:pt x="164" y="247"/>
                    <a:pt x="175" y="285"/>
                    <a:pt x="192" y="319"/>
                  </a:cubicBezTo>
                  <a:cubicBezTo>
                    <a:pt x="198" y="331"/>
                    <a:pt x="214" y="348"/>
                    <a:pt x="205" y="357"/>
                  </a:cubicBezTo>
                  <a:cubicBezTo>
                    <a:pt x="195" y="367"/>
                    <a:pt x="179" y="349"/>
                    <a:pt x="166" y="345"/>
                  </a:cubicBezTo>
                  <a:cubicBezTo>
                    <a:pt x="109" y="257"/>
                    <a:pt x="185" y="357"/>
                    <a:pt x="64" y="281"/>
                  </a:cubicBezTo>
                  <a:cubicBezTo>
                    <a:pt x="51" y="273"/>
                    <a:pt x="50" y="253"/>
                    <a:pt x="39" y="242"/>
                  </a:cubicBezTo>
                  <a:cubicBezTo>
                    <a:pt x="28" y="231"/>
                    <a:pt x="13" y="225"/>
                    <a:pt x="0" y="217"/>
                  </a:cubicBezTo>
                  <a:cubicBezTo>
                    <a:pt x="10" y="311"/>
                    <a:pt x="12" y="381"/>
                    <a:pt x="39" y="472"/>
                  </a:cubicBezTo>
                  <a:cubicBezTo>
                    <a:pt x="43" y="484"/>
                    <a:pt x="39" y="447"/>
                    <a:pt x="39" y="434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9" name="Freeform 20"/>
            <p:cNvSpPr>
              <a:spLocks/>
            </p:cNvSpPr>
            <p:nvPr/>
          </p:nvSpPr>
          <p:spPr bwMode="auto">
            <a:xfrm>
              <a:off x="3648" y="3971"/>
              <a:ext cx="105" cy="347"/>
            </a:xfrm>
            <a:custGeom>
              <a:avLst/>
              <a:gdLst>
                <a:gd name="T0" fmla="*/ 29 w 105"/>
                <a:gd name="T1" fmla="*/ 0 h 347"/>
                <a:gd name="T2" fmla="*/ 16 w 105"/>
                <a:gd name="T3" fmla="*/ 179 h 347"/>
                <a:gd name="T4" fmla="*/ 3 w 105"/>
                <a:gd name="T5" fmla="*/ 268 h 347"/>
                <a:gd name="T6" fmla="*/ 16 w 105"/>
                <a:gd name="T7" fmla="*/ 319 h 347"/>
                <a:gd name="T8" fmla="*/ 105 w 105"/>
                <a:gd name="T9" fmla="*/ 281 h 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5"/>
                <a:gd name="T16" fmla="*/ 0 h 347"/>
                <a:gd name="T17" fmla="*/ 105 w 105"/>
                <a:gd name="T18" fmla="*/ 347 h 3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5" h="347">
                  <a:moveTo>
                    <a:pt x="29" y="0"/>
                  </a:moveTo>
                  <a:cubicBezTo>
                    <a:pt x="50" y="62"/>
                    <a:pt x="36" y="118"/>
                    <a:pt x="16" y="179"/>
                  </a:cubicBezTo>
                  <a:cubicBezTo>
                    <a:pt x="12" y="209"/>
                    <a:pt x="3" y="238"/>
                    <a:pt x="3" y="268"/>
                  </a:cubicBezTo>
                  <a:cubicBezTo>
                    <a:pt x="3" y="286"/>
                    <a:pt x="0" y="312"/>
                    <a:pt x="16" y="319"/>
                  </a:cubicBezTo>
                  <a:cubicBezTo>
                    <a:pt x="82" y="347"/>
                    <a:pt x="89" y="314"/>
                    <a:pt x="105" y="281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0" name="Freeform 21"/>
            <p:cNvSpPr>
              <a:spLocks/>
            </p:cNvSpPr>
            <p:nvPr/>
          </p:nvSpPr>
          <p:spPr bwMode="auto">
            <a:xfrm>
              <a:off x="3753" y="4163"/>
              <a:ext cx="359" cy="144"/>
            </a:xfrm>
            <a:custGeom>
              <a:avLst/>
              <a:gdLst>
                <a:gd name="T0" fmla="*/ 320 w 359"/>
                <a:gd name="T1" fmla="*/ 0 h 144"/>
                <a:gd name="T2" fmla="*/ 320 w 359"/>
                <a:gd name="T3" fmla="*/ 127 h 144"/>
                <a:gd name="T4" fmla="*/ 218 w 359"/>
                <a:gd name="T5" fmla="*/ 102 h 144"/>
                <a:gd name="T6" fmla="*/ 115 w 359"/>
                <a:gd name="T7" fmla="*/ 63 h 144"/>
                <a:gd name="T8" fmla="*/ 77 w 359"/>
                <a:gd name="T9" fmla="*/ 89 h 144"/>
                <a:gd name="T10" fmla="*/ 0 w 359"/>
                <a:gd name="T11" fmla="*/ 102 h 1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9"/>
                <a:gd name="T19" fmla="*/ 0 h 144"/>
                <a:gd name="T20" fmla="*/ 359 w 359"/>
                <a:gd name="T21" fmla="*/ 144 h 1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9" h="144">
                  <a:moveTo>
                    <a:pt x="320" y="0"/>
                  </a:moveTo>
                  <a:cubicBezTo>
                    <a:pt x="330" y="31"/>
                    <a:pt x="359" y="105"/>
                    <a:pt x="320" y="127"/>
                  </a:cubicBezTo>
                  <a:cubicBezTo>
                    <a:pt x="289" y="144"/>
                    <a:pt x="218" y="102"/>
                    <a:pt x="218" y="102"/>
                  </a:cubicBezTo>
                  <a:cubicBezTo>
                    <a:pt x="198" y="92"/>
                    <a:pt x="141" y="59"/>
                    <a:pt x="115" y="63"/>
                  </a:cubicBezTo>
                  <a:cubicBezTo>
                    <a:pt x="100" y="65"/>
                    <a:pt x="91" y="83"/>
                    <a:pt x="77" y="89"/>
                  </a:cubicBezTo>
                  <a:cubicBezTo>
                    <a:pt x="42" y="104"/>
                    <a:pt x="31" y="102"/>
                    <a:pt x="0" y="102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1" name="Freeform 22"/>
            <p:cNvSpPr>
              <a:spLocks/>
            </p:cNvSpPr>
            <p:nvPr/>
          </p:nvSpPr>
          <p:spPr bwMode="auto">
            <a:xfrm>
              <a:off x="3881" y="3984"/>
              <a:ext cx="230" cy="208"/>
            </a:xfrm>
            <a:custGeom>
              <a:avLst/>
              <a:gdLst>
                <a:gd name="T0" fmla="*/ 179 w 230"/>
                <a:gd name="T1" fmla="*/ 140 h 208"/>
                <a:gd name="T2" fmla="*/ 141 w 230"/>
                <a:gd name="T3" fmla="*/ 166 h 208"/>
                <a:gd name="T4" fmla="*/ 153 w 230"/>
                <a:gd name="T5" fmla="*/ 204 h 208"/>
                <a:gd name="T6" fmla="*/ 230 w 230"/>
                <a:gd name="T7" fmla="*/ 179 h 208"/>
                <a:gd name="T8" fmla="*/ 26 w 230"/>
                <a:gd name="T9" fmla="*/ 127 h 208"/>
                <a:gd name="T10" fmla="*/ 0 w 230"/>
                <a:gd name="T11" fmla="*/ 0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0"/>
                <a:gd name="T19" fmla="*/ 0 h 208"/>
                <a:gd name="T20" fmla="*/ 230 w 230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0" h="208">
                  <a:moveTo>
                    <a:pt x="179" y="140"/>
                  </a:moveTo>
                  <a:cubicBezTo>
                    <a:pt x="166" y="149"/>
                    <a:pt x="147" y="152"/>
                    <a:pt x="141" y="166"/>
                  </a:cubicBezTo>
                  <a:cubicBezTo>
                    <a:pt x="136" y="178"/>
                    <a:pt x="140" y="202"/>
                    <a:pt x="153" y="204"/>
                  </a:cubicBezTo>
                  <a:cubicBezTo>
                    <a:pt x="180" y="208"/>
                    <a:pt x="204" y="187"/>
                    <a:pt x="230" y="179"/>
                  </a:cubicBezTo>
                  <a:cubicBezTo>
                    <a:pt x="169" y="137"/>
                    <a:pt x="98" y="139"/>
                    <a:pt x="26" y="127"/>
                  </a:cubicBezTo>
                  <a:cubicBezTo>
                    <a:pt x="15" y="82"/>
                    <a:pt x="0" y="46"/>
                    <a:pt x="0" y="0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5454650" y="3856038"/>
            <a:ext cx="2667000" cy="2819400"/>
            <a:chOff x="1536" y="1056"/>
            <a:chExt cx="3027" cy="3072"/>
          </a:xfrm>
        </p:grpSpPr>
        <p:sp>
          <p:nvSpPr>
            <p:cNvPr id="18441" name="AutoShape 24"/>
            <p:cNvSpPr>
              <a:spLocks noChangeArrowheads="1"/>
            </p:cNvSpPr>
            <p:nvPr/>
          </p:nvSpPr>
          <p:spPr bwMode="auto">
            <a:xfrm>
              <a:off x="2880" y="4032"/>
              <a:ext cx="480" cy="96"/>
            </a:xfrm>
            <a:prstGeom prst="flowChartTerminator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altLang="ru-RU" sz="2400">
                <a:latin typeface="Galant" pitchFamily="2" charset="0"/>
              </a:endParaRPr>
            </a:p>
          </p:txBody>
        </p:sp>
        <p:sp>
          <p:nvSpPr>
            <p:cNvPr id="18442" name="Rectangle 25"/>
            <p:cNvSpPr>
              <a:spLocks noChangeArrowheads="1"/>
            </p:cNvSpPr>
            <p:nvPr/>
          </p:nvSpPr>
          <p:spPr bwMode="auto">
            <a:xfrm>
              <a:off x="2592" y="2400"/>
              <a:ext cx="1488" cy="1344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altLang="ru-RU" sz="2400">
                <a:latin typeface="Galant" pitchFamily="2" charset="0"/>
              </a:endParaRPr>
            </a:p>
          </p:txBody>
        </p:sp>
        <p:sp>
          <p:nvSpPr>
            <p:cNvPr id="18443" name="Rectangle 26"/>
            <p:cNvSpPr>
              <a:spLocks noChangeArrowheads="1"/>
            </p:cNvSpPr>
            <p:nvPr/>
          </p:nvSpPr>
          <p:spPr bwMode="auto">
            <a:xfrm rot="-1878513">
              <a:off x="2160" y="1056"/>
              <a:ext cx="1195" cy="1144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altLang="ru-RU" sz="2400">
                <a:latin typeface="Galant" pitchFamily="2" charset="0"/>
              </a:endParaRPr>
            </a:p>
          </p:txBody>
        </p:sp>
        <p:sp>
          <p:nvSpPr>
            <p:cNvPr id="18444" name="Rectangle 27"/>
            <p:cNvSpPr>
              <a:spLocks noChangeArrowheads="1"/>
            </p:cNvSpPr>
            <p:nvPr/>
          </p:nvSpPr>
          <p:spPr bwMode="auto">
            <a:xfrm rot="-2207716">
              <a:off x="3743" y="1440"/>
              <a:ext cx="820" cy="816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altLang="ru-RU" sz="2400">
                <a:latin typeface="Galant" pitchFamily="2" charset="0"/>
              </a:endParaRPr>
            </a:p>
          </p:txBody>
        </p:sp>
        <p:cxnSp>
          <p:nvCxnSpPr>
            <p:cNvPr id="18445" name="AutoShape 28"/>
            <p:cNvCxnSpPr>
              <a:cxnSpLocks noChangeShapeType="1"/>
            </p:cNvCxnSpPr>
            <p:nvPr/>
          </p:nvCxnSpPr>
          <p:spPr bwMode="auto">
            <a:xfrm flipV="1">
              <a:off x="2352" y="1536"/>
              <a:ext cx="1472" cy="926"/>
            </a:xfrm>
            <a:prstGeom prst="straightConnector1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8446" name="AutoShape 29"/>
            <p:cNvCxnSpPr>
              <a:cxnSpLocks noChangeShapeType="1"/>
            </p:cNvCxnSpPr>
            <p:nvPr/>
          </p:nvCxnSpPr>
          <p:spPr bwMode="auto">
            <a:xfrm flipV="1">
              <a:off x="2400" y="1584"/>
              <a:ext cx="1472" cy="926"/>
            </a:xfrm>
            <a:prstGeom prst="straightConnector1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</p:cxnSp>
        <p:sp>
          <p:nvSpPr>
            <p:cNvPr id="18447" name="Freeform 30"/>
            <p:cNvSpPr>
              <a:spLocks/>
            </p:cNvSpPr>
            <p:nvPr/>
          </p:nvSpPr>
          <p:spPr bwMode="auto">
            <a:xfrm>
              <a:off x="3370" y="2017"/>
              <a:ext cx="537" cy="230"/>
            </a:xfrm>
            <a:custGeom>
              <a:avLst/>
              <a:gdLst>
                <a:gd name="T0" fmla="*/ 345 w 537"/>
                <a:gd name="T1" fmla="*/ 0 h 230"/>
                <a:gd name="T2" fmla="*/ 294 w 537"/>
                <a:gd name="T3" fmla="*/ 26 h 230"/>
                <a:gd name="T4" fmla="*/ 205 w 537"/>
                <a:gd name="T5" fmla="*/ 39 h 230"/>
                <a:gd name="T6" fmla="*/ 77 w 537"/>
                <a:gd name="T7" fmla="*/ 128 h 230"/>
                <a:gd name="T8" fmla="*/ 0 w 537"/>
                <a:gd name="T9" fmla="*/ 154 h 230"/>
                <a:gd name="T10" fmla="*/ 166 w 537"/>
                <a:gd name="T11" fmla="*/ 166 h 230"/>
                <a:gd name="T12" fmla="*/ 307 w 537"/>
                <a:gd name="T13" fmla="*/ 179 h 230"/>
                <a:gd name="T14" fmla="*/ 537 w 537"/>
                <a:gd name="T15" fmla="*/ 230 h 2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37"/>
                <a:gd name="T25" fmla="*/ 0 h 230"/>
                <a:gd name="T26" fmla="*/ 537 w 537"/>
                <a:gd name="T27" fmla="*/ 230 h 2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37" h="230">
                  <a:moveTo>
                    <a:pt x="345" y="0"/>
                  </a:moveTo>
                  <a:cubicBezTo>
                    <a:pt x="328" y="9"/>
                    <a:pt x="312" y="21"/>
                    <a:pt x="294" y="26"/>
                  </a:cubicBezTo>
                  <a:cubicBezTo>
                    <a:pt x="265" y="34"/>
                    <a:pt x="232" y="26"/>
                    <a:pt x="205" y="39"/>
                  </a:cubicBezTo>
                  <a:cubicBezTo>
                    <a:pt x="158" y="61"/>
                    <a:pt x="122" y="103"/>
                    <a:pt x="77" y="128"/>
                  </a:cubicBezTo>
                  <a:cubicBezTo>
                    <a:pt x="53" y="141"/>
                    <a:pt x="0" y="154"/>
                    <a:pt x="0" y="154"/>
                  </a:cubicBezTo>
                  <a:cubicBezTo>
                    <a:pt x="83" y="207"/>
                    <a:pt x="1" y="166"/>
                    <a:pt x="166" y="166"/>
                  </a:cubicBezTo>
                  <a:cubicBezTo>
                    <a:pt x="213" y="166"/>
                    <a:pt x="260" y="175"/>
                    <a:pt x="307" y="179"/>
                  </a:cubicBezTo>
                  <a:cubicBezTo>
                    <a:pt x="380" y="194"/>
                    <a:pt x="462" y="230"/>
                    <a:pt x="537" y="230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8" name="Freeform 31"/>
            <p:cNvSpPr>
              <a:spLocks/>
            </p:cNvSpPr>
            <p:nvPr/>
          </p:nvSpPr>
          <p:spPr bwMode="auto">
            <a:xfrm>
              <a:off x="3307" y="1954"/>
              <a:ext cx="319" cy="166"/>
            </a:xfrm>
            <a:custGeom>
              <a:avLst/>
              <a:gdLst>
                <a:gd name="T0" fmla="*/ 0 w 319"/>
                <a:gd name="T1" fmla="*/ 166 h 166"/>
                <a:gd name="T2" fmla="*/ 51 w 319"/>
                <a:gd name="T3" fmla="*/ 114 h 166"/>
                <a:gd name="T4" fmla="*/ 204 w 319"/>
                <a:gd name="T5" fmla="*/ 76 h 166"/>
                <a:gd name="T6" fmla="*/ 280 w 319"/>
                <a:gd name="T7" fmla="*/ 51 h 166"/>
                <a:gd name="T8" fmla="*/ 319 w 319"/>
                <a:gd name="T9" fmla="*/ 0 h 1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66"/>
                <a:gd name="T17" fmla="*/ 319 w 319"/>
                <a:gd name="T18" fmla="*/ 166 h 1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66">
                  <a:moveTo>
                    <a:pt x="0" y="166"/>
                  </a:moveTo>
                  <a:cubicBezTo>
                    <a:pt x="17" y="149"/>
                    <a:pt x="29" y="125"/>
                    <a:pt x="51" y="114"/>
                  </a:cubicBezTo>
                  <a:cubicBezTo>
                    <a:pt x="66" y="107"/>
                    <a:pt x="171" y="87"/>
                    <a:pt x="204" y="76"/>
                  </a:cubicBezTo>
                  <a:cubicBezTo>
                    <a:pt x="229" y="68"/>
                    <a:pt x="280" y="51"/>
                    <a:pt x="280" y="51"/>
                  </a:cubicBezTo>
                  <a:cubicBezTo>
                    <a:pt x="309" y="7"/>
                    <a:pt x="295" y="23"/>
                    <a:pt x="319" y="0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9" name="Freeform 32"/>
            <p:cNvSpPr>
              <a:spLocks/>
            </p:cNvSpPr>
            <p:nvPr/>
          </p:nvSpPr>
          <p:spPr bwMode="auto">
            <a:xfrm>
              <a:off x="3541" y="2034"/>
              <a:ext cx="110" cy="161"/>
            </a:xfrm>
            <a:custGeom>
              <a:avLst/>
              <a:gdLst>
                <a:gd name="T0" fmla="*/ 59 w 110"/>
                <a:gd name="T1" fmla="*/ 86 h 161"/>
                <a:gd name="T2" fmla="*/ 8 w 110"/>
                <a:gd name="T3" fmla="*/ 98 h 161"/>
                <a:gd name="T4" fmla="*/ 21 w 110"/>
                <a:gd name="T5" fmla="*/ 137 h 161"/>
                <a:gd name="T6" fmla="*/ 72 w 110"/>
                <a:gd name="T7" fmla="*/ 124 h 161"/>
                <a:gd name="T8" fmla="*/ 46 w 110"/>
                <a:gd name="T9" fmla="*/ 86 h 161"/>
                <a:gd name="T10" fmla="*/ 110 w 110"/>
                <a:gd name="T11" fmla="*/ 98 h 161"/>
                <a:gd name="T12" fmla="*/ 8 w 110"/>
                <a:gd name="T13" fmla="*/ 73 h 161"/>
                <a:gd name="T14" fmla="*/ 85 w 110"/>
                <a:gd name="T15" fmla="*/ 86 h 161"/>
                <a:gd name="T16" fmla="*/ 59 w 110"/>
                <a:gd name="T17" fmla="*/ 137 h 161"/>
                <a:gd name="T18" fmla="*/ 34 w 110"/>
                <a:gd name="T19" fmla="*/ 98 h 161"/>
                <a:gd name="T20" fmla="*/ 59 w 110"/>
                <a:gd name="T21" fmla="*/ 86 h 16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0"/>
                <a:gd name="T34" fmla="*/ 0 h 161"/>
                <a:gd name="T35" fmla="*/ 110 w 110"/>
                <a:gd name="T36" fmla="*/ 161 h 1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0" h="161">
                  <a:moveTo>
                    <a:pt x="59" y="86"/>
                  </a:moveTo>
                  <a:cubicBezTo>
                    <a:pt x="42" y="90"/>
                    <a:pt x="18" y="84"/>
                    <a:pt x="8" y="98"/>
                  </a:cubicBezTo>
                  <a:cubicBezTo>
                    <a:pt x="0" y="109"/>
                    <a:pt x="8" y="132"/>
                    <a:pt x="21" y="137"/>
                  </a:cubicBezTo>
                  <a:cubicBezTo>
                    <a:pt x="37" y="144"/>
                    <a:pt x="55" y="128"/>
                    <a:pt x="72" y="124"/>
                  </a:cubicBezTo>
                  <a:cubicBezTo>
                    <a:pt x="63" y="111"/>
                    <a:pt x="43" y="101"/>
                    <a:pt x="46" y="86"/>
                  </a:cubicBezTo>
                  <a:cubicBezTo>
                    <a:pt x="64" y="0"/>
                    <a:pt x="110" y="97"/>
                    <a:pt x="110" y="98"/>
                  </a:cubicBezTo>
                  <a:cubicBezTo>
                    <a:pt x="51" y="138"/>
                    <a:pt x="47" y="130"/>
                    <a:pt x="8" y="73"/>
                  </a:cubicBezTo>
                  <a:cubicBezTo>
                    <a:pt x="25" y="67"/>
                    <a:pt x="77" y="38"/>
                    <a:pt x="85" y="86"/>
                  </a:cubicBezTo>
                  <a:cubicBezTo>
                    <a:pt x="88" y="105"/>
                    <a:pt x="68" y="120"/>
                    <a:pt x="59" y="137"/>
                  </a:cubicBezTo>
                  <a:cubicBezTo>
                    <a:pt x="51" y="124"/>
                    <a:pt x="27" y="112"/>
                    <a:pt x="34" y="98"/>
                  </a:cubicBezTo>
                  <a:cubicBezTo>
                    <a:pt x="53" y="60"/>
                    <a:pt x="98" y="161"/>
                    <a:pt x="59" y="86"/>
                  </a:cubicBezTo>
                  <a:close/>
                </a:path>
              </a:pathLst>
            </a:cu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0" name="Freeform 33"/>
            <p:cNvSpPr>
              <a:spLocks/>
            </p:cNvSpPr>
            <p:nvPr/>
          </p:nvSpPr>
          <p:spPr bwMode="auto">
            <a:xfrm>
              <a:off x="3792" y="2362"/>
              <a:ext cx="153" cy="26"/>
            </a:xfrm>
            <a:custGeom>
              <a:avLst/>
              <a:gdLst>
                <a:gd name="T0" fmla="*/ 0 w 153"/>
                <a:gd name="T1" fmla="*/ 26 h 26"/>
                <a:gd name="T2" fmla="*/ 102 w 153"/>
                <a:gd name="T3" fmla="*/ 0 h 26"/>
                <a:gd name="T4" fmla="*/ 153 w 153"/>
                <a:gd name="T5" fmla="*/ 13 h 26"/>
                <a:gd name="T6" fmla="*/ 0 60000 65536"/>
                <a:gd name="T7" fmla="*/ 0 60000 65536"/>
                <a:gd name="T8" fmla="*/ 0 60000 65536"/>
                <a:gd name="T9" fmla="*/ 0 w 153"/>
                <a:gd name="T10" fmla="*/ 0 h 26"/>
                <a:gd name="T11" fmla="*/ 153 w 153"/>
                <a:gd name="T12" fmla="*/ 26 h 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" h="26">
                  <a:moveTo>
                    <a:pt x="0" y="26"/>
                  </a:moveTo>
                  <a:cubicBezTo>
                    <a:pt x="30" y="16"/>
                    <a:pt x="71" y="0"/>
                    <a:pt x="102" y="0"/>
                  </a:cubicBezTo>
                  <a:cubicBezTo>
                    <a:pt x="120" y="0"/>
                    <a:pt x="135" y="13"/>
                    <a:pt x="153" y="13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1" name="Freeform 34"/>
            <p:cNvSpPr>
              <a:spLocks/>
            </p:cNvSpPr>
            <p:nvPr/>
          </p:nvSpPr>
          <p:spPr bwMode="auto">
            <a:xfrm>
              <a:off x="3153" y="2284"/>
              <a:ext cx="433" cy="116"/>
            </a:xfrm>
            <a:custGeom>
              <a:avLst/>
              <a:gdLst>
                <a:gd name="T0" fmla="*/ 0 w 433"/>
                <a:gd name="T1" fmla="*/ 2 h 116"/>
                <a:gd name="T2" fmla="*/ 103 w 433"/>
                <a:gd name="T3" fmla="*/ 14 h 116"/>
                <a:gd name="T4" fmla="*/ 115 w 433"/>
                <a:gd name="T5" fmla="*/ 53 h 116"/>
                <a:gd name="T6" fmla="*/ 154 w 433"/>
                <a:gd name="T7" fmla="*/ 65 h 116"/>
                <a:gd name="T8" fmla="*/ 230 w 433"/>
                <a:gd name="T9" fmla="*/ 53 h 116"/>
                <a:gd name="T10" fmla="*/ 205 w 433"/>
                <a:gd name="T11" fmla="*/ 91 h 116"/>
                <a:gd name="T12" fmla="*/ 269 w 433"/>
                <a:gd name="T13" fmla="*/ 104 h 116"/>
                <a:gd name="T14" fmla="*/ 422 w 433"/>
                <a:gd name="T15" fmla="*/ 91 h 116"/>
                <a:gd name="T16" fmla="*/ 383 w 433"/>
                <a:gd name="T17" fmla="*/ 104 h 116"/>
                <a:gd name="T18" fmla="*/ 383 w 433"/>
                <a:gd name="T19" fmla="*/ 116 h 1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3"/>
                <a:gd name="T31" fmla="*/ 0 h 116"/>
                <a:gd name="T32" fmla="*/ 433 w 433"/>
                <a:gd name="T33" fmla="*/ 116 h 1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3" h="116">
                  <a:moveTo>
                    <a:pt x="0" y="2"/>
                  </a:moveTo>
                  <a:cubicBezTo>
                    <a:pt x="34" y="6"/>
                    <a:pt x="71" y="0"/>
                    <a:pt x="103" y="14"/>
                  </a:cubicBezTo>
                  <a:cubicBezTo>
                    <a:pt x="115" y="20"/>
                    <a:pt x="105" y="43"/>
                    <a:pt x="115" y="53"/>
                  </a:cubicBezTo>
                  <a:cubicBezTo>
                    <a:pt x="125" y="63"/>
                    <a:pt x="141" y="61"/>
                    <a:pt x="154" y="65"/>
                  </a:cubicBezTo>
                  <a:cubicBezTo>
                    <a:pt x="179" y="61"/>
                    <a:pt x="207" y="41"/>
                    <a:pt x="230" y="53"/>
                  </a:cubicBezTo>
                  <a:cubicBezTo>
                    <a:pt x="244" y="60"/>
                    <a:pt x="196" y="79"/>
                    <a:pt x="205" y="91"/>
                  </a:cubicBezTo>
                  <a:cubicBezTo>
                    <a:pt x="218" y="108"/>
                    <a:pt x="248" y="100"/>
                    <a:pt x="269" y="104"/>
                  </a:cubicBezTo>
                  <a:cubicBezTo>
                    <a:pt x="316" y="88"/>
                    <a:pt x="371" y="56"/>
                    <a:pt x="422" y="91"/>
                  </a:cubicBezTo>
                  <a:cubicBezTo>
                    <a:pt x="433" y="99"/>
                    <a:pt x="395" y="97"/>
                    <a:pt x="383" y="104"/>
                  </a:cubicBezTo>
                  <a:cubicBezTo>
                    <a:pt x="380" y="106"/>
                    <a:pt x="383" y="112"/>
                    <a:pt x="383" y="116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2" name="Freeform 35"/>
            <p:cNvSpPr>
              <a:spLocks/>
            </p:cNvSpPr>
            <p:nvPr/>
          </p:nvSpPr>
          <p:spPr bwMode="auto">
            <a:xfrm>
              <a:off x="2936" y="2214"/>
              <a:ext cx="294" cy="172"/>
            </a:xfrm>
            <a:custGeom>
              <a:avLst/>
              <a:gdLst>
                <a:gd name="T0" fmla="*/ 0 w 294"/>
                <a:gd name="T1" fmla="*/ 8 h 172"/>
                <a:gd name="T2" fmla="*/ 115 w 294"/>
                <a:gd name="T3" fmla="*/ 59 h 172"/>
                <a:gd name="T4" fmla="*/ 90 w 294"/>
                <a:gd name="T5" fmla="*/ 110 h 172"/>
                <a:gd name="T6" fmla="*/ 166 w 294"/>
                <a:gd name="T7" fmla="*/ 123 h 172"/>
                <a:gd name="T8" fmla="*/ 141 w 294"/>
                <a:gd name="T9" fmla="*/ 161 h 172"/>
                <a:gd name="T10" fmla="*/ 294 w 294"/>
                <a:gd name="T11" fmla="*/ 148 h 1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4"/>
                <a:gd name="T19" fmla="*/ 0 h 172"/>
                <a:gd name="T20" fmla="*/ 294 w 294"/>
                <a:gd name="T21" fmla="*/ 172 h 1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4" h="172">
                  <a:moveTo>
                    <a:pt x="0" y="8"/>
                  </a:moveTo>
                  <a:cubicBezTo>
                    <a:pt x="24" y="11"/>
                    <a:pt x="115" y="0"/>
                    <a:pt x="115" y="59"/>
                  </a:cubicBezTo>
                  <a:cubicBezTo>
                    <a:pt x="115" y="78"/>
                    <a:pt x="98" y="93"/>
                    <a:pt x="90" y="110"/>
                  </a:cubicBezTo>
                  <a:cubicBezTo>
                    <a:pt x="115" y="114"/>
                    <a:pt x="148" y="105"/>
                    <a:pt x="166" y="123"/>
                  </a:cubicBezTo>
                  <a:cubicBezTo>
                    <a:pt x="177" y="134"/>
                    <a:pt x="126" y="158"/>
                    <a:pt x="141" y="161"/>
                  </a:cubicBezTo>
                  <a:cubicBezTo>
                    <a:pt x="191" y="172"/>
                    <a:pt x="243" y="148"/>
                    <a:pt x="294" y="148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3" name="Freeform 36"/>
            <p:cNvSpPr>
              <a:spLocks/>
            </p:cNvSpPr>
            <p:nvPr/>
          </p:nvSpPr>
          <p:spPr bwMode="auto">
            <a:xfrm>
              <a:off x="2809" y="2267"/>
              <a:ext cx="166" cy="133"/>
            </a:xfrm>
            <a:custGeom>
              <a:avLst/>
              <a:gdLst>
                <a:gd name="T0" fmla="*/ 0 w 166"/>
                <a:gd name="T1" fmla="*/ 19 h 133"/>
                <a:gd name="T2" fmla="*/ 127 w 166"/>
                <a:gd name="T3" fmla="*/ 44 h 133"/>
                <a:gd name="T4" fmla="*/ 166 w 166"/>
                <a:gd name="T5" fmla="*/ 133 h 133"/>
                <a:gd name="T6" fmla="*/ 0 60000 65536"/>
                <a:gd name="T7" fmla="*/ 0 60000 65536"/>
                <a:gd name="T8" fmla="*/ 0 60000 65536"/>
                <a:gd name="T9" fmla="*/ 0 w 166"/>
                <a:gd name="T10" fmla="*/ 0 h 133"/>
                <a:gd name="T11" fmla="*/ 166 w 166"/>
                <a:gd name="T12" fmla="*/ 133 h 1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6" h="133">
                  <a:moveTo>
                    <a:pt x="0" y="19"/>
                  </a:moveTo>
                  <a:cubicBezTo>
                    <a:pt x="54" y="0"/>
                    <a:pt x="80" y="13"/>
                    <a:pt x="127" y="44"/>
                  </a:cubicBezTo>
                  <a:cubicBezTo>
                    <a:pt x="108" y="104"/>
                    <a:pt x="119" y="90"/>
                    <a:pt x="166" y="133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4" name="Freeform 37"/>
            <p:cNvSpPr>
              <a:spLocks/>
            </p:cNvSpPr>
            <p:nvPr/>
          </p:nvSpPr>
          <p:spPr bwMode="auto">
            <a:xfrm>
              <a:off x="2707" y="2324"/>
              <a:ext cx="114" cy="64"/>
            </a:xfrm>
            <a:custGeom>
              <a:avLst/>
              <a:gdLst>
                <a:gd name="T0" fmla="*/ 0 w 114"/>
                <a:gd name="T1" fmla="*/ 13 h 64"/>
                <a:gd name="T2" fmla="*/ 38 w 114"/>
                <a:gd name="T3" fmla="*/ 0 h 64"/>
                <a:gd name="T4" fmla="*/ 114 w 114"/>
                <a:gd name="T5" fmla="*/ 64 h 64"/>
                <a:gd name="T6" fmla="*/ 0 60000 65536"/>
                <a:gd name="T7" fmla="*/ 0 60000 65536"/>
                <a:gd name="T8" fmla="*/ 0 60000 65536"/>
                <a:gd name="T9" fmla="*/ 0 w 114"/>
                <a:gd name="T10" fmla="*/ 0 h 64"/>
                <a:gd name="T11" fmla="*/ 114 w 114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4" h="64">
                  <a:moveTo>
                    <a:pt x="0" y="13"/>
                  </a:moveTo>
                  <a:cubicBezTo>
                    <a:pt x="13" y="9"/>
                    <a:pt x="25" y="0"/>
                    <a:pt x="38" y="0"/>
                  </a:cubicBezTo>
                  <a:cubicBezTo>
                    <a:pt x="100" y="0"/>
                    <a:pt x="63" y="37"/>
                    <a:pt x="114" y="64"/>
                  </a:cubicBezTo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5" name="AutoShape 38"/>
            <p:cNvSpPr>
              <a:spLocks noChangeArrowheads="1"/>
            </p:cNvSpPr>
            <p:nvPr/>
          </p:nvSpPr>
          <p:spPr bwMode="auto">
            <a:xfrm>
              <a:off x="3984" y="2784"/>
              <a:ext cx="144" cy="144"/>
            </a:xfrm>
            <a:prstGeom prst="flowChartConnector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altLang="ru-RU" sz="2400">
                <a:latin typeface="Galant" pitchFamily="2" charset="0"/>
              </a:endParaRPr>
            </a:p>
          </p:txBody>
        </p:sp>
        <p:sp>
          <p:nvSpPr>
            <p:cNvPr id="18456" name="AutoShape 39"/>
            <p:cNvSpPr>
              <a:spLocks noChangeArrowheads="1"/>
            </p:cNvSpPr>
            <p:nvPr/>
          </p:nvSpPr>
          <p:spPr bwMode="auto">
            <a:xfrm>
              <a:off x="3984" y="3264"/>
              <a:ext cx="144" cy="144"/>
            </a:xfrm>
            <a:prstGeom prst="flowChartConnector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altLang="ru-RU" sz="2400">
                <a:latin typeface="Galant" pitchFamily="2" charset="0"/>
              </a:endParaRPr>
            </a:p>
          </p:txBody>
        </p:sp>
        <p:sp>
          <p:nvSpPr>
            <p:cNvPr id="18457" name="Line 40"/>
            <p:cNvSpPr>
              <a:spLocks noChangeShapeType="1"/>
            </p:cNvSpPr>
            <p:nvPr/>
          </p:nvSpPr>
          <p:spPr bwMode="auto">
            <a:xfrm>
              <a:off x="2592" y="3072"/>
              <a:ext cx="576" cy="672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8" name="Line 41"/>
            <p:cNvSpPr>
              <a:spLocks noChangeShapeType="1"/>
            </p:cNvSpPr>
            <p:nvPr/>
          </p:nvSpPr>
          <p:spPr bwMode="auto">
            <a:xfrm>
              <a:off x="3312" y="3072"/>
              <a:ext cx="432" cy="672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9" name="Line 42"/>
            <p:cNvSpPr>
              <a:spLocks noChangeShapeType="1"/>
            </p:cNvSpPr>
            <p:nvPr/>
          </p:nvSpPr>
          <p:spPr bwMode="auto">
            <a:xfrm flipH="1">
              <a:off x="1536" y="3408"/>
              <a:ext cx="1344" cy="672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0" name="AutoShape 43"/>
            <p:cNvSpPr>
              <a:spLocks noChangeArrowheads="1"/>
            </p:cNvSpPr>
            <p:nvPr/>
          </p:nvSpPr>
          <p:spPr bwMode="auto">
            <a:xfrm rot="3590396">
              <a:off x="3600" y="2928"/>
              <a:ext cx="288" cy="3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49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025" y="11193"/>
                  </a:moveTo>
                  <a:cubicBezTo>
                    <a:pt x="5016" y="11062"/>
                    <a:pt x="5012" y="10931"/>
                    <a:pt x="5012" y="10800"/>
                  </a:cubicBezTo>
                  <a:cubicBezTo>
                    <a:pt x="5012" y="7603"/>
                    <a:pt x="7603" y="5012"/>
                    <a:pt x="10800" y="5012"/>
                  </a:cubicBezTo>
                  <a:cubicBezTo>
                    <a:pt x="13996" y="5012"/>
                    <a:pt x="16588" y="7603"/>
                    <a:pt x="16588" y="10800"/>
                  </a:cubicBezTo>
                  <a:cubicBezTo>
                    <a:pt x="16588" y="10931"/>
                    <a:pt x="16583" y="11062"/>
                    <a:pt x="16574" y="11193"/>
                  </a:cubicBezTo>
                  <a:lnTo>
                    <a:pt x="21574" y="11535"/>
                  </a:lnTo>
                  <a:cubicBezTo>
                    <a:pt x="21591" y="11290"/>
                    <a:pt x="21600" y="1104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5"/>
                    <a:pt x="8" y="11290"/>
                    <a:pt x="25" y="11535"/>
                  </a:cubicBezTo>
                  <a:lnTo>
                    <a:pt x="5025" y="11193"/>
                  </a:lnTo>
                  <a:close/>
                </a:path>
              </a:pathLst>
            </a:cu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ru-RU"/>
            </a:p>
          </p:txBody>
        </p:sp>
        <p:sp>
          <p:nvSpPr>
            <p:cNvPr id="18461" name="Line 44"/>
            <p:cNvSpPr>
              <a:spLocks noChangeShapeType="1"/>
            </p:cNvSpPr>
            <p:nvPr/>
          </p:nvSpPr>
          <p:spPr bwMode="auto">
            <a:xfrm flipV="1">
              <a:off x="1536" y="3552"/>
              <a:ext cx="1488" cy="52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2" name="Line 45"/>
            <p:cNvSpPr>
              <a:spLocks noChangeShapeType="1"/>
            </p:cNvSpPr>
            <p:nvPr/>
          </p:nvSpPr>
          <p:spPr bwMode="auto">
            <a:xfrm flipV="1">
              <a:off x="3504" y="3264"/>
              <a:ext cx="144" cy="4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3" name="Line 46"/>
            <p:cNvSpPr>
              <a:spLocks noChangeShapeType="1"/>
            </p:cNvSpPr>
            <p:nvPr/>
          </p:nvSpPr>
          <p:spPr bwMode="auto">
            <a:xfrm flipV="1">
              <a:off x="1536" y="3456"/>
              <a:ext cx="1440" cy="62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4" name="Line 47"/>
            <p:cNvSpPr>
              <a:spLocks noChangeShapeType="1"/>
            </p:cNvSpPr>
            <p:nvPr/>
          </p:nvSpPr>
          <p:spPr bwMode="auto">
            <a:xfrm flipH="1">
              <a:off x="3504" y="3072"/>
              <a:ext cx="192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5" name="Line 48"/>
            <p:cNvSpPr>
              <a:spLocks noChangeShapeType="1"/>
            </p:cNvSpPr>
            <p:nvPr/>
          </p:nvSpPr>
          <p:spPr bwMode="auto">
            <a:xfrm>
              <a:off x="3120" y="3648"/>
              <a:ext cx="576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6" name="Line 49"/>
            <p:cNvSpPr>
              <a:spLocks noChangeShapeType="1"/>
            </p:cNvSpPr>
            <p:nvPr/>
          </p:nvSpPr>
          <p:spPr bwMode="auto">
            <a:xfrm>
              <a:off x="2592" y="2448"/>
              <a:ext cx="1056" cy="33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7" name="Line 50"/>
            <p:cNvSpPr>
              <a:spLocks noChangeShapeType="1"/>
            </p:cNvSpPr>
            <p:nvPr/>
          </p:nvSpPr>
          <p:spPr bwMode="auto">
            <a:xfrm>
              <a:off x="2928" y="3744"/>
              <a:ext cx="0" cy="33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8" name="Line 51"/>
            <p:cNvSpPr>
              <a:spLocks noChangeShapeType="1"/>
            </p:cNvSpPr>
            <p:nvPr/>
          </p:nvSpPr>
          <p:spPr bwMode="auto">
            <a:xfrm>
              <a:off x="3360" y="3744"/>
              <a:ext cx="0" cy="28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9" name="Line 52"/>
            <p:cNvSpPr>
              <a:spLocks noChangeShapeType="1"/>
            </p:cNvSpPr>
            <p:nvPr/>
          </p:nvSpPr>
          <p:spPr bwMode="auto">
            <a:xfrm flipH="1">
              <a:off x="3744" y="3744"/>
              <a:ext cx="0" cy="33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0" name="AutoShape 53"/>
            <p:cNvSpPr>
              <a:spLocks noChangeArrowheads="1"/>
            </p:cNvSpPr>
            <p:nvPr/>
          </p:nvSpPr>
          <p:spPr bwMode="auto">
            <a:xfrm>
              <a:off x="3360" y="4032"/>
              <a:ext cx="432" cy="96"/>
            </a:xfrm>
            <a:prstGeom prst="flowChartTerminator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altLang="ru-RU" sz="2400">
                <a:latin typeface="Galant" pitchFamily="2" charset="0"/>
              </a:endParaRPr>
            </a:p>
          </p:txBody>
        </p:sp>
        <p:sp>
          <p:nvSpPr>
            <p:cNvPr id="18471" name="Line 54"/>
            <p:cNvSpPr>
              <a:spLocks noChangeShapeType="1"/>
            </p:cNvSpPr>
            <p:nvPr/>
          </p:nvSpPr>
          <p:spPr bwMode="auto">
            <a:xfrm flipV="1">
              <a:off x="3600" y="2400"/>
              <a:ext cx="480" cy="38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2" name="Line 55"/>
            <p:cNvSpPr>
              <a:spLocks noChangeShapeType="1"/>
            </p:cNvSpPr>
            <p:nvPr/>
          </p:nvSpPr>
          <p:spPr bwMode="auto">
            <a:xfrm flipV="1">
              <a:off x="3360" y="3024"/>
              <a:ext cx="288" cy="14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3" name="Line 56"/>
            <p:cNvSpPr>
              <a:spLocks noChangeShapeType="1"/>
            </p:cNvSpPr>
            <p:nvPr/>
          </p:nvSpPr>
          <p:spPr bwMode="auto">
            <a:xfrm>
              <a:off x="3408" y="3216"/>
              <a:ext cx="240" cy="4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4" name="Line 57"/>
            <p:cNvSpPr>
              <a:spLocks noChangeShapeType="1"/>
            </p:cNvSpPr>
            <p:nvPr/>
          </p:nvSpPr>
          <p:spPr bwMode="auto">
            <a:xfrm flipV="1">
              <a:off x="3360" y="2976"/>
              <a:ext cx="48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5" name="Line 58"/>
            <p:cNvSpPr>
              <a:spLocks noChangeShapeType="1"/>
            </p:cNvSpPr>
            <p:nvPr/>
          </p:nvSpPr>
          <p:spPr bwMode="auto">
            <a:xfrm>
              <a:off x="3408" y="2976"/>
              <a:ext cx="48" cy="14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88950" y="63976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altLang="ru-RU" sz="2400" smtClean="0"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400" smtClean="0"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4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Американский автор Э. Лумис в книге «Пифагорово предложение», вышедшей в 1940 г., собрал 370 разных доказательств!</a:t>
            </a:r>
            <a:br>
              <a:rPr lang="ru-RU" altLang="ru-RU" sz="24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400" smtClean="0"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24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Существует около 500 различных доказательств этой теоремы (геометрических, алгебраических, механических и т.д.). </a:t>
            </a:r>
            <a:br>
              <a:rPr lang="ru-RU" altLang="ru-RU" sz="240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altLang="ru-RU" sz="240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0838" y="2697163"/>
            <a:ext cx="5516562" cy="4525962"/>
          </a:xfrm>
        </p:spPr>
        <p:txBody>
          <a:bodyPr/>
          <a:lstStyle/>
          <a:p>
            <a:pPr eaLnBrk="1" hangingPunct="1"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altLang="ru-RU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Теорема Пифагора заслужила место в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altLang="ru-RU" sz="20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«Книге рекордов Гиннесса</a:t>
            </a:r>
            <a:r>
              <a:rPr lang="ru-RU" altLang="ru-RU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» как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altLang="ru-RU" sz="2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получившая наибольшее число доказательств.</a:t>
            </a:r>
            <a:r>
              <a:rPr lang="ru-RU" altLang="ru-RU" sz="2000" b="1" smtClean="0"/>
              <a:t>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  <a:defRPr/>
            </a:pPr>
            <a:endParaRPr lang="ru-RU" altLang="ru-RU" sz="2000" b="1" smtClean="0"/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altLang="ru-RU" sz="2000" b="1" smtClean="0"/>
              <a:t>Способы доказательства теоремы:  </a:t>
            </a:r>
          </a:p>
          <a:p>
            <a:pPr eaLnBrk="1" hangingPunct="1">
              <a:lnSpc>
                <a:spcPct val="60000"/>
              </a:lnSpc>
              <a:defRPr/>
            </a:pPr>
            <a:r>
              <a:rPr lang="ru-RU" altLang="ru-RU" sz="2000" b="1" smtClean="0"/>
              <a:t>Через подобные треугольники.</a:t>
            </a:r>
          </a:p>
          <a:p>
            <a:pPr eaLnBrk="1" hangingPunct="1">
              <a:lnSpc>
                <a:spcPct val="60000"/>
              </a:lnSpc>
              <a:defRPr/>
            </a:pPr>
            <a:r>
              <a:rPr lang="ru-RU" altLang="ru-RU" sz="2000" b="1" smtClean="0"/>
              <a:t>Доказательство методом площадей.  </a:t>
            </a:r>
          </a:p>
          <a:p>
            <a:pPr eaLnBrk="1" hangingPunct="1">
              <a:lnSpc>
                <a:spcPct val="60000"/>
              </a:lnSpc>
              <a:defRPr/>
            </a:pPr>
            <a:r>
              <a:rPr lang="ru-RU" altLang="ru-RU" sz="2000" b="1" smtClean="0"/>
              <a:t>Доказательство через</a:t>
            </a:r>
          </a:p>
          <a:p>
            <a:pPr eaLnBrk="1" hangingPunct="1">
              <a:lnSpc>
                <a:spcPct val="60000"/>
              </a:lnSpc>
              <a:buFontTx/>
              <a:buNone/>
              <a:defRPr/>
            </a:pPr>
            <a:r>
              <a:rPr lang="ru-RU" altLang="ru-RU" sz="2000" b="1" smtClean="0"/>
              <a:t>     равнодополняемость. </a:t>
            </a:r>
          </a:p>
          <a:p>
            <a:pPr eaLnBrk="1" hangingPunct="1">
              <a:lnSpc>
                <a:spcPct val="60000"/>
              </a:lnSpc>
              <a:defRPr/>
            </a:pPr>
            <a:r>
              <a:rPr lang="ru-RU" altLang="ru-RU" sz="2000" b="1" smtClean="0"/>
              <a:t>Доказательство через </a:t>
            </a:r>
          </a:p>
          <a:p>
            <a:pPr eaLnBrk="1" hangingPunct="1">
              <a:lnSpc>
                <a:spcPct val="60000"/>
              </a:lnSpc>
              <a:buFontTx/>
              <a:buNone/>
              <a:defRPr/>
            </a:pPr>
            <a:r>
              <a:rPr lang="ru-RU" altLang="ru-RU" sz="2000" b="1" smtClean="0"/>
              <a:t>    равносоставленность. </a:t>
            </a:r>
          </a:p>
          <a:p>
            <a:pPr eaLnBrk="1" hangingPunct="1">
              <a:lnSpc>
                <a:spcPct val="60000"/>
              </a:lnSpc>
              <a:buFontTx/>
              <a:buNone/>
              <a:defRPr/>
            </a:pPr>
            <a:endParaRPr lang="ru-RU" altLang="ru-RU" sz="2000" b="1" smtClean="0"/>
          </a:p>
          <a:p>
            <a:pPr eaLnBrk="1" hangingPunct="1">
              <a:lnSpc>
                <a:spcPct val="60000"/>
              </a:lnSpc>
              <a:defRPr/>
            </a:pPr>
            <a:r>
              <a:rPr lang="ru-RU" altLang="ru-RU" sz="2000" b="1" smtClean="0"/>
              <a:t>Доказательство Евклида. </a:t>
            </a:r>
            <a:endParaRPr lang="en-US" altLang="ru-RU" sz="2000" b="1" smtClean="0"/>
          </a:p>
        </p:txBody>
      </p:sp>
      <p:pic>
        <p:nvPicPr>
          <p:cNvPr id="19460" name="Picture 4" descr="teor_pif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email"/>
          <a:srcRect l="49931"/>
          <a:stretch>
            <a:fillRect/>
          </a:stretch>
        </p:blipFill>
        <p:spPr>
          <a:xfrm>
            <a:off x="6267450" y="2000250"/>
            <a:ext cx="2328863" cy="2170113"/>
          </a:xfrm>
          <a:noFill/>
        </p:spPr>
      </p:pic>
      <p:pic>
        <p:nvPicPr>
          <p:cNvPr id="465924" name="Picture 4" descr="res86E2494E-A483-4624-BD5D-AD0647466A45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640513" y="4425950"/>
            <a:ext cx="1822450" cy="21875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65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65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1384300"/>
            <a:ext cx="8243888" cy="960438"/>
          </a:xfrm>
        </p:spPr>
        <p:txBody>
          <a:bodyPr/>
          <a:lstStyle/>
          <a:p>
            <a:r>
              <a:rPr lang="ru-RU" altLang="ru-RU" sz="2000" b="1" smtClean="0"/>
              <a:t>Устная исследовательская работа №2</a:t>
            </a:r>
            <a:br>
              <a:rPr lang="ru-RU" altLang="ru-RU" sz="2000" b="1" smtClean="0"/>
            </a:br>
            <a:r>
              <a:rPr lang="ru-RU" altLang="ru-RU" sz="2400" b="1" smtClean="0">
                <a:solidFill>
                  <a:srgbClr val="800000"/>
                </a:solidFill>
              </a:rPr>
              <a:t>Доказательство теоремы Пифагора путем построения квадратов на сторонах треугольника</a:t>
            </a:r>
            <a:r>
              <a:rPr lang="ru-RU" altLang="ru-RU" sz="2800" b="1" smtClean="0">
                <a:solidFill>
                  <a:srgbClr val="800000"/>
                </a:solidFill>
              </a:rPr>
              <a:t>.</a:t>
            </a:r>
            <a:br>
              <a:rPr lang="ru-RU" altLang="ru-RU" sz="2800" b="1" smtClean="0">
                <a:solidFill>
                  <a:srgbClr val="800000"/>
                </a:solidFill>
              </a:rPr>
            </a:br>
            <a:r>
              <a:rPr lang="ru-RU" altLang="ru-RU" sz="2000" b="1" smtClean="0">
                <a:solidFill>
                  <a:srgbClr val="800000"/>
                </a:solidFill>
                <a:latin typeface="Times New Roman" pitchFamily="18" charset="0"/>
              </a:rPr>
              <a:t>Задания: </a:t>
            </a: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</a:rPr>
              <a:t>1.Определить вид выделенного треугольника.</a:t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</a:rPr>
              <a:t>                   2.Вставить пропущенные слова в предложении. </a:t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</a:rPr>
              <a:t>Квадраты, построенные на катетах, состоят из ……. одинаковых треугольников, а квадрат, построенный на гипотенузе состоит из …….таких треугольников.</a:t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</a:rPr>
              <a:t>3.Найдите площади всех квадратов</a:t>
            </a:r>
            <a:b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000" b="1" smtClean="0">
                <a:solidFill>
                  <a:schemeClr val="tx1"/>
                </a:solidFill>
                <a:latin typeface="Times New Roman" pitchFamily="18" charset="0"/>
              </a:rPr>
              <a:t>4.Сформулируйте теорему Пифагора</a:t>
            </a:r>
            <a:endParaRPr lang="en-US" altLang="ru-RU" sz="2000" b="1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55300" name="Picture 4" descr="Равнобедренный прямоугольный треугольник, теорема Пифагора"/>
          <p:cNvPicPr>
            <a:picLocks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074863" y="3797300"/>
            <a:ext cx="2900362" cy="2832100"/>
          </a:xfrm>
          <a:noFill/>
        </p:spPr>
      </p:pic>
      <p:pic>
        <p:nvPicPr>
          <p:cNvPr id="5" name="Picture 6" descr="Рисунок10_resize"/>
          <p:cNvPicPr>
            <a:picLocks noChangeAspect="1" noChangeArrowheads="1"/>
          </p:cNvPicPr>
          <p:nvPr/>
        </p:nvPicPr>
        <p:blipFill>
          <a:blip r:embed="rId3" cstate="email">
            <a:lum contrast="24000"/>
          </a:blip>
          <a:srcRect/>
          <a:stretch>
            <a:fillRect/>
          </a:stretch>
        </p:blipFill>
        <p:spPr bwMode="auto">
          <a:xfrm>
            <a:off x="6435725" y="3700463"/>
            <a:ext cx="2497138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00138"/>
            <a:ext cx="8229600" cy="1143000"/>
          </a:xfrm>
        </p:spPr>
        <p:txBody>
          <a:bodyPr/>
          <a:lstStyle/>
          <a:p>
            <a:r>
              <a:rPr lang="ru-RU" altLang="ru-RU" sz="4800" b="1" smtClean="0">
                <a:solidFill>
                  <a:srgbClr val="800000"/>
                </a:solidFill>
                <a:latin typeface="Monotype Corsiva" pitchFamily="66" charset="0"/>
              </a:rPr>
              <a:t>“Пифагоровы штаны во все стороны равны”</a:t>
            </a:r>
            <a:br>
              <a:rPr lang="ru-RU" altLang="ru-RU" sz="4800" b="1" smtClean="0">
                <a:solidFill>
                  <a:srgbClr val="800000"/>
                </a:solidFill>
                <a:latin typeface="Monotype Corsiva" pitchFamily="66" charset="0"/>
              </a:rPr>
            </a:br>
            <a:r>
              <a:rPr lang="ru-RU" altLang="ru-RU" sz="4800" b="1" smtClean="0">
                <a:solidFill>
                  <a:srgbClr val="800000"/>
                </a:solidFill>
                <a:latin typeface="Monotype Corsiva" pitchFamily="66" charset="0"/>
              </a:rPr>
              <a:t>Почему так утверждали?</a:t>
            </a:r>
            <a:r>
              <a:rPr lang="ru-RU" altLang="ru-RU" sz="4800" smtClean="0">
                <a:solidFill>
                  <a:srgbClr val="800000"/>
                </a:solidFill>
                <a:latin typeface="Monotype Corsiva" pitchFamily="66" charset="0"/>
              </a:rPr>
              <a:t/>
            </a:r>
            <a:br>
              <a:rPr lang="ru-RU" altLang="ru-RU" sz="4800" smtClean="0">
                <a:solidFill>
                  <a:srgbClr val="800000"/>
                </a:solidFill>
                <a:latin typeface="Monotype Corsiva" pitchFamily="66" charset="0"/>
              </a:rPr>
            </a:br>
            <a:r>
              <a:rPr lang="ru-RU" altLang="ru-RU" sz="2400" smtClean="0"/>
              <a:t> </a:t>
            </a:r>
            <a:br>
              <a:rPr lang="ru-RU" altLang="ru-RU" sz="2400" smtClean="0"/>
            </a:br>
            <a:endParaRPr lang="en-US" altLang="ru-RU" sz="4000" smtClean="0"/>
          </a:p>
        </p:txBody>
      </p:sp>
      <p:pic>
        <p:nvPicPr>
          <p:cNvPr id="3075" name="Picture 5" descr="d8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 cstate="email"/>
          <a:srcRect r="4845"/>
          <a:stretch>
            <a:fillRect/>
          </a:stretch>
        </p:blipFill>
        <p:spPr>
          <a:xfrm>
            <a:off x="2754313" y="2225675"/>
            <a:ext cx="3548062" cy="41862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"/>
          <p:cNvSpPr>
            <a:spLocks noGrp="1" noChangeArrowheads="1"/>
          </p:cNvSpPr>
          <p:nvPr>
            <p:ph type="title"/>
          </p:nvPr>
        </p:nvSpPr>
        <p:spPr>
          <a:xfrm>
            <a:off x="639763" y="852488"/>
            <a:ext cx="8229600" cy="1143000"/>
          </a:xfrm>
        </p:spPr>
        <p:txBody>
          <a:bodyPr/>
          <a:lstStyle/>
          <a:p>
            <a:r>
              <a:rPr lang="ru-RU" altLang="ru-RU" sz="2000" b="1" i="1" smtClean="0"/>
              <a:t/>
            </a:r>
            <a:br>
              <a:rPr lang="ru-RU" altLang="ru-RU" sz="2000" b="1" i="1" smtClean="0"/>
            </a:br>
            <a:r>
              <a:rPr lang="ru-RU" altLang="ru-RU" sz="2000" b="1" i="1" smtClean="0"/>
              <a:t/>
            </a:r>
            <a:br>
              <a:rPr lang="ru-RU" altLang="ru-RU" sz="2000" b="1" i="1" smtClean="0"/>
            </a:br>
            <a:r>
              <a:rPr lang="en-US" altLang="ru-RU" sz="2000" b="1" i="1" smtClean="0"/>
              <a:t/>
            </a:r>
            <a:br>
              <a:rPr lang="en-US" altLang="ru-RU" sz="2000" b="1" i="1" smtClean="0"/>
            </a:br>
            <a:r>
              <a:rPr lang="ru-RU" altLang="ru-RU" sz="2800" b="1" smtClean="0">
                <a:solidFill>
                  <a:srgbClr val="800000"/>
                </a:solidFill>
              </a:rPr>
              <a:t>«Вывод формулы теоремы Пифагора с помощью</a:t>
            </a:r>
            <a:br>
              <a:rPr lang="ru-RU" altLang="ru-RU" sz="2800" b="1" smtClean="0">
                <a:solidFill>
                  <a:srgbClr val="800000"/>
                </a:solidFill>
              </a:rPr>
            </a:br>
            <a:r>
              <a:rPr lang="ru-RU" altLang="ru-RU" sz="2800" b="1" smtClean="0">
                <a:solidFill>
                  <a:srgbClr val="800000"/>
                </a:solidFill>
              </a:rPr>
              <a:t>геометрических фигур»</a:t>
            </a:r>
            <a:br>
              <a:rPr lang="ru-RU" altLang="ru-RU" sz="2800" b="1" smtClean="0">
                <a:solidFill>
                  <a:srgbClr val="800000"/>
                </a:solidFill>
              </a:rPr>
            </a:br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2400" b="1" i="1" smtClean="0"/>
              <a:t>Задание: Если заштриховать …..треугольника на одном рисунке, то останется …… площадью ……, а если заштриховать такие же……треугольника на втором рисунке, то останутся ……. площадью …. и …..</a:t>
            </a:r>
            <a:endParaRPr lang="en-US" altLang="ru-RU" sz="2400" b="1" i="1" smtClean="0"/>
          </a:p>
        </p:txBody>
      </p:sp>
      <p:pic>
        <p:nvPicPr>
          <p:cNvPr id="21507" name="Picture 0"/>
          <p:cNvPicPr>
            <a:picLocks noChangeAspect="1" noChangeArrowheads="1"/>
          </p:cNvPicPr>
          <p:nvPr>
            <p:ph sz="quarter" idx="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55800" y="3767138"/>
            <a:ext cx="5256213" cy="2803525"/>
          </a:xfrm>
          <a:solidFill>
            <a:schemeClr val="accent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ru-RU" altLang="ru-RU" sz="2800" b="1" smtClean="0"/>
              <a:t>Если заштриховать 4 треугольника на одном рисунке, то останется квадрат площадью с</a:t>
            </a:r>
            <a:r>
              <a:rPr lang="en-US" altLang="ru-RU" sz="2800" b="1" smtClean="0"/>
              <a:t>2</a:t>
            </a:r>
            <a:r>
              <a:rPr lang="ru-RU" altLang="ru-RU" sz="2800" b="1" smtClean="0"/>
              <a:t>, а если заштриховать такие же 4 треугольника на втором рисунке, то останутся квадраты площадью </a:t>
            </a:r>
            <a:r>
              <a:rPr lang="en-US" altLang="ru-RU" sz="2800" b="1" smtClean="0"/>
              <a:t>a2</a:t>
            </a:r>
            <a:r>
              <a:rPr lang="ru-RU" altLang="ru-RU" sz="2800" b="1" smtClean="0"/>
              <a:t> и </a:t>
            </a:r>
            <a:r>
              <a:rPr lang="en-US" altLang="ru-RU" sz="2800" b="1" smtClean="0"/>
              <a:t>b2</a:t>
            </a:r>
          </a:p>
        </p:txBody>
      </p:sp>
      <p:pic>
        <p:nvPicPr>
          <p:cNvPr id="22531" name="Picture 6" descr="Изображение:Pythagorean proof2.png">
            <a:hlinkClick r:id="rId2"/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3" cstate="email"/>
          <a:srcRect l="53795" t="2591" r="1424" b="32124"/>
          <a:stretch>
            <a:fillRect/>
          </a:stretch>
        </p:blipFill>
        <p:spPr>
          <a:xfrm>
            <a:off x="228600" y="3502025"/>
            <a:ext cx="3086100" cy="2644775"/>
          </a:xfrm>
        </p:spPr>
      </p:pic>
      <p:pic>
        <p:nvPicPr>
          <p:cNvPr id="22532" name="Picture 5" descr="Изображение:Pythagorean proof2.png">
            <a:hlinkClick r:id="rId2"/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 cstate="email"/>
          <a:srcRect l="1779" t="2591" r="53400" b="32124"/>
          <a:stretch>
            <a:fillRect/>
          </a:stretch>
        </p:blipFill>
        <p:spPr>
          <a:xfrm>
            <a:off x="5846763" y="3817938"/>
            <a:ext cx="3114675" cy="2484437"/>
          </a:xfrm>
          <a:ln>
            <a:solidFill>
              <a:schemeClr val="tx1"/>
            </a:solidFill>
          </a:ln>
        </p:spPr>
      </p:pic>
      <p:sp>
        <p:nvSpPr>
          <p:cNvPr id="22533" name="Text Box 10"/>
          <p:cNvSpPr txBox="1">
            <a:spLocks noChangeArrowheads="1"/>
          </p:cNvSpPr>
          <p:nvPr/>
        </p:nvSpPr>
        <p:spPr bwMode="auto">
          <a:xfrm>
            <a:off x="4329113" y="4608513"/>
            <a:ext cx="511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4400" b="1"/>
              <a:t>=</a:t>
            </a:r>
            <a:endParaRPr lang="en-US" altLang="ru-RU" sz="4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smtClean="0"/>
              <a:t> Доказательство теоремы Пифагора</a:t>
            </a:r>
            <a:endParaRPr lang="en-US" altLang="ru-RU" sz="4000" smtClean="0"/>
          </a:p>
        </p:txBody>
      </p:sp>
      <p:graphicFrame>
        <p:nvGraphicFramePr>
          <p:cNvPr id="3105" name="Object 33"/>
          <p:cNvGraphicFramePr>
            <a:graphicFrameLocks noChangeAspect="1"/>
          </p:cNvGraphicFramePr>
          <p:nvPr>
            <p:ph sz="half" idx="1"/>
          </p:nvPr>
        </p:nvGraphicFramePr>
        <p:xfrm>
          <a:off x="4941888" y="1666875"/>
          <a:ext cx="3575050" cy="1479550"/>
        </p:xfrm>
        <a:graphic>
          <a:graphicData uri="http://schemas.openxmlformats.org/presentationml/2006/ole">
            <p:oleObj spid="_x0000_s23555" name="Формула" r:id="rId3" imgW="1104900" imgH="457200" progId="Equation.3">
              <p:embed/>
            </p:oleObj>
          </a:graphicData>
        </a:graphic>
      </p:graphicFrame>
      <p:graphicFrame>
        <p:nvGraphicFramePr>
          <p:cNvPr id="3106" name="Object 34"/>
          <p:cNvGraphicFramePr>
            <a:graphicFrameLocks noChangeAspect="1"/>
          </p:cNvGraphicFramePr>
          <p:nvPr>
            <p:ph sz="quarter" idx="2"/>
          </p:nvPr>
        </p:nvGraphicFramePr>
        <p:xfrm>
          <a:off x="4716463" y="3257550"/>
          <a:ext cx="4427537" cy="1063625"/>
        </p:xfrm>
        <a:graphic>
          <a:graphicData uri="http://schemas.openxmlformats.org/presentationml/2006/ole">
            <p:oleObj spid="_x0000_s23556" name="Формула" r:id="rId4" imgW="1637589" imgH="393529" progId="Equation.3">
              <p:embed/>
            </p:oleObj>
          </a:graphicData>
        </a:graphic>
      </p:graphicFrame>
      <p:grpSp>
        <p:nvGrpSpPr>
          <p:cNvPr id="7" name="Group 37"/>
          <p:cNvGrpSpPr>
            <a:grpSpLocks/>
          </p:cNvGrpSpPr>
          <p:nvPr/>
        </p:nvGrpSpPr>
        <p:grpSpPr bwMode="auto">
          <a:xfrm>
            <a:off x="1839913" y="4879975"/>
            <a:ext cx="4465637" cy="839788"/>
            <a:chOff x="1111" y="2795"/>
            <a:chExt cx="2813" cy="529"/>
          </a:xfrm>
        </p:grpSpPr>
        <p:sp>
          <p:nvSpPr>
            <p:cNvPr id="23559" name="Text Box 35"/>
            <p:cNvSpPr txBox="1">
              <a:spLocks noChangeArrowheads="1"/>
            </p:cNvSpPr>
            <p:nvPr/>
          </p:nvSpPr>
          <p:spPr bwMode="auto">
            <a:xfrm>
              <a:off x="1111" y="3022"/>
              <a:ext cx="6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altLang="ru-RU" b="1">
                  <a:latin typeface="Comic Sans MS" pitchFamily="66" charset="0"/>
                </a:rPr>
                <a:t>Вывод: </a:t>
              </a:r>
            </a:p>
          </p:txBody>
        </p:sp>
        <p:graphicFrame>
          <p:nvGraphicFramePr>
            <p:cNvPr id="23560" name="Object 36"/>
            <p:cNvGraphicFramePr>
              <a:graphicFrameLocks noChangeAspect="1"/>
            </p:cNvGraphicFramePr>
            <p:nvPr/>
          </p:nvGraphicFramePr>
          <p:xfrm>
            <a:off x="1973" y="2795"/>
            <a:ext cx="1951" cy="529"/>
          </p:xfrm>
          <a:graphic>
            <a:graphicData uri="http://schemas.openxmlformats.org/presentationml/2006/ole">
              <p:oleObj spid="_x0000_s23560" name="Формула" r:id="rId5" imgW="748975" imgH="203112" progId="Equation.3">
                <p:embed/>
              </p:oleObj>
            </a:graphicData>
          </a:graphic>
        </p:graphicFrame>
      </p:grpSp>
      <p:pic>
        <p:nvPicPr>
          <p:cNvPr id="23558" name="Picture 4" descr="teor_pif"/>
          <p:cNvPicPr>
            <a:picLocks noChangeAspect="1" noChangeArrowheads="1"/>
          </p:cNvPicPr>
          <p:nvPr>
            <p:ph sz="quarter" idx="3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336550" y="1635125"/>
            <a:ext cx="4111625" cy="32242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365125" y="228600"/>
            <a:ext cx="8229600" cy="1143000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800000"/>
                </a:solidFill>
              </a:rPr>
              <a:t>В прямоугольном треугольнике </a:t>
            </a:r>
            <a:r>
              <a:rPr lang="en-US" altLang="ru-RU" sz="3600" b="1" smtClean="0">
                <a:solidFill>
                  <a:srgbClr val="800000"/>
                </a:solidFill>
              </a:rPr>
              <a:t>ABC</a:t>
            </a:r>
            <a:r>
              <a:rPr lang="ru-RU" altLang="ru-RU" smtClean="0"/>
              <a:t> </a:t>
            </a:r>
          </a:p>
        </p:txBody>
      </p:sp>
      <p:grpSp>
        <p:nvGrpSpPr>
          <p:cNvPr id="24579" name="Group 4"/>
          <p:cNvGrpSpPr>
            <a:grpSpLocks/>
          </p:cNvGrpSpPr>
          <p:nvPr/>
        </p:nvGrpSpPr>
        <p:grpSpPr bwMode="auto">
          <a:xfrm>
            <a:off x="0" y="2068513"/>
            <a:ext cx="3914775" cy="2514600"/>
            <a:chOff x="2036" y="2367"/>
            <a:chExt cx="6165" cy="3960"/>
          </a:xfrm>
        </p:grpSpPr>
        <p:sp>
          <p:nvSpPr>
            <p:cNvPr id="24581" name="AutoShape 5"/>
            <p:cNvSpPr>
              <a:spLocks noChangeArrowheads="1"/>
            </p:cNvSpPr>
            <p:nvPr/>
          </p:nvSpPr>
          <p:spPr bwMode="auto">
            <a:xfrm>
              <a:off x="2531" y="2907"/>
              <a:ext cx="5040" cy="2700"/>
            </a:xfrm>
            <a:prstGeom prst="rtTriangle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24582" name="Text Box 6"/>
            <p:cNvSpPr txBox="1">
              <a:spLocks noChangeArrowheads="1"/>
            </p:cNvSpPr>
            <p:nvPr/>
          </p:nvSpPr>
          <p:spPr bwMode="auto">
            <a:xfrm>
              <a:off x="5051" y="3807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c</a:t>
              </a:r>
              <a:endParaRPr lang="ru-RU" altLang="ru-RU"/>
            </a:p>
          </p:txBody>
        </p:sp>
        <p:sp>
          <p:nvSpPr>
            <p:cNvPr id="24583" name="Text Box 7"/>
            <p:cNvSpPr txBox="1">
              <a:spLocks noChangeArrowheads="1"/>
            </p:cNvSpPr>
            <p:nvPr/>
          </p:nvSpPr>
          <p:spPr bwMode="auto">
            <a:xfrm>
              <a:off x="4331" y="5607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a</a:t>
              </a:r>
              <a:endParaRPr lang="ru-RU" altLang="ru-RU"/>
            </a:p>
          </p:txBody>
        </p:sp>
        <p:sp>
          <p:nvSpPr>
            <p:cNvPr id="24584" name="Text Box 8"/>
            <p:cNvSpPr txBox="1">
              <a:spLocks noChangeArrowheads="1"/>
            </p:cNvSpPr>
            <p:nvPr/>
          </p:nvSpPr>
          <p:spPr bwMode="auto">
            <a:xfrm>
              <a:off x="3171" y="4167"/>
              <a:ext cx="600" cy="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b</a:t>
              </a:r>
              <a:endParaRPr lang="ru-RU" altLang="ru-RU"/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2036" y="5412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C</a:t>
              </a:r>
              <a:endParaRPr lang="ru-RU" altLang="ru-RU"/>
            </a:p>
          </p:txBody>
        </p:sp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7601" y="5352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B</a:t>
              </a:r>
              <a:endParaRPr lang="ru-RU" altLang="ru-RU"/>
            </a:p>
          </p:txBody>
        </p:sp>
        <p:sp>
          <p:nvSpPr>
            <p:cNvPr id="24587" name="Text Box 11"/>
            <p:cNvSpPr txBox="1">
              <a:spLocks noChangeArrowheads="1"/>
            </p:cNvSpPr>
            <p:nvPr/>
          </p:nvSpPr>
          <p:spPr bwMode="auto">
            <a:xfrm>
              <a:off x="2171" y="2367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A</a:t>
              </a:r>
              <a:endParaRPr lang="ru-RU" altLang="ru-RU"/>
            </a:p>
          </p:txBody>
        </p:sp>
      </p:grpSp>
      <p:sp>
        <p:nvSpPr>
          <p:cNvPr id="12" name="Rectangle 3"/>
          <p:cNvSpPr>
            <a:spLocks noGrp="1" noChangeArrowheads="1"/>
          </p:cNvSpPr>
          <p:nvPr>
            <p:ph idx="1"/>
          </p:nvPr>
        </p:nvSpPr>
        <p:spPr>
          <a:xfrm>
            <a:off x="4495800" y="1487488"/>
            <a:ext cx="4445000" cy="505301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altLang="ru-RU" sz="2400" smtClean="0"/>
          </a:p>
          <a:p>
            <a:pPr eaLnBrk="1" hangingPunct="1">
              <a:buFontTx/>
              <a:buChar char="-"/>
            </a:pPr>
            <a:r>
              <a:rPr lang="ru-RU" altLang="ru-RU" sz="2400" smtClean="0"/>
              <a:t>Выразить </a:t>
            </a:r>
            <a:r>
              <a:rPr lang="en-US" altLang="ru-RU" b="1" smtClean="0"/>
              <a:t>c</a:t>
            </a:r>
            <a:r>
              <a:rPr lang="ru-RU" altLang="ru-RU" sz="2400" smtClean="0"/>
              <a:t> через </a:t>
            </a:r>
            <a:r>
              <a:rPr lang="en-US" altLang="ru-RU" b="1" smtClean="0"/>
              <a:t>a</a:t>
            </a:r>
            <a:r>
              <a:rPr lang="ru-RU" altLang="ru-RU" sz="2400" smtClean="0"/>
              <a:t> и </a:t>
            </a:r>
            <a:r>
              <a:rPr lang="en-US" altLang="ru-RU" b="1" smtClean="0"/>
              <a:t>b</a:t>
            </a:r>
            <a:endParaRPr lang="ru-RU" altLang="ru-RU" b="1" smtClean="0"/>
          </a:p>
          <a:p>
            <a:pPr algn="ctr" eaLnBrk="1" hangingPunct="1">
              <a:buFontTx/>
              <a:buNone/>
            </a:pPr>
            <a:r>
              <a:rPr lang="ru-RU" altLang="ru-RU" b="1" smtClean="0"/>
              <a:t>	</a:t>
            </a:r>
            <a:r>
              <a:rPr lang="ru-RU" altLang="ru-RU" b="1" smtClean="0">
                <a:solidFill>
                  <a:srgbClr val="FF5050"/>
                </a:solidFill>
              </a:rPr>
              <a:t>с</a:t>
            </a:r>
            <a:r>
              <a:rPr lang="ru-RU" altLang="ru-RU" b="1" baseline="30000" smtClean="0">
                <a:solidFill>
                  <a:srgbClr val="FF5050"/>
                </a:solidFill>
              </a:rPr>
              <a:t>2</a:t>
            </a:r>
            <a:r>
              <a:rPr lang="ru-RU" altLang="ru-RU" b="1" smtClean="0">
                <a:solidFill>
                  <a:srgbClr val="FF5050"/>
                </a:solidFill>
              </a:rPr>
              <a:t>=</a:t>
            </a:r>
            <a:r>
              <a:rPr lang="en-US" altLang="ru-RU" b="1" smtClean="0">
                <a:solidFill>
                  <a:srgbClr val="FF5050"/>
                </a:solidFill>
              </a:rPr>
              <a:t>a</a:t>
            </a:r>
            <a:r>
              <a:rPr lang="en-US" altLang="ru-RU" b="1" baseline="30000" smtClean="0">
                <a:solidFill>
                  <a:srgbClr val="FF5050"/>
                </a:solidFill>
              </a:rPr>
              <a:t>2</a:t>
            </a:r>
            <a:r>
              <a:rPr lang="en-US" altLang="ru-RU" b="1" smtClean="0">
                <a:solidFill>
                  <a:srgbClr val="FF5050"/>
                </a:solidFill>
              </a:rPr>
              <a:t>+b</a:t>
            </a:r>
            <a:r>
              <a:rPr lang="en-US" altLang="ru-RU" b="1" baseline="30000" smtClean="0">
                <a:solidFill>
                  <a:srgbClr val="FF5050"/>
                </a:solidFill>
              </a:rPr>
              <a:t>2</a:t>
            </a:r>
            <a:endParaRPr lang="en-US" altLang="ru-RU" b="1" smtClean="0">
              <a:solidFill>
                <a:srgbClr val="FF5050"/>
              </a:solidFill>
            </a:endParaRPr>
          </a:p>
          <a:p>
            <a:pPr eaLnBrk="1" hangingPunct="1">
              <a:buFontTx/>
              <a:buChar char="-"/>
            </a:pPr>
            <a:r>
              <a:rPr lang="ru-RU" altLang="ru-RU" sz="2400" smtClean="0"/>
              <a:t>Выразить </a:t>
            </a:r>
            <a:r>
              <a:rPr lang="en-US" altLang="ru-RU" b="1" smtClean="0"/>
              <a:t>a</a:t>
            </a:r>
            <a:r>
              <a:rPr lang="ru-RU" altLang="ru-RU" sz="2400" smtClean="0"/>
              <a:t> через </a:t>
            </a:r>
            <a:r>
              <a:rPr lang="en-US" altLang="ru-RU" b="1" smtClean="0"/>
              <a:t>b</a:t>
            </a:r>
            <a:r>
              <a:rPr lang="ru-RU" altLang="ru-RU" sz="2400" smtClean="0"/>
              <a:t> и </a:t>
            </a:r>
            <a:r>
              <a:rPr lang="en-US" altLang="ru-RU" b="1" smtClean="0"/>
              <a:t>c</a:t>
            </a:r>
            <a:endParaRPr lang="ru-RU" altLang="ru-RU" b="1" smtClean="0"/>
          </a:p>
          <a:p>
            <a:pPr algn="ctr" eaLnBrk="1" hangingPunct="1">
              <a:buFontTx/>
              <a:buNone/>
            </a:pPr>
            <a:r>
              <a:rPr lang="en-US" altLang="ru-RU" b="1" smtClean="0">
                <a:solidFill>
                  <a:srgbClr val="FF5050"/>
                </a:solidFill>
              </a:rPr>
              <a:t>	a</a:t>
            </a:r>
            <a:r>
              <a:rPr lang="en-US" altLang="ru-RU" b="1" baseline="30000" smtClean="0">
                <a:solidFill>
                  <a:srgbClr val="FF5050"/>
                </a:solidFill>
              </a:rPr>
              <a:t>2</a:t>
            </a:r>
            <a:r>
              <a:rPr lang="en-US" altLang="ru-RU" b="1" smtClean="0">
                <a:solidFill>
                  <a:srgbClr val="FF5050"/>
                </a:solidFill>
              </a:rPr>
              <a:t>=c</a:t>
            </a:r>
            <a:r>
              <a:rPr lang="en-US" altLang="ru-RU" b="1" baseline="30000" smtClean="0">
                <a:solidFill>
                  <a:srgbClr val="FF5050"/>
                </a:solidFill>
              </a:rPr>
              <a:t>2</a:t>
            </a:r>
            <a:r>
              <a:rPr lang="en-US" altLang="ru-RU" b="1" smtClean="0">
                <a:solidFill>
                  <a:srgbClr val="FF5050"/>
                </a:solidFill>
              </a:rPr>
              <a:t>-b</a:t>
            </a:r>
            <a:r>
              <a:rPr lang="en-US" altLang="ru-RU" b="1" baseline="30000" smtClean="0">
                <a:solidFill>
                  <a:srgbClr val="FF5050"/>
                </a:solidFill>
              </a:rPr>
              <a:t>2</a:t>
            </a:r>
            <a:endParaRPr lang="en-US" altLang="ru-RU" b="1" smtClean="0">
              <a:solidFill>
                <a:srgbClr val="FF5050"/>
              </a:solidFill>
            </a:endParaRPr>
          </a:p>
          <a:p>
            <a:pPr eaLnBrk="1" hangingPunct="1">
              <a:buFontTx/>
              <a:buChar char="-"/>
            </a:pPr>
            <a:r>
              <a:rPr lang="ru-RU" altLang="ru-RU" sz="2400" smtClean="0"/>
              <a:t>Выразить </a:t>
            </a:r>
            <a:r>
              <a:rPr lang="en-US" altLang="ru-RU" b="1" smtClean="0"/>
              <a:t>b</a:t>
            </a:r>
            <a:r>
              <a:rPr lang="en-US" altLang="ru-RU" sz="2400" smtClean="0"/>
              <a:t> </a:t>
            </a:r>
            <a:r>
              <a:rPr lang="ru-RU" altLang="ru-RU" sz="2400" smtClean="0"/>
              <a:t>через </a:t>
            </a:r>
            <a:r>
              <a:rPr lang="en-US" altLang="ru-RU" b="1" smtClean="0"/>
              <a:t>a</a:t>
            </a:r>
            <a:r>
              <a:rPr lang="ru-RU" altLang="ru-RU" sz="2400" smtClean="0"/>
              <a:t> и </a:t>
            </a:r>
            <a:r>
              <a:rPr lang="en-US" altLang="ru-RU" b="1" smtClean="0"/>
              <a:t>c</a:t>
            </a:r>
          </a:p>
          <a:p>
            <a:pPr algn="ctr" eaLnBrk="1" hangingPunct="1">
              <a:buFontTx/>
              <a:buNone/>
            </a:pPr>
            <a:r>
              <a:rPr lang="en-US" altLang="ru-RU" b="1" smtClean="0"/>
              <a:t>	</a:t>
            </a:r>
            <a:r>
              <a:rPr lang="en-US" altLang="ru-RU" b="1" smtClean="0">
                <a:solidFill>
                  <a:srgbClr val="FF5050"/>
                </a:solidFill>
              </a:rPr>
              <a:t>b</a:t>
            </a:r>
            <a:r>
              <a:rPr lang="en-US" altLang="ru-RU" b="1" baseline="30000" smtClean="0">
                <a:solidFill>
                  <a:srgbClr val="FF5050"/>
                </a:solidFill>
              </a:rPr>
              <a:t>2</a:t>
            </a:r>
            <a:r>
              <a:rPr lang="en-US" altLang="ru-RU" b="1" smtClean="0">
                <a:solidFill>
                  <a:srgbClr val="FF5050"/>
                </a:solidFill>
              </a:rPr>
              <a:t>=c</a:t>
            </a:r>
            <a:r>
              <a:rPr lang="en-US" altLang="ru-RU" b="1" baseline="30000" smtClean="0">
                <a:solidFill>
                  <a:srgbClr val="FF5050"/>
                </a:solidFill>
              </a:rPr>
              <a:t>2</a:t>
            </a:r>
            <a:r>
              <a:rPr lang="en-US" altLang="ru-RU" b="1" smtClean="0">
                <a:solidFill>
                  <a:srgbClr val="FF5050"/>
                </a:solidFill>
              </a:rPr>
              <a:t>-a</a:t>
            </a:r>
            <a:r>
              <a:rPr lang="en-US" altLang="ru-RU" b="1" baseline="30000" smtClean="0">
                <a:solidFill>
                  <a:srgbClr val="FF5050"/>
                </a:solidFill>
              </a:rPr>
              <a:t>2</a:t>
            </a:r>
            <a:endParaRPr lang="ru-RU" altLang="ru-RU" b="1" smtClean="0">
              <a:solidFill>
                <a:srgbClr val="FF5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Можно ли найти АС?</a:t>
            </a:r>
            <a:endParaRPr lang="en-US" altLang="ru-RU" smtClean="0"/>
          </a:p>
        </p:txBody>
      </p:sp>
      <p:sp>
        <p:nvSpPr>
          <p:cNvPr id="25603" name="Rectangle 4"/>
          <p:cNvSpPr>
            <a:spLocks noChangeArrowheads="1"/>
          </p:cNvSpPr>
          <p:nvPr>
            <p:ph type="body" idx="1"/>
          </p:nvPr>
        </p:nvSpPr>
        <p:spPr>
          <a:xfrm rot="4391311">
            <a:off x="473076" y="1747837"/>
            <a:ext cx="3275012" cy="3084513"/>
          </a:xfrm>
          <a:prstGeom prst="rt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endParaRPr lang="en-US" altLang="ru-RU" smtClean="0"/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3870325" y="1766888"/>
            <a:ext cx="4572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sz="3600"/>
              <a:t>Дано:</a:t>
            </a:r>
          </a:p>
          <a:p>
            <a:r>
              <a:rPr lang="ru-RU" altLang="ru-RU" sz="3600"/>
              <a:t>АВС-</a:t>
            </a:r>
            <a:r>
              <a:rPr lang="ru-RU" altLang="ru-RU" sz="2800"/>
              <a:t>прям.треугольн</a:t>
            </a:r>
            <a:r>
              <a:rPr lang="ru-RU" altLang="ru-RU" sz="3200"/>
              <a:t>ик</a:t>
            </a:r>
          </a:p>
          <a:p>
            <a:r>
              <a:rPr lang="ru-RU" altLang="ru-RU" sz="3600"/>
              <a:t>ВС=3см;   ВА=6см</a:t>
            </a:r>
          </a:p>
          <a:p>
            <a:r>
              <a:rPr lang="ru-RU" altLang="ru-RU" sz="3600"/>
              <a:t>Найти:</a:t>
            </a:r>
          </a:p>
          <a:p>
            <a:r>
              <a:rPr lang="ru-RU" altLang="ru-RU" sz="3600"/>
              <a:t>АС=?</a:t>
            </a:r>
            <a:endParaRPr lang="en-US" altLang="ru-RU" sz="3600"/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182563" y="145415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В</a:t>
            </a:r>
            <a:endParaRPr lang="en-US" altLang="ru-RU"/>
          </a:p>
        </p:txBody>
      </p:sp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3244850" y="105727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А</a:t>
            </a:r>
            <a:endParaRPr lang="en-US" altLang="ru-RU"/>
          </a:p>
        </p:txBody>
      </p:sp>
      <p:sp>
        <p:nvSpPr>
          <p:cNvPr id="25607" name="Text Box 8"/>
          <p:cNvSpPr txBox="1">
            <a:spLocks noChangeArrowheads="1"/>
          </p:cNvSpPr>
          <p:nvPr/>
        </p:nvSpPr>
        <p:spPr bwMode="auto">
          <a:xfrm>
            <a:off x="1050925" y="546258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С</a:t>
            </a:r>
            <a:endParaRPr lang="en-US" altLang="ru-RU"/>
          </a:p>
        </p:txBody>
      </p:sp>
      <p:sp>
        <p:nvSpPr>
          <p:cNvPr id="25608" name="Text Box 9"/>
          <p:cNvSpPr txBox="1">
            <a:spLocks noChangeArrowheads="1"/>
          </p:cNvSpPr>
          <p:nvPr/>
        </p:nvSpPr>
        <p:spPr bwMode="auto">
          <a:xfrm>
            <a:off x="1219200" y="1377950"/>
            <a:ext cx="582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3см</a:t>
            </a:r>
            <a:endParaRPr lang="en-US" altLang="ru-RU"/>
          </a:p>
        </p:txBody>
      </p:sp>
      <p:sp>
        <p:nvSpPr>
          <p:cNvPr id="25609" name="Text Box 10"/>
          <p:cNvSpPr txBox="1">
            <a:spLocks noChangeArrowheads="1"/>
          </p:cNvSpPr>
          <p:nvPr/>
        </p:nvSpPr>
        <p:spPr bwMode="auto">
          <a:xfrm>
            <a:off x="0" y="3816350"/>
            <a:ext cx="582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6см</a:t>
            </a:r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Задача №2</a:t>
            </a:r>
          </a:p>
        </p:txBody>
      </p:sp>
      <p:sp>
        <p:nvSpPr>
          <p:cNvPr id="26627" name="AutoShape 5"/>
          <p:cNvSpPr>
            <a:spLocks noGrp="1" noChangeArrowheads="1"/>
          </p:cNvSpPr>
          <p:nvPr>
            <p:ph idx="1"/>
          </p:nvPr>
        </p:nvSpPr>
        <p:spPr>
          <a:xfrm rot="18611778">
            <a:off x="911226" y="2797175"/>
            <a:ext cx="3059112" cy="1544637"/>
          </a:xfrm>
          <a:prstGeom prst="rtTriangle">
            <a:avLst/>
          </a:prstGeom>
          <a:solidFill>
            <a:srgbClr val="FFFFFF"/>
          </a:solidFill>
          <a:ln w="57150">
            <a:solidFill>
              <a:srgbClr val="000000"/>
            </a:solidFill>
          </a:ln>
        </p:spPr>
        <p:txBody>
          <a:bodyPr/>
          <a:lstStyle/>
          <a:p>
            <a:endParaRPr lang="ru-RU" altLang="ru-RU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208588" y="1533525"/>
            <a:ext cx="3743325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ru-RU" altLang="ru-RU" sz="2400" kern="0" smtClean="0"/>
              <a:t>Дано: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altLang="ru-RU" sz="2400" kern="0" smtClean="0">
                <a:cs typeface="Arial" charset="0"/>
              </a:rPr>
              <a:t>∆</a:t>
            </a:r>
            <a:r>
              <a:rPr lang="en-US" altLang="ru-RU" sz="2400" kern="0" smtClean="0">
                <a:cs typeface="Arial" charset="0"/>
              </a:rPr>
              <a:t>ABC,</a:t>
            </a:r>
            <a:r>
              <a:rPr lang="ru-RU" altLang="ru-RU" sz="2400" kern="0" smtClean="0">
                <a:cs typeface="Arial" charset="0"/>
              </a:rPr>
              <a:t> </a:t>
            </a:r>
            <a:r>
              <a:rPr lang="en-US" altLang="ru-RU" sz="2400" kern="0" smtClean="0">
                <a:cs typeface="Arial" charset="0"/>
              </a:rPr>
              <a:t>&lt;C=90º</a:t>
            </a:r>
            <a:endParaRPr lang="ru-RU" altLang="ru-RU" sz="2400" kern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ru-RU" sz="2400" kern="0" smtClean="0">
                <a:cs typeface="Arial" charset="0"/>
              </a:rPr>
              <a:t>AB= 1</a:t>
            </a:r>
            <a:r>
              <a:rPr lang="ru-RU" altLang="ru-RU" sz="2400" kern="0" smtClean="0">
                <a:cs typeface="Arial" charset="0"/>
              </a:rPr>
              <a:t>0</a:t>
            </a:r>
            <a:r>
              <a:rPr lang="en-US" altLang="ru-RU" sz="2400" kern="0" smtClean="0">
                <a:cs typeface="Arial" charset="0"/>
              </a:rPr>
              <a:t> </a:t>
            </a:r>
            <a:r>
              <a:rPr lang="ru-RU" altLang="ru-RU" sz="2400" kern="0" smtClean="0">
                <a:cs typeface="Arial" charset="0"/>
              </a:rPr>
              <a:t>см, </a:t>
            </a:r>
            <a:r>
              <a:rPr lang="en-US" altLang="ru-RU" sz="2400" kern="0" smtClean="0">
                <a:cs typeface="Arial" charset="0"/>
              </a:rPr>
              <a:t>BC</a:t>
            </a:r>
            <a:r>
              <a:rPr lang="ru-RU" altLang="ru-RU" sz="2400" kern="0" smtClean="0">
                <a:cs typeface="Arial" charset="0"/>
              </a:rPr>
              <a:t>=</a:t>
            </a:r>
            <a:r>
              <a:rPr lang="en-US" altLang="ru-RU" sz="2400" kern="0" smtClean="0">
                <a:cs typeface="Arial" charset="0"/>
              </a:rPr>
              <a:t> </a:t>
            </a:r>
            <a:r>
              <a:rPr lang="ru-RU" altLang="ru-RU" sz="2400" kern="0" smtClean="0">
                <a:cs typeface="Arial" charset="0"/>
              </a:rPr>
              <a:t>8</a:t>
            </a:r>
            <a:r>
              <a:rPr lang="en-US" altLang="ru-RU" sz="2400" kern="0" smtClean="0">
                <a:cs typeface="Arial" charset="0"/>
              </a:rPr>
              <a:t> </a:t>
            </a:r>
            <a:r>
              <a:rPr lang="ru-RU" altLang="ru-RU" sz="2400" kern="0" smtClean="0">
                <a:cs typeface="Arial" charset="0"/>
              </a:rPr>
              <a:t>см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altLang="ru-RU" sz="2400" kern="0" smtClean="0">
                <a:cs typeface="Arial" charset="0"/>
              </a:rPr>
              <a:t>Найти: </a:t>
            </a:r>
            <a:r>
              <a:rPr lang="en-US" altLang="ru-RU" sz="2400" kern="0" smtClean="0">
                <a:cs typeface="Arial" charset="0"/>
              </a:rPr>
              <a:t>AC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altLang="ru-RU" sz="2400" kern="0" smtClean="0">
                <a:cs typeface="Arial" charset="0"/>
              </a:rPr>
              <a:t>Решение: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ru-RU" sz="2400" kern="0" smtClean="0">
                <a:cs typeface="Arial" charset="0"/>
              </a:rPr>
              <a:t>AC</a:t>
            </a:r>
            <a:r>
              <a:rPr lang="en-US" altLang="ru-RU" sz="2400" kern="0" baseline="30000" smtClean="0">
                <a:cs typeface="Arial" charset="0"/>
              </a:rPr>
              <a:t>2</a:t>
            </a:r>
            <a:r>
              <a:rPr lang="en-US" altLang="ru-RU" sz="2400" kern="0" smtClean="0">
                <a:cs typeface="Arial" charset="0"/>
              </a:rPr>
              <a:t>=AB</a:t>
            </a:r>
            <a:r>
              <a:rPr lang="en-US" altLang="ru-RU" sz="2400" kern="0" baseline="30000" smtClean="0">
                <a:cs typeface="Arial" charset="0"/>
              </a:rPr>
              <a:t>2</a:t>
            </a:r>
            <a:r>
              <a:rPr lang="en-US" altLang="ru-RU" sz="2400" kern="0" smtClean="0">
                <a:cs typeface="Arial" charset="0"/>
              </a:rPr>
              <a:t>-BC</a:t>
            </a:r>
            <a:r>
              <a:rPr lang="en-US" altLang="ru-RU" sz="2400" kern="0" baseline="30000" smtClean="0">
                <a:cs typeface="Arial" charset="0"/>
              </a:rPr>
              <a:t>2</a:t>
            </a:r>
            <a:endParaRPr lang="en-US" altLang="ru-RU" sz="2400" kern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ru-RU" sz="2400" kern="0" smtClean="0">
                <a:cs typeface="Arial" charset="0"/>
              </a:rPr>
              <a:t>AC</a:t>
            </a:r>
            <a:r>
              <a:rPr lang="en-US" altLang="ru-RU" sz="2400" kern="0" baseline="30000" smtClean="0">
                <a:cs typeface="Arial" charset="0"/>
              </a:rPr>
              <a:t>2</a:t>
            </a:r>
            <a:r>
              <a:rPr lang="en-US" altLang="ru-RU" sz="2400" kern="0" smtClean="0">
                <a:cs typeface="Arial" charset="0"/>
              </a:rPr>
              <a:t>=100-64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ru-RU" sz="2400" kern="0" smtClean="0">
                <a:cs typeface="Arial" charset="0"/>
              </a:rPr>
              <a:t>AC</a:t>
            </a:r>
            <a:r>
              <a:rPr lang="en-US" altLang="ru-RU" sz="2400" kern="0" baseline="30000" smtClean="0">
                <a:cs typeface="Arial" charset="0"/>
              </a:rPr>
              <a:t>2</a:t>
            </a:r>
            <a:r>
              <a:rPr lang="en-US" altLang="ru-RU" sz="2400" kern="0" smtClean="0">
                <a:cs typeface="Arial" charset="0"/>
              </a:rPr>
              <a:t>=36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ru-RU" sz="2400" kern="0" smtClean="0">
                <a:cs typeface="Arial" charset="0"/>
              </a:rPr>
              <a:t>AC=6</a:t>
            </a:r>
            <a:r>
              <a:rPr lang="ru-RU" altLang="ru-RU" sz="2400" kern="0" smtClean="0">
                <a:cs typeface="Arial" charset="0"/>
              </a:rPr>
              <a:t>см</a:t>
            </a:r>
            <a:endParaRPr lang="ru-RU" altLang="ru-RU" sz="2400" kern="0" dirty="0" smtClean="0">
              <a:cs typeface="Arial" charset="0"/>
            </a:endParaRPr>
          </a:p>
        </p:txBody>
      </p:sp>
      <p:sp>
        <p:nvSpPr>
          <p:cNvPr id="26629" name="Text Box 9"/>
          <p:cNvSpPr txBox="1">
            <a:spLocks noChangeArrowheads="1"/>
          </p:cNvSpPr>
          <p:nvPr/>
        </p:nvSpPr>
        <p:spPr bwMode="auto">
          <a:xfrm>
            <a:off x="2193925" y="51260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С</a:t>
            </a:r>
            <a:endParaRPr lang="en-US" altLang="ru-RU"/>
          </a:p>
        </p:txBody>
      </p:sp>
      <p:sp>
        <p:nvSpPr>
          <p:cNvPr id="26630" name="Text Box 10"/>
          <p:cNvSpPr txBox="1">
            <a:spLocks noChangeArrowheads="1"/>
          </p:cNvSpPr>
          <p:nvPr/>
        </p:nvSpPr>
        <p:spPr bwMode="auto">
          <a:xfrm flipH="1">
            <a:off x="4100513" y="2625725"/>
            <a:ext cx="303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/>
              <a:t>В</a:t>
            </a:r>
            <a:endParaRPr lang="en-US" altLang="ru-RU"/>
          </a:p>
        </p:txBody>
      </p:sp>
      <p:sp>
        <p:nvSpPr>
          <p:cNvPr id="26631" name="Text Box 11"/>
          <p:cNvSpPr txBox="1">
            <a:spLocks noChangeArrowheads="1"/>
          </p:cNvSpPr>
          <p:nvPr/>
        </p:nvSpPr>
        <p:spPr bwMode="auto">
          <a:xfrm>
            <a:off x="698500" y="39004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А</a:t>
            </a:r>
            <a:endParaRPr lang="en-US" altLang="ru-RU"/>
          </a:p>
        </p:txBody>
      </p:sp>
      <p:sp>
        <p:nvSpPr>
          <p:cNvPr id="26632" name="Text Box 12"/>
          <p:cNvSpPr txBox="1">
            <a:spLocks noChangeArrowheads="1"/>
          </p:cNvSpPr>
          <p:nvPr/>
        </p:nvSpPr>
        <p:spPr bwMode="auto">
          <a:xfrm>
            <a:off x="501650" y="387667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А</a:t>
            </a:r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67"/>
          <p:cNvGraphicFramePr>
            <a:graphicFrameLocks/>
          </p:cNvGraphicFramePr>
          <p:nvPr/>
        </p:nvGraphicFramePr>
        <p:xfrm>
          <a:off x="4859338" y="2852738"/>
          <a:ext cx="3770312" cy="2979738"/>
        </p:xfrm>
        <a:graphic>
          <a:graphicData uri="http://schemas.openxmlformats.org/drawingml/2006/table">
            <a:tbl>
              <a:tblPr/>
              <a:tblGrid>
                <a:gridCol w="1257300"/>
                <a:gridCol w="1255712"/>
                <a:gridCol w="1257300"/>
              </a:tblGrid>
              <a:tr h="744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72" name="TextBox 2"/>
          <p:cNvSpPr txBox="1">
            <a:spLocks noChangeArrowheads="1"/>
          </p:cNvSpPr>
          <p:nvPr/>
        </p:nvSpPr>
        <p:spPr bwMode="auto">
          <a:xfrm>
            <a:off x="2152650" y="255588"/>
            <a:ext cx="4121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600" b="1"/>
              <a:t>Заполни таблицу</a:t>
            </a:r>
          </a:p>
        </p:txBody>
      </p:sp>
      <p:sp>
        <p:nvSpPr>
          <p:cNvPr id="27673" name="TextBox 3"/>
          <p:cNvSpPr txBox="1">
            <a:spLocks noChangeArrowheads="1"/>
          </p:cNvSpPr>
          <p:nvPr/>
        </p:nvSpPr>
        <p:spPr bwMode="auto">
          <a:xfrm>
            <a:off x="5529263" y="2333625"/>
            <a:ext cx="2632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400"/>
              <a:t>Заполни таблицу</a:t>
            </a:r>
          </a:p>
        </p:txBody>
      </p:sp>
      <p:grpSp>
        <p:nvGrpSpPr>
          <p:cNvPr id="27674" name="Group 4"/>
          <p:cNvGrpSpPr>
            <a:grpSpLocks/>
          </p:cNvGrpSpPr>
          <p:nvPr/>
        </p:nvGrpSpPr>
        <p:grpSpPr bwMode="auto">
          <a:xfrm>
            <a:off x="277813" y="2233613"/>
            <a:ext cx="3663950" cy="2408237"/>
            <a:chOff x="1950" y="2367"/>
            <a:chExt cx="6251" cy="3960"/>
          </a:xfrm>
        </p:grpSpPr>
        <p:sp>
          <p:nvSpPr>
            <p:cNvPr id="27721" name="AutoShape 5"/>
            <p:cNvSpPr>
              <a:spLocks noChangeArrowheads="1"/>
            </p:cNvSpPr>
            <p:nvPr/>
          </p:nvSpPr>
          <p:spPr bwMode="auto">
            <a:xfrm>
              <a:off x="2531" y="2907"/>
              <a:ext cx="5040" cy="2700"/>
            </a:xfrm>
            <a:prstGeom prst="rtTriangle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27722" name="Text Box 6"/>
            <p:cNvSpPr txBox="1">
              <a:spLocks noChangeArrowheads="1"/>
            </p:cNvSpPr>
            <p:nvPr/>
          </p:nvSpPr>
          <p:spPr bwMode="auto">
            <a:xfrm>
              <a:off x="5051" y="3807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c</a:t>
              </a:r>
              <a:endParaRPr lang="ru-RU" altLang="ru-RU"/>
            </a:p>
          </p:txBody>
        </p:sp>
        <p:sp>
          <p:nvSpPr>
            <p:cNvPr id="27723" name="Text Box 7"/>
            <p:cNvSpPr txBox="1">
              <a:spLocks noChangeArrowheads="1"/>
            </p:cNvSpPr>
            <p:nvPr/>
          </p:nvSpPr>
          <p:spPr bwMode="auto">
            <a:xfrm>
              <a:off x="4331" y="5607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a</a:t>
              </a:r>
              <a:endParaRPr lang="ru-RU" altLang="ru-RU"/>
            </a:p>
          </p:txBody>
        </p:sp>
        <p:sp>
          <p:nvSpPr>
            <p:cNvPr id="27724" name="Text Box 8"/>
            <p:cNvSpPr txBox="1">
              <a:spLocks noChangeArrowheads="1"/>
            </p:cNvSpPr>
            <p:nvPr/>
          </p:nvSpPr>
          <p:spPr bwMode="auto">
            <a:xfrm>
              <a:off x="1950" y="3807"/>
              <a:ext cx="600" cy="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b</a:t>
              </a:r>
              <a:endParaRPr lang="ru-RU" altLang="ru-RU"/>
            </a:p>
          </p:txBody>
        </p:sp>
        <p:sp>
          <p:nvSpPr>
            <p:cNvPr id="27725" name="Text Box 9"/>
            <p:cNvSpPr txBox="1">
              <a:spLocks noChangeArrowheads="1"/>
            </p:cNvSpPr>
            <p:nvPr/>
          </p:nvSpPr>
          <p:spPr bwMode="auto">
            <a:xfrm>
              <a:off x="2036" y="5412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C</a:t>
              </a:r>
              <a:endParaRPr lang="ru-RU" altLang="ru-RU"/>
            </a:p>
          </p:txBody>
        </p:sp>
        <p:sp>
          <p:nvSpPr>
            <p:cNvPr id="27726" name="Text Box 10"/>
            <p:cNvSpPr txBox="1">
              <a:spLocks noChangeArrowheads="1"/>
            </p:cNvSpPr>
            <p:nvPr/>
          </p:nvSpPr>
          <p:spPr bwMode="auto">
            <a:xfrm>
              <a:off x="7601" y="5352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B</a:t>
              </a:r>
              <a:endParaRPr lang="ru-RU" altLang="ru-RU"/>
            </a:p>
          </p:txBody>
        </p:sp>
        <p:sp>
          <p:nvSpPr>
            <p:cNvPr id="27727" name="Text Box 11"/>
            <p:cNvSpPr txBox="1">
              <a:spLocks noChangeArrowheads="1"/>
            </p:cNvSpPr>
            <p:nvPr/>
          </p:nvSpPr>
          <p:spPr bwMode="auto">
            <a:xfrm>
              <a:off x="2171" y="2367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A</a:t>
              </a:r>
              <a:endParaRPr lang="ru-RU" altLang="ru-RU"/>
            </a:p>
          </p:txBody>
        </p:sp>
      </p:grpSp>
      <p:grpSp>
        <p:nvGrpSpPr>
          <p:cNvPr id="27675" name="Group 60"/>
          <p:cNvGrpSpPr>
            <a:grpSpLocks/>
          </p:cNvGrpSpPr>
          <p:nvPr/>
        </p:nvGrpSpPr>
        <p:grpSpPr bwMode="auto">
          <a:xfrm>
            <a:off x="3930650" y="1757363"/>
            <a:ext cx="4922838" cy="4302125"/>
            <a:chOff x="960" y="912"/>
            <a:chExt cx="3792" cy="2528"/>
          </a:xfrm>
        </p:grpSpPr>
        <p:sp>
          <p:nvSpPr>
            <p:cNvPr id="27676" name="Rectangle 61"/>
            <p:cNvSpPr>
              <a:spLocks noChangeArrowheads="1"/>
            </p:cNvSpPr>
            <p:nvPr/>
          </p:nvSpPr>
          <p:spPr bwMode="auto">
            <a:xfrm>
              <a:off x="3488" y="3018"/>
              <a:ext cx="1264" cy="422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77" name="Rectangle 62"/>
            <p:cNvSpPr>
              <a:spLocks noChangeArrowheads="1"/>
            </p:cNvSpPr>
            <p:nvPr/>
          </p:nvSpPr>
          <p:spPr bwMode="auto">
            <a:xfrm>
              <a:off x="2224" y="3018"/>
              <a:ext cx="1264" cy="4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78" name="Rectangle 63"/>
            <p:cNvSpPr>
              <a:spLocks noChangeArrowheads="1"/>
            </p:cNvSpPr>
            <p:nvPr/>
          </p:nvSpPr>
          <p:spPr bwMode="auto">
            <a:xfrm>
              <a:off x="960" y="3018"/>
              <a:ext cx="1264" cy="4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79" name="Rectangle 64"/>
            <p:cNvSpPr>
              <a:spLocks noChangeArrowheads="1"/>
            </p:cNvSpPr>
            <p:nvPr/>
          </p:nvSpPr>
          <p:spPr bwMode="auto">
            <a:xfrm>
              <a:off x="3488" y="2598"/>
              <a:ext cx="1264" cy="4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80" name="Rectangle 65"/>
            <p:cNvSpPr>
              <a:spLocks noChangeArrowheads="1"/>
            </p:cNvSpPr>
            <p:nvPr/>
          </p:nvSpPr>
          <p:spPr bwMode="auto">
            <a:xfrm>
              <a:off x="2224" y="2598"/>
              <a:ext cx="1264" cy="420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81" name="Rectangle 66"/>
            <p:cNvSpPr>
              <a:spLocks noChangeArrowheads="1"/>
            </p:cNvSpPr>
            <p:nvPr/>
          </p:nvSpPr>
          <p:spPr bwMode="auto">
            <a:xfrm>
              <a:off x="960" y="2598"/>
              <a:ext cx="1264" cy="4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82" name="Rectangle 67"/>
            <p:cNvSpPr>
              <a:spLocks noChangeArrowheads="1"/>
            </p:cNvSpPr>
            <p:nvPr/>
          </p:nvSpPr>
          <p:spPr bwMode="auto">
            <a:xfrm>
              <a:off x="3488" y="2176"/>
              <a:ext cx="1264" cy="4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83" name="Rectangle 68"/>
            <p:cNvSpPr>
              <a:spLocks noChangeArrowheads="1"/>
            </p:cNvSpPr>
            <p:nvPr/>
          </p:nvSpPr>
          <p:spPr bwMode="auto">
            <a:xfrm>
              <a:off x="2224" y="2176"/>
              <a:ext cx="1264" cy="4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84" name="Rectangle 69"/>
            <p:cNvSpPr>
              <a:spLocks noChangeArrowheads="1"/>
            </p:cNvSpPr>
            <p:nvPr/>
          </p:nvSpPr>
          <p:spPr bwMode="auto">
            <a:xfrm>
              <a:off x="960" y="2176"/>
              <a:ext cx="1264" cy="422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85" name="Rectangle 70"/>
            <p:cNvSpPr>
              <a:spLocks noChangeArrowheads="1"/>
            </p:cNvSpPr>
            <p:nvPr/>
          </p:nvSpPr>
          <p:spPr bwMode="auto">
            <a:xfrm>
              <a:off x="3488" y="1754"/>
              <a:ext cx="1264" cy="422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86" name="Rectangle 71"/>
            <p:cNvSpPr>
              <a:spLocks noChangeArrowheads="1"/>
            </p:cNvSpPr>
            <p:nvPr/>
          </p:nvSpPr>
          <p:spPr bwMode="auto">
            <a:xfrm>
              <a:off x="2224" y="1754"/>
              <a:ext cx="1264" cy="4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87" name="Rectangle 72"/>
            <p:cNvSpPr>
              <a:spLocks noChangeArrowheads="1"/>
            </p:cNvSpPr>
            <p:nvPr/>
          </p:nvSpPr>
          <p:spPr bwMode="auto">
            <a:xfrm>
              <a:off x="960" y="1754"/>
              <a:ext cx="1264" cy="4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88" name="Rectangle 73"/>
            <p:cNvSpPr>
              <a:spLocks noChangeArrowheads="1"/>
            </p:cNvSpPr>
            <p:nvPr/>
          </p:nvSpPr>
          <p:spPr bwMode="auto">
            <a:xfrm>
              <a:off x="3488" y="1334"/>
              <a:ext cx="1264" cy="420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89" name="Rectangle 74"/>
            <p:cNvSpPr>
              <a:spLocks noChangeArrowheads="1"/>
            </p:cNvSpPr>
            <p:nvPr/>
          </p:nvSpPr>
          <p:spPr bwMode="auto">
            <a:xfrm>
              <a:off x="2224" y="1334"/>
              <a:ext cx="1264" cy="4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90" name="Rectangle 75"/>
            <p:cNvSpPr>
              <a:spLocks noChangeArrowheads="1"/>
            </p:cNvSpPr>
            <p:nvPr/>
          </p:nvSpPr>
          <p:spPr bwMode="auto">
            <a:xfrm>
              <a:off x="960" y="1334"/>
              <a:ext cx="1264" cy="4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91" name="Rectangle 76"/>
            <p:cNvSpPr>
              <a:spLocks noChangeArrowheads="1"/>
            </p:cNvSpPr>
            <p:nvPr/>
          </p:nvSpPr>
          <p:spPr bwMode="auto">
            <a:xfrm>
              <a:off x="3488" y="912"/>
              <a:ext cx="1264" cy="42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92" name="Rectangle 77"/>
            <p:cNvSpPr>
              <a:spLocks noChangeArrowheads="1"/>
            </p:cNvSpPr>
            <p:nvPr/>
          </p:nvSpPr>
          <p:spPr bwMode="auto">
            <a:xfrm>
              <a:off x="2224" y="912"/>
              <a:ext cx="1264" cy="42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93" name="Rectangle 78"/>
            <p:cNvSpPr>
              <a:spLocks noChangeArrowheads="1"/>
            </p:cNvSpPr>
            <p:nvPr/>
          </p:nvSpPr>
          <p:spPr bwMode="auto">
            <a:xfrm>
              <a:off x="960" y="912"/>
              <a:ext cx="1264" cy="42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ru-RU" b="1">
                <a:latin typeface="Comic Sans MS" pitchFamily="66" charset="0"/>
              </a:endParaRPr>
            </a:p>
          </p:txBody>
        </p:sp>
        <p:sp>
          <p:nvSpPr>
            <p:cNvPr id="27694" name="Line 79"/>
            <p:cNvSpPr>
              <a:spLocks noChangeShapeType="1"/>
            </p:cNvSpPr>
            <p:nvPr/>
          </p:nvSpPr>
          <p:spPr bwMode="auto">
            <a:xfrm>
              <a:off x="960" y="912"/>
              <a:ext cx="37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5" name="Line 80"/>
            <p:cNvSpPr>
              <a:spLocks noChangeShapeType="1"/>
            </p:cNvSpPr>
            <p:nvPr/>
          </p:nvSpPr>
          <p:spPr bwMode="auto">
            <a:xfrm>
              <a:off x="960" y="1334"/>
              <a:ext cx="37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6" name="Line 81"/>
            <p:cNvSpPr>
              <a:spLocks noChangeShapeType="1"/>
            </p:cNvSpPr>
            <p:nvPr/>
          </p:nvSpPr>
          <p:spPr bwMode="auto">
            <a:xfrm>
              <a:off x="960" y="1754"/>
              <a:ext cx="37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7" name="Line 82"/>
            <p:cNvSpPr>
              <a:spLocks noChangeShapeType="1"/>
            </p:cNvSpPr>
            <p:nvPr/>
          </p:nvSpPr>
          <p:spPr bwMode="auto">
            <a:xfrm>
              <a:off x="960" y="2176"/>
              <a:ext cx="37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8" name="Line 83"/>
            <p:cNvSpPr>
              <a:spLocks noChangeShapeType="1"/>
            </p:cNvSpPr>
            <p:nvPr/>
          </p:nvSpPr>
          <p:spPr bwMode="auto">
            <a:xfrm>
              <a:off x="960" y="2598"/>
              <a:ext cx="37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99" name="Line 84"/>
            <p:cNvSpPr>
              <a:spLocks noChangeShapeType="1"/>
            </p:cNvSpPr>
            <p:nvPr/>
          </p:nvSpPr>
          <p:spPr bwMode="auto">
            <a:xfrm>
              <a:off x="960" y="3018"/>
              <a:ext cx="37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0" name="Line 85"/>
            <p:cNvSpPr>
              <a:spLocks noChangeShapeType="1"/>
            </p:cNvSpPr>
            <p:nvPr/>
          </p:nvSpPr>
          <p:spPr bwMode="auto">
            <a:xfrm>
              <a:off x="960" y="3440"/>
              <a:ext cx="37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1" name="Line 86"/>
            <p:cNvSpPr>
              <a:spLocks noChangeShapeType="1"/>
            </p:cNvSpPr>
            <p:nvPr/>
          </p:nvSpPr>
          <p:spPr bwMode="auto">
            <a:xfrm>
              <a:off x="960" y="912"/>
              <a:ext cx="0" cy="2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2" name="Line 87"/>
            <p:cNvSpPr>
              <a:spLocks noChangeShapeType="1"/>
            </p:cNvSpPr>
            <p:nvPr/>
          </p:nvSpPr>
          <p:spPr bwMode="auto">
            <a:xfrm>
              <a:off x="2224" y="912"/>
              <a:ext cx="0" cy="4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3" name="Line 88"/>
            <p:cNvSpPr>
              <a:spLocks noChangeShapeType="1"/>
            </p:cNvSpPr>
            <p:nvPr/>
          </p:nvSpPr>
          <p:spPr bwMode="auto">
            <a:xfrm>
              <a:off x="3488" y="912"/>
              <a:ext cx="0" cy="4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4" name="Line 89"/>
            <p:cNvSpPr>
              <a:spLocks noChangeShapeType="1"/>
            </p:cNvSpPr>
            <p:nvPr/>
          </p:nvSpPr>
          <p:spPr bwMode="auto">
            <a:xfrm>
              <a:off x="4752" y="912"/>
              <a:ext cx="0" cy="2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5" name="Line 90"/>
            <p:cNvSpPr>
              <a:spLocks noChangeShapeType="1"/>
            </p:cNvSpPr>
            <p:nvPr/>
          </p:nvSpPr>
          <p:spPr bwMode="auto">
            <a:xfrm>
              <a:off x="2224" y="1334"/>
              <a:ext cx="0" cy="21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06" name="Line 91"/>
            <p:cNvSpPr>
              <a:spLocks noChangeShapeType="1"/>
            </p:cNvSpPr>
            <p:nvPr/>
          </p:nvSpPr>
          <p:spPr bwMode="auto">
            <a:xfrm>
              <a:off x="3488" y="1334"/>
              <a:ext cx="0" cy="21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27707" name="Object 2"/>
            <p:cNvGraphicFramePr>
              <a:graphicFrameLocks noChangeAspect="1"/>
            </p:cNvGraphicFramePr>
            <p:nvPr/>
          </p:nvGraphicFramePr>
          <p:xfrm>
            <a:off x="1392" y="960"/>
            <a:ext cx="345" cy="380"/>
          </p:xfrm>
          <a:graphic>
            <a:graphicData uri="http://schemas.openxmlformats.org/presentationml/2006/ole">
              <p:oleObj spid="_x0000_s27707" name="Формула" r:id="rId3" imgW="126835" imgH="139518" progId="Equation.3">
                <p:embed/>
              </p:oleObj>
            </a:graphicData>
          </a:graphic>
        </p:graphicFrame>
        <p:graphicFrame>
          <p:nvGraphicFramePr>
            <p:cNvPr id="27708" name="Object 3"/>
            <p:cNvGraphicFramePr>
              <a:graphicFrameLocks noChangeAspect="1"/>
            </p:cNvGraphicFramePr>
            <p:nvPr/>
          </p:nvGraphicFramePr>
          <p:xfrm>
            <a:off x="2688" y="912"/>
            <a:ext cx="350" cy="428"/>
          </p:xfrm>
          <a:graphic>
            <a:graphicData uri="http://schemas.openxmlformats.org/presentationml/2006/ole">
              <p:oleObj spid="_x0000_s27708" name="Формула" r:id="rId4" imgW="114201" imgH="139579" progId="Equation.3">
                <p:embed/>
              </p:oleObj>
            </a:graphicData>
          </a:graphic>
        </p:graphicFrame>
        <p:graphicFrame>
          <p:nvGraphicFramePr>
            <p:cNvPr id="27709" name="Object 4"/>
            <p:cNvGraphicFramePr>
              <a:graphicFrameLocks noChangeAspect="1"/>
            </p:cNvGraphicFramePr>
            <p:nvPr/>
          </p:nvGraphicFramePr>
          <p:xfrm>
            <a:off x="3984" y="960"/>
            <a:ext cx="311" cy="380"/>
          </p:xfrm>
          <a:graphic>
            <a:graphicData uri="http://schemas.openxmlformats.org/presentationml/2006/ole">
              <p:oleObj spid="_x0000_s27709" name="Формула" r:id="rId5" imgW="114201" imgH="139579" progId="Equation.3">
                <p:embed/>
              </p:oleObj>
            </a:graphicData>
          </a:graphic>
        </p:graphicFrame>
        <p:graphicFrame>
          <p:nvGraphicFramePr>
            <p:cNvPr id="27710" name="Object 5"/>
            <p:cNvGraphicFramePr>
              <a:graphicFrameLocks noChangeAspect="1"/>
            </p:cNvGraphicFramePr>
            <p:nvPr/>
          </p:nvGraphicFramePr>
          <p:xfrm>
            <a:off x="1440" y="1344"/>
            <a:ext cx="280" cy="392"/>
          </p:xfrm>
          <a:graphic>
            <a:graphicData uri="http://schemas.openxmlformats.org/presentationml/2006/ole">
              <p:oleObj spid="_x0000_s27710" name="Формула" r:id="rId6" imgW="126725" imgH="177415" progId="Equation.3">
                <p:embed/>
              </p:oleObj>
            </a:graphicData>
          </a:graphic>
        </p:graphicFrame>
        <p:graphicFrame>
          <p:nvGraphicFramePr>
            <p:cNvPr id="27711" name="Object 6"/>
            <p:cNvGraphicFramePr>
              <a:graphicFrameLocks noChangeAspect="1"/>
            </p:cNvGraphicFramePr>
            <p:nvPr/>
          </p:nvGraphicFramePr>
          <p:xfrm>
            <a:off x="2688" y="1344"/>
            <a:ext cx="283" cy="440"/>
          </p:xfrm>
          <a:graphic>
            <a:graphicData uri="http://schemas.openxmlformats.org/presentationml/2006/ole">
              <p:oleObj spid="_x0000_s27711" name="Формула" r:id="rId7" imgW="114102" imgH="177492" progId="Equation.3">
                <p:embed/>
              </p:oleObj>
            </a:graphicData>
          </a:graphic>
        </p:graphicFrame>
        <p:graphicFrame>
          <p:nvGraphicFramePr>
            <p:cNvPr id="27712" name="Object 7"/>
            <p:cNvGraphicFramePr>
              <a:graphicFrameLocks noChangeAspect="1"/>
            </p:cNvGraphicFramePr>
            <p:nvPr/>
          </p:nvGraphicFramePr>
          <p:xfrm>
            <a:off x="2736" y="1776"/>
            <a:ext cx="209" cy="388"/>
          </p:xfrm>
          <a:graphic>
            <a:graphicData uri="http://schemas.openxmlformats.org/presentationml/2006/ole">
              <p:oleObj spid="_x0000_s27712" name="Формула" r:id="rId8" imgW="88707" imgH="164742" progId="Equation.3">
                <p:embed/>
              </p:oleObj>
            </a:graphicData>
          </a:graphic>
        </p:graphicFrame>
        <p:graphicFrame>
          <p:nvGraphicFramePr>
            <p:cNvPr id="27713" name="Object 8"/>
            <p:cNvGraphicFramePr>
              <a:graphicFrameLocks noChangeAspect="1"/>
            </p:cNvGraphicFramePr>
            <p:nvPr/>
          </p:nvGraphicFramePr>
          <p:xfrm>
            <a:off x="1488" y="1776"/>
            <a:ext cx="209" cy="388"/>
          </p:xfrm>
          <a:graphic>
            <a:graphicData uri="http://schemas.openxmlformats.org/presentationml/2006/ole">
              <p:oleObj spid="_x0000_s27713" name="Формула" r:id="rId9" imgW="88707" imgH="164742" progId="Equation.3">
                <p:embed/>
              </p:oleObj>
            </a:graphicData>
          </a:graphic>
        </p:graphicFrame>
        <p:graphicFrame>
          <p:nvGraphicFramePr>
            <p:cNvPr id="27714" name="Object 9"/>
            <p:cNvGraphicFramePr>
              <a:graphicFrameLocks noChangeAspect="1"/>
            </p:cNvGraphicFramePr>
            <p:nvPr/>
          </p:nvGraphicFramePr>
          <p:xfrm>
            <a:off x="2688" y="2208"/>
            <a:ext cx="344" cy="319"/>
          </p:xfrm>
          <a:graphic>
            <a:graphicData uri="http://schemas.openxmlformats.org/presentationml/2006/ole">
              <p:oleObj spid="_x0000_s27714" name="Формула" r:id="rId10" imgW="177492" imgH="164814" progId="Equation.3">
                <p:embed/>
              </p:oleObj>
            </a:graphicData>
          </a:graphic>
        </p:graphicFrame>
        <p:graphicFrame>
          <p:nvGraphicFramePr>
            <p:cNvPr id="27715" name="Object 10"/>
            <p:cNvGraphicFramePr>
              <a:graphicFrameLocks noChangeAspect="1"/>
            </p:cNvGraphicFramePr>
            <p:nvPr/>
          </p:nvGraphicFramePr>
          <p:xfrm>
            <a:off x="3936" y="2208"/>
            <a:ext cx="344" cy="344"/>
          </p:xfrm>
          <a:graphic>
            <a:graphicData uri="http://schemas.openxmlformats.org/presentationml/2006/ole">
              <p:oleObj spid="_x0000_s27715" name="Формула" r:id="rId11" imgW="177492" imgH="177492" progId="Equation.3">
                <p:embed/>
              </p:oleObj>
            </a:graphicData>
          </a:graphic>
        </p:graphicFrame>
        <p:graphicFrame>
          <p:nvGraphicFramePr>
            <p:cNvPr id="27716" name="Object 11"/>
            <p:cNvGraphicFramePr>
              <a:graphicFrameLocks noChangeAspect="1"/>
            </p:cNvGraphicFramePr>
            <p:nvPr/>
          </p:nvGraphicFramePr>
          <p:xfrm>
            <a:off x="2844" y="2092"/>
            <a:ext cx="72" cy="136"/>
          </p:xfrm>
          <a:graphic>
            <a:graphicData uri="http://schemas.openxmlformats.org/presentationml/2006/ole">
              <p:oleObj spid="_x0000_s27716" name="Формула" r:id="rId12" imgW="114151" imgH="215619" progId="Equation.3">
                <p:embed/>
              </p:oleObj>
            </a:graphicData>
          </a:graphic>
        </p:graphicFrame>
        <p:graphicFrame>
          <p:nvGraphicFramePr>
            <p:cNvPr id="27717" name="Object 12"/>
            <p:cNvGraphicFramePr>
              <a:graphicFrameLocks noChangeAspect="1"/>
            </p:cNvGraphicFramePr>
            <p:nvPr/>
          </p:nvGraphicFramePr>
          <p:xfrm>
            <a:off x="1440" y="2640"/>
            <a:ext cx="340" cy="340"/>
          </p:xfrm>
          <a:graphic>
            <a:graphicData uri="http://schemas.openxmlformats.org/presentationml/2006/ole">
              <p:oleObj spid="_x0000_s27717" name="Формула" r:id="rId13" imgW="164885" imgH="164885" progId="Equation.3">
                <p:embed/>
              </p:oleObj>
            </a:graphicData>
          </a:graphic>
        </p:graphicFrame>
        <p:graphicFrame>
          <p:nvGraphicFramePr>
            <p:cNvPr id="27718" name="Object 13"/>
            <p:cNvGraphicFramePr>
              <a:graphicFrameLocks noChangeAspect="1"/>
            </p:cNvGraphicFramePr>
            <p:nvPr/>
          </p:nvGraphicFramePr>
          <p:xfrm>
            <a:off x="3936" y="2640"/>
            <a:ext cx="400" cy="350"/>
          </p:xfrm>
          <a:graphic>
            <a:graphicData uri="http://schemas.openxmlformats.org/presentationml/2006/ole">
              <p:oleObj spid="_x0000_s27718" name="Формула" r:id="rId14" imgW="202936" imgH="177569" progId="Equation.3">
                <p:embed/>
              </p:oleObj>
            </a:graphicData>
          </a:graphic>
        </p:graphicFrame>
        <p:graphicFrame>
          <p:nvGraphicFramePr>
            <p:cNvPr id="27719" name="Object 14"/>
            <p:cNvGraphicFramePr>
              <a:graphicFrameLocks noChangeAspect="1"/>
            </p:cNvGraphicFramePr>
            <p:nvPr/>
          </p:nvGraphicFramePr>
          <p:xfrm>
            <a:off x="1488" y="3072"/>
            <a:ext cx="221" cy="344"/>
          </p:xfrm>
          <a:graphic>
            <a:graphicData uri="http://schemas.openxmlformats.org/presentationml/2006/ole">
              <p:oleObj spid="_x0000_s27719" name="Формула" r:id="rId15" imgW="114102" imgH="177492" progId="Equation.3">
                <p:embed/>
              </p:oleObj>
            </a:graphicData>
          </a:graphic>
        </p:graphicFrame>
        <p:graphicFrame>
          <p:nvGraphicFramePr>
            <p:cNvPr id="27720" name="Object 15"/>
            <p:cNvGraphicFramePr>
              <a:graphicFrameLocks noChangeAspect="1"/>
            </p:cNvGraphicFramePr>
            <p:nvPr/>
          </p:nvGraphicFramePr>
          <p:xfrm>
            <a:off x="2784" y="3072"/>
            <a:ext cx="262" cy="340"/>
          </p:xfrm>
          <a:graphic>
            <a:graphicData uri="http://schemas.openxmlformats.org/presentationml/2006/ole">
              <p:oleObj spid="_x0000_s27720" name="Формула" r:id="rId16" imgW="126780" imgH="164814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720" name="Object 2"/>
          <p:cNvGraphicFramePr>
            <a:graphicFrameLocks noChangeAspect="1"/>
          </p:cNvGraphicFramePr>
          <p:nvPr>
            <p:ph sz="quarter" idx="1"/>
          </p:nvPr>
        </p:nvGraphicFramePr>
        <p:xfrm>
          <a:off x="2387600" y="2603500"/>
          <a:ext cx="177800" cy="177800"/>
        </p:xfrm>
        <a:graphic>
          <a:graphicData uri="http://schemas.openxmlformats.org/presentationml/2006/ole">
            <p:oleObj spid="_x0000_s28674" name="Формула" r:id="rId3" imgW="177492" imgH="177492" progId="Equation.3">
              <p:embed/>
            </p:oleObj>
          </a:graphicData>
        </a:graphic>
      </p:graphicFrame>
      <p:graphicFrame>
        <p:nvGraphicFramePr>
          <p:cNvPr id="2" name="Object 2"/>
          <p:cNvGraphicFramePr>
            <a:graphicFrameLocks noChangeAspect="1"/>
          </p:cNvGraphicFramePr>
          <p:nvPr>
            <p:ph sz="quarter" idx="2"/>
          </p:nvPr>
        </p:nvGraphicFramePr>
        <p:xfrm>
          <a:off x="6578600" y="2603500"/>
          <a:ext cx="177800" cy="177800"/>
        </p:xfrm>
        <a:graphic>
          <a:graphicData uri="http://schemas.openxmlformats.org/presentationml/2006/ole">
            <p:oleObj spid="_x0000_s28675" name="Формула" r:id="rId4" imgW="177492" imgH="177492" progId="Equation.3">
              <p:embed/>
            </p:oleObj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ph sz="quarter" idx="3"/>
          </p:nvPr>
        </p:nvGraphicFramePr>
        <p:xfrm>
          <a:off x="2387600" y="4943475"/>
          <a:ext cx="177800" cy="177800"/>
        </p:xfrm>
        <a:graphic>
          <a:graphicData uri="http://schemas.openxmlformats.org/presentationml/2006/ole">
            <p:oleObj spid="_x0000_s28676" name="Формула" r:id="rId5" imgW="177492" imgH="177492" progId="Equation.3">
              <p:embed/>
            </p:oleObj>
          </a:graphicData>
        </a:graphic>
      </p:graphicFrame>
      <p:grpSp>
        <p:nvGrpSpPr>
          <p:cNvPr id="28677" name="Group 2"/>
          <p:cNvGrpSpPr>
            <a:grpSpLocks/>
          </p:cNvGrpSpPr>
          <p:nvPr/>
        </p:nvGrpSpPr>
        <p:grpSpPr bwMode="auto">
          <a:xfrm>
            <a:off x="1042988" y="1125538"/>
            <a:ext cx="7100887" cy="4949825"/>
            <a:chOff x="960" y="912"/>
            <a:chExt cx="3792" cy="2528"/>
          </a:xfrm>
        </p:grpSpPr>
        <p:sp>
          <p:nvSpPr>
            <p:cNvPr id="28685" name="Rectangle 3"/>
            <p:cNvSpPr>
              <a:spLocks noChangeArrowheads="1"/>
            </p:cNvSpPr>
            <p:nvPr/>
          </p:nvSpPr>
          <p:spPr bwMode="auto">
            <a:xfrm>
              <a:off x="3488" y="3018"/>
              <a:ext cx="1264" cy="422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86" name="Rectangle 4"/>
            <p:cNvSpPr>
              <a:spLocks noChangeArrowheads="1"/>
            </p:cNvSpPr>
            <p:nvPr/>
          </p:nvSpPr>
          <p:spPr bwMode="auto">
            <a:xfrm>
              <a:off x="2224" y="3018"/>
              <a:ext cx="1264" cy="4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87" name="Rectangle 5"/>
            <p:cNvSpPr>
              <a:spLocks noChangeArrowheads="1"/>
            </p:cNvSpPr>
            <p:nvPr/>
          </p:nvSpPr>
          <p:spPr bwMode="auto">
            <a:xfrm>
              <a:off x="960" y="3018"/>
              <a:ext cx="1264" cy="4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88" name="Rectangle 6"/>
            <p:cNvSpPr>
              <a:spLocks noChangeArrowheads="1"/>
            </p:cNvSpPr>
            <p:nvPr/>
          </p:nvSpPr>
          <p:spPr bwMode="auto">
            <a:xfrm>
              <a:off x="3488" y="2598"/>
              <a:ext cx="1264" cy="4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89" name="Rectangle 7"/>
            <p:cNvSpPr>
              <a:spLocks noChangeArrowheads="1"/>
            </p:cNvSpPr>
            <p:nvPr/>
          </p:nvSpPr>
          <p:spPr bwMode="auto">
            <a:xfrm>
              <a:off x="2224" y="2598"/>
              <a:ext cx="1264" cy="420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90" name="Rectangle 8"/>
            <p:cNvSpPr>
              <a:spLocks noChangeArrowheads="1"/>
            </p:cNvSpPr>
            <p:nvPr/>
          </p:nvSpPr>
          <p:spPr bwMode="auto">
            <a:xfrm>
              <a:off x="960" y="2598"/>
              <a:ext cx="1264" cy="4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91" name="Rectangle 9"/>
            <p:cNvSpPr>
              <a:spLocks noChangeArrowheads="1"/>
            </p:cNvSpPr>
            <p:nvPr/>
          </p:nvSpPr>
          <p:spPr bwMode="auto">
            <a:xfrm>
              <a:off x="3488" y="2176"/>
              <a:ext cx="1264" cy="4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92" name="Rectangle 10"/>
            <p:cNvSpPr>
              <a:spLocks noChangeArrowheads="1"/>
            </p:cNvSpPr>
            <p:nvPr/>
          </p:nvSpPr>
          <p:spPr bwMode="auto">
            <a:xfrm>
              <a:off x="2224" y="2176"/>
              <a:ext cx="1264" cy="4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93" name="Rectangle 11"/>
            <p:cNvSpPr>
              <a:spLocks noChangeArrowheads="1"/>
            </p:cNvSpPr>
            <p:nvPr/>
          </p:nvSpPr>
          <p:spPr bwMode="auto">
            <a:xfrm>
              <a:off x="960" y="2176"/>
              <a:ext cx="1264" cy="422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94" name="Rectangle 12"/>
            <p:cNvSpPr>
              <a:spLocks noChangeArrowheads="1"/>
            </p:cNvSpPr>
            <p:nvPr/>
          </p:nvSpPr>
          <p:spPr bwMode="auto">
            <a:xfrm>
              <a:off x="3488" y="1754"/>
              <a:ext cx="1264" cy="422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95" name="Rectangle 13"/>
            <p:cNvSpPr>
              <a:spLocks noChangeArrowheads="1"/>
            </p:cNvSpPr>
            <p:nvPr/>
          </p:nvSpPr>
          <p:spPr bwMode="auto">
            <a:xfrm>
              <a:off x="2224" y="1754"/>
              <a:ext cx="1264" cy="4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96" name="Rectangle 14"/>
            <p:cNvSpPr>
              <a:spLocks noChangeArrowheads="1"/>
            </p:cNvSpPr>
            <p:nvPr/>
          </p:nvSpPr>
          <p:spPr bwMode="auto">
            <a:xfrm>
              <a:off x="960" y="1754"/>
              <a:ext cx="1264" cy="4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97" name="Rectangle 15"/>
            <p:cNvSpPr>
              <a:spLocks noChangeArrowheads="1"/>
            </p:cNvSpPr>
            <p:nvPr/>
          </p:nvSpPr>
          <p:spPr bwMode="auto">
            <a:xfrm>
              <a:off x="3488" y="1334"/>
              <a:ext cx="1264" cy="420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98" name="Rectangle 16"/>
            <p:cNvSpPr>
              <a:spLocks noChangeArrowheads="1"/>
            </p:cNvSpPr>
            <p:nvPr/>
          </p:nvSpPr>
          <p:spPr bwMode="auto">
            <a:xfrm>
              <a:off x="2224" y="1334"/>
              <a:ext cx="1264" cy="4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699" name="Rectangle 17"/>
            <p:cNvSpPr>
              <a:spLocks noChangeArrowheads="1"/>
            </p:cNvSpPr>
            <p:nvPr/>
          </p:nvSpPr>
          <p:spPr bwMode="auto">
            <a:xfrm>
              <a:off x="960" y="1334"/>
              <a:ext cx="1264" cy="4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700" name="Rectangle 18"/>
            <p:cNvSpPr>
              <a:spLocks noChangeArrowheads="1"/>
            </p:cNvSpPr>
            <p:nvPr/>
          </p:nvSpPr>
          <p:spPr bwMode="auto">
            <a:xfrm>
              <a:off x="3488" y="912"/>
              <a:ext cx="1264" cy="42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701" name="Rectangle 19"/>
            <p:cNvSpPr>
              <a:spLocks noChangeArrowheads="1"/>
            </p:cNvSpPr>
            <p:nvPr/>
          </p:nvSpPr>
          <p:spPr bwMode="auto">
            <a:xfrm>
              <a:off x="2224" y="912"/>
              <a:ext cx="1264" cy="42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702" name="Rectangle 20"/>
            <p:cNvSpPr>
              <a:spLocks noChangeArrowheads="1"/>
            </p:cNvSpPr>
            <p:nvPr/>
          </p:nvSpPr>
          <p:spPr bwMode="auto">
            <a:xfrm>
              <a:off x="960" y="912"/>
              <a:ext cx="1264" cy="42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en-US" altLang="ru-RU" sz="2800" b="1">
                <a:latin typeface="Times New Roman" pitchFamily="18" charset="0"/>
              </a:endParaRPr>
            </a:p>
          </p:txBody>
        </p:sp>
        <p:sp>
          <p:nvSpPr>
            <p:cNvPr id="28703" name="Line 21"/>
            <p:cNvSpPr>
              <a:spLocks noChangeShapeType="1"/>
            </p:cNvSpPr>
            <p:nvPr/>
          </p:nvSpPr>
          <p:spPr bwMode="auto">
            <a:xfrm>
              <a:off x="960" y="912"/>
              <a:ext cx="37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4" name="Line 22"/>
            <p:cNvSpPr>
              <a:spLocks noChangeShapeType="1"/>
            </p:cNvSpPr>
            <p:nvPr/>
          </p:nvSpPr>
          <p:spPr bwMode="auto">
            <a:xfrm>
              <a:off x="960" y="1334"/>
              <a:ext cx="37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5" name="Line 23"/>
            <p:cNvSpPr>
              <a:spLocks noChangeShapeType="1"/>
            </p:cNvSpPr>
            <p:nvPr/>
          </p:nvSpPr>
          <p:spPr bwMode="auto">
            <a:xfrm>
              <a:off x="960" y="1754"/>
              <a:ext cx="37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6" name="Line 24"/>
            <p:cNvSpPr>
              <a:spLocks noChangeShapeType="1"/>
            </p:cNvSpPr>
            <p:nvPr/>
          </p:nvSpPr>
          <p:spPr bwMode="auto">
            <a:xfrm>
              <a:off x="960" y="2176"/>
              <a:ext cx="37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7" name="Line 25"/>
            <p:cNvSpPr>
              <a:spLocks noChangeShapeType="1"/>
            </p:cNvSpPr>
            <p:nvPr/>
          </p:nvSpPr>
          <p:spPr bwMode="auto">
            <a:xfrm>
              <a:off x="960" y="2598"/>
              <a:ext cx="37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8" name="Line 26"/>
            <p:cNvSpPr>
              <a:spLocks noChangeShapeType="1"/>
            </p:cNvSpPr>
            <p:nvPr/>
          </p:nvSpPr>
          <p:spPr bwMode="auto">
            <a:xfrm>
              <a:off x="960" y="3018"/>
              <a:ext cx="37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9" name="Line 27"/>
            <p:cNvSpPr>
              <a:spLocks noChangeShapeType="1"/>
            </p:cNvSpPr>
            <p:nvPr/>
          </p:nvSpPr>
          <p:spPr bwMode="auto">
            <a:xfrm>
              <a:off x="960" y="3440"/>
              <a:ext cx="37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0" name="Line 28"/>
            <p:cNvSpPr>
              <a:spLocks noChangeShapeType="1"/>
            </p:cNvSpPr>
            <p:nvPr/>
          </p:nvSpPr>
          <p:spPr bwMode="auto">
            <a:xfrm>
              <a:off x="960" y="912"/>
              <a:ext cx="0" cy="2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1" name="Line 29"/>
            <p:cNvSpPr>
              <a:spLocks noChangeShapeType="1"/>
            </p:cNvSpPr>
            <p:nvPr/>
          </p:nvSpPr>
          <p:spPr bwMode="auto">
            <a:xfrm>
              <a:off x="2224" y="912"/>
              <a:ext cx="0" cy="4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2" name="Line 30"/>
            <p:cNvSpPr>
              <a:spLocks noChangeShapeType="1"/>
            </p:cNvSpPr>
            <p:nvPr/>
          </p:nvSpPr>
          <p:spPr bwMode="auto">
            <a:xfrm>
              <a:off x="3488" y="912"/>
              <a:ext cx="0" cy="4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3" name="Line 31"/>
            <p:cNvSpPr>
              <a:spLocks noChangeShapeType="1"/>
            </p:cNvSpPr>
            <p:nvPr/>
          </p:nvSpPr>
          <p:spPr bwMode="auto">
            <a:xfrm>
              <a:off x="4752" y="912"/>
              <a:ext cx="0" cy="2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4" name="Line 32"/>
            <p:cNvSpPr>
              <a:spLocks noChangeShapeType="1"/>
            </p:cNvSpPr>
            <p:nvPr/>
          </p:nvSpPr>
          <p:spPr bwMode="auto">
            <a:xfrm>
              <a:off x="2224" y="1334"/>
              <a:ext cx="0" cy="21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5" name="Line 33"/>
            <p:cNvSpPr>
              <a:spLocks noChangeShapeType="1"/>
            </p:cNvSpPr>
            <p:nvPr/>
          </p:nvSpPr>
          <p:spPr bwMode="auto">
            <a:xfrm>
              <a:off x="3488" y="1334"/>
              <a:ext cx="0" cy="21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28716" name="Object 8"/>
            <p:cNvGraphicFramePr>
              <a:graphicFrameLocks noChangeAspect="1"/>
            </p:cNvGraphicFramePr>
            <p:nvPr/>
          </p:nvGraphicFramePr>
          <p:xfrm>
            <a:off x="1392" y="960"/>
            <a:ext cx="345" cy="380"/>
          </p:xfrm>
          <a:graphic>
            <a:graphicData uri="http://schemas.openxmlformats.org/presentationml/2006/ole">
              <p:oleObj spid="_x0000_s28716" name="Формула" r:id="rId6" imgW="126835" imgH="139518" progId="Equation.3">
                <p:embed/>
              </p:oleObj>
            </a:graphicData>
          </a:graphic>
        </p:graphicFrame>
        <p:graphicFrame>
          <p:nvGraphicFramePr>
            <p:cNvPr id="28717" name="Object 9"/>
            <p:cNvGraphicFramePr>
              <a:graphicFrameLocks noChangeAspect="1"/>
            </p:cNvGraphicFramePr>
            <p:nvPr/>
          </p:nvGraphicFramePr>
          <p:xfrm>
            <a:off x="2688" y="912"/>
            <a:ext cx="350" cy="428"/>
          </p:xfrm>
          <a:graphic>
            <a:graphicData uri="http://schemas.openxmlformats.org/presentationml/2006/ole">
              <p:oleObj spid="_x0000_s28717" name="Формула" r:id="rId7" imgW="114201" imgH="139579" progId="Equation.3">
                <p:embed/>
              </p:oleObj>
            </a:graphicData>
          </a:graphic>
        </p:graphicFrame>
        <p:graphicFrame>
          <p:nvGraphicFramePr>
            <p:cNvPr id="28718" name="Object 10"/>
            <p:cNvGraphicFramePr>
              <a:graphicFrameLocks noChangeAspect="1"/>
            </p:cNvGraphicFramePr>
            <p:nvPr/>
          </p:nvGraphicFramePr>
          <p:xfrm>
            <a:off x="3984" y="960"/>
            <a:ext cx="311" cy="380"/>
          </p:xfrm>
          <a:graphic>
            <a:graphicData uri="http://schemas.openxmlformats.org/presentationml/2006/ole">
              <p:oleObj spid="_x0000_s28718" name="Формула" r:id="rId8" imgW="114201" imgH="139579" progId="Equation.3">
                <p:embed/>
              </p:oleObj>
            </a:graphicData>
          </a:graphic>
        </p:graphicFrame>
        <p:graphicFrame>
          <p:nvGraphicFramePr>
            <p:cNvPr id="28719" name="Object 11"/>
            <p:cNvGraphicFramePr>
              <a:graphicFrameLocks noChangeAspect="1"/>
            </p:cNvGraphicFramePr>
            <p:nvPr/>
          </p:nvGraphicFramePr>
          <p:xfrm>
            <a:off x="1440" y="1344"/>
            <a:ext cx="280" cy="392"/>
          </p:xfrm>
          <a:graphic>
            <a:graphicData uri="http://schemas.openxmlformats.org/presentationml/2006/ole">
              <p:oleObj spid="_x0000_s28719" name="Формула" r:id="rId9" imgW="126725" imgH="177415" progId="Equation.3">
                <p:embed/>
              </p:oleObj>
            </a:graphicData>
          </a:graphic>
        </p:graphicFrame>
        <p:graphicFrame>
          <p:nvGraphicFramePr>
            <p:cNvPr id="5" name="Object 12"/>
            <p:cNvGraphicFramePr>
              <a:graphicFrameLocks noChangeAspect="1"/>
            </p:cNvGraphicFramePr>
            <p:nvPr/>
          </p:nvGraphicFramePr>
          <p:xfrm>
            <a:off x="2688" y="1344"/>
            <a:ext cx="283" cy="440"/>
          </p:xfrm>
          <a:graphic>
            <a:graphicData uri="http://schemas.openxmlformats.org/presentationml/2006/ole">
              <p:oleObj spid="_x0000_s28720" name="Формула" r:id="rId10" imgW="114102" imgH="177492" progId="Equation.3">
                <p:embed/>
              </p:oleObj>
            </a:graphicData>
          </a:graphic>
        </p:graphicFrame>
        <p:graphicFrame>
          <p:nvGraphicFramePr>
            <p:cNvPr id="6" name="Object 13"/>
            <p:cNvGraphicFramePr>
              <a:graphicFrameLocks noChangeAspect="1"/>
            </p:cNvGraphicFramePr>
            <p:nvPr/>
          </p:nvGraphicFramePr>
          <p:xfrm>
            <a:off x="2736" y="1776"/>
            <a:ext cx="209" cy="388"/>
          </p:xfrm>
          <a:graphic>
            <a:graphicData uri="http://schemas.openxmlformats.org/presentationml/2006/ole">
              <p:oleObj spid="_x0000_s28721" name="Формула" r:id="rId11" imgW="88707" imgH="164742" progId="Equation.3">
                <p:embed/>
              </p:oleObj>
            </a:graphicData>
          </a:graphic>
        </p:graphicFrame>
        <p:graphicFrame>
          <p:nvGraphicFramePr>
            <p:cNvPr id="28722" name="Object 14"/>
            <p:cNvGraphicFramePr>
              <a:graphicFrameLocks noChangeAspect="1"/>
            </p:cNvGraphicFramePr>
            <p:nvPr/>
          </p:nvGraphicFramePr>
          <p:xfrm>
            <a:off x="1488" y="1776"/>
            <a:ext cx="209" cy="388"/>
          </p:xfrm>
          <a:graphic>
            <a:graphicData uri="http://schemas.openxmlformats.org/presentationml/2006/ole">
              <p:oleObj spid="_x0000_s28722" name="Формула" r:id="rId12" imgW="88707" imgH="164742" progId="Equation.3">
                <p:embed/>
              </p:oleObj>
            </a:graphicData>
          </a:graphic>
        </p:graphicFrame>
        <p:graphicFrame>
          <p:nvGraphicFramePr>
            <p:cNvPr id="7" name="Object 15"/>
            <p:cNvGraphicFramePr>
              <a:graphicFrameLocks noChangeAspect="1"/>
            </p:cNvGraphicFramePr>
            <p:nvPr/>
          </p:nvGraphicFramePr>
          <p:xfrm>
            <a:off x="2688" y="2208"/>
            <a:ext cx="344" cy="319"/>
          </p:xfrm>
          <a:graphic>
            <a:graphicData uri="http://schemas.openxmlformats.org/presentationml/2006/ole">
              <p:oleObj spid="_x0000_s28723" name="Формула" r:id="rId13" imgW="177492" imgH="164814" progId="Equation.3">
                <p:embed/>
              </p:oleObj>
            </a:graphicData>
          </a:graphic>
        </p:graphicFrame>
        <p:graphicFrame>
          <p:nvGraphicFramePr>
            <p:cNvPr id="8" name="Object 16"/>
            <p:cNvGraphicFramePr>
              <a:graphicFrameLocks noChangeAspect="1"/>
            </p:cNvGraphicFramePr>
            <p:nvPr/>
          </p:nvGraphicFramePr>
          <p:xfrm>
            <a:off x="3936" y="2208"/>
            <a:ext cx="344" cy="344"/>
          </p:xfrm>
          <a:graphic>
            <a:graphicData uri="http://schemas.openxmlformats.org/presentationml/2006/ole">
              <p:oleObj spid="_x0000_s28724" name="Формула" r:id="rId14" imgW="177492" imgH="177492" progId="Equation.3">
                <p:embed/>
              </p:oleObj>
            </a:graphicData>
          </a:graphic>
        </p:graphicFrame>
        <p:graphicFrame>
          <p:nvGraphicFramePr>
            <p:cNvPr id="9" name="Object 17"/>
            <p:cNvGraphicFramePr>
              <a:graphicFrameLocks noChangeAspect="1"/>
            </p:cNvGraphicFramePr>
            <p:nvPr/>
          </p:nvGraphicFramePr>
          <p:xfrm>
            <a:off x="2844" y="2092"/>
            <a:ext cx="72" cy="136"/>
          </p:xfrm>
          <a:graphic>
            <a:graphicData uri="http://schemas.openxmlformats.org/presentationml/2006/ole">
              <p:oleObj spid="_x0000_s28725" name="Формула" r:id="rId15" imgW="114151" imgH="215619" progId="Equation.3">
                <p:embed/>
              </p:oleObj>
            </a:graphicData>
          </a:graphic>
        </p:graphicFrame>
        <p:graphicFrame>
          <p:nvGraphicFramePr>
            <p:cNvPr id="28726" name="Object 18"/>
            <p:cNvGraphicFramePr>
              <a:graphicFrameLocks noChangeAspect="1"/>
            </p:cNvGraphicFramePr>
            <p:nvPr/>
          </p:nvGraphicFramePr>
          <p:xfrm>
            <a:off x="1440" y="2640"/>
            <a:ext cx="340" cy="340"/>
          </p:xfrm>
          <a:graphic>
            <a:graphicData uri="http://schemas.openxmlformats.org/presentationml/2006/ole">
              <p:oleObj spid="_x0000_s28726" name="Формула" r:id="rId16" imgW="164885" imgH="164885" progId="Equation.3">
                <p:embed/>
              </p:oleObj>
            </a:graphicData>
          </a:graphic>
        </p:graphicFrame>
        <p:graphicFrame>
          <p:nvGraphicFramePr>
            <p:cNvPr id="28727" name="Object 19"/>
            <p:cNvGraphicFramePr>
              <a:graphicFrameLocks noChangeAspect="1"/>
            </p:cNvGraphicFramePr>
            <p:nvPr/>
          </p:nvGraphicFramePr>
          <p:xfrm>
            <a:off x="3936" y="2640"/>
            <a:ext cx="400" cy="350"/>
          </p:xfrm>
          <a:graphic>
            <a:graphicData uri="http://schemas.openxmlformats.org/presentationml/2006/ole">
              <p:oleObj spid="_x0000_s28727" name="Формула" r:id="rId17" imgW="202936" imgH="177569" progId="Equation.3">
                <p:embed/>
              </p:oleObj>
            </a:graphicData>
          </a:graphic>
        </p:graphicFrame>
        <p:graphicFrame>
          <p:nvGraphicFramePr>
            <p:cNvPr id="28728" name="Object 20"/>
            <p:cNvGraphicFramePr>
              <a:graphicFrameLocks noChangeAspect="1"/>
            </p:cNvGraphicFramePr>
            <p:nvPr/>
          </p:nvGraphicFramePr>
          <p:xfrm>
            <a:off x="1488" y="3072"/>
            <a:ext cx="221" cy="344"/>
          </p:xfrm>
          <a:graphic>
            <a:graphicData uri="http://schemas.openxmlformats.org/presentationml/2006/ole">
              <p:oleObj spid="_x0000_s28728" name="Формула" r:id="rId18" imgW="114102" imgH="177492" progId="Equation.3">
                <p:embed/>
              </p:oleObj>
            </a:graphicData>
          </a:graphic>
        </p:graphicFrame>
        <p:graphicFrame>
          <p:nvGraphicFramePr>
            <p:cNvPr id="28729" name="Object 21"/>
            <p:cNvGraphicFramePr>
              <a:graphicFrameLocks noChangeAspect="1"/>
            </p:cNvGraphicFramePr>
            <p:nvPr/>
          </p:nvGraphicFramePr>
          <p:xfrm>
            <a:off x="2784" y="3072"/>
            <a:ext cx="262" cy="340"/>
          </p:xfrm>
          <a:graphic>
            <a:graphicData uri="http://schemas.openxmlformats.org/presentationml/2006/ole">
              <p:oleObj spid="_x0000_s28729" name="Формула" r:id="rId19" imgW="126780" imgH="164814" progId="Equation.3">
                <p:embed/>
              </p:oleObj>
            </a:graphicData>
          </a:graphic>
        </p:graphicFrame>
      </p:grpSp>
      <p:sp>
        <p:nvSpPr>
          <p:cNvPr id="28678" name="Text Box 148"/>
          <p:cNvSpPr txBox="1">
            <a:spLocks noChangeArrowheads="1"/>
          </p:cNvSpPr>
          <p:nvPr/>
        </p:nvSpPr>
        <p:spPr bwMode="auto">
          <a:xfrm>
            <a:off x="6583363" y="20335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altLang="ru-RU"/>
          </a:p>
        </p:txBody>
      </p:sp>
      <p:graphicFrame>
        <p:nvGraphicFramePr>
          <p:cNvPr id="28721" name="Object 3"/>
          <p:cNvGraphicFramePr>
            <a:graphicFrameLocks noChangeAspect="1"/>
          </p:cNvGraphicFramePr>
          <p:nvPr>
            <p:ph sz="quarter" idx="4"/>
          </p:nvPr>
        </p:nvGraphicFramePr>
        <p:xfrm>
          <a:off x="6519863" y="2709863"/>
          <a:ext cx="892175" cy="798512"/>
        </p:xfrm>
        <a:graphic>
          <a:graphicData uri="http://schemas.openxmlformats.org/presentationml/2006/ole">
            <p:oleObj spid="_x0000_s28679" name="Формула" r:id="rId20" imgW="241091" imgH="215713" progId="Equation.3">
              <p:embed/>
            </p:oleObj>
          </a:graphicData>
        </a:graphic>
      </p:graphicFrame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6659563" y="1989138"/>
          <a:ext cx="728662" cy="728662"/>
        </p:xfrm>
        <a:graphic>
          <a:graphicData uri="http://schemas.openxmlformats.org/presentationml/2006/ole">
            <p:oleObj spid="_x0000_s28680" name="Формула" r:id="rId21" imgW="177492" imgH="177492" progId="Equation.3">
              <p:embed/>
            </p:oleObj>
          </a:graphicData>
        </a:graphic>
      </p:graphicFrame>
      <p:graphicFrame>
        <p:nvGraphicFramePr>
          <p:cNvPr id="28725" name="Object 7"/>
          <p:cNvGraphicFramePr>
            <a:graphicFrameLocks noChangeAspect="1"/>
          </p:cNvGraphicFramePr>
          <p:nvPr/>
        </p:nvGraphicFramePr>
        <p:xfrm>
          <a:off x="6737350" y="5375275"/>
          <a:ext cx="538163" cy="622300"/>
        </p:xfrm>
        <a:graphic>
          <a:graphicData uri="http://schemas.openxmlformats.org/presentationml/2006/ole">
            <p:oleObj spid="_x0000_s28681" name="Формула" r:id="rId22" imgW="114102" imgH="177492" progId="Equation.3">
              <p:embed/>
            </p:oleObj>
          </a:graphicData>
        </a:graphic>
      </p:graphicFrame>
      <p:graphicFrame>
        <p:nvGraphicFramePr>
          <p:cNvPr id="28724" name="Object 6"/>
          <p:cNvGraphicFramePr>
            <a:graphicFrameLocks noChangeAspect="1"/>
          </p:cNvGraphicFramePr>
          <p:nvPr/>
        </p:nvGraphicFramePr>
        <p:xfrm>
          <a:off x="3995738" y="4438650"/>
          <a:ext cx="1223962" cy="712788"/>
        </p:xfrm>
        <a:graphic>
          <a:graphicData uri="http://schemas.openxmlformats.org/presentationml/2006/ole">
            <p:oleObj spid="_x0000_s28682" name="Формула" r:id="rId23" imgW="393529" imgH="228501" progId="Equation.3">
              <p:embed/>
            </p:oleObj>
          </a:graphicData>
        </a:graphic>
      </p:graphicFrame>
      <p:graphicFrame>
        <p:nvGraphicFramePr>
          <p:cNvPr id="28723" name="Object 5"/>
          <p:cNvGraphicFramePr>
            <a:graphicFrameLocks noChangeAspect="1"/>
          </p:cNvGraphicFramePr>
          <p:nvPr/>
        </p:nvGraphicFramePr>
        <p:xfrm>
          <a:off x="2051050" y="3644900"/>
          <a:ext cx="400050" cy="622300"/>
        </p:xfrm>
        <a:graphic>
          <a:graphicData uri="http://schemas.openxmlformats.org/presentationml/2006/ole">
            <p:oleObj spid="_x0000_s28683" name="Формула" r:id="rId24" imgW="114102" imgH="177492" progId="Equation.3">
              <p:embed/>
            </p:oleObj>
          </a:graphicData>
        </a:graphic>
      </p:graphicFrame>
      <p:sp>
        <p:nvSpPr>
          <p:cNvPr id="28684" name="Text Box 59"/>
          <p:cNvSpPr txBox="1">
            <a:spLocks noChangeArrowheads="1"/>
          </p:cNvSpPr>
          <p:nvPr/>
        </p:nvSpPr>
        <p:spPr bwMode="auto">
          <a:xfrm>
            <a:off x="2695575" y="211138"/>
            <a:ext cx="4175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000"/>
              <a:t>Проверь себя</a:t>
            </a:r>
            <a:endParaRPr lang="en-US" altLang="ru-RU" sz="4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smtClean="0"/>
              <a:t>Задача </a:t>
            </a:r>
            <a:br>
              <a:rPr lang="ru-RU" altLang="ru-RU" sz="3200" smtClean="0"/>
            </a:br>
            <a:r>
              <a:rPr lang="ru-RU" altLang="ru-RU" sz="3200" smtClean="0"/>
              <a:t>Запишите теорему Пифагора для каждого из треугольников</a:t>
            </a:r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grpSp>
        <p:nvGrpSpPr>
          <p:cNvPr id="29700" name="Group 9"/>
          <p:cNvGrpSpPr>
            <a:grpSpLocks/>
          </p:cNvGrpSpPr>
          <p:nvPr/>
        </p:nvGrpSpPr>
        <p:grpSpPr bwMode="auto">
          <a:xfrm>
            <a:off x="971550" y="2708275"/>
            <a:ext cx="1590675" cy="3095625"/>
            <a:chOff x="7016" y="4332"/>
            <a:chExt cx="2505" cy="4875"/>
          </a:xfrm>
        </p:grpSpPr>
        <p:sp>
          <p:nvSpPr>
            <p:cNvPr id="29714" name="AutoShape 10"/>
            <p:cNvSpPr>
              <a:spLocks noChangeArrowheads="1"/>
            </p:cNvSpPr>
            <p:nvPr/>
          </p:nvSpPr>
          <p:spPr bwMode="auto">
            <a:xfrm>
              <a:off x="7451" y="4887"/>
              <a:ext cx="1560" cy="3960"/>
            </a:xfrm>
            <a:prstGeom prst="rtTriangl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29715" name="Text Box 11"/>
            <p:cNvSpPr txBox="1">
              <a:spLocks noChangeArrowheads="1"/>
            </p:cNvSpPr>
            <p:nvPr/>
          </p:nvSpPr>
          <p:spPr bwMode="auto">
            <a:xfrm>
              <a:off x="7151" y="4332"/>
              <a:ext cx="6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/>
                <a:t>X</a:t>
              </a:r>
              <a:endParaRPr lang="ru-RU" altLang="ru-RU"/>
            </a:p>
          </p:txBody>
        </p:sp>
        <p:sp>
          <p:nvSpPr>
            <p:cNvPr id="29716" name="Text Box 12"/>
            <p:cNvSpPr txBox="1">
              <a:spLocks noChangeArrowheads="1"/>
            </p:cNvSpPr>
            <p:nvPr/>
          </p:nvSpPr>
          <p:spPr bwMode="auto">
            <a:xfrm>
              <a:off x="7016" y="8667"/>
              <a:ext cx="6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/>
                <a:t>Y</a:t>
              </a:r>
              <a:endParaRPr lang="ru-RU" altLang="ru-RU"/>
            </a:p>
          </p:txBody>
        </p:sp>
        <p:sp>
          <p:nvSpPr>
            <p:cNvPr id="29717" name="Text Box 13"/>
            <p:cNvSpPr txBox="1">
              <a:spLocks noChangeArrowheads="1"/>
            </p:cNvSpPr>
            <p:nvPr/>
          </p:nvSpPr>
          <p:spPr bwMode="auto">
            <a:xfrm>
              <a:off x="8921" y="8652"/>
              <a:ext cx="6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/>
                <a:t>Z</a:t>
              </a:r>
              <a:endParaRPr lang="ru-RU" altLang="ru-RU"/>
            </a:p>
          </p:txBody>
        </p:sp>
      </p:grpSp>
      <p:grpSp>
        <p:nvGrpSpPr>
          <p:cNvPr id="29701" name="Group 4"/>
          <p:cNvGrpSpPr>
            <a:grpSpLocks/>
          </p:cNvGrpSpPr>
          <p:nvPr/>
        </p:nvGrpSpPr>
        <p:grpSpPr bwMode="auto">
          <a:xfrm>
            <a:off x="2916238" y="2781300"/>
            <a:ext cx="2933700" cy="2857500"/>
            <a:chOff x="1931" y="4707"/>
            <a:chExt cx="4620" cy="4500"/>
          </a:xfrm>
        </p:grpSpPr>
        <p:sp>
          <p:nvSpPr>
            <p:cNvPr id="29710" name="AutoShape 5"/>
            <p:cNvSpPr>
              <a:spLocks noChangeArrowheads="1"/>
            </p:cNvSpPr>
            <p:nvPr/>
          </p:nvSpPr>
          <p:spPr bwMode="auto">
            <a:xfrm>
              <a:off x="2411" y="5247"/>
              <a:ext cx="3600" cy="36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29711" name="Text Box 6"/>
            <p:cNvSpPr txBox="1">
              <a:spLocks noChangeArrowheads="1"/>
            </p:cNvSpPr>
            <p:nvPr/>
          </p:nvSpPr>
          <p:spPr bwMode="auto">
            <a:xfrm>
              <a:off x="3971" y="4707"/>
              <a:ext cx="6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/>
                <a:t>A</a:t>
              </a:r>
              <a:endParaRPr lang="ru-RU" altLang="ru-RU"/>
            </a:p>
          </p:txBody>
        </p:sp>
        <p:sp>
          <p:nvSpPr>
            <p:cNvPr id="29712" name="Text Box 7"/>
            <p:cNvSpPr txBox="1">
              <a:spLocks noChangeArrowheads="1"/>
            </p:cNvSpPr>
            <p:nvPr/>
          </p:nvSpPr>
          <p:spPr bwMode="auto">
            <a:xfrm>
              <a:off x="1931" y="8667"/>
              <a:ext cx="6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/>
                <a:t>B</a:t>
              </a:r>
              <a:endParaRPr lang="ru-RU" altLang="ru-RU"/>
            </a:p>
          </p:txBody>
        </p:sp>
        <p:sp>
          <p:nvSpPr>
            <p:cNvPr id="29713" name="Text Box 8"/>
            <p:cNvSpPr txBox="1">
              <a:spLocks noChangeArrowheads="1"/>
            </p:cNvSpPr>
            <p:nvPr/>
          </p:nvSpPr>
          <p:spPr bwMode="auto">
            <a:xfrm>
              <a:off x="5951" y="8487"/>
              <a:ext cx="6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/>
                <a:t>C</a:t>
              </a:r>
              <a:endParaRPr lang="ru-RU" altLang="ru-RU"/>
            </a:p>
          </p:txBody>
        </p:sp>
      </p:grpSp>
      <p:grpSp>
        <p:nvGrpSpPr>
          <p:cNvPr id="29702" name="Group 14"/>
          <p:cNvGrpSpPr>
            <a:grpSpLocks/>
          </p:cNvGrpSpPr>
          <p:nvPr/>
        </p:nvGrpSpPr>
        <p:grpSpPr bwMode="auto">
          <a:xfrm rot="1651023">
            <a:off x="5292725" y="2133600"/>
            <a:ext cx="4248150" cy="3333750"/>
            <a:chOff x="341" y="9717"/>
            <a:chExt cx="6690" cy="5250"/>
          </a:xfrm>
        </p:grpSpPr>
        <p:sp>
          <p:nvSpPr>
            <p:cNvPr id="29706" name="AutoShape 15"/>
            <p:cNvSpPr>
              <a:spLocks noChangeArrowheads="1"/>
            </p:cNvSpPr>
            <p:nvPr/>
          </p:nvSpPr>
          <p:spPr bwMode="auto">
            <a:xfrm rot="8870106">
              <a:off x="1571" y="11007"/>
              <a:ext cx="4200" cy="3960"/>
            </a:xfrm>
            <a:prstGeom prst="rtTriangl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29707" name="Text Box 16"/>
            <p:cNvSpPr txBox="1">
              <a:spLocks noChangeArrowheads="1"/>
            </p:cNvSpPr>
            <p:nvPr/>
          </p:nvSpPr>
          <p:spPr bwMode="auto">
            <a:xfrm>
              <a:off x="4166" y="9717"/>
              <a:ext cx="6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/>
                <a:t>N</a:t>
              </a:r>
              <a:endParaRPr lang="ru-RU" altLang="ru-RU"/>
            </a:p>
          </p:txBody>
        </p:sp>
        <p:sp>
          <p:nvSpPr>
            <p:cNvPr id="29708" name="Text Box 17"/>
            <p:cNvSpPr txBox="1">
              <a:spLocks noChangeArrowheads="1"/>
            </p:cNvSpPr>
            <p:nvPr/>
          </p:nvSpPr>
          <p:spPr bwMode="auto">
            <a:xfrm>
              <a:off x="341" y="12132"/>
              <a:ext cx="6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/>
                <a:t>P</a:t>
              </a:r>
              <a:endParaRPr lang="ru-RU" altLang="ru-RU"/>
            </a:p>
          </p:txBody>
        </p:sp>
        <p:sp>
          <p:nvSpPr>
            <p:cNvPr id="29709" name="Text Box 18"/>
            <p:cNvSpPr txBox="1">
              <a:spLocks noChangeArrowheads="1"/>
            </p:cNvSpPr>
            <p:nvPr/>
          </p:nvSpPr>
          <p:spPr bwMode="auto">
            <a:xfrm>
              <a:off x="6431" y="13332"/>
              <a:ext cx="6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/>
                <a:t>M</a:t>
              </a:r>
              <a:endParaRPr lang="ru-RU" altLang="ru-RU"/>
            </a:p>
          </p:txBody>
        </p:sp>
      </p:grp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755650" y="6092825"/>
            <a:ext cx="2087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b="1"/>
              <a:t>XZ</a:t>
            </a:r>
            <a:r>
              <a:rPr lang="en-US" altLang="ru-RU" b="1" baseline="30000"/>
              <a:t>2</a:t>
            </a:r>
            <a:r>
              <a:rPr lang="en-US" altLang="ru-RU" b="1"/>
              <a:t>=XY</a:t>
            </a:r>
            <a:r>
              <a:rPr lang="en-US" altLang="ru-RU" b="1" baseline="30000"/>
              <a:t>2</a:t>
            </a:r>
            <a:r>
              <a:rPr lang="en-US" altLang="ru-RU" b="1"/>
              <a:t>+YZ</a:t>
            </a:r>
            <a:r>
              <a:rPr lang="en-US" altLang="ru-RU" b="1" baseline="30000"/>
              <a:t>2</a:t>
            </a:r>
            <a:endParaRPr lang="ru-RU" altLang="ru-RU" b="1" baseline="30000"/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3203575" y="5734050"/>
            <a:ext cx="2735263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Треугольник </a:t>
            </a:r>
            <a:r>
              <a:rPr lang="en-US" altLang="ru-RU" b="1"/>
              <a:t>ABC</a:t>
            </a:r>
            <a:r>
              <a:rPr lang="ru-RU" altLang="ru-RU" b="1"/>
              <a:t> </a:t>
            </a:r>
          </a:p>
          <a:p>
            <a:pPr>
              <a:spcBef>
                <a:spcPct val="50000"/>
              </a:spcBef>
            </a:pPr>
            <a:r>
              <a:rPr lang="ru-RU" altLang="ru-RU" b="1"/>
              <a:t>не прямоугольный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6804025" y="6092825"/>
            <a:ext cx="187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b="1"/>
              <a:t>PM</a:t>
            </a:r>
            <a:r>
              <a:rPr lang="en-US" altLang="ru-RU" b="1" baseline="30000"/>
              <a:t>2</a:t>
            </a:r>
            <a:r>
              <a:rPr lang="en-US" altLang="ru-RU" b="1"/>
              <a:t>=PN</a:t>
            </a:r>
            <a:r>
              <a:rPr lang="en-US" altLang="ru-RU" b="1" baseline="30000"/>
              <a:t>2</a:t>
            </a:r>
            <a:r>
              <a:rPr lang="en-US" altLang="ru-RU" b="1"/>
              <a:t>+NM</a:t>
            </a:r>
            <a:r>
              <a:rPr lang="en-US" altLang="ru-RU" b="1" baseline="30000"/>
              <a:t>2</a:t>
            </a:r>
            <a:endParaRPr lang="ru-RU" altLang="ru-RU" b="1" baseline="30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3101975" y="0"/>
            <a:ext cx="56642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0000"/>
                </a:solidFill>
              </a:rPr>
              <a:t>   </a:t>
            </a:r>
            <a:r>
              <a:rPr lang="en-US" altLang="ru-RU">
                <a:solidFill>
                  <a:srgbClr val="000000"/>
                </a:solidFill>
              </a:rPr>
              <a:t> </a:t>
            </a:r>
            <a:r>
              <a:rPr lang="ru-RU" altLang="ru-RU">
                <a:solidFill>
                  <a:srgbClr val="000000"/>
                </a:solidFill>
              </a:rPr>
              <a:t> </a:t>
            </a:r>
            <a:r>
              <a:rPr lang="ru-RU" altLang="ru-RU" sz="2400" b="1">
                <a:solidFill>
                  <a:srgbClr val="000000"/>
                </a:solidFill>
              </a:rPr>
              <a:t>У древних индусов был обычай  задачи предлагать в стихах:</a:t>
            </a:r>
          </a:p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0000"/>
                </a:solidFill>
              </a:rPr>
              <a:t>       </a:t>
            </a:r>
            <a:r>
              <a:rPr lang="ru-RU" altLang="ru-RU" b="1">
                <a:solidFill>
                  <a:srgbClr val="000000"/>
                </a:solidFill>
              </a:rPr>
              <a:t>Н</a:t>
            </a:r>
            <a:r>
              <a:rPr lang="ru-RU" altLang="ru-RU">
                <a:solidFill>
                  <a:srgbClr val="000000"/>
                </a:solidFill>
              </a:rPr>
              <a:t>ад озером тихим,</a:t>
            </a:r>
            <a:br>
              <a:rPr lang="ru-RU" altLang="ru-RU">
                <a:solidFill>
                  <a:srgbClr val="000000"/>
                </a:solidFill>
              </a:rPr>
            </a:br>
            <a:r>
              <a:rPr lang="ru-RU" altLang="ru-RU">
                <a:solidFill>
                  <a:srgbClr val="000000"/>
                </a:solidFill>
              </a:rPr>
              <a:t>      </a:t>
            </a:r>
            <a:r>
              <a:rPr lang="ru-RU" altLang="ru-RU" b="1">
                <a:solidFill>
                  <a:srgbClr val="000000"/>
                </a:solidFill>
              </a:rPr>
              <a:t>С</a:t>
            </a:r>
            <a:r>
              <a:rPr lang="ru-RU" altLang="ru-RU">
                <a:solidFill>
                  <a:srgbClr val="000000"/>
                </a:solidFill>
              </a:rPr>
              <a:t> полфута размером, высился лотоса цвет.</a:t>
            </a:r>
            <a:br>
              <a:rPr lang="ru-RU" altLang="ru-RU">
                <a:solidFill>
                  <a:srgbClr val="000000"/>
                </a:solidFill>
              </a:rPr>
            </a:br>
            <a:r>
              <a:rPr lang="ru-RU" altLang="ru-RU">
                <a:solidFill>
                  <a:srgbClr val="000000"/>
                </a:solidFill>
              </a:rPr>
              <a:t>      </a:t>
            </a:r>
            <a:r>
              <a:rPr lang="ru-RU" altLang="ru-RU" b="1">
                <a:solidFill>
                  <a:srgbClr val="000000"/>
                </a:solidFill>
              </a:rPr>
              <a:t>О</a:t>
            </a:r>
            <a:r>
              <a:rPr lang="ru-RU" altLang="ru-RU">
                <a:solidFill>
                  <a:srgbClr val="000000"/>
                </a:solidFill>
              </a:rPr>
              <a:t>н рос одиноко. И ветер порывом</a:t>
            </a:r>
            <a:br>
              <a:rPr lang="ru-RU" altLang="ru-RU">
                <a:solidFill>
                  <a:srgbClr val="000000"/>
                </a:solidFill>
              </a:rPr>
            </a:br>
            <a:r>
              <a:rPr lang="ru-RU" altLang="ru-RU">
                <a:solidFill>
                  <a:srgbClr val="000000"/>
                </a:solidFill>
              </a:rPr>
              <a:t>      </a:t>
            </a:r>
            <a:r>
              <a:rPr lang="ru-RU" altLang="ru-RU" b="1">
                <a:solidFill>
                  <a:srgbClr val="000000"/>
                </a:solidFill>
              </a:rPr>
              <a:t>О</a:t>
            </a:r>
            <a:r>
              <a:rPr lang="ru-RU" altLang="ru-RU">
                <a:solidFill>
                  <a:srgbClr val="000000"/>
                </a:solidFill>
              </a:rPr>
              <a:t>тнес его в сторону. Нет</a:t>
            </a:r>
            <a:br>
              <a:rPr lang="ru-RU" altLang="ru-RU">
                <a:solidFill>
                  <a:srgbClr val="000000"/>
                </a:solidFill>
              </a:rPr>
            </a:br>
            <a:r>
              <a:rPr lang="ru-RU" altLang="ru-RU">
                <a:solidFill>
                  <a:srgbClr val="000000"/>
                </a:solidFill>
              </a:rPr>
              <a:t>      </a:t>
            </a:r>
            <a:r>
              <a:rPr lang="ru-RU" altLang="ru-RU" b="1">
                <a:solidFill>
                  <a:srgbClr val="000000"/>
                </a:solidFill>
              </a:rPr>
              <a:t>Б</a:t>
            </a:r>
            <a:r>
              <a:rPr lang="ru-RU" altLang="ru-RU">
                <a:solidFill>
                  <a:srgbClr val="000000"/>
                </a:solidFill>
              </a:rPr>
              <a:t>оле цветка над водой,</a:t>
            </a:r>
            <a:br>
              <a:rPr lang="ru-RU" altLang="ru-RU">
                <a:solidFill>
                  <a:srgbClr val="000000"/>
                </a:solidFill>
              </a:rPr>
            </a:br>
            <a:r>
              <a:rPr lang="ru-RU" altLang="ru-RU">
                <a:solidFill>
                  <a:srgbClr val="000000"/>
                </a:solidFill>
              </a:rPr>
              <a:t>      </a:t>
            </a:r>
            <a:r>
              <a:rPr lang="ru-RU" altLang="ru-RU" b="1">
                <a:solidFill>
                  <a:srgbClr val="000000"/>
                </a:solidFill>
              </a:rPr>
              <a:t>Н</a:t>
            </a:r>
            <a:r>
              <a:rPr lang="ru-RU" altLang="ru-RU">
                <a:solidFill>
                  <a:srgbClr val="000000"/>
                </a:solidFill>
              </a:rPr>
              <a:t>ашел же рыбак его ранней весной</a:t>
            </a:r>
            <a:br>
              <a:rPr lang="ru-RU" altLang="ru-RU">
                <a:solidFill>
                  <a:srgbClr val="000000"/>
                </a:solidFill>
              </a:rPr>
            </a:br>
            <a:r>
              <a:rPr lang="ru-RU" altLang="ru-RU">
                <a:solidFill>
                  <a:srgbClr val="000000"/>
                </a:solidFill>
              </a:rPr>
              <a:t>      </a:t>
            </a:r>
            <a:r>
              <a:rPr lang="ru-RU" altLang="ru-RU" b="1">
                <a:solidFill>
                  <a:srgbClr val="000000"/>
                </a:solidFill>
              </a:rPr>
              <a:t>В</a:t>
            </a:r>
            <a:r>
              <a:rPr lang="ru-RU" altLang="ru-RU">
                <a:solidFill>
                  <a:srgbClr val="000000"/>
                </a:solidFill>
              </a:rPr>
              <a:t> двух футах от места, где рос.</a:t>
            </a:r>
            <a:br>
              <a:rPr lang="ru-RU" altLang="ru-RU">
                <a:solidFill>
                  <a:srgbClr val="000000"/>
                </a:solidFill>
              </a:rPr>
            </a:br>
            <a:r>
              <a:rPr lang="ru-RU" altLang="ru-RU">
                <a:solidFill>
                  <a:srgbClr val="000000"/>
                </a:solidFill>
              </a:rPr>
              <a:t>      </a:t>
            </a:r>
            <a:r>
              <a:rPr lang="ru-RU" altLang="ru-RU" b="1">
                <a:solidFill>
                  <a:srgbClr val="000000"/>
                </a:solidFill>
              </a:rPr>
              <a:t>И</a:t>
            </a:r>
            <a:r>
              <a:rPr lang="ru-RU" altLang="ru-RU">
                <a:solidFill>
                  <a:srgbClr val="000000"/>
                </a:solidFill>
              </a:rPr>
              <a:t>так, предложу я вопрос:</a:t>
            </a:r>
            <a:br>
              <a:rPr lang="ru-RU" altLang="ru-RU">
                <a:solidFill>
                  <a:srgbClr val="000000"/>
                </a:solidFill>
              </a:rPr>
            </a:br>
            <a:r>
              <a:rPr lang="ru-RU" altLang="ru-RU">
                <a:solidFill>
                  <a:srgbClr val="000000"/>
                </a:solidFill>
              </a:rPr>
              <a:t>      </a:t>
            </a:r>
            <a:r>
              <a:rPr lang="ru-RU" altLang="ru-RU" b="1">
                <a:solidFill>
                  <a:srgbClr val="000000"/>
                </a:solidFill>
              </a:rPr>
              <a:t>К</a:t>
            </a:r>
            <a:r>
              <a:rPr lang="ru-RU" altLang="ru-RU">
                <a:solidFill>
                  <a:srgbClr val="000000"/>
                </a:solidFill>
              </a:rPr>
              <a:t>ак озера вода</a:t>
            </a:r>
            <a:br>
              <a:rPr lang="ru-RU" altLang="ru-RU">
                <a:solidFill>
                  <a:srgbClr val="000000"/>
                </a:solidFill>
              </a:rPr>
            </a:br>
            <a:r>
              <a:rPr lang="ru-RU" altLang="ru-RU">
                <a:solidFill>
                  <a:srgbClr val="000000"/>
                </a:solidFill>
              </a:rPr>
              <a:t>      </a:t>
            </a:r>
            <a:r>
              <a:rPr lang="ru-RU" altLang="ru-RU" b="1">
                <a:solidFill>
                  <a:srgbClr val="000000"/>
                </a:solidFill>
              </a:rPr>
              <a:t>З</a:t>
            </a:r>
            <a:r>
              <a:rPr lang="ru-RU" altLang="ru-RU">
                <a:solidFill>
                  <a:srgbClr val="000000"/>
                </a:solidFill>
              </a:rPr>
              <a:t>десь глубока?</a:t>
            </a:r>
            <a:br>
              <a:rPr lang="ru-RU" altLang="ru-RU">
                <a:solidFill>
                  <a:srgbClr val="000000"/>
                </a:solidFill>
              </a:rPr>
            </a:br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30723" name="Picture 5" descr="loto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76838" y="4032250"/>
            <a:ext cx="3760787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5"/>
          <p:cNvSpPr>
            <a:spLocks noChangeArrowheads="1"/>
          </p:cNvSpPr>
          <p:nvPr/>
        </p:nvSpPr>
        <p:spPr bwMode="auto">
          <a:xfrm>
            <a:off x="458788" y="3806825"/>
            <a:ext cx="4572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b="1"/>
              <a:t>СД – глубина озера                                     СД – Х, СВ=2 фута</a:t>
            </a:r>
          </a:p>
          <a:p>
            <a:r>
              <a:rPr lang="ru-RU" altLang="ru-RU" b="1"/>
              <a:t>     АД=ВД=Х+0,5      Треугольник ВСД    прямоугольный </a:t>
            </a:r>
          </a:p>
          <a:p>
            <a:r>
              <a:rPr lang="ru-RU" altLang="ru-RU" b="1"/>
              <a:t>     ВД2-ВС2=СД2</a:t>
            </a:r>
          </a:p>
          <a:p>
            <a:r>
              <a:rPr lang="ru-RU" altLang="ru-RU" b="1"/>
              <a:t>     Х    =(Х+0,5)  - 2</a:t>
            </a:r>
          </a:p>
          <a:p>
            <a:r>
              <a:rPr lang="ru-RU" altLang="ru-RU" b="1"/>
              <a:t>     Х2=Х2+Х+0,25-4</a:t>
            </a:r>
          </a:p>
          <a:p>
            <a:r>
              <a:rPr lang="ru-RU" altLang="ru-RU" b="1"/>
              <a:t>     Х=3,75 футов</a:t>
            </a:r>
          </a:p>
          <a:p>
            <a:r>
              <a:rPr lang="ru-RU" altLang="ru-RU" b="1"/>
              <a:t>   </a:t>
            </a:r>
          </a:p>
          <a:p>
            <a:r>
              <a:rPr lang="ru-RU" altLang="ru-RU" b="1"/>
              <a:t>     Ответ: 3,75 футов</a:t>
            </a:r>
          </a:p>
        </p:txBody>
      </p:sp>
      <p:pic>
        <p:nvPicPr>
          <p:cNvPr id="30725" name="Picture 1024" descr="capture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4038" y="609600"/>
            <a:ext cx="1868487" cy="311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5821363" y="531018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>
                <a:solidFill>
                  <a:schemeClr val="bg1"/>
                </a:solidFill>
              </a:rPr>
              <a:t>х</a:t>
            </a:r>
            <a:endParaRPr lang="en-US" altLang="ru-RU">
              <a:solidFill>
                <a:schemeClr val="bg1"/>
              </a:solidFill>
            </a:endParaRPr>
          </a:p>
        </p:txBody>
      </p:sp>
      <p:sp>
        <p:nvSpPr>
          <p:cNvPr id="30727" name="Text Box 8"/>
          <p:cNvSpPr txBox="1">
            <a:spLocks noChangeArrowheads="1"/>
          </p:cNvSpPr>
          <p:nvPr/>
        </p:nvSpPr>
        <p:spPr bwMode="auto">
          <a:xfrm>
            <a:off x="6613525" y="4640263"/>
            <a:ext cx="941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b="1"/>
              <a:t>2 фута</a:t>
            </a:r>
            <a:endParaRPr lang="en-US" altLang="ru-RU" b="1"/>
          </a:p>
        </p:txBody>
      </p:sp>
      <p:sp>
        <p:nvSpPr>
          <p:cNvPr id="30728" name="Text Box 9"/>
          <p:cNvSpPr txBox="1">
            <a:spLocks noChangeArrowheads="1"/>
          </p:cNvSpPr>
          <p:nvPr/>
        </p:nvSpPr>
        <p:spPr bwMode="auto">
          <a:xfrm>
            <a:off x="2525713" y="51133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2</a:t>
            </a:r>
            <a:endParaRPr lang="en-US" altLang="ru-RU"/>
          </a:p>
        </p:txBody>
      </p:sp>
      <p:sp>
        <p:nvSpPr>
          <p:cNvPr id="30729" name="Text Box 10"/>
          <p:cNvSpPr txBox="1">
            <a:spLocks noChangeArrowheads="1"/>
          </p:cNvSpPr>
          <p:nvPr/>
        </p:nvSpPr>
        <p:spPr bwMode="auto">
          <a:xfrm>
            <a:off x="2043113" y="51419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2</a:t>
            </a:r>
            <a:endParaRPr lang="en-US" altLang="ru-RU"/>
          </a:p>
        </p:txBody>
      </p:sp>
      <p:sp>
        <p:nvSpPr>
          <p:cNvPr id="30730" name="Text Box 11"/>
          <p:cNvSpPr txBox="1">
            <a:spLocks noChangeArrowheads="1"/>
          </p:cNvSpPr>
          <p:nvPr/>
        </p:nvSpPr>
        <p:spPr bwMode="auto">
          <a:xfrm>
            <a:off x="930275" y="51419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2</a:t>
            </a:r>
            <a:endParaRPr lang="en-US" altLang="ru-RU"/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piphago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91288" y="0"/>
            <a:ext cx="26527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WordArt 6"/>
          <p:cNvSpPr>
            <a:spLocks noChangeArrowheads="1" noChangeShapeType="1" noTextEdit="1"/>
          </p:cNvSpPr>
          <p:nvPr/>
        </p:nvSpPr>
        <p:spPr bwMode="auto">
          <a:xfrm>
            <a:off x="1790700" y="4206875"/>
            <a:ext cx="5688013" cy="2160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53882" dir="2700000" algn="ctr" rotWithShape="0">
                    <a:srgbClr val="868686"/>
                  </a:outerShdw>
                </a:effectLst>
                <a:latin typeface="Arial"/>
                <a:cs typeface="Arial"/>
              </a:rPr>
              <a:t>Теорема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53882" dir="2700000" algn="ctr" rotWithShape="0">
                    <a:srgbClr val="868686"/>
                  </a:outerShdw>
                </a:effectLst>
                <a:latin typeface="Arial"/>
                <a:cs typeface="Arial"/>
              </a:rPr>
              <a:t>Пифагора</a:t>
            </a:r>
          </a:p>
        </p:txBody>
      </p:sp>
      <p:sp>
        <p:nvSpPr>
          <p:cNvPr id="4100" name="AutoShape 10"/>
          <p:cNvSpPr>
            <a:spLocks noChangeArrowheads="1"/>
          </p:cNvSpPr>
          <p:nvPr/>
        </p:nvSpPr>
        <p:spPr bwMode="auto">
          <a:xfrm>
            <a:off x="0" y="0"/>
            <a:ext cx="4075113" cy="3138488"/>
          </a:xfrm>
          <a:prstGeom prst="horizontalScroll">
            <a:avLst>
              <a:gd name="adj" fmla="val 12500"/>
            </a:avLst>
          </a:prstGeom>
          <a:blipFill dpi="0" rotWithShape="1">
            <a:blip r:embed="rId4" cstate="email"/>
            <a:srcRect/>
            <a:tile tx="0" ty="0" sx="100000" sy="100000" flip="none" algn="tl"/>
          </a:blipFill>
          <a:ln w="254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altLang="ru-RU" sz="2400" i="1"/>
              <a:t>«Геометрия владеет </a:t>
            </a:r>
          </a:p>
          <a:p>
            <a:pPr algn="ctr"/>
            <a:r>
              <a:rPr lang="en-US" altLang="ru-RU" sz="2400" i="1"/>
              <a:t> </a:t>
            </a:r>
            <a:r>
              <a:rPr lang="ru-RU" altLang="ru-RU" sz="2400" i="1"/>
              <a:t>  многими сокровищами: </a:t>
            </a:r>
            <a:endParaRPr lang="en-US" altLang="ru-RU" sz="2400" i="1"/>
          </a:p>
          <a:p>
            <a:pPr algn="ctr"/>
            <a:r>
              <a:rPr lang="ru-RU" altLang="ru-RU" sz="2400" i="1"/>
              <a:t>одно из них – это </a:t>
            </a:r>
          </a:p>
          <a:p>
            <a:pPr algn="ctr"/>
            <a:r>
              <a:rPr lang="ru-RU" altLang="ru-RU" sz="2400" i="1"/>
              <a:t>теорема Пифагора»</a:t>
            </a:r>
          </a:p>
        </p:txBody>
      </p:sp>
      <p:grpSp>
        <p:nvGrpSpPr>
          <p:cNvPr id="4101" name="Group 13"/>
          <p:cNvGrpSpPr>
            <a:grpSpLocks/>
          </p:cNvGrpSpPr>
          <p:nvPr/>
        </p:nvGrpSpPr>
        <p:grpSpPr bwMode="auto">
          <a:xfrm>
            <a:off x="280988" y="2838450"/>
            <a:ext cx="3384550" cy="863600"/>
            <a:chOff x="3334" y="3158"/>
            <a:chExt cx="2132" cy="544"/>
          </a:xfrm>
        </p:grpSpPr>
        <p:sp>
          <p:nvSpPr>
            <p:cNvPr id="4103" name="AutoShape 14"/>
            <p:cNvSpPr>
              <a:spLocks noChangeArrowheads="1"/>
            </p:cNvSpPr>
            <p:nvPr/>
          </p:nvSpPr>
          <p:spPr bwMode="auto">
            <a:xfrm>
              <a:off x="3334" y="3158"/>
              <a:ext cx="2132" cy="544"/>
            </a:xfrm>
            <a:prstGeom prst="ellipseRibbon">
              <a:avLst>
                <a:gd name="adj1" fmla="val 25000"/>
                <a:gd name="adj2" fmla="val 68667"/>
                <a:gd name="adj3" fmla="val 12500"/>
              </a:avLst>
            </a:prstGeom>
            <a:solidFill>
              <a:schemeClr val="folHlink">
                <a:alpha val="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4104" name="Text Box 15"/>
            <p:cNvSpPr txBox="1">
              <a:spLocks noChangeArrowheads="1"/>
            </p:cNvSpPr>
            <p:nvPr/>
          </p:nvSpPr>
          <p:spPr bwMode="auto">
            <a:xfrm>
              <a:off x="3696" y="3339"/>
              <a:ext cx="14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altLang="ru-RU" sz="2400"/>
                <a:t>Иоганн Кеплер</a:t>
              </a:r>
            </a:p>
          </p:txBody>
        </p:sp>
      </p:grp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1313" y="2870200"/>
            <a:ext cx="336867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75638" cy="1570037"/>
          </a:xfrm>
        </p:spPr>
        <p:txBody>
          <a:bodyPr/>
          <a:lstStyle/>
          <a:p>
            <a:r>
              <a:rPr lang="ru-RU" altLang="ru-RU" sz="4000" smtClean="0"/>
              <a:t> </a:t>
            </a:r>
            <a:r>
              <a:rPr lang="ru-RU" altLang="ru-RU" sz="4000" smtClean="0">
                <a:solidFill>
                  <a:srgbClr val="800000"/>
                </a:solidFill>
                <a:latin typeface="Monotype Corsiva" pitchFamily="66" charset="0"/>
              </a:rPr>
              <a:t>«Пифагоровы штаны во все стороны равны»</a:t>
            </a:r>
            <a:br>
              <a:rPr lang="ru-RU" altLang="ru-RU" sz="4000" smtClean="0">
                <a:solidFill>
                  <a:srgbClr val="800000"/>
                </a:solidFill>
                <a:latin typeface="Monotype Corsiva" pitchFamily="66" charset="0"/>
              </a:rPr>
            </a:br>
            <a:r>
              <a:rPr lang="ru-RU" altLang="ru-RU" sz="4000" smtClean="0">
                <a:solidFill>
                  <a:srgbClr val="800000"/>
                </a:solidFill>
                <a:latin typeface="Monotype Corsiva" pitchFamily="66" charset="0"/>
              </a:rPr>
              <a:t> Почему так утверждали?</a:t>
            </a:r>
            <a:endParaRPr lang="en-US" altLang="ru-RU" sz="4000" smtClean="0">
              <a:solidFill>
                <a:srgbClr val="800000"/>
              </a:solidFill>
              <a:latin typeface="Monotype Corsiva" pitchFamily="66" charset="0"/>
            </a:endParaRPr>
          </a:p>
        </p:txBody>
      </p:sp>
      <p:pic>
        <p:nvPicPr>
          <p:cNvPr id="31747" name="Рисунок 7" descr="О теореме Пифагора с юмором Pons Asinorum «ослиный мост» или elefuga - «бегство"/>
          <p:cNvPicPr>
            <a:picLocks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662238" y="2325688"/>
            <a:ext cx="4032250" cy="42878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60638" y="228600"/>
            <a:ext cx="6583362" cy="21637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ru-RU" altLang="ru-RU" sz="36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ru-RU" alt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 Если дан нам треугольник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	И притом с прямым углом,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	То квадрат гипотенузы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	Мы всегда легко найдём: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	Катеты в квадрат возводим,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	Сумму степеней находим –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	И таким простым путём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	К результату мы придём.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                Н Давыденко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altLang="ru-RU" sz="36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>
              <a:lnSpc>
                <a:spcPct val="90000"/>
              </a:lnSpc>
              <a:defRPr/>
            </a:pPr>
            <a:endParaRPr lang="en-US" altLang="ru-RU" sz="2800" dirty="0" smtClean="0">
              <a:latin typeface="Monotype Corsiva" pitchFamily="66" charset="0"/>
            </a:endParaRPr>
          </a:p>
        </p:txBody>
      </p:sp>
      <p:sp>
        <p:nvSpPr>
          <p:cNvPr id="200706" name="AutoShape 2"/>
          <p:cNvSpPr>
            <a:spLocks noChangeArrowheads="1"/>
          </p:cNvSpPr>
          <p:nvPr>
            <p:ph type="title"/>
          </p:nvPr>
        </p:nvSpPr>
        <p:spPr>
          <a:xfrm>
            <a:off x="469900" y="3344863"/>
            <a:ext cx="2271713" cy="2560637"/>
          </a:xfrm>
          <a:prstGeom prst="rt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/>
          <a:lstStyle/>
          <a:p>
            <a:endParaRPr lang="en-US" altLang="ru-RU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74320" y="324321"/>
            <a:ext cx="3172264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FF0000"/>
                </a:solidFill>
              </a:rPr>
              <a:t>Причина популярности </a:t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>теоремы Пифагора триедина – это </a:t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sz="2000" b="1" i="1" dirty="0">
                <a:ln w="10541" cmpd="sng">
                  <a:solidFill>
                    <a:schemeClr val="bg1">
                      <a:lumMod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красота, простота и значимость!</a:t>
            </a:r>
            <a:r>
              <a:rPr lang="ru-RU" b="1" dirty="0">
                <a:ln w="10541" cmpd="sng">
                  <a:solidFill>
                    <a:schemeClr val="bg1">
                      <a:lumMod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>
                <a:ln w="10541" cmpd="sng">
                  <a:solidFill>
                    <a:schemeClr val="bg1">
                      <a:lumMod val="2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Задание на дом</a:t>
            </a:r>
            <a:endParaRPr lang="en-US" altLang="ru-RU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altLang="ru-RU" smtClean="0"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ru-RU" altLang="ru-RU" smtClean="0">
                <a:cs typeface="Arial" charset="0"/>
              </a:rPr>
              <a:t> </a:t>
            </a:r>
            <a:r>
              <a:rPr lang="en-US" altLang="ru-RU" smtClean="0">
                <a:cs typeface="Arial" charset="0"/>
              </a:rPr>
              <a:t>1</a:t>
            </a:r>
            <a:r>
              <a:rPr lang="ru-RU" altLang="ru-RU" smtClean="0">
                <a:cs typeface="Arial" charset="0"/>
              </a:rPr>
              <a:t>.Почему теорему Пифагора называют «теоремой - бабочкой»?</a:t>
            </a:r>
          </a:p>
          <a:p>
            <a:pPr eaLnBrk="1" hangingPunct="1">
              <a:buFontTx/>
              <a:buNone/>
            </a:pPr>
            <a:r>
              <a:rPr lang="ru-RU" altLang="ru-RU" smtClean="0">
                <a:cs typeface="Arial" charset="0"/>
              </a:rPr>
              <a:t> </a:t>
            </a:r>
            <a:r>
              <a:rPr lang="en-US" altLang="ru-RU" smtClean="0">
                <a:cs typeface="Arial" charset="0"/>
              </a:rPr>
              <a:t>2</a:t>
            </a:r>
            <a:r>
              <a:rPr lang="ru-RU" altLang="ru-RU" smtClean="0">
                <a:cs typeface="Arial" charset="0"/>
              </a:rPr>
              <a:t>. </a:t>
            </a:r>
            <a:r>
              <a:rPr lang="el-GR" altLang="ru-RU" smtClean="0">
                <a:cs typeface="Arial" charset="0"/>
              </a:rPr>
              <a:t>№№</a:t>
            </a:r>
            <a:r>
              <a:rPr lang="ru-RU" altLang="ru-RU" smtClean="0">
                <a:cs typeface="Arial" charset="0"/>
              </a:rPr>
              <a:t> 483(а,б), 484(а).</a:t>
            </a:r>
            <a:endParaRPr lang="el-GR" altLang="ru-RU" smtClean="0">
              <a:cs typeface="Arial" charset="0"/>
            </a:endParaRPr>
          </a:p>
          <a:p>
            <a:pPr>
              <a:buFontTx/>
              <a:buNone/>
            </a:pPr>
            <a:r>
              <a:rPr lang="en-US" altLang="ru-RU" smtClean="0"/>
              <a:t>3</a:t>
            </a:r>
            <a:r>
              <a:rPr lang="ru-RU" altLang="ru-RU" smtClean="0"/>
              <a:t>.Индивидуальное задание:</a:t>
            </a:r>
          </a:p>
          <a:p>
            <a:pPr>
              <a:buFontTx/>
              <a:buNone/>
            </a:pPr>
            <a:r>
              <a:rPr lang="ru-RU" altLang="ru-RU" smtClean="0"/>
              <a:t>сообщение «История теоремы Пифагора»</a:t>
            </a:r>
            <a:endParaRPr lang="en-US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latin typeface="Sylfaen" pitchFamily="18" charset="0"/>
              </a:rPr>
              <a:t>Итог урока</a:t>
            </a:r>
            <a:endParaRPr lang="en-US" altLang="ru-RU" smtClean="0">
              <a:latin typeface="Sylfaen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smtClean="0">
                <a:latin typeface="Monotype Corsiva" pitchFamily="66" charset="0"/>
              </a:rPr>
              <a:t>Обсудите в группе, ответьте на следующие вопросы:</a:t>
            </a:r>
          </a:p>
          <a:p>
            <a:pPr eaLnBrk="1" hangingPunct="1"/>
            <a:r>
              <a:rPr lang="ru-RU" altLang="ru-RU" sz="2800" smtClean="0">
                <a:latin typeface="Monotype Corsiva" pitchFamily="66" charset="0"/>
              </a:rPr>
              <a:t>Что ты узнал сегодня нового?</a:t>
            </a:r>
          </a:p>
          <a:p>
            <a:pPr eaLnBrk="1" hangingPunct="1"/>
            <a:r>
              <a:rPr lang="ru-RU" altLang="ru-RU" sz="2800" smtClean="0">
                <a:latin typeface="Monotype Corsiva" pitchFamily="66" charset="0"/>
              </a:rPr>
              <a:t>Сформулируй теорему Пифагора.</a:t>
            </a:r>
          </a:p>
          <a:p>
            <a:pPr eaLnBrk="1" hangingPunct="1"/>
            <a:r>
              <a:rPr lang="ru-RU" altLang="ru-RU" sz="2800" smtClean="0">
                <a:latin typeface="Monotype Corsiva" pitchFamily="66" charset="0"/>
              </a:rPr>
              <a:t>Что тебе понравилось?</a:t>
            </a:r>
          </a:p>
          <a:p>
            <a:pPr eaLnBrk="1" hangingPunct="1"/>
            <a:r>
              <a:rPr lang="ru-RU" altLang="ru-RU" sz="2800" smtClean="0">
                <a:latin typeface="Monotype Corsiva" pitchFamily="66" charset="0"/>
              </a:rPr>
              <a:t>Как ты оценил бы свою работу на уроке? </a:t>
            </a:r>
          </a:p>
          <a:p>
            <a:pPr eaLnBrk="1" hangingPunct="1"/>
            <a:r>
              <a:rPr lang="ru-RU" altLang="ru-RU" sz="2800" smtClean="0">
                <a:latin typeface="Monotype Corsiva" pitchFamily="66" charset="0"/>
              </a:rPr>
              <a:t>Что получилось или не получилось? Почему?</a:t>
            </a:r>
          </a:p>
          <a:p>
            <a:pPr eaLnBrk="1" hangingPunct="1"/>
            <a:r>
              <a:rPr lang="ru-RU" altLang="ru-RU" sz="2800" smtClean="0">
                <a:latin typeface="Monotype Corsiva" pitchFamily="66" charset="0"/>
              </a:rPr>
              <a:t>Оцените свои знания. Заполните оценочный лист</a:t>
            </a:r>
          </a:p>
          <a:p>
            <a:pPr eaLnBrk="1" hangingPunct="1"/>
            <a:r>
              <a:rPr lang="ru-RU" altLang="ru-RU" sz="2800" smtClean="0">
                <a:latin typeface="Monotype Corsiva" pitchFamily="66" charset="0"/>
              </a:rPr>
              <a:t>Как вы считаете, Пифагор принял бы вас в свою школу? </a:t>
            </a:r>
          </a:p>
          <a:p>
            <a:endParaRPr lang="en-US" altLang="ru-RU" sz="280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4"/>
          <p:cNvSpPr txBox="1">
            <a:spLocks noChangeArrowheads="1"/>
          </p:cNvSpPr>
          <p:nvPr/>
        </p:nvSpPr>
        <p:spPr bwMode="auto">
          <a:xfrm>
            <a:off x="304800" y="481013"/>
            <a:ext cx="84216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/>
              <a:t>По данным рисунка найти неизвестную сторону четырехугольника.</a:t>
            </a:r>
          </a:p>
        </p:txBody>
      </p:sp>
      <p:pic>
        <p:nvPicPr>
          <p:cNvPr id="35843" name="Picture 5" descr="d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9913" y="1189038"/>
            <a:ext cx="2952750" cy="4349750"/>
          </a:xfrm>
          <a:prstGeom prst="rect">
            <a:avLst/>
          </a:prstGeom>
          <a:solidFill>
            <a:schemeClr val="bg1"/>
          </a:solidFill>
          <a:ln w="9525">
            <a:solidFill>
              <a:srgbClr val="996633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5844" name="Picture 6" descr="d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29150" y="1436688"/>
            <a:ext cx="3186113" cy="4162425"/>
          </a:xfrm>
          <a:prstGeom prst="rect">
            <a:avLst/>
          </a:prstGeom>
          <a:solidFill>
            <a:schemeClr val="bg1"/>
          </a:solidFill>
          <a:ln w="9525">
            <a:solidFill>
              <a:srgbClr val="996633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5845" name="TextBox 1"/>
          <p:cNvSpPr txBox="1">
            <a:spLocks noChangeArrowheads="1"/>
          </p:cNvSpPr>
          <p:nvPr/>
        </p:nvSpPr>
        <p:spPr bwMode="auto">
          <a:xfrm>
            <a:off x="5897563" y="2505075"/>
            <a:ext cx="412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FF0000"/>
                </a:solidFill>
              </a:rPr>
              <a:t>х</a:t>
            </a:r>
          </a:p>
        </p:txBody>
      </p:sp>
      <p:sp>
        <p:nvSpPr>
          <p:cNvPr id="35846" name="TextBox 2"/>
          <p:cNvSpPr txBox="1">
            <a:spLocks noChangeArrowheads="1"/>
          </p:cNvSpPr>
          <p:nvPr/>
        </p:nvSpPr>
        <p:spPr bwMode="auto">
          <a:xfrm>
            <a:off x="5654675" y="4191000"/>
            <a:ext cx="312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5847" name="TextBox 3"/>
          <p:cNvSpPr txBox="1">
            <a:spLocks noChangeArrowheads="1"/>
          </p:cNvSpPr>
          <p:nvPr/>
        </p:nvSpPr>
        <p:spPr bwMode="auto">
          <a:xfrm>
            <a:off x="6154738" y="26781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>
                <a:solidFill>
                  <a:srgbClr val="FF0000"/>
                </a:solidFill>
              </a:rPr>
              <a:t>1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8" descr="d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7963" y="493713"/>
            <a:ext cx="3657600" cy="3803650"/>
          </a:xfrm>
          <a:prstGeom prst="rect">
            <a:avLst/>
          </a:prstGeom>
          <a:solidFill>
            <a:schemeClr val="bg1"/>
          </a:solidFill>
          <a:ln w="9525">
            <a:solidFill>
              <a:srgbClr val="996633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6867" name="Text Box 19"/>
          <p:cNvSpPr txBox="1">
            <a:spLocks noChangeArrowheads="1"/>
          </p:cNvSpPr>
          <p:nvPr/>
        </p:nvSpPr>
        <p:spPr bwMode="auto">
          <a:xfrm>
            <a:off x="2678113" y="4956175"/>
            <a:ext cx="6097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i="1"/>
              <a:t>Найдите площадь четырехугольника АВС</a:t>
            </a:r>
            <a:r>
              <a:rPr lang="en-US" altLang="ru-RU" sz="2000" b="1" i="1"/>
              <a:t>D</a:t>
            </a:r>
            <a:r>
              <a:rPr lang="ru-RU" altLang="ru-RU" sz="2000"/>
              <a:t> 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solidFill>
                  <a:schemeClr val="tx1"/>
                </a:solidFill>
                <a:latin typeface="Arial Narrow" pitchFamily="34" charset="0"/>
              </a:rPr>
              <a:t>Цели:</a:t>
            </a:r>
            <a:endParaRPr lang="en-US" altLang="ru-RU" b="1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7" name="Рисунок 6" descr="pic7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95325" y="1539875"/>
            <a:ext cx="2206625" cy="3235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3657600" y="1355725"/>
            <a:ext cx="45720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altLang="ru-RU" sz="2800" b="1" i="1"/>
          </a:p>
          <a:p>
            <a:pPr marL="342900" indent="-342900"/>
            <a:r>
              <a:rPr lang="ru-RU" altLang="ru-RU" sz="2800" i="1"/>
              <a:t>Кто же такой Пифагор?</a:t>
            </a:r>
          </a:p>
          <a:p>
            <a:pPr marL="342900" indent="-342900"/>
            <a:r>
              <a:rPr lang="ru-RU" altLang="ru-RU" sz="2800" i="1"/>
              <a:t>В чем заключается теорема Пифагора?</a:t>
            </a:r>
          </a:p>
          <a:p>
            <a:pPr marL="342900" indent="-342900"/>
            <a:r>
              <a:rPr lang="ru-RU" altLang="ru-RU" sz="2800" i="1"/>
              <a:t>Доказать теорему Пифагора.</a:t>
            </a:r>
          </a:p>
          <a:p>
            <a:pPr marL="342900" indent="-342900"/>
            <a:r>
              <a:rPr lang="ru-RU" altLang="ru-RU" sz="2800" i="1"/>
              <a:t>Научиться решать задачи с применением формулы теоремы Пифагора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</a:pPr>
            <a:endParaRPr lang="ru-RU" altLang="ru-RU" sz="2800" i="1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11163" y="0"/>
            <a:ext cx="8229600" cy="1143000"/>
          </a:xfrm>
        </p:spPr>
        <p:txBody>
          <a:bodyPr/>
          <a:lstStyle/>
          <a:p>
            <a:r>
              <a:rPr lang="ru-RU" altLang="ru-RU" b="1" smtClean="0">
                <a:solidFill>
                  <a:srgbClr val="800000"/>
                </a:solidFill>
              </a:rPr>
              <a:t>Повторение</a:t>
            </a:r>
            <a:endParaRPr lang="en-US" altLang="ru-RU" b="1" smtClean="0">
              <a:solidFill>
                <a:srgbClr val="800000"/>
              </a:solidFill>
            </a:endParaRPr>
          </a:p>
        </p:txBody>
      </p:sp>
      <p:sp>
        <p:nvSpPr>
          <p:cNvPr id="6147" name="Rectangle 4"/>
          <p:cNvSpPr>
            <a:spLocks noChangeArrowheads="1"/>
          </p:cNvSpPr>
          <p:nvPr>
            <p:ph type="body" idx="1"/>
          </p:nvPr>
        </p:nvSpPr>
        <p:spPr>
          <a:xfrm>
            <a:off x="3213100" y="4295775"/>
            <a:ext cx="2682875" cy="1766888"/>
          </a:xfrm>
          <a:prstGeom prst="rtTriangle">
            <a:avLst/>
          </a:prstGeom>
          <a:solidFill>
            <a:srgbClr val="FFFFFF"/>
          </a:solidFill>
          <a:ln w="57150">
            <a:solidFill>
              <a:srgbClr val="000000"/>
            </a:solidFill>
          </a:ln>
        </p:spPr>
        <p:txBody>
          <a:bodyPr/>
          <a:lstStyle/>
          <a:p>
            <a:pPr>
              <a:buFontTx/>
              <a:buNone/>
            </a:pPr>
            <a:endParaRPr lang="en-US" altLang="ru-RU" smtClean="0"/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469900" y="1042988"/>
            <a:ext cx="84709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sz="2400"/>
              <a:t>1.Какой треугольник изображён? (Определите его вид)</a:t>
            </a:r>
          </a:p>
          <a:p>
            <a:r>
              <a:rPr lang="ru-RU" altLang="ru-RU" sz="2400"/>
              <a:t>2.Назовите катеты и гипотенузу данного треугольника.</a:t>
            </a:r>
          </a:p>
          <a:p>
            <a:r>
              <a:rPr lang="ru-RU" altLang="ru-RU" sz="2400"/>
              <a:t>3.Продолжите предложение:</a:t>
            </a:r>
          </a:p>
          <a:p>
            <a:r>
              <a:rPr lang="ru-RU" altLang="ru-RU" sz="2400"/>
              <a:t>-Катет, лежащий против угла 30  равен……….</a:t>
            </a:r>
          </a:p>
          <a:p>
            <a:r>
              <a:rPr lang="ru-RU" altLang="ru-RU" sz="2400"/>
              <a:t>-Равные многоугольники имеют равные ………</a:t>
            </a:r>
          </a:p>
          <a:p>
            <a:r>
              <a:rPr lang="ru-RU" altLang="ru-RU" sz="2400"/>
              <a:t>-Если многоугольник составлен</a:t>
            </a:r>
            <a:r>
              <a:rPr lang="en-US" altLang="ru-RU" sz="2400"/>
              <a:t> </a:t>
            </a:r>
            <a:r>
              <a:rPr lang="ru-RU" altLang="ru-RU" sz="2400"/>
              <a:t>из нескольких многоугольников, то его площадь равна……. </a:t>
            </a:r>
          </a:p>
          <a:p>
            <a:r>
              <a:rPr lang="ru-RU" altLang="ru-RU" sz="2400"/>
              <a:t> </a:t>
            </a:r>
            <a:endParaRPr lang="en-US" altLang="ru-RU" sz="2400"/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2728913" y="4338638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2400" b="1"/>
              <a:t>А</a:t>
            </a:r>
            <a:endParaRPr lang="en-US" altLang="ru-RU" sz="2400" b="1"/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2970213" y="609600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2400" b="1"/>
              <a:t>В</a:t>
            </a:r>
            <a:endParaRPr lang="en-US" altLang="ru-RU" sz="2400" b="1"/>
          </a:p>
        </p:txBody>
      </p:sp>
      <p:sp>
        <p:nvSpPr>
          <p:cNvPr id="6151" name="Text Box 8"/>
          <p:cNvSpPr txBox="1">
            <a:spLocks noChangeArrowheads="1"/>
          </p:cNvSpPr>
          <p:nvPr/>
        </p:nvSpPr>
        <p:spPr bwMode="auto">
          <a:xfrm>
            <a:off x="6064250" y="6075363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2400" b="1"/>
              <a:t>С</a:t>
            </a:r>
            <a:endParaRPr lang="en-US" altLang="ru-RU" sz="2400" b="1"/>
          </a:p>
        </p:txBody>
      </p:sp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5000625" y="2006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0</a:t>
            </a:r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73075" y="412750"/>
            <a:ext cx="8274050" cy="1416050"/>
          </a:xfrm>
        </p:spPr>
        <p:txBody>
          <a:bodyPr/>
          <a:lstStyle/>
          <a:p>
            <a:r>
              <a:rPr lang="ru-RU" altLang="ru-RU" sz="3200" b="1" smtClean="0"/>
              <a:t>Задача №1</a:t>
            </a:r>
            <a:br>
              <a:rPr lang="ru-RU" altLang="ru-RU" sz="3200" b="1" smtClean="0"/>
            </a:br>
            <a:r>
              <a:rPr lang="ru-RU" altLang="ru-RU" sz="3600" smtClean="0"/>
              <a:t>Устно найдите площади треугольников</a:t>
            </a:r>
            <a:r>
              <a:rPr lang="en-US" altLang="ru-RU" sz="4000" smtClean="0"/>
              <a:t/>
            </a:r>
            <a:br>
              <a:rPr lang="en-US" altLang="ru-RU" sz="4000" smtClean="0"/>
            </a:br>
            <a:endParaRPr lang="en-US" altLang="ru-RU" sz="40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altLang="ru-RU" smtClean="0"/>
          </a:p>
        </p:txBody>
      </p:sp>
      <p:grpSp>
        <p:nvGrpSpPr>
          <p:cNvPr id="7172" name="Group 9"/>
          <p:cNvGrpSpPr>
            <a:grpSpLocks/>
          </p:cNvGrpSpPr>
          <p:nvPr/>
        </p:nvGrpSpPr>
        <p:grpSpPr bwMode="auto">
          <a:xfrm rot="-737420">
            <a:off x="2006600" y="2433638"/>
            <a:ext cx="1590675" cy="3095625"/>
            <a:chOff x="7016" y="4332"/>
            <a:chExt cx="2505" cy="4875"/>
          </a:xfrm>
        </p:grpSpPr>
        <p:sp>
          <p:nvSpPr>
            <p:cNvPr id="7182" name="AutoShape 10"/>
            <p:cNvSpPr>
              <a:spLocks noChangeArrowheads="1"/>
            </p:cNvSpPr>
            <p:nvPr/>
          </p:nvSpPr>
          <p:spPr bwMode="auto">
            <a:xfrm>
              <a:off x="7451" y="4887"/>
              <a:ext cx="1560" cy="3960"/>
            </a:xfrm>
            <a:prstGeom prst="rtTriangl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 sz="2000"/>
            </a:p>
          </p:txBody>
        </p:sp>
        <p:sp>
          <p:nvSpPr>
            <p:cNvPr id="7183" name="Text Box 11"/>
            <p:cNvSpPr txBox="1">
              <a:spLocks noChangeArrowheads="1"/>
            </p:cNvSpPr>
            <p:nvPr/>
          </p:nvSpPr>
          <p:spPr bwMode="auto">
            <a:xfrm>
              <a:off x="7151" y="4332"/>
              <a:ext cx="6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400" b="1"/>
                <a:t>X</a:t>
              </a:r>
              <a:endParaRPr lang="ru-RU" altLang="ru-RU" sz="2400" b="1"/>
            </a:p>
          </p:txBody>
        </p:sp>
        <p:sp>
          <p:nvSpPr>
            <p:cNvPr id="7184" name="Text Box 12"/>
            <p:cNvSpPr txBox="1">
              <a:spLocks noChangeArrowheads="1"/>
            </p:cNvSpPr>
            <p:nvPr/>
          </p:nvSpPr>
          <p:spPr bwMode="auto">
            <a:xfrm>
              <a:off x="7016" y="8667"/>
              <a:ext cx="6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sz="2800" b="1"/>
                <a:t>к</a:t>
              </a:r>
            </a:p>
          </p:txBody>
        </p:sp>
        <p:sp>
          <p:nvSpPr>
            <p:cNvPr id="7185" name="Text Box 13"/>
            <p:cNvSpPr txBox="1">
              <a:spLocks noChangeArrowheads="1"/>
            </p:cNvSpPr>
            <p:nvPr/>
          </p:nvSpPr>
          <p:spPr bwMode="auto">
            <a:xfrm>
              <a:off x="8921" y="8652"/>
              <a:ext cx="6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400" b="1"/>
                <a:t>N</a:t>
              </a:r>
              <a:endParaRPr lang="ru-RU" altLang="ru-RU" sz="2400" b="1"/>
            </a:p>
          </p:txBody>
        </p:sp>
      </p:grpSp>
      <p:sp>
        <p:nvSpPr>
          <p:cNvPr id="7173" name="AutoShape 11"/>
          <p:cNvSpPr>
            <a:spLocks noChangeArrowheads="1"/>
          </p:cNvSpPr>
          <p:nvPr/>
        </p:nvSpPr>
        <p:spPr bwMode="auto">
          <a:xfrm>
            <a:off x="5289550" y="2925763"/>
            <a:ext cx="2519363" cy="230028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ru-RU"/>
          </a:p>
        </p:txBody>
      </p:sp>
      <p:sp>
        <p:nvSpPr>
          <p:cNvPr id="7174" name="Line 13"/>
          <p:cNvSpPr>
            <a:spLocks noChangeShapeType="1"/>
          </p:cNvSpPr>
          <p:nvPr/>
        </p:nvSpPr>
        <p:spPr bwMode="auto">
          <a:xfrm>
            <a:off x="6553200" y="2941638"/>
            <a:ext cx="30163" cy="2255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5" name="Text Box 14"/>
          <p:cNvSpPr txBox="1">
            <a:spLocks noChangeArrowheads="1"/>
          </p:cNvSpPr>
          <p:nvPr/>
        </p:nvSpPr>
        <p:spPr bwMode="auto">
          <a:xfrm>
            <a:off x="1720850" y="3998913"/>
            <a:ext cx="582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8см</a:t>
            </a:r>
            <a:endParaRPr lang="en-US" altLang="ru-RU"/>
          </a:p>
        </p:txBody>
      </p:sp>
      <p:sp>
        <p:nvSpPr>
          <p:cNvPr id="7176" name="Text Box 15"/>
          <p:cNvSpPr txBox="1">
            <a:spLocks noChangeArrowheads="1"/>
          </p:cNvSpPr>
          <p:nvPr/>
        </p:nvSpPr>
        <p:spPr bwMode="auto">
          <a:xfrm>
            <a:off x="3016250" y="5248275"/>
            <a:ext cx="582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3см</a:t>
            </a:r>
            <a:endParaRPr lang="en-US" altLang="ru-RU"/>
          </a:p>
        </p:txBody>
      </p:sp>
      <p:sp>
        <p:nvSpPr>
          <p:cNvPr id="7177" name="Text Box 16"/>
          <p:cNvSpPr txBox="1">
            <a:spLocks noChangeArrowheads="1"/>
          </p:cNvSpPr>
          <p:nvPr/>
        </p:nvSpPr>
        <p:spPr bwMode="auto">
          <a:xfrm>
            <a:off x="4876800" y="496252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2400" b="1"/>
              <a:t>А</a:t>
            </a:r>
            <a:endParaRPr lang="en-US" altLang="ru-RU" sz="2400" b="1"/>
          </a:p>
        </p:txBody>
      </p:sp>
      <p:sp>
        <p:nvSpPr>
          <p:cNvPr id="7178" name="Text Box 17"/>
          <p:cNvSpPr txBox="1">
            <a:spLocks noChangeArrowheads="1"/>
          </p:cNvSpPr>
          <p:nvPr/>
        </p:nvSpPr>
        <p:spPr bwMode="auto">
          <a:xfrm>
            <a:off x="6338888" y="2325688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2400" b="1"/>
              <a:t>В</a:t>
            </a:r>
            <a:endParaRPr lang="en-US" altLang="ru-RU" sz="2400" b="1"/>
          </a:p>
        </p:txBody>
      </p:sp>
      <p:sp>
        <p:nvSpPr>
          <p:cNvPr id="7179" name="Text Box 18"/>
          <p:cNvSpPr txBox="1">
            <a:spLocks noChangeArrowheads="1"/>
          </p:cNvSpPr>
          <p:nvPr/>
        </p:nvSpPr>
        <p:spPr bwMode="auto">
          <a:xfrm>
            <a:off x="7862888" y="4900613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2400" b="1"/>
              <a:t>С</a:t>
            </a:r>
            <a:endParaRPr lang="en-US" altLang="ru-RU" sz="2400" b="1"/>
          </a:p>
        </p:txBody>
      </p:sp>
      <p:sp>
        <p:nvSpPr>
          <p:cNvPr id="7180" name="Text Box 21"/>
          <p:cNvSpPr txBox="1">
            <a:spLocks noChangeArrowheads="1"/>
          </p:cNvSpPr>
          <p:nvPr/>
        </p:nvSpPr>
        <p:spPr bwMode="auto">
          <a:xfrm>
            <a:off x="6172200" y="5294313"/>
            <a:ext cx="709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10см</a:t>
            </a:r>
            <a:endParaRPr lang="en-US" altLang="ru-RU"/>
          </a:p>
        </p:txBody>
      </p:sp>
      <p:sp>
        <p:nvSpPr>
          <p:cNvPr id="7181" name="Text Box 22"/>
          <p:cNvSpPr txBox="1">
            <a:spLocks noChangeArrowheads="1"/>
          </p:cNvSpPr>
          <p:nvPr/>
        </p:nvSpPr>
        <p:spPr bwMode="auto">
          <a:xfrm>
            <a:off x="6553200" y="3678238"/>
            <a:ext cx="582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4см</a:t>
            </a:r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27038" y="0"/>
            <a:ext cx="8229600" cy="1143000"/>
          </a:xfrm>
        </p:spPr>
        <p:txBody>
          <a:bodyPr/>
          <a:lstStyle/>
          <a:p>
            <a:r>
              <a:rPr lang="ru-RU" altLang="ru-RU" sz="4000" b="1" smtClean="0"/>
              <a:t>Задача №2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867275" y="1600200"/>
            <a:ext cx="41783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mtClean="0"/>
              <a:t>Дано: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mtClean="0">
                <a:cs typeface="Arial" charset="0"/>
              </a:rPr>
              <a:t>∆</a:t>
            </a:r>
            <a:r>
              <a:rPr lang="en-US" altLang="ru-RU" smtClean="0">
                <a:cs typeface="Arial" charset="0"/>
              </a:rPr>
              <a:t>ABC,</a:t>
            </a:r>
            <a:r>
              <a:rPr lang="ru-RU" altLang="ru-RU" smtClean="0">
                <a:cs typeface="Arial" charset="0"/>
              </a:rPr>
              <a:t> </a:t>
            </a:r>
            <a:r>
              <a:rPr lang="en-US" altLang="ru-RU" smtClean="0">
                <a:cs typeface="Arial" charset="0"/>
              </a:rPr>
              <a:t>&lt;C=90º</a:t>
            </a:r>
            <a:endParaRPr lang="ru-RU" altLang="ru-RU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mtClean="0">
                <a:cs typeface="Arial" charset="0"/>
              </a:rPr>
              <a:t>AC= 5 </a:t>
            </a:r>
            <a:r>
              <a:rPr lang="ru-RU" altLang="ru-RU" smtClean="0">
                <a:cs typeface="Arial" charset="0"/>
              </a:rPr>
              <a:t>см, </a:t>
            </a:r>
            <a:r>
              <a:rPr lang="en-US" altLang="ru-RU" smtClean="0">
                <a:cs typeface="Arial" charset="0"/>
              </a:rPr>
              <a:t>CB</a:t>
            </a:r>
            <a:r>
              <a:rPr lang="ru-RU" altLang="ru-RU" smtClean="0">
                <a:cs typeface="Arial" charset="0"/>
              </a:rPr>
              <a:t>=</a:t>
            </a:r>
            <a:r>
              <a:rPr lang="en-US" altLang="ru-RU" smtClean="0">
                <a:cs typeface="Arial" charset="0"/>
              </a:rPr>
              <a:t> </a:t>
            </a:r>
            <a:r>
              <a:rPr lang="ru-RU" altLang="ru-RU" smtClean="0">
                <a:cs typeface="Arial" charset="0"/>
              </a:rPr>
              <a:t>7</a:t>
            </a:r>
            <a:r>
              <a:rPr lang="en-US" altLang="ru-RU" smtClean="0">
                <a:cs typeface="Arial" charset="0"/>
              </a:rPr>
              <a:t> </a:t>
            </a:r>
            <a:r>
              <a:rPr lang="ru-RU" altLang="ru-RU" smtClean="0">
                <a:cs typeface="Arial" charset="0"/>
              </a:rPr>
              <a:t>см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mtClean="0">
                <a:cs typeface="Arial" charset="0"/>
              </a:rPr>
              <a:t>Найти: </a:t>
            </a:r>
            <a:r>
              <a:rPr lang="en-US" altLang="ru-RU" smtClean="0">
                <a:cs typeface="Arial" charset="0"/>
              </a:rPr>
              <a:t>AB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mtClean="0">
                <a:cs typeface="Arial" charset="0"/>
              </a:rPr>
              <a:t>Решение: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mtClean="0">
                <a:cs typeface="Arial" charset="0"/>
              </a:rPr>
              <a:t>AB</a:t>
            </a:r>
            <a:r>
              <a:rPr lang="en-US" altLang="ru-RU" baseline="30000" smtClean="0">
                <a:cs typeface="Arial" charset="0"/>
              </a:rPr>
              <a:t>2</a:t>
            </a:r>
            <a:r>
              <a:rPr lang="en-US" altLang="ru-RU" smtClean="0">
                <a:cs typeface="Arial" charset="0"/>
              </a:rPr>
              <a:t>=AC</a:t>
            </a:r>
            <a:r>
              <a:rPr lang="en-US" altLang="ru-RU" baseline="30000" smtClean="0">
                <a:cs typeface="Arial" charset="0"/>
              </a:rPr>
              <a:t>2</a:t>
            </a:r>
            <a:r>
              <a:rPr lang="en-US" altLang="ru-RU" smtClean="0">
                <a:cs typeface="Arial" charset="0"/>
              </a:rPr>
              <a:t>+CB</a:t>
            </a:r>
            <a:r>
              <a:rPr lang="en-US" altLang="ru-RU" baseline="30000" smtClean="0">
                <a:cs typeface="Arial" charset="0"/>
              </a:rPr>
              <a:t>2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mtClean="0">
                <a:cs typeface="Arial" charset="0"/>
              </a:rPr>
              <a:t>AB</a:t>
            </a:r>
            <a:r>
              <a:rPr lang="en-US" altLang="ru-RU" baseline="30000" smtClean="0">
                <a:cs typeface="Arial" charset="0"/>
              </a:rPr>
              <a:t>2</a:t>
            </a:r>
            <a:r>
              <a:rPr lang="en-US" altLang="ru-RU" smtClean="0">
                <a:cs typeface="Arial" charset="0"/>
              </a:rPr>
              <a:t>=49+25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mtClean="0">
                <a:cs typeface="Arial" charset="0"/>
              </a:rPr>
              <a:t>AB</a:t>
            </a:r>
            <a:r>
              <a:rPr lang="en-US" altLang="ru-RU" baseline="30000" smtClean="0">
                <a:cs typeface="Arial" charset="0"/>
              </a:rPr>
              <a:t>2</a:t>
            </a:r>
            <a:r>
              <a:rPr lang="en-US" altLang="ru-RU" smtClean="0">
                <a:cs typeface="Arial" charset="0"/>
              </a:rPr>
              <a:t>=74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mtClean="0"/>
              <a:t>AB=</a:t>
            </a:r>
            <a:endParaRPr lang="en-US" altLang="ru-RU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mtClean="0">
              <a:cs typeface="Arial" charset="0"/>
            </a:endParaRPr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277813" y="2233613"/>
            <a:ext cx="3968750" cy="2514600"/>
            <a:chOff x="1950" y="2367"/>
            <a:chExt cx="6251" cy="3960"/>
          </a:xfrm>
        </p:grpSpPr>
        <p:sp>
          <p:nvSpPr>
            <p:cNvPr id="8198" name="AutoShape 5"/>
            <p:cNvSpPr>
              <a:spLocks noChangeArrowheads="1"/>
            </p:cNvSpPr>
            <p:nvPr/>
          </p:nvSpPr>
          <p:spPr bwMode="auto">
            <a:xfrm>
              <a:off x="2531" y="2907"/>
              <a:ext cx="5040" cy="2700"/>
            </a:xfrm>
            <a:prstGeom prst="rtTriangle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8199" name="Text Box 6"/>
            <p:cNvSpPr txBox="1">
              <a:spLocks noChangeArrowheads="1"/>
            </p:cNvSpPr>
            <p:nvPr/>
          </p:nvSpPr>
          <p:spPr bwMode="auto">
            <a:xfrm>
              <a:off x="5051" y="3807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c</a:t>
              </a:r>
              <a:endParaRPr lang="ru-RU" altLang="ru-RU"/>
            </a:p>
          </p:txBody>
        </p:sp>
        <p:sp>
          <p:nvSpPr>
            <p:cNvPr id="8200" name="Text Box 7"/>
            <p:cNvSpPr txBox="1">
              <a:spLocks noChangeArrowheads="1"/>
            </p:cNvSpPr>
            <p:nvPr/>
          </p:nvSpPr>
          <p:spPr bwMode="auto">
            <a:xfrm>
              <a:off x="4331" y="5607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a</a:t>
              </a:r>
              <a:endParaRPr lang="ru-RU" altLang="ru-RU"/>
            </a:p>
          </p:txBody>
        </p:sp>
        <p:sp>
          <p:nvSpPr>
            <p:cNvPr id="8201" name="Text Box 8"/>
            <p:cNvSpPr txBox="1">
              <a:spLocks noChangeArrowheads="1"/>
            </p:cNvSpPr>
            <p:nvPr/>
          </p:nvSpPr>
          <p:spPr bwMode="auto">
            <a:xfrm>
              <a:off x="1950" y="3807"/>
              <a:ext cx="600" cy="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b</a:t>
              </a:r>
              <a:endParaRPr lang="ru-RU" altLang="ru-RU"/>
            </a:p>
          </p:txBody>
        </p:sp>
        <p:sp>
          <p:nvSpPr>
            <p:cNvPr id="8202" name="Text Box 9"/>
            <p:cNvSpPr txBox="1">
              <a:spLocks noChangeArrowheads="1"/>
            </p:cNvSpPr>
            <p:nvPr/>
          </p:nvSpPr>
          <p:spPr bwMode="auto">
            <a:xfrm>
              <a:off x="2036" y="5412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C</a:t>
              </a:r>
              <a:endParaRPr lang="ru-RU" altLang="ru-RU"/>
            </a:p>
          </p:txBody>
        </p:sp>
        <p:sp>
          <p:nvSpPr>
            <p:cNvPr id="8203" name="Text Box 10"/>
            <p:cNvSpPr txBox="1">
              <a:spLocks noChangeArrowheads="1"/>
            </p:cNvSpPr>
            <p:nvPr/>
          </p:nvSpPr>
          <p:spPr bwMode="auto">
            <a:xfrm>
              <a:off x="7601" y="5352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B</a:t>
              </a:r>
              <a:endParaRPr lang="ru-RU" altLang="ru-RU"/>
            </a:p>
          </p:txBody>
        </p:sp>
        <p:sp>
          <p:nvSpPr>
            <p:cNvPr id="8204" name="Text Box 11"/>
            <p:cNvSpPr txBox="1">
              <a:spLocks noChangeArrowheads="1"/>
            </p:cNvSpPr>
            <p:nvPr/>
          </p:nvSpPr>
          <p:spPr bwMode="auto">
            <a:xfrm>
              <a:off x="2171" y="2367"/>
              <a:ext cx="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ru-RU" sz="2000"/>
                <a:t>A</a:t>
              </a:r>
              <a:endParaRPr lang="ru-RU" altLang="ru-RU"/>
            </a:p>
          </p:txBody>
        </p:sp>
      </p:grp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5819775" y="5813425"/>
          <a:ext cx="720725" cy="523875"/>
        </p:xfrm>
        <a:graphic>
          <a:graphicData uri="http://schemas.openxmlformats.org/presentationml/2006/ole">
            <p:oleObj spid="_x0000_s8197" name="Формула" r:id="rId3" imgW="317362" imgH="228501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smtClean="0"/>
              <a:t>Вычислить площадь многоугольника</a:t>
            </a:r>
            <a:endParaRPr lang="en-US" altLang="ru-RU" sz="4000" smtClean="0"/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1760538" y="2500313"/>
            <a:ext cx="2827337" cy="2789237"/>
          </a:xfrm>
          <a:prstGeom prst="rect">
            <a:avLst/>
          </a:prstGeom>
          <a:solidFill>
            <a:srgbClr val="FFFFFF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9220" name="Line 6"/>
          <p:cNvSpPr>
            <a:spLocks noChangeShapeType="1"/>
          </p:cNvSpPr>
          <p:nvPr/>
        </p:nvSpPr>
        <p:spPr bwMode="auto">
          <a:xfrm>
            <a:off x="5372100" y="8150225"/>
            <a:ext cx="10287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Line 7"/>
          <p:cNvSpPr>
            <a:spLocks noChangeShapeType="1"/>
          </p:cNvSpPr>
          <p:nvPr/>
        </p:nvSpPr>
        <p:spPr bwMode="auto">
          <a:xfrm>
            <a:off x="5588000" y="8366125"/>
            <a:ext cx="10287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AutoShape 10"/>
          <p:cNvSpPr>
            <a:spLocks noChangeArrowheads="1"/>
          </p:cNvSpPr>
          <p:nvPr/>
        </p:nvSpPr>
        <p:spPr bwMode="auto">
          <a:xfrm>
            <a:off x="4632325" y="2451100"/>
            <a:ext cx="958850" cy="281781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9223" name="Text Box 11"/>
          <p:cNvSpPr txBox="1">
            <a:spLocks noChangeArrowheads="1"/>
          </p:cNvSpPr>
          <p:nvPr/>
        </p:nvSpPr>
        <p:spPr bwMode="auto">
          <a:xfrm>
            <a:off x="1096963" y="4044950"/>
            <a:ext cx="646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3 см</a:t>
            </a:r>
            <a:endParaRPr lang="en-US" altLang="ru-RU"/>
          </a:p>
        </p:txBody>
      </p:sp>
      <p:sp>
        <p:nvSpPr>
          <p:cNvPr id="9224" name="Text Box 12"/>
          <p:cNvSpPr txBox="1">
            <a:spLocks noChangeArrowheads="1"/>
          </p:cNvSpPr>
          <p:nvPr/>
        </p:nvSpPr>
        <p:spPr bwMode="auto">
          <a:xfrm>
            <a:off x="4845050" y="5326063"/>
            <a:ext cx="582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1см</a:t>
            </a:r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Можно ли решить задачу?</a:t>
            </a:r>
            <a:endParaRPr lang="en-US" altLang="ru-RU" smtClean="0"/>
          </a:p>
        </p:txBody>
      </p:sp>
      <p:sp>
        <p:nvSpPr>
          <p:cNvPr id="10243" name="AutoShape 4"/>
          <p:cNvSpPr>
            <a:spLocks noChangeArrowheads="1"/>
          </p:cNvSpPr>
          <p:nvPr/>
        </p:nvSpPr>
        <p:spPr bwMode="auto">
          <a:xfrm rot="4391311">
            <a:off x="388144" y="2169319"/>
            <a:ext cx="3781425" cy="326231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3763963" y="1931988"/>
            <a:ext cx="5021262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3600"/>
              <a:t>Дано:</a:t>
            </a:r>
          </a:p>
          <a:p>
            <a:r>
              <a:rPr lang="ru-RU" altLang="ru-RU" sz="3600"/>
              <a:t>АВС прям.треугольник</a:t>
            </a:r>
          </a:p>
          <a:p>
            <a:r>
              <a:rPr lang="ru-RU" altLang="ru-RU" sz="3600"/>
              <a:t>ВС=3см;   ВА=6см</a:t>
            </a:r>
          </a:p>
          <a:p>
            <a:r>
              <a:rPr lang="ru-RU" altLang="ru-RU" sz="3600"/>
              <a:t>Найти:</a:t>
            </a:r>
          </a:p>
          <a:p>
            <a:r>
              <a:rPr lang="ru-RU" altLang="ru-RU" sz="3600"/>
              <a:t>АС=?</a:t>
            </a:r>
            <a:endParaRPr lang="en-US" altLang="ru-RU" sz="3600"/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136525" y="189547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В</a:t>
            </a:r>
            <a:endParaRPr lang="en-US" altLang="ru-RU"/>
          </a:p>
        </p:txBody>
      </p:sp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3427413" y="122555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А</a:t>
            </a:r>
            <a:endParaRPr lang="en-US" altLang="ru-RU"/>
          </a:p>
        </p:txBody>
      </p:sp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1584325" y="570547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С</a:t>
            </a:r>
            <a:endParaRPr lang="en-US" altLang="ru-RU"/>
          </a:p>
        </p:txBody>
      </p:sp>
      <p:sp>
        <p:nvSpPr>
          <p:cNvPr id="10248" name="Text Box 9"/>
          <p:cNvSpPr txBox="1">
            <a:spLocks noChangeArrowheads="1"/>
          </p:cNvSpPr>
          <p:nvPr/>
        </p:nvSpPr>
        <p:spPr bwMode="auto">
          <a:xfrm>
            <a:off x="242888" y="4059238"/>
            <a:ext cx="582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6см</a:t>
            </a:r>
            <a:endParaRPr lang="en-US" altLang="ru-RU"/>
          </a:p>
        </p:txBody>
      </p:sp>
      <p:sp>
        <p:nvSpPr>
          <p:cNvPr id="10249" name="Text Box 10"/>
          <p:cNvSpPr txBox="1">
            <a:spLocks noChangeArrowheads="1"/>
          </p:cNvSpPr>
          <p:nvPr/>
        </p:nvSpPr>
        <p:spPr bwMode="auto">
          <a:xfrm>
            <a:off x="1736725" y="1514475"/>
            <a:ext cx="582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/>
              <a:t>3см</a:t>
            </a:r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ema_pifagora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teorema_pifagora</Template>
  <TotalTime>1324</TotalTime>
  <Words>897</Words>
  <Application>Microsoft Office PowerPoint</Application>
  <PresentationFormat>Экран (4:3)</PresentationFormat>
  <Paragraphs>288</Paragraphs>
  <Slides>35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6" baseType="lpstr">
      <vt:lpstr>Arial</vt:lpstr>
      <vt:lpstr>Monotype Corsiva</vt:lpstr>
      <vt:lpstr>Arial Narrow</vt:lpstr>
      <vt:lpstr>Century Schoolbook</vt:lpstr>
      <vt:lpstr>Wingdings</vt:lpstr>
      <vt:lpstr>Times New Roman</vt:lpstr>
      <vt:lpstr>Galant</vt:lpstr>
      <vt:lpstr>Comic Sans MS</vt:lpstr>
      <vt:lpstr>Sylfaen</vt:lpstr>
      <vt:lpstr>teorema_pifagora</vt:lpstr>
      <vt:lpstr>Microsoft Equation 3.0</vt:lpstr>
      <vt:lpstr>Урок геометрии 8 класс</vt:lpstr>
      <vt:lpstr>“Пифагоровы штаны во все стороны равны” Почему так утверждали?   </vt:lpstr>
      <vt:lpstr>Слайд 3</vt:lpstr>
      <vt:lpstr>Цели:</vt:lpstr>
      <vt:lpstr>Повторение</vt:lpstr>
      <vt:lpstr>Задача №1 Устно найдите площади треугольников </vt:lpstr>
      <vt:lpstr>Задача №2</vt:lpstr>
      <vt:lpstr>Вычислить площадь многоугольника</vt:lpstr>
      <vt:lpstr>Можно ли решить задачу?</vt:lpstr>
      <vt:lpstr> Практическая работа </vt:lpstr>
      <vt:lpstr>Слайд 11</vt:lpstr>
      <vt:lpstr>Первая формулировка теоремы Пифагора</vt:lpstr>
      <vt:lpstr>Пифагор Самосский </vt:lpstr>
      <vt:lpstr>Слайд 14</vt:lpstr>
      <vt:lpstr>Прямоугольные треугольники с целочисленными сторонами называют египетскими</vt:lpstr>
      <vt:lpstr>О теореме Пифагора </vt:lpstr>
      <vt:lpstr>Слайд 17</vt:lpstr>
      <vt:lpstr> Американский автор Э. Лумис в книге «Пифагорово предложение», вышедшей в 1940 г., собрал 370 разных доказательств!  Существует около 500 различных доказательств этой теоремы (геометрических, алгебраических, механических и т.д.).  </vt:lpstr>
      <vt:lpstr>Устная исследовательская работа №2 Доказательство теоремы Пифагора путем построения квадратов на сторонах треугольника. Задания: 1.Определить вид выделенного треугольника.                     2.Вставить пропущенные слова в предложении.  Квадраты, построенные на катетах, состоят из ……. одинаковых треугольников, а квадрат, построенный на гипотенузе состоит из …….таких треугольников. 3.Найдите площади всех квадратов 4.Сформулируйте теорему Пифагора</vt:lpstr>
      <vt:lpstr>   «Вывод формулы теоремы Пифагора с помощью геометрических фигур»  Задание: Если заштриховать …..треугольника на одном рисунке, то останется …… площадью ……, а если заштриховать такие же……треугольника на втором рисунке, то останутся ……. площадью …. и …..</vt:lpstr>
      <vt:lpstr>Если заштриховать 4 треугольника на одном рисунке, то останется квадрат площадью с2, а если заштриховать такие же 4 треугольника на втором рисунке, то останутся квадраты площадью a2 и b2</vt:lpstr>
      <vt:lpstr> Доказательство теоремы Пифагора</vt:lpstr>
      <vt:lpstr>В прямоугольном треугольнике ABC </vt:lpstr>
      <vt:lpstr>Можно ли найти АС?</vt:lpstr>
      <vt:lpstr>Задача №2</vt:lpstr>
      <vt:lpstr>Слайд 26</vt:lpstr>
      <vt:lpstr>Слайд 27</vt:lpstr>
      <vt:lpstr>Задача  Запишите теорему Пифагора для каждого из треугольников</vt:lpstr>
      <vt:lpstr>Слайд 29</vt:lpstr>
      <vt:lpstr> «Пифагоровы штаны во все стороны равны»  Почему так утверждали?</vt:lpstr>
      <vt:lpstr>Слайд 31</vt:lpstr>
      <vt:lpstr>Задание на дом</vt:lpstr>
      <vt:lpstr>Итог урока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Пифагора</dc:title>
  <dc:creator>Денис</dc:creator>
  <cp:lastModifiedBy>re</cp:lastModifiedBy>
  <cp:revision>47</cp:revision>
  <dcterms:created xsi:type="dcterms:W3CDTF">2009-09-27T07:51:19Z</dcterms:created>
  <dcterms:modified xsi:type="dcterms:W3CDTF">2014-04-03T12:46:50Z</dcterms:modified>
</cp:coreProperties>
</file>