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91" r:id="rId4"/>
    <p:sldId id="276" r:id="rId5"/>
    <p:sldId id="277" r:id="rId6"/>
    <p:sldId id="278" r:id="rId7"/>
    <p:sldId id="293" r:id="rId8"/>
    <p:sldId id="275" r:id="rId9"/>
    <p:sldId id="262" r:id="rId10"/>
    <p:sldId id="267" r:id="rId11"/>
    <p:sldId id="268" r:id="rId12"/>
    <p:sldId id="269" r:id="rId13"/>
    <p:sldId id="270" r:id="rId14"/>
    <p:sldId id="271" r:id="rId15"/>
    <p:sldId id="279" r:id="rId16"/>
    <p:sldId id="289" r:id="rId17"/>
    <p:sldId id="281" r:id="rId18"/>
    <p:sldId id="282" r:id="rId19"/>
    <p:sldId id="283" r:id="rId20"/>
    <p:sldId id="284" r:id="rId21"/>
    <p:sldId id="286" r:id="rId22"/>
    <p:sldId id="295" r:id="rId23"/>
    <p:sldId id="288" r:id="rId24"/>
    <p:sldId id="259" r:id="rId2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0A8DA"/>
    <a:srgbClr val="357DA9"/>
    <a:srgbClr val="333333"/>
    <a:srgbClr val="C5C5C5"/>
    <a:srgbClr val="C0C0C0"/>
    <a:srgbClr val="DDDDDD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32" autoAdjust="0"/>
    <p:restoredTop sz="95086" autoAdjust="0"/>
  </p:normalViewPr>
  <p:slideViewPr>
    <p:cSldViewPr>
      <p:cViewPr varScale="1">
        <p:scale>
          <a:sx n="45" d="100"/>
          <a:sy n="45" d="100"/>
        </p:scale>
        <p:origin x="-12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5DD8D74-901B-4C71-AAB7-21E1B69221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C5C5C5"/>
            </a:gs>
            <a:gs pos="100000">
              <a:srgbClr val="70A8DA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3"/>
          <p:cNvSpPr>
            <a:spLocks noChangeArrowheads="1"/>
          </p:cNvSpPr>
          <p:nvPr/>
        </p:nvSpPr>
        <p:spPr bwMode="gray">
          <a:xfrm>
            <a:off x="900113" y="5300663"/>
            <a:ext cx="742950" cy="74295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5" name="Group 75"/>
          <p:cNvGrpSpPr>
            <a:grpSpLocks/>
          </p:cNvGrpSpPr>
          <p:nvPr/>
        </p:nvGrpSpPr>
        <p:grpSpPr bwMode="auto">
          <a:xfrm>
            <a:off x="112713" y="5954713"/>
            <a:ext cx="8936037" cy="631825"/>
            <a:chOff x="71" y="3751"/>
            <a:chExt cx="5629" cy="398"/>
          </a:xfrm>
        </p:grpSpPr>
        <p:sp>
          <p:nvSpPr>
            <p:cNvPr id="6" name="Freeform 24"/>
            <p:cNvSpPr>
              <a:spLocks/>
            </p:cNvSpPr>
            <p:nvPr userDrawn="1"/>
          </p:nvSpPr>
          <p:spPr bwMode="gray">
            <a:xfrm>
              <a:off x="71" y="3751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64" y="118"/>
                </a:cxn>
                <a:cxn ang="0">
                  <a:pos x="4329" y="0"/>
                </a:cxn>
                <a:cxn ang="0">
                  <a:pos x="5623" y="0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78" y="103"/>
                    <a:pt x="3343" y="137"/>
                    <a:pt x="4064" y="118"/>
                  </a:cubicBezTo>
                  <a:lnTo>
                    <a:pt x="4329" y="0"/>
                  </a:lnTo>
                  <a:lnTo>
                    <a:pt x="5623" y="0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5"/>
            <p:cNvSpPr>
              <a:spLocks/>
            </p:cNvSpPr>
            <p:nvPr userDrawn="1"/>
          </p:nvSpPr>
          <p:spPr bwMode="gray">
            <a:xfrm>
              <a:off x="71" y="3800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82" y="118"/>
                </a:cxn>
                <a:cxn ang="0">
                  <a:pos x="4345" y="0"/>
                </a:cxn>
                <a:cxn ang="0">
                  <a:pos x="5623" y="6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80" y="103"/>
                    <a:pt x="3358" y="137"/>
                    <a:pt x="4082" y="118"/>
                  </a:cubicBezTo>
                  <a:lnTo>
                    <a:pt x="4345" y="0"/>
                  </a:lnTo>
                  <a:lnTo>
                    <a:pt x="5623" y="6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6"/>
            <p:cNvSpPr>
              <a:spLocks/>
            </p:cNvSpPr>
            <p:nvPr userDrawn="1"/>
          </p:nvSpPr>
          <p:spPr bwMode="gray">
            <a:xfrm>
              <a:off x="4209" y="3833"/>
              <a:ext cx="1491" cy="88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223" y="0"/>
                </a:cxn>
                <a:cxn ang="0">
                  <a:pos x="1491" y="0"/>
                </a:cxn>
                <a:cxn ang="0">
                  <a:pos x="1488" y="60"/>
                </a:cxn>
                <a:cxn ang="0">
                  <a:pos x="383" y="59"/>
                </a:cxn>
                <a:cxn ang="0">
                  <a:pos x="273" y="88"/>
                </a:cxn>
                <a:cxn ang="0">
                  <a:pos x="0" y="84"/>
                </a:cxn>
              </a:cxnLst>
              <a:rect l="0" t="0" r="r" b="b"/>
              <a:pathLst>
                <a:path w="1491" h="88">
                  <a:moveTo>
                    <a:pt x="0" y="84"/>
                  </a:moveTo>
                  <a:lnTo>
                    <a:pt x="223" y="0"/>
                  </a:lnTo>
                  <a:lnTo>
                    <a:pt x="1491" y="0"/>
                  </a:lnTo>
                  <a:lnTo>
                    <a:pt x="1488" y="60"/>
                  </a:lnTo>
                  <a:lnTo>
                    <a:pt x="383" y="59"/>
                  </a:lnTo>
                  <a:lnTo>
                    <a:pt x="273" y="88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" name="Rectangle 28"/>
          <p:cNvSpPr>
            <a:spLocks noChangeArrowheads="1"/>
          </p:cNvSpPr>
          <p:nvPr/>
        </p:nvSpPr>
        <p:spPr bwMode="gray">
          <a:xfrm>
            <a:off x="114300" y="6610350"/>
            <a:ext cx="8931275" cy="1635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Rectangle 42"/>
          <p:cNvSpPr>
            <a:spLocks noChangeArrowheads="1"/>
          </p:cNvSpPr>
          <p:nvPr/>
        </p:nvSpPr>
        <p:spPr bwMode="gray">
          <a:xfrm>
            <a:off x="107950" y="5300663"/>
            <a:ext cx="741363" cy="744537"/>
          </a:xfrm>
          <a:prstGeom prst="rect">
            <a:avLst/>
          </a:prstGeom>
          <a:solidFill>
            <a:srgbClr val="70A8D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Rectangle 50"/>
          <p:cNvSpPr>
            <a:spLocks noChangeArrowheads="1"/>
          </p:cNvSpPr>
          <p:nvPr/>
        </p:nvSpPr>
        <p:spPr bwMode="gray">
          <a:xfrm>
            <a:off x="120650" y="4511675"/>
            <a:ext cx="741363" cy="74295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2" name="Picture 76" descr="j0400050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404813"/>
            <a:ext cx="2663825" cy="1774825"/>
          </a:xfrm>
          <a:prstGeom prst="rect">
            <a:avLst/>
          </a:prstGeom>
          <a:noFill/>
          <a:ln w="57150" cmpd="thinThick">
            <a:solidFill>
              <a:srgbClr val="357DA9"/>
            </a:solidFill>
            <a:miter lim="800000"/>
            <a:headEnd/>
            <a:tailEnd/>
          </a:ln>
        </p:spPr>
      </p:pic>
      <p:pic>
        <p:nvPicPr>
          <p:cNvPr id="13" name="Picture 77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788" y="404813"/>
            <a:ext cx="2663825" cy="1773237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4" name="Picture 79" descr="2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6600" y="404813"/>
            <a:ext cx="2665413" cy="1782762"/>
          </a:xfrm>
          <a:prstGeom prst="rect">
            <a:avLst/>
          </a:prstGeom>
          <a:solidFill>
            <a:srgbClr val="70A8DA"/>
          </a:solidFill>
          <a:ln w="57150" cmpd="thinThick">
            <a:solidFill>
              <a:srgbClr val="357DA9"/>
            </a:solidFill>
            <a:miter lim="800000"/>
            <a:headEnd/>
            <a:tailEnd/>
          </a:ln>
        </p:spPr>
      </p:pic>
      <p:sp>
        <p:nvSpPr>
          <p:cNvPr id="15" name="Freeform 80" descr="Dark upward diagonal"/>
          <p:cNvSpPr>
            <a:spLocks/>
          </p:cNvSpPr>
          <p:nvPr userDrawn="1"/>
        </p:nvSpPr>
        <p:spPr bwMode="gray">
          <a:xfrm>
            <a:off x="122238" y="115888"/>
            <a:ext cx="8956675" cy="1793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437063"/>
            <a:ext cx="4811712" cy="403225"/>
          </a:xfrm>
        </p:spPr>
        <p:txBody>
          <a:bodyPr/>
          <a:lstStyle>
            <a:lvl1pPr marL="0" indent="0" algn="r">
              <a:buFontTx/>
              <a:buNone/>
              <a:defRPr sz="1600" i="1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613" y="2781300"/>
            <a:ext cx="6019800" cy="1470025"/>
          </a:xfrm>
        </p:spPr>
        <p:txBody>
          <a:bodyPr/>
          <a:lstStyle>
            <a:lvl1pPr algn="r">
              <a:defRPr sz="4800">
                <a:solidFill>
                  <a:srgbClr val="000000"/>
                </a:solidFill>
              </a:defRPr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1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237288"/>
            <a:ext cx="2205037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55875" y="6237288"/>
            <a:ext cx="2990850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084888" y="6237288"/>
            <a:ext cx="2205037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5C0DC-ED18-4682-8177-A2858D1F5A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2F55E-C305-4A84-98A1-D6ED4D1723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77038" y="238125"/>
            <a:ext cx="2125662" cy="5934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238125"/>
            <a:ext cx="6229350" cy="5934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20FDF-44C4-466B-A3F9-1F83CABE1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15906-F039-4B2E-B9CC-0EC43D0BF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3AC4D-A835-4E18-8F64-D2D698160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1268413"/>
            <a:ext cx="4176712" cy="4903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268413"/>
            <a:ext cx="4178300" cy="4903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9BCC2-3C8E-4202-8FD3-055A827CD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B40B6-E9D4-4EEE-95BB-82C86251B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48AC8-A6EF-452E-AAEB-2F4DE9D62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4CCC0-CF75-49B5-9740-4FD21A8C5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011A2-4C7E-49B0-8268-335CE14F3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AD554-BAAC-44D5-B8DE-7C8157F90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>
            <a:off x="6553200" y="6013450"/>
            <a:ext cx="2392363" cy="563563"/>
            <a:chOff x="1566" y="164"/>
            <a:chExt cx="1455" cy="425"/>
          </a:xfrm>
        </p:grpSpPr>
        <p:sp>
          <p:nvSpPr>
            <p:cNvPr id="1032" name="Freeform 8"/>
            <p:cNvSpPr>
              <a:spLocks/>
            </p:cNvSpPr>
            <p:nvPr/>
          </p:nvSpPr>
          <p:spPr bwMode="gray">
            <a:xfrm>
              <a:off x="1892" y="468"/>
              <a:ext cx="39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gray">
            <a:xfrm>
              <a:off x="2271" y="450"/>
              <a:ext cx="45" cy="139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" name="Freeform 10"/>
            <p:cNvSpPr>
              <a:spLocks/>
            </p:cNvSpPr>
            <p:nvPr/>
          </p:nvSpPr>
          <p:spPr bwMode="gray">
            <a:xfrm>
              <a:off x="1765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" name="Freeform 11"/>
            <p:cNvSpPr>
              <a:spLocks/>
            </p:cNvSpPr>
            <p:nvPr/>
          </p:nvSpPr>
          <p:spPr bwMode="gray">
            <a:xfrm>
              <a:off x="2792" y="378"/>
              <a:ext cx="144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gray">
            <a:xfrm>
              <a:off x="2631" y="457"/>
              <a:ext cx="89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gray">
            <a:xfrm>
              <a:off x="2430" y="403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gray">
            <a:xfrm>
              <a:off x="1914" y="233"/>
              <a:ext cx="166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" name="Freeform 15"/>
            <p:cNvSpPr>
              <a:spLocks/>
            </p:cNvSpPr>
            <p:nvPr/>
          </p:nvSpPr>
          <p:spPr bwMode="gray">
            <a:xfrm>
              <a:off x="2514" y="379"/>
              <a:ext cx="92" cy="210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gray">
            <a:xfrm>
              <a:off x="1566" y="297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gray">
            <a:xfrm>
              <a:off x="2596" y="332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gray">
            <a:xfrm>
              <a:off x="1672" y="164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gray">
            <a:xfrm>
              <a:off x="2065" y="362"/>
              <a:ext cx="98" cy="227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gray">
            <a:xfrm>
              <a:off x="2921" y="362"/>
              <a:ext cx="100" cy="227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gray">
            <a:xfrm>
              <a:off x="2273" y="187"/>
              <a:ext cx="182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gray">
            <a:xfrm>
              <a:off x="2161" y="215"/>
              <a:ext cx="98" cy="374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gray">
            <a:xfrm>
              <a:off x="2708" y="215"/>
              <a:ext cx="97" cy="374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49" name="Freeform 25"/>
          <p:cNvSpPr>
            <a:spLocks/>
          </p:cNvSpPr>
          <p:nvPr/>
        </p:nvSpPr>
        <p:spPr bwMode="gray">
          <a:xfrm>
            <a:off x="95250" y="6446838"/>
            <a:ext cx="8970963" cy="314325"/>
          </a:xfrm>
          <a:custGeom>
            <a:avLst/>
            <a:gdLst/>
            <a:ahLst/>
            <a:cxnLst>
              <a:cxn ang="0">
                <a:pos x="4" y="198"/>
              </a:cxn>
              <a:cxn ang="0">
                <a:pos x="5651" y="198"/>
              </a:cxn>
              <a:cxn ang="0">
                <a:pos x="5646" y="94"/>
              </a:cxn>
              <a:cxn ang="0">
                <a:pos x="1491" y="94"/>
              </a:cxn>
              <a:cxn ang="0">
                <a:pos x="1343" y="2"/>
              </a:cxn>
              <a:cxn ang="0">
                <a:pos x="0" y="0"/>
              </a:cxn>
              <a:cxn ang="0">
                <a:pos x="4" y="198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0" name="Freeform 26"/>
          <p:cNvSpPr>
            <a:spLocks/>
          </p:cNvSpPr>
          <p:nvPr/>
        </p:nvSpPr>
        <p:spPr bwMode="gray">
          <a:xfrm>
            <a:off x="95250" y="6491288"/>
            <a:ext cx="89757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5650" y="169"/>
              </a:cxn>
              <a:cxn ang="0">
                <a:pos x="5646" y="95"/>
              </a:cxn>
              <a:cxn ang="0">
                <a:pos x="1478" y="95"/>
              </a:cxn>
              <a:cxn ang="0">
                <a:pos x="1317" y="3"/>
              </a:cxn>
              <a:cxn ang="0">
                <a:pos x="0" y="0"/>
              </a:cxn>
              <a:cxn ang="0">
                <a:pos x="0" y="176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1" name="Freeform 27" descr="Dark upward diagonal"/>
          <p:cNvSpPr>
            <a:spLocks/>
          </p:cNvSpPr>
          <p:nvPr/>
        </p:nvSpPr>
        <p:spPr bwMode="gray">
          <a:xfrm>
            <a:off x="96838" y="74613"/>
            <a:ext cx="8956675" cy="1793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2" name="Freeform 28"/>
          <p:cNvSpPr>
            <a:spLocks/>
          </p:cNvSpPr>
          <p:nvPr/>
        </p:nvSpPr>
        <p:spPr bwMode="gray">
          <a:xfrm>
            <a:off x="92075" y="307975"/>
            <a:ext cx="8955088" cy="9382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3" name="Freeform 29"/>
          <p:cNvSpPr>
            <a:spLocks/>
          </p:cNvSpPr>
          <p:nvPr/>
        </p:nvSpPr>
        <p:spPr bwMode="gray">
          <a:xfrm>
            <a:off x="92075" y="306388"/>
            <a:ext cx="8955088" cy="836612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9" name="Freeform 35"/>
          <p:cNvSpPr>
            <a:spLocks/>
          </p:cNvSpPr>
          <p:nvPr/>
        </p:nvSpPr>
        <p:spPr bwMode="gray">
          <a:xfrm>
            <a:off x="6896100" y="1047750"/>
            <a:ext cx="2155825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358" y="0"/>
              </a:cxn>
              <a:cxn ang="0">
                <a:pos x="1356" y="32"/>
              </a:cxn>
              <a:cxn ang="0">
                <a:pos x="60" y="33"/>
              </a:cxn>
              <a:cxn ang="0">
                <a:pos x="0" y="2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38125"/>
            <a:ext cx="764381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35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95288" y="1268413"/>
            <a:ext cx="8507412" cy="490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79388" y="6381750"/>
            <a:ext cx="1712912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63938" y="6308725"/>
            <a:ext cx="23114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116763" y="6323013"/>
            <a:ext cx="161607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D8EAF6BA-0C50-4E80-8F42-5C10B68CC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9" name="Picture 39" descr="2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812088" y="333375"/>
            <a:ext cx="1150937" cy="769938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3.xml"/><Relationship Id="rId1" Type="http://schemas.openxmlformats.org/officeDocument/2006/relationships/audio" Target="file:///H:\&#1050;&#1051;&#1042;%202012-2013\&#1054;&#1082;&#1090;&#1103;&#1073;&#1088;&#1103;%202012%20&#1050;&#1051;&#1042;\31.10.12%20%20&#1054;&#1059;%20&#1057;&#1048;&#1057;%20&#1074;%208&#1073;\8&#1056;&#1071;%20&#1057;&#1043;&#1057;%20&#1050;&#1051;&#1042;%20%20&#1054;&#1089;&#1085;&#1086;&#1074;&#1072;\&#1055;&#1088;&#1077;&#1079;&#1077;&#1085;&#1090;&#1072;&#1094;&#1080;&#1103;\&#1054;&#1076;&#1085;&#1072;&#1078;&#1076;&#1099;%20&#1089;&#1101;&#1088;%20&#1048;&#1089;&#1072;&#1082;%20&#1053;&#1100;&#1102;&#1090;&#1086;&#1085;.m3u" TargetMode="Externa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examen.ru/doklady/isaak_njuton.shtml" TargetMode="External"/><Relationship Id="rId13" Type="http://schemas.openxmlformats.org/officeDocument/2006/relationships/hyperlink" Target="http://ru.wikipedia.org/wiki/%CD%FC%FE%F2%EE%ED,_%C8%F1%E0%E0%EA" TargetMode="External"/><Relationship Id="rId18" Type="http://schemas.openxmlformats.org/officeDocument/2006/relationships/hyperlink" Target="http://andid.ucoz.ru/news/platon_i_aristotel/2012-08-26-202" TargetMode="External"/><Relationship Id="rId3" Type="http://schemas.openxmlformats.org/officeDocument/2006/relationships/hyperlink" Target="http://www.licey.net/" TargetMode="External"/><Relationship Id="rId21" Type="http://schemas.openxmlformats.org/officeDocument/2006/relationships/hyperlink" Target="http://perwerts.ru/novosti-industrii/nou-hau-iz-stali-skelter-helter-ili-kak-borotsja-s.html" TargetMode="External"/><Relationship Id="rId7" Type="http://schemas.openxmlformats.org/officeDocument/2006/relationships/hyperlink" Target="http://www.bywords.ru/Author.aspx?id=146" TargetMode="External"/><Relationship Id="rId12" Type="http://schemas.openxmlformats.org/officeDocument/2006/relationships/hyperlink" Target="http://ru.wikipedia.org/" TargetMode="External"/><Relationship Id="rId17" Type="http://schemas.openxmlformats.org/officeDocument/2006/relationships/hyperlink" Target="http://prezentacia.ucoz.ru/" TargetMode="External"/><Relationship Id="rId25" Type="http://schemas.openxmlformats.org/officeDocument/2006/relationships/hyperlink" Target="http://olgaracitina.ucoz.ru/publ/raznye_kliparty_png/frukty_ovoshhi/na_prozrachnom_fone/49-1-0-492" TargetMode="External"/><Relationship Id="rId2" Type="http://schemas.openxmlformats.org/officeDocument/2006/relationships/hyperlink" Target="http://pbca.ru/stab/numb_6.htm" TargetMode="External"/><Relationship Id="rId16" Type="http://schemas.openxmlformats.org/officeDocument/2006/relationships/hyperlink" Target="http://etorealno.ru/" TargetMode="External"/><Relationship Id="rId20" Type="http://schemas.openxmlformats.org/officeDocument/2006/relationships/hyperlink" Target="http://www.bard.ru/cgi-bin/trackography.cgi?nam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ywords.ru/" TargetMode="External"/><Relationship Id="rId11" Type="http://schemas.openxmlformats.org/officeDocument/2006/relationships/hyperlink" Target="http://to-name.ru/" TargetMode="External"/><Relationship Id="rId24" Type="http://schemas.openxmlformats.org/officeDocument/2006/relationships/hyperlink" Target="http://olgaracitina.ucoz.ru/" TargetMode="External"/><Relationship Id="rId5" Type="http://schemas.openxmlformats.org/officeDocument/2006/relationships/hyperlink" Target="http://math-school.narod.ru/" TargetMode="External"/><Relationship Id="rId15" Type="http://schemas.openxmlformats.org/officeDocument/2006/relationships/hyperlink" Target="http://web-fizika.narod.ru/apple.htm" TargetMode="External"/><Relationship Id="rId23" Type="http://schemas.openxmlformats.org/officeDocument/2006/relationships/hyperlink" Target="http://www.companion.ua/articles/content?id=48083&amp;Callback=0" TargetMode="External"/><Relationship Id="rId10" Type="http://schemas.openxmlformats.org/officeDocument/2006/relationships/hyperlink" Target="https://festival.1september.ru/authors/203-650-964" TargetMode="External"/><Relationship Id="rId19" Type="http://schemas.openxmlformats.org/officeDocument/2006/relationships/hyperlink" Target="http://forum.myjackson.ru/topic/167-%d1%87%d1%82%d0%be-%d0%b4%d1%80%d1%83%d0%b3%d0%b8%d0%b5-%d0%b7%d0%bd%d0%b0%d0%bc%d0%b5%d0%bd%d0%b8%d1%82%d0%be%d1%81%d1%82%d0%b8-%d0%b3%d0%be%d0%b2%d0%be%d1%80%d1%8f%d1%82-%d0%be-%d0%bc%d0%b0%d0%b9%d0%ba%d0%bb%d0%b5/page__st__400" TargetMode="External"/><Relationship Id="rId4" Type="http://schemas.openxmlformats.org/officeDocument/2006/relationships/hyperlink" Target="http://www.gramota.ru/" TargetMode="External"/><Relationship Id="rId9" Type="http://schemas.openxmlformats.org/officeDocument/2006/relationships/hyperlink" Target="https://festival.1september.ru/" TargetMode="External"/><Relationship Id="rId14" Type="http://schemas.openxmlformats.org/officeDocument/2006/relationships/hyperlink" Target="http://web-fizika.narod.ru/" TargetMode="External"/><Relationship Id="rId22" Type="http://schemas.openxmlformats.org/officeDocument/2006/relationships/hyperlink" Target="http://papyrus-net.livejournal.com/116208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50" y="2500313"/>
            <a:ext cx="8858250" cy="2214562"/>
          </a:xfrm>
        </p:spPr>
        <p:txBody>
          <a:bodyPr/>
          <a:lstStyle/>
          <a:p>
            <a:pPr algn="ctr" eaLnBrk="1" hangingPunct="1"/>
            <a:r>
              <a:rPr lang="ru-RU" sz="5400" smtClean="0"/>
              <a:t>Составное глагольное сказуемое </a:t>
            </a:r>
            <a:br>
              <a:rPr lang="ru-RU" sz="5400" smtClean="0"/>
            </a:br>
            <a:endParaRPr lang="ru-RU" sz="5400" i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429250" y="4429125"/>
            <a:ext cx="3382963" cy="1500188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Составитель: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Куляшова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Лилия Владимировна , учитель русского языка ГБОУ СОШ 797 г. Москвы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2875" y="1643063"/>
            <a:ext cx="2286000" cy="1785937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bg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314700" algn="ctr"/>
              </a:tabLs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СОСТАВНОЕ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314700" algn="ctr"/>
              </a:tabLs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ГЛАГОЛЬНОЕ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314700" algn="ctr"/>
              </a:tabLs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СКАЗУЕМОЕ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1" name="TextBox 8"/>
          <p:cNvSpPr txBox="1">
            <a:spLocks noChangeArrowheads="1"/>
          </p:cNvSpPr>
          <p:nvPr/>
        </p:nvSpPr>
        <p:spPr bwMode="auto">
          <a:xfrm>
            <a:off x="2428875" y="2000250"/>
            <a:ext cx="619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71813" y="1643063"/>
            <a:ext cx="3214687" cy="17145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ВСПОМОГАТЕЛЬНОЕ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</a:t>
            </a:r>
          </a:p>
        </p:txBody>
      </p:sp>
      <p:sp>
        <p:nvSpPr>
          <p:cNvPr id="12293" name="TextBox 13"/>
          <p:cNvSpPr txBox="1">
            <a:spLocks noChangeArrowheads="1"/>
          </p:cNvSpPr>
          <p:nvPr/>
        </p:nvSpPr>
        <p:spPr bwMode="auto">
          <a:xfrm>
            <a:off x="6286500" y="2071688"/>
            <a:ext cx="5857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tx2">
                    <a:lumMod val="75000"/>
                  </a:schemeClr>
                </a:solidFill>
                <a:latin typeface="Corbel" pitchFamily="34" charset="0"/>
              </a:rPr>
              <a:t>+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858000" y="1643063"/>
            <a:ext cx="2143125" cy="164306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ИНФИНИТИВ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ГЛАГОЛА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4358481" y="3856832"/>
            <a:ext cx="428625" cy="158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7716044" y="3856832"/>
            <a:ext cx="428625" cy="1587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7" name="TextBox 20"/>
          <p:cNvSpPr txBox="1">
            <a:spLocks noChangeArrowheads="1"/>
          </p:cNvSpPr>
          <p:nvPr/>
        </p:nvSpPr>
        <p:spPr bwMode="auto">
          <a:xfrm>
            <a:off x="3143250" y="4357688"/>
            <a:ext cx="32861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грамматическое </a:t>
            </a:r>
          </a:p>
          <a:p>
            <a:pPr>
              <a:defRPr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</a:p>
        </p:txBody>
      </p:sp>
      <p:sp>
        <p:nvSpPr>
          <p:cNvPr id="12298" name="TextBox 21"/>
          <p:cNvSpPr txBox="1">
            <a:spLocks noChangeArrowheads="1"/>
          </p:cNvSpPr>
          <p:nvPr/>
        </p:nvSpPr>
        <p:spPr bwMode="auto">
          <a:xfrm>
            <a:off x="6572250" y="4357688"/>
            <a:ext cx="24384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лексическое </a:t>
            </a:r>
          </a:p>
          <a:p>
            <a:r>
              <a:rPr lang="ru-RU" sz="32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500063" y="6858000"/>
            <a:ext cx="4071937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ages.deal.by/489664_w640_h640_lacsvodyanaya_melnits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63" y="3500438"/>
            <a:ext cx="31432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88" y="785813"/>
            <a:ext cx="7143750" cy="5286375"/>
          </a:xfrm>
        </p:spPr>
        <p:txBody>
          <a:bodyPr/>
          <a:lstStyle/>
          <a:p>
            <a:pPr>
              <a:defRPr/>
            </a:pPr>
            <a:endParaRPr lang="ru-RU" sz="32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sz="32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sz="32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Законы механики 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открыл 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Исаак Ньютон.</a:t>
            </a:r>
          </a:p>
          <a:p>
            <a:pPr>
              <a:defRPr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Ещё в детстве  Исаак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 начал мастерить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механические игрушки. </a:t>
            </a:r>
          </a:p>
          <a:p>
            <a:pPr>
              <a:defRPr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В отрочестве Ньютон 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продолжал строить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модели водяных мельниц.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Цифровой диктант </a:t>
            </a:r>
          </a:p>
        </p:txBody>
      </p:sp>
      <p:pic>
        <p:nvPicPr>
          <p:cNvPr id="14339" name="Picture 4" descr="http://im4-tub-ru.yandex.net/i?id=347159046-23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0" y="357188"/>
            <a:ext cx="1728788" cy="1571625"/>
          </a:xfrm>
          <a:noFill/>
        </p:spPr>
      </p:pic>
      <p:sp>
        <p:nvSpPr>
          <p:cNvPr id="14340" name="Rectangle 1"/>
          <p:cNvSpPr>
            <a:spLocks noChangeArrowheads="1"/>
          </p:cNvSpPr>
          <p:nvPr/>
        </p:nvSpPr>
        <p:spPr bwMode="gray">
          <a:xfrm>
            <a:off x="857250" y="3629025"/>
            <a:ext cx="7858125" cy="3683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/>
            <a:r>
              <a:rPr lang="ru-RU" sz="1200">
                <a:solidFill>
                  <a:srgbClr val="000000"/>
                </a:solidFill>
                <a:cs typeface="Times New Roman" pitchFamily="18" charset="0"/>
              </a:rPr>
              <a:t>.</a:t>
            </a:r>
            <a:r>
              <a:rPr lang="ru-RU"/>
              <a:t> </a:t>
            </a:r>
          </a:p>
        </p:txBody>
      </p:sp>
      <p:sp>
        <p:nvSpPr>
          <p:cNvPr id="14341" name="Rectangle 2"/>
          <p:cNvSpPr>
            <a:spLocks noChangeArrowheads="1"/>
          </p:cNvSpPr>
          <p:nvPr/>
        </p:nvSpPr>
        <p:spPr bwMode="gray">
          <a:xfrm>
            <a:off x="142875" y="1941513"/>
            <a:ext cx="9001125" cy="452437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/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Исаак Ньютон (1606—1642) 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родился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  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(1) 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в Англии.</a:t>
            </a:r>
            <a:endParaRPr lang="ru-RU" sz="2400">
              <a:solidFill>
                <a:srgbClr val="0C1540"/>
              </a:solidFill>
            </a:endParaRPr>
          </a:p>
          <a:p>
            <a:pPr algn="l" eaLnBrk="0" hangingPunct="0"/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Ньютон 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хотел надеяться (2)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, что его род </a:t>
            </a:r>
            <a:r>
              <a:rPr lang="ru-RU" sz="2400" b="1">
                <a:solidFill>
                  <a:srgbClr val="0C1540"/>
                </a:solidFill>
                <a:cs typeface="Times New Roman" pitchFamily="18" charset="0"/>
              </a:rPr>
              <a:t>восходит (3)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  к шотландским дворянам XV века, Однако историки  так не 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считают (4)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.Предки Ньютона 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стремились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разбогатеть(5).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 </a:t>
            </a:r>
            <a:r>
              <a:rPr lang="ru-RU" sz="2400" i="1">
                <a:solidFill>
                  <a:srgbClr val="0C1540"/>
                </a:solidFill>
                <a:cs typeface="Times New Roman" pitchFamily="18" charset="0"/>
              </a:rPr>
              <a:t>К концу XVI века семья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  перешла (6) </a:t>
            </a:r>
            <a:r>
              <a:rPr lang="ru-RU" sz="2400" i="1">
                <a:solidFill>
                  <a:srgbClr val="0C1540"/>
                </a:solidFill>
                <a:cs typeface="Times New Roman" pitchFamily="18" charset="0"/>
              </a:rPr>
              <a:t>в разряд йоменов (землевладельцев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). </a:t>
            </a:r>
            <a:r>
              <a:rPr lang="ru-RU" sz="2400" i="1">
                <a:solidFill>
                  <a:srgbClr val="0C1540"/>
                </a:solidFill>
                <a:cs typeface="Times New Roman" pitchFamily="18" charset="0"/>
              </a:rPr>
              <a:t>Отец Ньютона 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оставил (7)</a:t>
            </a:r>
            <a:r>
              <a:rPr lang="ru-RU" sz="2400" i="1">
                <a:solidFill>
                  <a:srgbClr val="0C1540"/>
                </a:solidFill>
                <a:cs typeface="Times New Roman" pitchFamily="18" charset="0"/>
              </a:rPr>
              <a:t> в наследство крупную по тем временам сумму в 500 фунтов стерлингов и несколько сот акров плодородной земли, занятой полями и лесами.</a:t>
            </a:r>
            <a:endParaRPr lang="ru-RU" sz="2400">
              <a:solidFill>
                <a:srgbClr val="0C1540"/>
              </a:solidFill>
            </a:endParaRPr>
          </a:p>
          <a:p>
            <a:pPr algn="l" eaLnBrk="0" hangingPunct="0"/>
            <a:r>
              <a:rPr lang="ru-RU" sz="2400" i="1">
                <a:solidFill>
                  <a:srgbClr val="0C1540"/>
                </a:solidFill>
                <a:cs typeface="Times New Roman" pitchFamily="18" charset="0"/>
              </a:rPr>
              <a:t> Исаак с 12 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учился</a:t>
            </a:r>
            <a:r>
              <a:rPr lang="ru-RU" sz="2400" i="1">
                <a:solidFill>
                  <a:srgbClr val="0C1540"/>
                </a:solidFill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(8) </a:t>
            </a:r>
            <a:r>
              <a:rPr lang="ru-RU" sz="2400" i="1">
                <a:solidFill>
                  <a:srgbClr val="0C1540"/>
                </a:solidFill>
                <a:cs typeface="Times New Roman" pitchFamily="18" charset="0"/>
              </a:rPr>
              <a:t>в школе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 </a:t>
            </a:r>
            <a:r>
              <a:rPr lang="ru-RU" sz="2400" i="1">
                <a:solidFill>
                  <a:srgbClr val="0C1540"/>
                </a:solidFill>
                <a:cs typeface="Times New Roman" pitchFamily="18" charset="0"/>
              </a:rPr>
              <a:t>в Грэнтеме. 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В 1659 году мать  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вернула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(9)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  его в поместье и </a:t>
            </a:r>
            <a:r>
              <a:rPr lang="ru-RU" sz="2400" b="1" i="1">
                <a:solidFill>
                  <a:srgbClr val="0C1540"/>
                </a:solidFill>
                <a:cs typeface="Times New Roman" pitchFamily="18" charset="0"/>
              </a:rPr>
              <a:t>попыталась возложить (10)</a:t>
            </a:r>
            <a:r>
              <a:rPr lang="ru-RU" sz="2400">
                <a:solidFill>
                  <a:srgbClr val="0C1540"/>
                </a:solidFill>
                <a:cs typeface="Times New Roman" pitchFamily="18" charset="0"/>
              </a:rPr>
              <a:t> на 16-летнего сына часть дел по управлению хозяйством.</a:t>
            </a:r>
            <a:endParaRPr lang="ru-RU" sz="2400">
              <a:solidFill>
                <a:srgbClr val="0C154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33770" y="1357298"/>
            <a:ext cx="3826690" cy="58477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 extrusionH="76200" contourW="12700" prstMaterial="plastic">
            <a:bevelT prst="relaxedInset"/>
            <a:extrusionClr>
              <a:schemeClr val="tx1"/>
            </a:extrusionClr>
            <a:contourClr>
              <a:schemeClr val="tx2">
                <a:lumMod val="75000"/>
              </a:schemeClr>
            </a:contourClr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1.3.4.6,7,8.9//2.5.10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ru-RU" i="1" dirty="0" smtClean="0"/>
              <a:t>    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Юношей Ньютон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начинала шлифовать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зеркала, призмы и линзы.</a:t>
            </a:r>
          </a:p>
          <a:p>
            <a:pPr>
              <a:buFontTx/>
              <a:buNone/>
              <a:defRPr/>
            </a:pPr>
            <a:endParaRPr lang="ru-RU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None/>
              <a:defRPr/>
            </a:pPr>
            <a:r>
              <a:rPr lang="ru-RU" i="1" dirty="0" smtClean="0"/>
              <a:t>        </a:t>
            </a:r>
            <a:r>
              <a:rPr lang="ru-RU" dirty="0" smtClean="0"/>
              <a:t>фаза действия</a:t>
            </a:r>
          </a:p>
          <a:p>
            <a:pPr>
              <a:buFontTx/>
              <a:buNone/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5364" name="Picture 2" descr="http://im6-tub-ru.yandex.net/i?id=439468932-06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75" y="3071813"/>
            <a:ext cx="3357563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smtClean="0"/>
              <a:t>В молодости Исаак Ньютон </a:t>
            </a:r>
            <a:r>
              <a:rPr lang="ru-RU" b="1" i="1" smtClean="0"/>
              <a:t>хотел создать</a:t>
            </a:r>
            <a:r>
              <a:rPr lang="ru-RU" i="1" smtClean="0"/>
              <a:t> зеркальный телескоп для  наблюдений звёздного неба.</a:t>
            </a: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474788" y="3244850"/>
            <a:ext cx="61944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отношение деятеля к действию</a:t>
            </a:r>
          </a:p>
        </p:txBody>
      </p:sp>
      <p:pic>
        <p:nvPicPr>
          <p:cNvPr id="16389" name="Picture 2" descr="http://im4-tub-ru.yandex.net/i?id=21967244-43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63" y="4500563"/>
            <a:ext cx="21431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2951162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Замените простые глагольные сказуемые  составными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1. Исаак читал книги.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2. Ньютон учился в  Кембриджском университете. 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3. В студенческие годы Исаак мастерил научные инструменты.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441199AE1AD4C346B9B9E867684B7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" name="TextBox 5"/>
          <p:cNvSpPr txBox="1"/>
          <p:nvPr/>
        </p:nvSpPr>
        <p:spPr>
          <a:xfrm>
            <a:off x="357188" y="214313"/>
            <a:ext cx="8358187" cy="5908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3600" b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Выполните синтаксический разбор предложения:</a:t>
            </a:r>
            <a:endParaRPr lang="ru-RU" sz="3600" dirty="0">
              <a:solidFill>
                <a:schemeClr val="bg2">
                  <a:lumMod val="75000"/>
                </a:schemeClr>
              </a:solidFill>
              <a:latin typeface="Arial" pitchFamily="34" charset="0"/>
            </a:endParaRPr>
          </a:p>
          <a:p>
            <a:pPr algn="l">
              <a:lnSpc>
                <a:spcPct val="200000"/>
              </a:lnSpc>
              <a:defRPr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 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Согласно л…</a:t>
            </a:r>
            <a:r>
              <a:rPr lang="ru-RU" sz="3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генде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, закон т…</a:t>
            </a:r>
            <a:r>
              <a:rPr lang="ru-RU" sz="3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готения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Ньютон сумел открыть, наблюдая падение яблока с ветки дерева.</a:t>
            </a:r>
          </a:p>
          <a:p>
            <a:pPr>
              <a:defRPr/>
            </a:pP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5" y="500063"/>
            <a:ext cx="5214938" cy="5929312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Выполните пунктуационный разбор предложения: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    Ньютон продолжал экспериментировать с  цветом, </a:t>
            </a:r>
            <a:r>
              <a:rPr lang="ru-RU" sz="3200" dirty="0" smtClean="0"/>
              <a:t>доказав, что белый свет не первичен, а состоит из цветных компонентов с разными углами преломления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19460" name="Picture 5" descr="1267452062_untitled-8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3" y="1285875"/>
            <a:ext cx="3621087" cy="494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0" y="238125"/>
            <a:ext cx="8643938" cy="868363"/>
          </a:xfrm>
        </p:spPr>
        <p:txBody>
          <a:bodyPr/>
          <a:lstStyle/>
          <a:p>
            <a:r>
              <a:rPr lang="ru-RU" sz="3200" smtClean="0"/>
              <a:t>Определите, чем выражено сказуемое.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42875" y="1268413"/>
            <a:ext cx="9001125" cy="4903787"/>
          </a:xfrm>
        </p:spPr>
        <p:txBody>
          <a:bodyPr/>
          <a:lstStyle/>
          <a:p>
            <a:pPr>
              <a:buFontTx/>
              <a:buNone/>
            </a:pPr>
            <a:r>
              <a:rPr lang="ru-RU" b="1" smtClean="0"/>
              <a:t>      </a:t>
            </a:r>
            <a:r>
              <a:rPr lang="ru-RU" smtClean="0"/>
              <a:t>Учёный мечтал написать книгу о математических началах. В этом труде Ньютон готов был определить базовые начала механики. Ньютон сумел сформулировать три закона механики. Он должен был много трудиться.</a:t>
            </a:r>
          </a:p>
          <a:p>
            <a:endParaRPr lang="ru-RU" smtClean="0"/>
          </a:p>
        </p:txBody>
      </p:sp>
      <p:pic>
        <p:nvPicPr>
          <p:cNvPr id="20484" name="Picture 5" descr="http://im2-tub-ru.yandex.net/i?id=64020359-32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4286250"/>
            <a:ext cx="30003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313" y="285750"/>
            <a:ext cx="8280400" cy="92868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Способы выражения составного глагольного сказуемого</a:t>
            </a:r>
          </a:p>
          <a:p>
            <a:pPr>
              <a:defRPr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5" y="1143000"/>
          <a:ext cx="8858312" cy="5625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0"/>
                <a:gridCol w="3857652"/>
              </a:tblGrid>
              <a:tr h="642941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Способ выражения</a:t>
                      </a:r>
                      <a:endParaRPr lang="ru-RU" sz="24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Пример</a:t>
                      </a:r>
                      <a:endParaRPr lang="ru-RU" sz="24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Модальный глагол (хотеть, мочь )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смог получить, помогли привести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Глагол, обозначающий фазу действия (начинать, кончать )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начал учиться, продолжил обучаться,  продолжали складываться, закончил строить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Глагол, обозначающий эмоциональную оценку действия (любить, бояться)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любил посвящать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Краткие прилагательные или наречия с модальным значением (должен, рад, обязан, надо)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надо было проводить, рада была возвести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Работа со словарём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72188" y="1857375"/>
            <a:ext cx="2214562" cy="78581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резюме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1143000"/>
            <a:ext cx="26924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Коммюнике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101" name="Picture 2" descr="http://im5-tub-ru.yandex.net/i?id=310407974-56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1714500"/>
            <a:ext cx="246856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357563" y="1571625"/>
            <a:ext cx="192881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ноу-хау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103" name="Picture 4" descr="http://im6-tub-ru.yandex.net/i?id=186243046-60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8" y="2143125"/>
            <a:ext cx="1785937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6" descr="http://im7-tub-ru.yandex.net/i?id=418513678-57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2571750"/>
            <a:ext cx="264318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143000" y="4000500"/>
            <a:ext cx="13430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турне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106" name="Picture 8" descr="http://im7-tub-ru.yandex.net/i?id=79756330-52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" y="4643438"/>
            <a:ext cx="25939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357688" y="4500563"/>
            <a:ext cx="1571625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ралли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108" name="Picture 10" descr="http://im5-tub-ru.yandex.net/i?id=115031304-00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57625" y="5072063"/>
            <a:ext cx="246538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0" y="5929313"/>
            <a:ext cx="6143625" cy="5715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22531" name="Текст 2"/>
          <p:cNvSpPr>
            <a:spLocks noGrp="1"/>
          </p:cNvSpPr>
          <p:nvPr>
            <p:ph type="body" idx="1"/>
          </p:nvPr>
        </p:nvSpPr>
        <p:spPr>
          <a:xfrm>
            <a:off x="142875" y="285750"/>
            <a:ext cx="8858250" cy="1214438"/>
          </a:xfrm>
        </p:spPr>
        <p:txBody>
          <a:bodyPr/>
          <a:lstStyle/>
          <a:p>
            <a:r>
              <a:rPr lang="ru-RU" sz="2800" b="1" smtClean="0">
                <a:solidFill>
                  <a:srgbClr val="FFFFFF"/>
                </a:solidFill>
              </a:rPr>
              <a:t>Укажите предложение с грамматической ошибкой</a:t>
            </a:r>
            <a:endParaRPr lang="ru-RU" sz="2800" smtClean="0">
              <a:solidFill>
                <a:srgbClr val="FFFFFF"/>
              </a:solidFill>
            </a:endParaRPr>
          </a:p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143000"/>
            <a:ext cx="914400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1. 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В рождественскую ночь 1642 года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(согласно современного календаря 4 января 1643 года) в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семье фермера Ньютона родился мальчик Исаак</a:t>
            </a:r>
            <a:endParaRPr lang="ru-RU" sz="2800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5" y="2643188"/>
            <a:ext cx="9001125" cy="4246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2. Младенец появился на свет таким крошечным, что его можно было бы искупать в большой пивной кружке.</a:t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3. Те, кто присутствовал при его рождении, вряд ли предполагали, что этот слабенький ребёнок проживёт восемьдесят пять лет.</a:t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 4. Хотя в детстве Ньютон не любил физической активности, он всю жизнь отличался отменным здоровьем.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25" y="1571625"/>
            <a:ext cx="717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му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 flipH="1">
            <a:off x="4357688" y="1571625"/>
            <a:ext cx="285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ю</a:t>
            </a:r>
          </a:p>
        </p:txBody>
      </p:sp>
      <p:cxnSp>
        <p:nvCxnSpPr>
          <p:cNvPr id="22536" name="Прямая соединительная линия 9"/>
          <p:cNvCxnSpPr>
            <a:cxnSpLocks noChangeShapeType="1"/>
          </p:cNvCxnSpPr>
          <p:nvPr/>
        </p:nvCxnSpPr>
        <p:spPr bwMode="auto">
          <a:xfrm>
            <a:off x="6858000" y="1571625"/>
            <a:ext cx="1643063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sp>
        <p:nvSpPr>
          <p:cNvPr id="15" name="Минус 14"/>
          <p:cNvSpPr/>
          <p:nvPr/>
        </p:nvSpPr>
        <p:spPr bwMode="auto">
          <a:xfrm>
            <a:off x="6429388" y="1500174"/>
            <a:ext cx="2571768" cy="285752"/>
          </a:xfrm>
          <a:prstGeom prst="mathMinus">
            <a:avLst/>
          </a:prstGeom>
          <a:blipFill dpi="0" rotWithShape="1">
            <a:blip r:embed="rId2" cstate="email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555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428625"/>
          <a:ext cx="9001156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78"/>
                <a:gridCol w="4500578"/>
              </a:tblGrid>
              <a:tr h="69723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Ответ:</a:t>
                      </a:r>
                    </a:p>
                    <a:p>
                      <a:endParaRPr lang="ru-RU" sz="2800" b="1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697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(2) мог выиграть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(13) смог внедрить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7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(3) не мог подружиться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(16) старался устранить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7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(5) что способен  решить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(17) не могла покинуть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7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(8) не могли  жениться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(18) старался соблюдать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75" y="142875"/>
            <a:ext cx="9001125" cy="785813"/>
          </a:xfrm>
        </p:spPr>
        <p:txBody>
          <a:bodyPr/>
          <a:lstStyle/>
          <a:p>
            <a:pPr algn="ctr" eaLnBrk="1" hangingPunct="1"/>
            <a:r>
              <a:rPr lang="ru-RU" sz="5400" smtClean="0"/>
              <a:t/>
            </a:r>
            <a:br>
              <a:rPr lang="ru-RU" sz="5400" smtClean="0"/>
            </a:br>
            <a:r>
              <a:rPr lang="ru-RU" sz="3600" smtClean="0"/>
              <a:t>Составное глагольное сказуемое </a:t>
            </a:r>
            <a:r>
              <a:rPr lang="ru-RU" sz="5400" smtClean="0"/>
              <a:t/>
            </a:r>
            <a:br>
              <a:rPr lang="ru-RU" sz="5400" smtClean="0"/>
            </a:br>
            <a:endParaRPr lang="ru-RU" sz="5400" i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429250" y="4429125"/>
            <a:ext cx="3382963" cy="1500188"/>
          </a:xfrm>
        </p:spPr>
        <p:txBody>
          <a:bodyPr/>
          <a:lstStyle/>
          <a:p>
            <a:pPr eaLnBrk="1" hangingPunct="1">
              <a:defRPr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928670"/>
            <a:ext cx="9001156" cy="4801314"/>
          </a:xfrm>
          <a:prstGeom prst="rect">
            <a:avLst/>
          </a:prstGeom>
          <a:solidFill>
            <a:srgbClr val="70A8DA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Цели урока: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 закрепить сведения о простом глагольном сказуемом; познакомить с составным глагольным сказуемым; формировать умение различать виды сказуемых, сравнивать, анализировать похожие языковые явления;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 развивать лингвистическую компетентность: умение анализировать текст, оперировать терминами, строить связное устное высказывание, развивать способность объединять изученные сведения в систему.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- прививать эстетический вкус, воспитывать речевую культуру, формировать интерес к истории точных наук и её учёным на материале биографии Исаака Ньютона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l"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60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4" name="Picture 8" descr="017adddb-75e1-4b17-9576-1a3d205df33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днажды сэр Исак Ньютон.m3u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50" y="6072188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4094163" y="3244850"/>
            <a:ext cx="9556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u="sng">
                <a:hlinkClick r:id="rId2"/>
              </a:rPr>
              <a:t>pbca.ru</a:t>
            </a:r>
            <a:endParaRPr lang="ru-RU" u="sng"/>
          </a:p>
          <a:p>
            <a:endParaRPr lang="ru-RU" u="sng"/>
          </a:p>
          <a:p>
            <a:endParaRPr lang="ru-RU" u="sng"/>
          </a:p>
          <a:p>
            <a:endParaRPr lang="ru-RU"/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67405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FFFF"/>
                </a:solidFill>
              </a:rPr>
              <a:t>Литература:</a:t>
            </a:r>
            <a:endParaRPr lang="ru-RU" dirty="0">
              <a:solidFill>
                <a:srgbClr val="FFFFFF"/>
              </a:solidFill>
            </a:endParaRP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Егорова Н.В., Горшкова В.Н. Универсальные поурочные разработки по русскому языку. 8 класс. М</a:t>
            </a:r>
            <a:r>
              <a:rPr lang="ru-RU" b="1" dirty="0">
                <a:solidFill>
                  <a:srgbClr val="FFFFFF"/>
                </a:solidFill>
              </a:rPr>
              <a:t>.: </a:t>
            </a:r>
            <a:r>
              <a:rPr lang="ru-RU" dirty="0" err="1">
                <a:solidFill>
                  <a:srgbClr val="FFFFFF"/>
                </a:solidFill>
              </a:rPr>
              <a:t>Вако</a:t>
            </a:r>
            <a:r>
              <a:rPr lang="ru-RU" dirty="0">
                <a:solidFill>
                  <a:srgbClr val="FFFFFF"/>
                </a:solidFill>
              </a:rPr>
              <a:t>, 2012</a:t>
            </a: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Богданова Г.А.Уроки русского языка в 8 классе: Кн. для учителя. М.: Просвещение,2008г.</a:t>
            </a: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Энциклопедический словарь юного физика. Сост. </a:t>
            </a:r>
            <a:r>
              <a:rPr lang="ru-RU" dirty="0" err="1">
                <a:solidFill>
                  <a:srgbClr val="FFFFFF"/>
                </a:solidFill>
              </a:rPr>
              <a:t>В.А.Чуянов</a:t>
            </a:r>
            <a:r>
              <a:rPr lang="ru-RU" dirty="0">
                <a:solidFill>
                  <a:srgbClr val="FFFFFF"/>
                </a:solidFill>
              </a:rPr>
              <a:t>. М.: Педагогика, 1984.</a:t>
            </a: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</a:t>
            </a:r>
            <a:r>
              <a:rPr lang="ru-RU" dirty="0" err="1">
                <a:solidFill>
                  <a:srgbClr val="FFFFFF"/>
                </a:solidFill>
              </a:rPr>
              <a:t>http</a:t>
            </a:r>
            <a:r>
              <a:rPr lang="ru-RU" dirty="0">
                <a:solidFill>
                  <a:srgbClr val="FFFFFF"/>
                </a:solidFill>
              </a:rPr>
              <a:t> ://</a:t>
            </a:r>
            <a:r>
              <a:rPr lang="ru-RU" dirty="0" err="1">
                <a:solidFill>
                  <a:srgbClr val="FFFFFF"/>
                </a:solidFill>
              </a:rPr>
              <a:t>www.portal-slovo.ru</a:t>
            </a:r>
            <a:r>
              <a:rPr lang="ru-RU" dirty="0">
                <a:solidFill>
                  <a:srgbClr val="FFFFFF"/>
                </a:solidFill>
              </a:rPr>
              <a:t>/</a:t>
            </a: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</a:t>
            </a:r>
            <a:r>
              <a:rPr lang="ru-RU" dirty="0" err="1">
                <a:solidFill>
                  <a:srgbClr val="FFFFFF"/>
                </a:solidFill>
              </a:rPr>
              <a:t>http</a:t>
            </a:r>
            <a:r>
              <a:rPr lang="ru-RU" dirty="0">
                <a:solidFill>
                  <a:srgbClr val="FFFFFF"/>
                </a:solidFill>
              </a:rPr>
              <a:t> ://</a:t>
            </a:r>
            <a:r>
              <a:rPr lang="ru-RU" dirty="0" err="1">
                <a:solidFill>
                  <a:srgbClr val="FFFFFF"/>
                </a:solidFill>
              </a:rPr>
              <a:t>www</a:t>
            </a:r>
            <a:r>
              <a:rPr lang="ru-RU" dirty="0">
                <a:solidFill>
                  <a:srgbClr val="FFFFFF"/>
                </a:solidFill>
              </a:rPr>
              <a:t>. </a:t>
            </a:r>
            <a:r>
              <a:rPr lang="en-US" dirty="0" err="1">
                <a:solidFill>
                  <a:srgbClr val="FFFFFF"/>
                </a:solidFill>
              </a:rPr>
              <a:t>Razumniki</a:t>
            </a:r>
            <a:r>
              <a:rPr lang="ru-RU" dirty="0">
                <a:solidFill>
                  <a:srgbClr val="FFFFFF"/>
                </a:solidFill>
              </a:rPr>
              <a:t>.</a:t>
            </a:r>
            <a:r>
              <a:rPr lang="en-US" dirty="0" err="1">
                <a:solidFill>
                  <a:srgbClr val="FFFFFF"/>
                </a:solidFill>
              </a:rPr>
              <a:t>ru</a:t>
            </a:r>
            <a:endParaRPr lang="ru-RU" dirty="0">
              <a:solidFill>
                <a:srgbClr val="FFFFFF"/>
              </a:solidFill>
            </a:endParaRP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</a:t>
            </a:r>
            <a:r>
              <a:rPr lang="ru-RU" dirty="0" err="1">
                <a:solidFill>
                  <a:srgbClr val="FFFFFF"/>
                </a:solidFill>
              </a:rPr>
              <a:t>www.</a:t>
            </a:r>
            <a:r>
              <a:rPr lang="ru-RU" u="sng" dirty="0" err="1">
                <a:solidFill>
                  <a:srgbClr val="FFFFFF"/>
                </a:solidFill>
                <a:hlinkClick r:id="rId3"/>
              </a:rPr>
              <a:t>licey.ne</a:t>
            </a:r>
            <a:endParaRPr lang="ru-RU" dirty="0">
              <a:solidFill>
                <a:srgbClr val="FFFFFF"/>
              </a:solidFill>
            </a:endParaRP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</a:t>
            </a:r>
            <a:r>
              <a:rPr lang="ru-RU" dirty="0" err="1">
                <a:solidFill>
                  <a:srgbClr val="FFFFFF"/>
                </a:solidFill>
              </a:rPr>
              <a:t>www.</a:t>
            </a:r>
            <a:r>
              <a:rPr lang="ru-RU" u="sng" dirty="0" err="1">
                <a:solidFill>
                  <a:srgbClr val="FFFFFF"/>
                </a:solidFill>
                <a:hlinkClick r:id="rId4"/>
              </a:rPr>
              <a:t>gramota.ru</a:t>
            </a:r>
            <a:endParaRPr lang="ru-RU" dirty="0">
              <a:solidFill>
                <a:srgbClr val="FFFFFF"/>
              </a:solidFill>
            </a:endParaRP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Материалы  сайта </a:t>
            </a:r>
            <a:r>
              <a:rPr lang="ru-RU" dirty="0" err="1">
                <a:solidFill>
                  <a:srgbClr val="FFFFFF"/>
                </a:solidFill>
              </a:rPr>
              <a:t>www</a:t>
            </a:r>
            <a:r>
              <a:rPr lang="ru-RU" dirty="0">
                <a:solidFill>
                  <a:srgbClr val="FFFFFF"/>
                </a:solidFill>
              </a:rPr>
              <a:t>. </a:t>
            </a:r>
            <a:r>
              <a:rPr lang="ru-RU" u="sng" dirty="0" err="1">
                <a:solidFill>
                  <a:srgbClr val="FFFFFF"/>
                </a:solidFill>
                <a:hlinkClick r:id="rId5"/>
              </a:rPr>
              <a:t>math-school.narod.ru</a:t>
            </a:r>
            <a:r>
              <a:rPr lang="ru-RU" dirty="0">
                <a:solidFill>
                  <a:srgbClr val="FFFFFF"/>
                </a:solidFill>
              </a:rPr>
              <a:t> </a:t>
            </a: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</a:t>
            </a:r>
            <a:r>
              <a:rPr lang="ru-RU" dirty="0" err="1">
                <a:solidFill>
                  <a:srgbClr val="FFFFFF"/>
                </a:solidFill>
              </a:rPr>
              <a:t>www</a:t>
            </a:r>
            <a:r>
              <a:rPr lang="ru-RU" dirty="0">
                <a:solidFill>
                  <a:srgbClr val="FFFFFF"/>
                </a:solidFill>
              </a:rPr>
              <a:t> .</a:t>
            </a:r>
            <a:r>
              <a:rPr lang="en-US" u="sng" dirty="0">
                <a:solidFill>
                  <a:srgbClr val="FFFFFF"/>
                </a:solidFill>
                <a:hlinkClick r:id="rId6"/>
              </a:rPr>
              <a:t>bywords</a:t>
            </a:r>
            <a:r>
              <a:rPr lang="ru-RU" u="sng" dirty="0">
                <a:solidFill>
                  <a:srgbClr val="FFFFFF"/>
                </a:solidFill>
                <a:hlinkClick r:id="rId6"/>
              </a:rPr>
              <a:t>.</a:t>
            </a:r>
            <a:r>
              <a:rPr lang="en-US" u="sng" dirty="0" err="1">
                <a:solidFill>
                  <a:srgbClr val="FFFFFF"/>
                </a:solidFill>
                <a:hlinkClick r:id="rId6"/>
              </a:rPr>
              <a:t>ru</a:t>
            </a:r>
            <a:r>
              <a:rPr lang="en-US" dirty="0">
                <a:solidFill>
                  <a:srgbClr val="FFFFFF"/>
                </a:solidFill>
              </a:rPr>
              <a:t> </a:t>
            </a:r>
            <a:r>
              <a:rPr lang="ru-RU" dirty="0">
                <a:solidFill>
                  <a:srgbClr val="FFFFFF"/>
                </a:solidFill>
              </a:rPr>
              <a:t>›</a:t>
            </a:r>
            <a:r>
              <a:rPr lang="en-US" u="sng" dirty="0">
                <a:solidFill>
                  <a:srgbClr val="FFFFFF"/>
                </a:solidFill>
                <a:hlinkClick r:id="rId7"/>
              </a:rPr>
              <a:t>Author</a:t>
            </a:r>
            <a:r>
              <a:rPr lang="ru-RU" u="sng" dirty="0">
                <a:solidFill>
                  <a:srgbClr val="FFFFFF"/>
                </a:solidFill>
                <a:hlinkClick r:id="rId7"/>
              </a:rPr>
              <a:t>.</a:t>
            </a:r>
            <a:r>
              <a:rPr lang="en-US" u="sng" dirty="0" err="1">
                <a:solidFill>
                  <a:srgbClr val="FFFFFF"/>
                </a:solidFill>
                <a:hlinkClick r:id="rId7"/>
              </a:rPr>
              <a:t>aspx</a:t>
            </a:r>
            <a:r>
              <a:rPr lang="ru-RU" u="sng" dirty="0">
                <a:solidFill>
                  <a:srgbClr val="FFFFFF"/>
                </a:solidFill>
                <a:hlinkClick r:id="rId7"/>
              </a:rPr>
              <a:t>?</a:t>
            </a:r>
            <a:r>
              <a:rPr lang="en-US" u="sng" dirty="0">
                <a:solidFill>
                  <a:srgbClr val="FFFFFF"/>
                </a:solidFill>
                <a:hlinkClick r:id="rId7"/>
              </a:rPr>
              <a:t>id</a:t>
            </a:r>
            <a:r>
              <a:rPr lang="ru-RU" u="sng" dirty="0">
                <a:solidFill>
                  <a:srgbClr val="FFFFFF"/>
                </a:solidFill>
                <a:hlinkClick r:id="rId7"/>
              </a:rPr>
              <a:t>=146</a:t>
            </a:r>
            <a:r>
              <a:rPr lang="en-US" dirty="0">
                <a:solidFill>
                  <a:srgbClr val="FFFFFF"/>
                </a:solidFill>
              </a:rPr>
              <a:t> </a:t>
            </a:r>
            <a:endParaRPr lang="ru-RU" dirty="0">
              <a:solidFill>
                <a:srgbClr val="FFFFFF"/>
              </a:solidFill>
            </a:endParaRP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</a:t>
            </a:r>
            <a:r>
              <a:rPr lang="ru-RU" dirty="0" err="1">
                <a:solidFill>
                  <a:srgbClr val="FFFFFF"/>
                </a:solidFill>
              </a:rPr>
              <a:t>www</a:t>
            </a:r>
            <a:r>
              <a:rPr lang="ru-RU" dirty="0">
                <a:solidFill>
                  <a:srgbClr val="FFFFFF"/>
                </a:solidFill>
              </a:rPr>
              <a:t>. </a:t>
            </a:r>
            <a:r>
              <a:rPr lang="ru-RU" u="sng" dirty="0" err="1">
                <a:solidFill>
                  <a:srgbClr val="FFFFFF"/>
                </a:solidFill>
                <a:hlinkClick r:id="rId8"/>
              </a:rPr>
              <a:t>isaak_njuton.shtml</a:t>
            </a:r>
            <a:endParaRPr lang="ru-RU" dirty="0">
              <a:solidFill>
                <a:srgbClr val="FFFFFF"/>
              </a:solidFill>
            </a:endParaRP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</a:t>
            </a:r>
            <a:r>
              <a:rPr lang="ru-RU" dirty="0" err="1">
                <a:solidFill>
                  <a:srgbClr val="FFFFFF"/>
                </a:solidFill>
              </a:rPr>
              <a:t>www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u="sng" dirty="0">
                <a:solidFill>
                  <a:srgbClr val="FFFFFF"/>
                </a:solidFill>
                <a:hlinkClick r:id="rId9"/>
              </a:rPr>
              <a:t>https://festival.1september.ru</a:t>
            </a:r>
            <a:r>
              <a:rPr lang="ru-RU" dirty="0">
                <a:solidFill>
                  <a:srgbClr val="FFFFFF"/>
                </a:solidFill>
              </a:rPr>
              <a:t> ›</a:t>
            </a:r>
            <a:r>
              <a:rPr lang="ru-RU" u="sng" dirty="0" err="1">
                <a:solidFill>
                  <a:srgbClr val="FFFFFF"/>
                </a:solidFill>
                <a:hlinkClick r:id="rId10"/>
              </a:rPr>
              <a:t>authors</a:t>
            </a:r>
            <a:r>
              <a:rPr lang="ru-RU" u="sng" dirty="0">
                <a:solidFill>
                  <a:srgbClr val="FFFFFF"/>
                </a:solidFill>
                <a:hlinkClick r:id="rId10"/>
              </a:rPr>
              <a:t>/203-650-964</a:t>
            </a:r>
            <a:r>
              <a:rPr lang="ru-RU" dirty="0">
                <a:solidFill>
                  <a:srgbClr val="FFFFFF"/>
                </a:solidFill>
              </a:rPr>
              <a:t> </a:t>
            </a: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</a:t>
            </a:r>
            <a:r>
              <a:rPr lang="ru-RU" dirty="0" err="1">
                <a:solidFill>
                  <a:srgbClr val="FFFFFF"/>
                </a:solidFill>
              </a:rPr>
              <a:t>www</a:t>
            </a:r>
            <a:r>
              <a:rPr lang="ru-RU" dirty="0">
                <a:solidFill>
                  <a:srgbClr val="FFFFFF"/>
                </a:solidFill>
              </a:rPr>
              <a:t>.</a:t>
            </a:r>
            <a:r>
              <a:rPr lang="en-US" u="sng" dirty="0">
                <a:solidFill>
                  <a:srgbClr val="FFFFFF"/>
                </a:solidFill>
                <a:hlinkClick r:id="rId11"/>
              </a:rPr>
              <a:t>to</a:t>
            </a:r>
            <a:r>
              <a:rPr lang="ru-RU" u="sng" dirty="0">
                <a:solidFill>
                  <a:srgbClr val="FFFFFF"/>
                </a:solidFill>
                <a:hlinkClick r:id="rId11"/>
              </a:rPr>
              <a:t>-</a:t>
            </a:r>
            <a:r>
              <a:rPr lang="en-US" u="sng" dirty="0">
                <a:solidFill>
                  <a:srgbClr val="FFFFFF"/>
                </a:solidFill>
                <a:hlinkClick r:id="rId11"/>
              </a:rPr>
              <a:t>name</a:t>
            </a:r>
            <a:r>
              <a:rPr lang="ru-RU" u="sng" dirty="0">
                <a:solidFill>
                  <a:srgbClr val="FFFFFF"/>
                </a:solidFill>
                <a:hlinkClick r:id="rId11"/>
              </a:rPr>
              <a:t>.</a:t>
            </a:r>
            <a:r>
              <a:rPr lang="en-US" u="sng" dirty="0" err="1">
                <a:solidFill>
                  <a:srgbClr val="FFFFFF"/>
                </a:solidFill>
                <a:hlinkClick r:id="rId11"/>
              </a:rPr>
              <a:t>ru</a:t>
            </a:r>
            <a:r>
              <a:rPr lang="en-US" dirty="0">
                <a:solidFill>
                  <a:srgbClr val="FFFFFF"/>
                </a:solidFill>
              </a:rPr>
              <a:t>  </a:t>
            </a:r>
            <a:endParaRPr lang="ru-RU" dirty="0">
              <a:solidFill>
                <a:srgbClr val="FFFFFF"/>
              </a:solidFill>
            </a:endParaRP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</a:t>
            </a:r>
            <a:r>
              <a:rPr lang="ru-RU" dirty="0" err="1">
                <a:solidFill>
                  <a:srgbClr val="FFFFFF"/>
                </a:solidFill>
              </a:rPr>
              <a:t>www</a:t>
            </a:r>
            <a:r>
              <a:rPr lang="ru-RU" dirty="0">
                <a:solidFill>
                  <a:srgbClr val="FFFFFF"/>
                </a:solidFill>
              </a:rPr>
              <a:t>.</a:t>
            </a:r>
            <a:r>
              <a:rPr lang="en-US" dirty="0">
                <a:solidFill>
                  <a:srgbClr val="FFFFFF"/>
                </a:solidFill>
              </a:rPr>
              <a:t> </a:t>
            </a:r>
            <a:r>
              <a:rPr lang="ru-RU" u="sng" dirty="0" err="1">
                <a:solidFill>
                  <a:srgbClr val="FFFFFF"/>
                </a:solidFill>
                <a:hlinkClick r:id="rId12"/>
              </a:rPr>
              <a:t>ru.wikipedia.org</a:t>
            </a:r>
            <a:r>
              <a:rPr lang="ru-RU" dirty="0">
                <a:solidFill>
                  <a:srgbClr val="FFFFFF"/>
                </a:solidFill>
              </a:rPr>
              <a:t> ›</a:t>
            </a:r>
            <a:r>
              <a:rPr lang="ru-RU" u="sng" dirty="0" err="1">
                <a:solidFill>
                  <a:srgbClr val="FFFFFF"/>
                </a:solidFill>
                <a:hlinkClick r:id="rId13"/>
              </a:rPr>
              <a:t>wiki</a:t>
            </a:r>
            <a:r>
              <a:rPr lang="ru-RU" u="sng" dirty="0">
                <a:solidFill>
                  <a:srgbClr val="FFFFFF"/>
                </a:solidFill>
                <a:hlinkClick r:id="rId13"/>
              </a:rPr>
              <a:t>/</a:t>
            </a:r>
            <a:r>
              <a:rPr lang="ru-RU" u="sng" dirty="0" err="1">
                <a:solidFill>
                  <a:srgbClr val="FFFFFF"/>
                </a:solidFill>
                <a:hlinkClick r:id="rId13"/>
              </a:rPr>
              <a:t>Ньютон,_Исаак</a:t>
            </a:r>
            <a:r>
              <a:rPr lang="ru-RU" dirty="0">
                <a:solidFill>
                  <a:srgbClr val="FFFFFF"/>
                </a:solidFill>
              </a:rPr>
              <a:t>  </a:t>
            </a: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</a:t>
            </a:r>
            <a:r>
              <a:rPr lang="ru-RU" dirty="0" err="1">
                <a:solidFill>
                  <a:srgbClr val="FFFFFF"/>
                </a:solidFill>
              </a:rPr>
              <a:t>www</a:t>
            </a:r>
            <a:r>
              <a:rPr lang="ru-RU" dirty="0">
                <a:solidFill>
                  <a:srgbClr val="FFFFFF"/>
                </a:solidFill>
              </a:rPr>
              <a:t>.</a:t>
            </a:r>
            <a:r>
              <a:rPr lang="en-US" dirty="0">
                <a:solidFill>
                  <a:srgbClr val="FFFFFF"/>
                </a:solidFill>
              </a:rPr>
              <a:t> </a:t>
            </a:r>
            <a:r>
              <a:rPr lang="en-US" u="sng" dirty="0">
                <a:solidFill>
                  <a:srgbClr val="FFFFFF"/>
                </a:solidFill>
                <a:hlinkClick r:id="rId14"/>
              </a:rPr>
              <a:t>web</a:t>
            </a:r>
            <a:r>
              <a:rPr lang="ru-RU" u="sng" dirty="0">
                <a:solidFill>
                  <a:srgbClr val="FFFFFF"/>
                </a:solidFill>
                <a:hlinkClick r:id="rId14"/>
              </a:rPr>
              <a:t>-</a:t>
            </a:r>
            <a:r>
              <a:rPr lang="en-US" u="sng" dirty="0" err="1">
                <a:solidFill>
                  <a:srgbClr val="FFFFFF"/>
                </a:solidFill>
                <a:hlinkClick r:id="rId14"/>
              </a:rPr>
              <a:t>fizika</a:t>
            </a:r>
            <a:r>
              <a:rPr lang="ru-RU" u="sng" dirty="0">
                <a:solidFill>
                  <a:srgbClr val="FFFFFF"/>
                </a:solidFill>
                <a:hlinkClick r:id="rId14"/>
              </a:rPr>
              <a:t>.</a:t>
            </a:r>
            <a:r>
              <a:rPr lang="en-US" u="sng" dirty="0" err="1">
                <a:solidFill>
                  <a:srgbClr val="FFFFFF"/>
                </a:solidFill>
                <a:hlinkClick r:id="rId14"/>
              </a:rPr>
              <a:t>narod</a:t>
            </a:r>
            <a:r>
              <a:rPr lang="ru-RU" u="sng" dirty="0">
                <a:solidFill>
                  <a:srgbClr val="FFFFFF"/>
                </a:solidFill>
                <a:hlinkClick r:id="rId14"/>
              </a:rPr>
              <a:t>.</a:t>
            </a:r>
            <a:r>
              <a:rPr lang="en-US" u="sng" dirty="0" err="1">
                <a:solidFill>
                  <a:srgbClr val="FFFFFF"/>
                </a:solidFill>
                <a:hlinkClick r:id="rId14"/>
              </a:rPr>
              <a:t>ru</a:t>
            </a:r>
            <a:r>
              <a:rPr lang="en-US" dirty="0">
                <a:solidFill>
                  <a:srgbClr val="FFFFFF"/>
                </a:solidFill>
              </a:rPr>
              <a:t> </a:t>
            </a:r>
            <a:r>
              <a:rPr lang="ru-RU" dirty="0">
                <a:solidFill>
                  <a:srgbClr val="FFFFFF"/>
                </a:solidFill>
              </a:rPr>
              <a:t>›</a:t>
            </a:r>
            <a:r>
              <a:rPr lang="en-US" u="sng" dirty="0">
                <a:solidFill>
                  <a:srgbClr val="FFFFFF"/>
                </a:solidFill>
                <a:hlinkClick r:id="rId15"/>
              </a:rPr>
              <a:t>apple</a:t>
            </a:r>
            <a:r>
              <a:rPr lang="ru-RU" u="sng" dirty="0">
                <a:solidFill>
                  <a:srgbClr val="FFFFFF"/>
                </a:solidFill>
                <a:hlinkClick r:id="rId15"/>
              </a:rPr>
              <a:t>.</a:t>
            </a:r>
            <a:r>
              <a:rPr lang="en-US" u="sng" dirty="0" err="1">
                <a:solidFill>
                  <a:srgbClr val="FFFFFF"/>
                </a:solidFill>
                <a:hlinkClick r:id="rId15"/>
              </a:rPr>
              <a:t>htm</a:t>
            </a:r>
            <a:r>
              <a:rPr lang="en-US" dirty="0">
                <a:solidFill>
                  <a:srgbClr val="FFFFFF"/>
                </a:solidFill>
              </a:rPr>
              <a:t> </a:t>
            </a:r>
            <a:endParaRPr lang="ru-RU" dirty="0">
              <a:solidFill>
                <a:srgbClr val="FFFFFF"/>
              </a:solidFill>
            </a:endParaRP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</a:t>
            </a:r>
            <a:r>
              <a:rPr lang="ru-RU" dirty="0" err="1">
                <a:solidFill>
                  <a:srgbClr val="FFFFFF"/>
                </a:solidFill>
              </a:rPr>
              <a:t>www</a:t>
            </a:r>
            <a:r>
              <a:rPr lang="ru-RU" dirty="0">
                <a:solidFill>
                  <a:srgbClr val="FFFFFF"/>
                </a:solidFill>
              </a:rPr>
              <a:t>.</a:t>
            </a:r>
            <a:r>
              <a:rPr lang="en-US" dirty="0">
                <a:solidFill>
                  <a:srgbClr val="FFFFFF"/>
                </a:solidFill>
              </a:rPr>
              <a:t> </a:t>
            </a:r>
            <a:r>
              <a:rPr lang="ru-RU" u="sng" dirty="0" err="1">
                <a:solidFill>
                  <a:srgbClr val="FFFFFF"/>
                </a:solidFill>
                <a:hlinkClick r:id="rId16"/>
              </a:rPr>
              <a:t>etorealno.ru</a:t>
            </a:r>
            <a:r>
              <a:rPr lang="ru-RU" dirty="0">
                <a:solidFill>
                  <a:srgbClr val="FFFFFF"/>
                </a:solidFill>
              </a:rPr>
              <a:t>  </a:t>
            </a: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Материалы  сайта </a:t>
            </a:r>
            <a:r>
              <a:rPr lang="ru-RU" dirty="0" err="1">
                <a:solidFill>
                  <a:srgbClr val="FFFFFF"/>
                </a:solidFill>
              </a:rPr>
              <a:t>www</a:t>
            </a:r>
            <a:r>
              <a:rPr lang="ru-RU" dirty="0">
                <a:solidFill>
                  <a:srgbClr val="FFFFFF"/>
                </a:solidFill>
              </a:rPr>
              <a:t>.</a:t>
            </a:r>
            <a:r>
              <a:rPr lang="en-US" u="sng" dirty="0" err="1">
                <a:solidFill>
                  <a:srgbClr val="FFFFFF"/>
                </a:solidFill>
                <a:hlinkClick r:id="rId17"/>
              </a:rPr>
              <a:t>prezentacia</a:t>
            </a:r>
            <a:r>
              <a:rPr lang="ru-RU" u="sng" dirty="0">
                <a:solidFill>
                  <a:srgbClr val="FFFFFF"/>
                </a:solidFill>
                <a:hlinkClick r:id="rId17"/>
              </a:rPr>
              <a:t>.</a:t>
            </a:r>
            <a:r>
              <a:rPr lang="en-US" u="sng" dirty="0" err="1">
                <a:solidFill>
                  <a:srgbClr val="FFFFFF"/>
                </a:solidFill>
                <a:hlinkClick r:id="rId17"/>
              </a:rPr>
              <a:t>ucoz</a:t>
            </a:r>
            <a:r>
              <a:rPr lang="ru-RU" u="sng" dirty="0">
                <a:solidFill>
                  <a:srgbClr val="FFFFFF"/>
                </a:solidFill>
                <a:hlinkClick r:id="rId17"/>
              </a:rPr>
              <a:t>.</a:t>
            </a:r>
            <a:r>
              <a:rPr lang="en-US" u="sng" dirty="0" err="1">
                <a:solidFill>
                  <a:srgbClr val="FFFFFF"/>
                </a:solidFill>
                <a:hlinkClick r:id="rId17"/>
              </a:rPr>
              <a:t>ru</a:t>
            </a:r>
            <a:r>
              <a:rPr lang="en-US" dirty="0">
                <a:solidFill>
                  <a:srgbClr val="FFFFFF"/>
                </a:solidFill>
              </a:rPr>
              <a:t> </a:t>
            </a:r>
            <a:r>
              <a:rPr lang="ru-RU" dirty="0">
                <a:solidFill>
                  <a:srgbClr val="FFFFFF"/>
                </a:solidFill>
              </a:rPr>
              <a:t> </a:t>
            </a: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Иллюстрация сайта</a:t>
            </a:r>
            <a:r>
              <a:rPr lang="en-US" dirty="0">
                <a:solidFill>
                  <a:srgbClr val="FFFFFF"/>
                </a:solidFill>
              </a:rPr>
              <a:t> www. </a:t>
            </a:r>
            <a:r>
              <a:rPr lang="en-US" u="sng" dirty="0">
                <a:solidFill>
                  <a:srgbClr val="FFFFFF"/>
                </a:solidFill>
                <a:hlinkClick r:id="rId18"/>
              </a:rPr>
              <a:t>andid.ucoz.ru</a:t>
            </a:r>
            <a:endParaRPr lang="ru-RU" dirty="0">
              <a:solidFill>
                <a:srgbClr val="FFFFFF"/>
              </a:solidFill>
            </a:endParaRP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Иллюстрация сайта</a:t>
            </a:r>
            <a:r>
              <a:rPr lang="en-US" dirty="0">
                <a:solidFill>
                  <a:srgbClr val="FFFFFF"/>
                </a:solidFill>
              </a:rPr>
              <a:t> www. </a:t>
            </a:r>
            <a:r>
              <a:rPr lang="en-US" u="sng" dirty="0">
                <a:solidFill>
                  <a:srgbClr val="FFFFFF"/>
                </a:solidFill>
                <a:hlinkClick r:id="rId19"/>
              </a:rPr>
              <a:t>forum.myjackson.ru</a:t>
            </a:r>
            <a:endParaRPr lang="ru-RU" dirty="0">
              <a:solidFill>
                <a:srgbClr val="FFFFFF"/>
              </a:solidFill>
            </a:endParaRPr>
          </a:p>
          <a:p>
            <a:pPr algn="l">
              <a:defRPr/>
            </a:pPr>
            <a:r>
              <a:rPr lang="ru-RU" dirty="0">
                <a:solidFill>
                  <a:srgbClr val="FFFFFF"/>
                </a:solidFill>
              </a:rPr>
              <a:t>Музыкальный файл: </a:t>
            </a:r>
            <a:r>
              <a:rPr lang="en-US" dirty="0">
                <a:solidFill>
                  <a:srgbClr val="FFFFFF"/>
                </a:solidFill>
                <a:hlinkClick r:id="rId20"/>
              </a:rPr>
              <a:t>www</a:t>
            </a:r>
            <a:r>
              <a:rPr lang="ru-RU" dirty="0">
                <a:solidFill>
                  <a:srgbClr val="FFFFFF"/>
                </a:solidFill>
                <a:hlinkClick r:id="rId20"/>
              </a:rPr>
              <a:t>.</a:t>
            </a:r>
            <a:r>
              <a:rPr lang="en-US" dirty="0">
                <a:solidFill>
                  <a:srgbClr val="FFFFFF"/>
                </a:solidFill>
                <a:hlinkClick r:id="rId20"/>
              </a:rPr>
              <a:t>bard</a:t>
            </a:r>
            <a:r>
              <a:rPr lang="ru-RU" dirty="0">
                <a:solidFill>
                  <a:srgbClr val="FFFFFF"/>
                </a:solidFill>
                <a:hlinkClick r:id="rId20"/>
              </a:rPr>
              <a:t>.</a:t>
            </a:r>
            <a:r>
              <a:rPr lang="en-US" dirty="0" err="1">
                <a:solidFill>
                  <a:srgbClr val="FFFFFF"/>
                </a:solidFill>
                <a:hlinkClick r:id="rId20"/>
              </a:rPr>
              <a:t>ru</a:t>
            </a:r>
            <a:r>
              <a:rPr lang="ru-RU" dirty="0">
                <a:solidFill>
                  <a:srgbClr val="FFFFFF"/>
                </a:solidFill>
                <a:hlinkClick r:id="rId20"/>
              </a:rPr>
              <a:t>/</a:t>
            </a:r>
            <a:r>
              <a:rPr lang="en-US" dirty="0" err="1">
                <a:solidFill>
                  <a:srgbClr val="FFFFFF"/>
                </a:solidFill>
                <a:hlinkClick r:id="rId20"/>
              </a:rPr>
              <a:t>cgi</a:t>
            </a:r>
            <a:r>
              <a:rPr lang="ru-RU" dirty="0">
                <a:solidFill>
                  <a:srgbClr val="FFFFFF"/>
                </a:solidFill>
                <a:hlinkClick r:id="rId20"/>
              </a:rPr>
              <a:t>-</a:t>
            </a:r>
            <a:r>
              <a:rPr lang="en-US" dirty="0">
                <a:solidFill>
                  <a:srgbClr val="FFFFFF"/>
                </a:solidFill>
                <a:hlinkClick r:id="rId20"/>
              </a:rPr>
              <a:t>bin</a:t>
            </a:r>
            <a:r>
              <a:rPr lang="ru-RU" dirty="0">
                <a:solidFill>
                  <a:srgbClr val="FFFFFF"/>
                </a:solidFill>
                <a:hlinkClick r:id="rId20"/>
              </a:rPr>
              <a:t>/</a:t>
            </a:r>
            <a:r>
              <a:rPr lang="en-US" dirty="0" err="1">
                <a:solidFill>
                  <a:srgbClr val="FFFFFF"/>
                </a:solidFill>
                <a:hlinkClick r:id="rId20"/>
              </a:rPr>
              <a:t>trackography</a:t>
            </a:r>
            <a:r>
              <a:rPr lang="ru-RU" dirty="0">
                <a:solidFill>
                  <a:srgbClr val="FFFFFF"/>
                </a:solidFill>
                <a:hlinkClick r:id="rId20"/>
              </a:rPr>
              <a:t>.</a:t>
            </a:r>
            <a:r>
              <a:rPr lang="en-US" dirty="0" err="1">
                <a:solidFill>
                  <a:srgbClr val="FFFFFF"/>
                </a:solidFill>
                <a:hlinkClick r:id="rId20"/>
              </a:rPr>
              <a:t>cgi</a:t>
            </a:r>
            <a:r>
              <a:rPr lang="ru-RU" dirty="0">
                <a:solidFill>
                  <a:srgbClr val="FFFFFF"/>
                </a:solidFill>
                <a:hlinkClick r:id="rId20"/>
              </a:rPr>
              <a:t>?</a:t>
            </a:r>
            <a:r>
              <a:rPr lang="en-US" dirty="0">
                <a:solidFill>
                  <a:srgbClr val="FFFFFF"/>
                </a:solidFill>
                <a:hlinkClick r:id="rId20"/>
              </a:rPr>
              <a:t>name</a:t>
            </a:r>
            <a:r>
              <a:rPr lang="ru-RU" dirty="0">
                <a:solidFill>
                  <a:srgbClr val="FFFFFF"/>
                </a:solidFill>
              </a:rPr>
              <a:t>  </a:t>
            </a:r>
            <a:r>
              <a:rPr lang="fr-FR" u="sng" dirty="0">
                <a:hlinkClick r:id="rId21"/>
              </a:rPr>
              <a:t>perwerts.ru</a:t>
            </a:r>
            <a:endParaRPr lang="ru-RU" u="sng" dirty="0"/>
          </a:p>
          <a:p>
            <a:pPr algn="l">
              <a:defRPr/>
            </a:pPr>
            <a:endParaRPr lang="ru-RU" u="sng" dirty="0"/>
          </a:p>
          <a:p>
            <a:pPr algn="l">
              <a:defRPr/>
            </a:pPr>
            <a:endParaRPr lang="ru-RU" dirty="0"/>
          </a:p>
        </p:txBody>
      </p:sp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3000375" y="4071938"/>
            <a:ext cx="3006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u="sng">
                <a:hlinkClick r:id="rId22"/>
              </a:rPr>
              <a:t>papyrus-net.livejournal.com</a:t>
            </a:r>
            <a:endParaRPr lang="ru-RU"/>
          </a:p>
        </p:txBody>
      </p:sp>
      <p:sp>
        <p:nvSpPr>
          <p:cNvPr id="26629" name="Прямоугольник 5"/>
          <p:cNvSpPr>
            <a:spLocks noChangeArrowheads="1"/>
          </p:cNvSpPr>
          <p:nvPr/>
        </p:nvSpPr>
        <p:spPr bwMode="auto">
          <a:xfrm>
            <a:off x="4857750" y="5214938"/>
            <a:ext cx="1633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u="sng">
                <a:hlinkClick r:id="rId23"/>
              </a:rPr>
              <a:t>companion.ua</a:t>
            </a:r>
            <a:endParaRPr lang="ru-RU"/>
          </a:p>
        </p:txBody>
      </p:sp>
      <p:sp>
        <p:nvSpPr>
          <p:cNvPr id="26630" name="Прямоугольник 6"/>
          <p:cNvSpPr>
            <a:spLocks noChangeArrowheads="1"/>
          </p:cNvSpPr>
          <p:nvPr/>
        </p:nvSpPr>
        <p:spPr bwMode="auto">
          <a:xfrm>
            <a:off x="1214438" y="5072063"/>
            <a:ext cx="3608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hlinkClick r:id="rId24"/>
              </a:rPr>
              <a:t>olgaracitina.ucoz.ru</a:t>
            </a:r>
            <a:r>
              <a:rPr lang="fr-FR"/>
              <a:t> ›</a:t>
            </a:r>
            <a:r>
              <a:rPr lang="fr-FR" u="sng">
                <a:hlinkClick r:id="rId25"/>
              </a:rPr>
              <a:t>publ…png…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357188" y="857250"/>
            <a:ext cx="8786812" cy="492918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dirty="0" smtClean="0"/>
              <a:t> 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Диф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ф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еренциальный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пр…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тяжение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экспер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…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мент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бе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з,с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заботно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ак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(к)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умулятор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25" y="285750"/>
            <a:ext cx="46434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FFFF"/>
                </a:solidFill>
              </a:rPr>
              <a:t>физик</a:t>
            </a:r>
          </a:p>
        </p:txBody>
      </p:sp>
      <p:pic>
        <p:nvPicPr>
          <p:cNvPr id="5124" name="Picture 5" descr="29livres2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0813" y="4214813"/>
            <a:ext cx="2528887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500" y="1357313"/>
            <a:ext cx="7923213" cy="4357687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Предложение. Главные члены предложения.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Грамматическая основа предложения. – это … и …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 строению грамматической основы предложения делятся на … и …. 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Грамматическая основа простых предложений состоит из ….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3379787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Грамматическая основа сложных предложений состоит из …. </a:t>
            </a:r>
          </a:p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Грамматическая основа двусоставных предложений состоит из …. </a:t>
            </a:r>
          </a:p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Грамматическая основа односоставных предложений состоит из …. </a:t>
            </a:r>
          </a:p>
          <a:p>
            <a:pPr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273685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Подлежащее – это … член предложения, который связан со … и отвечает на вопросы … или …. 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Сказуемое – это … член предложения, который обозначает … и отвечает на вопросы …. 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Сказуемые бывают… и составные.</a:t>
            </a:r>
          </a:p>
          <a:p>
            <a:pPr>
              <a:defRPr/>
            </a:pP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75" y="142875"/>
            <a:ext cx="9001125" cy="1714500"/>
          </a:xfrm>
        </p:spPr>
        <p:txBody>
          <a:bodyPr/>
          <a:lstStyle/>
          <a:p>
            <a:pPr algn="ctr" eaLnBrk="1" hangingPunct="1"/>
            <a:r>
              <a:rPr lang="ru-RU" sz="5400" smtClean="0"/>
              <a:t/>
            </a:r>
            <a:br>
              <a:rPr lang="ru-RU" sz="5400" smtClean="0"/>
            </a:br>
            <a:r>
              <a:rPr lang="ru-RU" sz="5400" smtClean="0"/>
              <a:t>Составное глагольное сказуемое </a:t>
            </a:r>
            <a:br>
              <a:rPr lang="ru-RU" sz="5400" smtClean="0"/>
            </a:br>
            <a:endParaRPr lang="ru-RU" sz="5400" i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429250" y="4429125"/>
            <a:ext cx="3382963" cy="1500188"/>
          </a:xfrm>
        </p:spPr>
        <p:txBody>
          <a:bodyPr/>
          <a:lstStyle/>
          <a:p>
            <a:pPr eaLnBrk="1" hangingPunct="1">
              <a:defRPr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857364"/>
            <a:ext cx="9001156" cy="4801314"/>
          </a:xfrm>
          <a:prstGeom prst="rect">
            <a:avLst/>
          </a:prstGeom>
          <a:solidFill>
            <a:srgbClr val="70A8DA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Цели урока: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 закрепить сведения о простом глагольном сказуемом; познакомить с составным глагольным сказуемым; формировать умение различать виды сказуемых, сравнивать, анализировать похожие языковые явления;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 развивать лингвистическую компетентность: умение анализировать текст, оперировать терминами, строить связное устное высказывание, развивать способность объединять изученные сведения в систему.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- прививать эстетический вкус, воспитывать речевую культуру, формировать интерес к истории точных наук и её учёным на материале биографии Исаака Ньютона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l"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42875" y="1071563"/>
            <a:ext cx="8858250" cy="5214937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>
              <a:buFontTx/>
              <a:buNone/>
              <a:defRPr/>
            </a:pPr>
            <a:r>
              <a:rPr lang="ru-RU" dirty="0" smtClean="0"/>
              <a:t>       Ньютон был счастливейшим из смертных, ибо существует только одна Вселенная, и Ньютон открыл её законы.</a:t>
            </a:r>
          </a:p>
          <a:p>
            <a:pPr>
              <a:buFontTx/>
              <a:buNone/>
              <a:defRPr/>
            </a:pPr>
            <a:r>
              <a:rPr lang="ru-RU" dirty="0" smtClean="0"/>
              <a:t>                                                        Лагранж                                                                                                               </a:t>
            </a:r>
          </a:p>
          <a:p>
            <a:pPr>
              <a:buFontTx/>
              <a:buNone/>
              <a:defRPr/>
            </a:pPr>
            <a:r>
              <a:rPr lang="ru-RU" dirty="0" smtClean="0"/>
              <a:t>       Если мне в жизни и удалось совершить какое-нибудь ценное открытие, то в большей степени за счет терпения и внимания, чем благодаря какому-либо другому таланту. </a:t>
            </a:r>
          </a:p>
          <a:p>
            <a:pPr>
              <a:buFontTx/>
              <a:buNone/>
              <a:defRPr/>
            </a:pPr>
            <a:r>
              <a:rPr lang="ru-RU" dirty="0" smtClean="0"/>
              <a:t>                                                  Исаак Ньютон</a:t>
            </a:r>
            <a:endParaRPr lang="ru-RU" b="1" dirty="0" smtClean="0"/>
          </a:p>
          <a:p>
            <a:pPr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7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8" name="Picture 3" descr="D:\Users\Liliya\Desktop\ИН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25" y="428625"/>
            <a:ext cx="5635625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74TGp_natural_light">
  <a:themeElements>
    <a:clrScheme name="574TGp_natural_light 2">
      <a:dk1>
        <a:srgbClr val="808080"/>
      </a:dk1>
      <a:lt1>
        <a:srgbClr val="9BD3E5"/>
      </a:lt1>
      <a:dk2>
        <a:srgbClr val="357DA9"/>
      </a:dk2>
      <a:lt2>
        <a:srgbClr val="101C56"/>
      </a:lt2>
      <a:accent1>
        <a:srgbClr val="58BECC"/>
      </a:accent1>
      <a:accent2>
        <a:srgbClr val="8A5BDF"/>
      </a:accent2>
      <a:accent3>
        <a:srgbClr val="AEBFD1"/>
      </a:accent3>
      <a:accent4>
        <a:srgbClr val="84B4C3"/>
      </a:accent4>
      <a:accent5>
        <a:srgbClr val="B4DBE2"/>
      </a:accent5>
      <a:accent6>
        <a:srgbClr val="7D52CA"/>
      </a:accent6>
      <a:hlink>
        <a:srgbClr val="6ECC4C"/>
      </a:hlink>
      <a:folHlink>
        <a:srgbClr val="DD693B"/>
      </a:folHlink>
    </a:clrScheme>
    <a:fontScheme name="574TGp_natural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74TGp_natural_light 1">
        <a:dk1>
          <a:srgbClr val="808080"/>
        </a:dk1>
        <a:lt1>
          <a:srgbClr val="EADCC0"/>
        </a:lt1>
        <a:dk2>
          <a:srgbClr val="F97407"/>
        </a:dk2>
        <a:lt2>
          <a:srgbClr val="E65D00"/>
        </a:lt2>
        <a:accent1>
          <a:srgbClr val="FBCF2D"/>
        </a:accent1>
        <a:accent2>
          <a:srgbClr val="5C8CDA"/>
        </a:accent2>
        <a:accent3>
          <a:srgbClr val="FBBCAA"/>
        </a:accent3>
        <a:accent4>
          <a:srgbClr val="C8BCA4"/>
        </a:accent4>
        <a:accent5>
          <a:srgbClr val="FDE4AD"/>
        </a:accent5>
        <a:accent6>
          <a:srgbClr val="537EC5"/>
        </a:accent6>
        <a:hlink>
          <a:srgbClr val="87D242"/>
        </a:hlink>
        <a:folHlink>
          <a:srgbClr val="DA647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 2">
        <a:dk1>
          <a:srgbClr val="808080"/>
        </a:dk1>
        <a:lt1>
          <a:srgbClr val="9BD3E5"/>
        </a:lt1>
        <a:dk2>
          <a:srgbClr val="357DA9"/>
        </a:dk2>
        <a:lt2>
          <a:srgbClr val="101C56"/>
        </a:lt2>
        <a:accent1>
          <a:srgbClr val="58BECC"/>
        </a:accent1>
        <a:accent2>
          <a:srgbClr val="8A5BDF"/>
        </a:accent2>
        <a:accent3>
          <a:srgbClr val="AEBFD1"/>
        </a:accent3>
        <a:accent4>
          <a:srgbClr val="84B4C3"/>
        </a:accent4>
        <a:accent5>
          <a:srgbClr val="B4DBE2"/>
        </a:accent5>
        <a:accent6>
          <a:srgbClr val="7D52CA"/>
        </a:accent6>
        <a:hlink>
          <a:srgbClr val="6ECC4C"/>
        </a:hlink>
        <a:folHlink>
          <a:srgbClr val="DD693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 3">
        <a:dk1>
          <a:srgbClr val="808080"/>
        </a:dk1>
        <a:lt1>
          <a:srgbClr val="DDE89A"/>
        </a:lt1>
        <a:dk2>
          <a:srgbClr val="329A2A"/>
        </a:dk2>
        <a:lt2>
          <a:srgbClr val="185E25"/>
        </a:lt2>
        <a:accent1>
          <a:srgbClr val="80CB35"/>
        </a:accent1>
        <a:accent2>
          <a:srgbClr val="518CD3"/>
        </a:accent2>
        <a:accent3>
          <a:srgbClr val="ADCAAC"/>
        </a:accent3>
        <a:accent4>
          <a:srgbClr val="BDC683"/>
        </a:accent4>
        <a:accent5>
          <a:srgbClr val="C0E2AE"/>
        </a:accent5>
        <a:accent6>
          <a:srgbClr val="497EBF"/>
        </a:accent6>
        <a:hlink>
          <a:srgbClr val="E15D7C"/>
        </a:hlink>
        <a:folHlink>
          <a:srgbClr val="DB915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574TGp_natural_light</Template>
  <TotalTime>409</TotalTime>
  <Words>844</Words>
  <Application>Microsoft Office PowerPoint</Application>
  <PresentationFormat>Экран (4:3)</PresentationFormat>
  <Paragraphs>125</Paragraphs>
  <Slides>24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Times New Roman</vt:lpstr>
      <vt:lpstr>Corbel</vt:lpstr>
      <vt:lpstr>574TGp_natural_light</vt:lpstr>
      <vt:lpstr>Составное глагольное сказуемое  </vt:lpstr>
      <vt:lpstr>Работа со словарём</vt:lpstr>
      <vt:lpstr>  Диф(ф)еренциальный, пр…тяжение,  экспер…мент,  бе(з,с)заботно,  ак(к)умулятор.</vt:lpstr>
      <vt:lpstr>Слайд 4</vt:lpstr>
      <vt:lpstr>Слайд 5</vt:lpstr>
      <vt:lpstr>Слайд 6</vt:lpstr>
      <vt:lpstr> Составное глагольное сказуемое  </vt:lpstr>
      <vt:lpstr>Слайд 8</vt:lpstr>
      <vt:lpstr>Слайд 9</vt:lpstr>
      <vt:lpstr>Слайд 10</vt:lpstr>
      <vt:lpstr>Слайд 11</vt:lpstr>
      <vt:lpstr>Цифровой диктант </vt:lpstr>
      <vt:lpstr>Слайд 13</vt:lpstr>
      <vt:lpstr>Слайд 14</vt:lpstr>
      <vt:lpstr>Слайд 15</vt:lpstr>
      <vt:lpstr>Слайд 16</vt:lpstr>
      <vt:lpstr>Слайд 17</vt:lpstr>
      <vt:lpstr>Определите, чем выражено сказуемое.</vt:lpstr>
      <vt:lpstr>Слайд 19</vt:lpstr>
      <vt:lpstr> </vt:lpstr>
      <vt:lpstr>Слайд 21</vt:lpstr>
      <vt:lpstr> Составное глагольное сказуемое  </vt:lpstr>
      <vt:lpstr>Слайд 23</vt:lpstr>
      <vt:lpstr>Слайд 24</vt:lpstr>
    </vt:vector>
  </TitlesOfParts>
  <Company>МОУ СОШ №30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re</cp:lastModifiedBy>
  <cp:revision>44</cp:revision>
  <dcterms:created xsi:type="dcterms:W3CDTF">2009-07-05T12:25:54Z</dcterms:created>
  <dcterms:modified xsi:type="dcterms:W3CDTF">2014-04-04T18:17:37Z</dcterms:modified>
</cp:coreProperties>
</file>