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64" r:id="rId3"/>
    <p:sldId id="266" r:id="rId4"/>
    <p:sldId id="267" r:id="rId5"/>
    <p:sldId id="263" r:id="rId6"/>
    <p:sldId id="268" r:id="rId7"/>
    <p:sldId id="269" r:id="rId8"/>
    <p:sldId id="271" r:id="rId9"/>
    <p:sldId id="256" r:id="rId10"/>
    <p:sldId id="272" r:id="rId11"/>
    <p:sldId id="273" r:id="rId12"/>
    <p:sldId id="274" r:id="rId13"/>
    <p:sldId id="275" r:id="rId14"/>
    <p:sldId id="270" r:id="rId15"/>
    <p:sldId id="26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9999FF"/>
    <a:srgbClr val="66CCFF"/>
    <a:srgbClr val="000000"/>
    <a:srgbClr val="66FF33"/>
    <a:srgbClr val="00FF00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660"/>
  </p:normalViewPr>
  <p:slideViewPr>
    <p:cSldViewPr>
      <p:cViewPr varScale="1">
        <p:scale>
          <a:sx n="42" d="100"/>
          <a:sy n="42" d="100"/>
        </p:scale>
        <p:origin x="-12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A3ABD1-70A3-4CF9-896B-EC7EDDDE19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0D1B0-D2DE-4D3E-9C9F-2388510E64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33010-8426-4C1F-ADB1-54BFAAD38A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B8ADB-8036-4861-8972-F841C2A484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73BB9-894A-4094-8CFD-7B81E99C97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5177B-DD64-4906-9E7B-880C5D2BB7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F628D-44AA-47A5-860E-F78E3E84D1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56934-194B-42CF-AE28-A1DB8DD909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97FC9-9DCD-4F27-913C-7C1CF987BC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83C29-A31E-44E7-B85F-F3458F45B2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C7BBA-950A-435C-9AF1-BF830B7F02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4129BFB4-7364-45DD-ACFF-2154894B8E8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484313"/>
            <a:ext cx="7772400" cy="1828800"/>
          </a:xfrm>
        </p:spPr>
        <p:txBody>
          <a:bodyPr/>
          <a:lstStyle/>
          <a:p>
            <a:r>
              <a:rPr lang="ru-RU" sz="5400" b="1">
                <a:solidFill>
                  <a:srgbClr val="FFFF00"/>
                </a:solidFill>
              </a:rPr>
              <a:t>Урок русского языка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429000"/>
            <a:ext cx="6400800" cy="1127125"/>
          </a:xfrm>
        </p:spPr>
        <p:txBody>
          <a:bodyPr/>
          <a:lstStyle/>
          <a:p>
            <a:r>
              <a:rPr lang="ru-RU" sz="4800" b="1"/>
              <a:t>3 класс</a:t>
            </a:r>
          </a:p>
          <a:p>
            <a:endParaRPr lang="ru-RU" sz="4800" b="1"/>
          </a:p>
        </p:txBody>
      </p:sp>
      <p:pic>
        <p:nvPicPr>
          <p:cNvPr id="37899" name="Picture 11" descr="54 (2)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59563" y="429260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98" name="Picture 14" descr="968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404813"/>
            <a:ext cx="3889375" cy="2787650"/>
          </a:xfrm>
          <a:prstGeom prst="rect">
            <a:avLst/>
          </a:prstGeom>
          <a:noFill/>
        </p:spPr>
      </p:pic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4500563" y="908050"/>
            <a:ext cx="4248150" cy="594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>
                <a:solidFill>
                  <a:srgbClr val="FFFF00"/>
                </a:solidFill>
              </a:rPr>
              <a:t>   </a:t>
            </a:r>
            <a:r>
              <a:rPr lang="ru-RU" sz="4800" b="1" i="1">
                <a:solidFill>
                  <a:srgbClr val="FFFF00"/>
                </a:solidFill>
                <a:latin typeface="Arial Black" pitchFamily="34" charset="0"/>
              </a:rPr>
              <a:t>БЕЖИТ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endParaRPr lang="ru-RU" sz="4800" b="1" i="1">
              <a:solidFill>
                <a:srgbClr val="FFFF00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  <a:latin typeface="Arial Black" pitchFamily="34" charset="0"/>
              </a:rPr>
              <a:t>  НЕСЁТСЯ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endParaRPr lang="ru-RU" sz="4800" b="1" i="1">
              <a:solidFill>
                <a:srgbClr val="FFFF00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  <a:latin typeface="Arial Black" pitchFamily="34" charset="0"/>
              </a:rPr>
              <a:t>  МЧИТСЯ</a:t>
            </a:r>
            <a:br>
              <a:rPr lang="ru-RU" sz="4800" b="1" i="1">
                <a:solidFill>
                  <a:srgbClr val="FFFF00"/>
                </a:solidFill>
                <a:latin typeface="Arial Black" pitchFamily="34" charset="0"/>
              </a:rPr>
            </a:br>
            <a:endParaRPr lang="ru-RU" sz="4800" b="1" i="1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6" name="Picture 4" descr="9 (2)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549275"/>
            <a:ext cx="2314575" cy="3168650"/>
          </a:xfrm>
          <a:prstGeom prst="rect">
            <a:avLst/>
          </a:prstGeom>
          <a:noFill/>
        </p:spPr>
      </p:pic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4284663" y="1412875"/>
            <a:ext cx="4321175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>
                <a:solidFill>
                  <a:srgbClr val="FFFF00"/>
                </a:solidFill>
              </a:rPr>
              <a:t>   </a:t>
            </a:r>
            <a:r>
              <a:rPr lang="ru-RU" sz="4800" b="1" i="1">
                <a:solidFill>
                  <a:srgbClr val="FFFF00"/>
                </a:solidFill>
              </a:rPr>
              <a:t>ПРЫГАЕТ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800" b="1" i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</a:rPr>
              <a:t>   СКАЧЕТ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0" name="Picture 4" descr="848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476250"/>
            <a:ext cx="3097213" cy="3097213"/>
          </a:xfrm>
          <a:prstGeom prst="rect">
            <a:avLst/>
          </a:prstGeom>
          <a:noFill/>
        </p:spPr>
      </p:pic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3924300" y="1052513"/>
            <a:ext cx="4608513" cy="302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>
                <a:solidFill>
                  <a:srgbClr val="FFFF00"/>
                </a:solidFill>
              </a:rPr>
              <a:t>   </a:t>
            </a:r>
            <a:r>
              <a:rPr lang="ru-RU" sz="4800" b="1" i="1">
                <a:solidFill>
                  <a:srgbClr val="FFFF00"/>
                </a:solidFill>
              </a:rPr>
              <a:t>ГОРИТ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800" b="1" i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</a:rPr>
              <a:t>   ПЫЛАЕТ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4" name="Picture 4" descr="2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04813"/>
            <a:ext cx="3240088" cy="2997200"/>
          </a:xfrm>
          <a:prstGeom prst="rect">
            <a:avLst/>
          </a:prstGeom>
          <a:noFill/>
        </p:spPr>
      </p:pic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3995738" y="476250"/>
            <a:ext cx="4824412" cy="521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>
                <a:solidFill>
                  <a:srgbClr val="FFFF00"/>
                </a:solidFill>
              </a:rPr>
              <a:t>   </a:t>
            </a:r>
            <a:r>
              <a:rPr lang="ru-RU" sz="4800" b="1" i="1">
                <a:solidFill>
                  <a:srgbClr val="FFFF00"/>
                </a:solidFill>
              </a:rPr>
              <a:t>БЛЕСТИТ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800" b="1" i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</a:rPr>
              <a:t>   СВЕРКАЕТ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800" b="1" i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</a:rPr>
              <a:t>   СИЯЕТ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8" name="Picture 4" descr="050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333375"/>
            <a:ext cx="2590800" cy="1782763"/>
          </a:xfrm>
          <a:prstGeom prst="rect">
            <a:avLst/>
          </a:prstGeom>
          <a:noFill/>
        </p:spPr>
      </p:pic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348038" y="1268413"/>
            <a:ext cx="5616575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400">
                <a:solidFill>
                  <a:srgbClr val="FFFF00"/>
                </a:solidFill>
              </a:rPr>
              <a:t>   </a:t>
            </a:r>
            <a:r>
              <a:rPr lang="ru-RU" sz="4800" b="1" i="1">
                <a:solidFill>
                  <a:srgbClr val="FFFF00"/>
                </a:solidFill>
              </a:rPr>
              <a:t>КОЛЫШЕТСЯ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800" b="1" i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ru-RU" sz="4800" b="1" i="1">
                <a:solidFill>
                  <a:srgbClr val="FFFF00"/>
                </a:solidFill>
              </a:rPr>
              <a:t>   РАЗВЕВАЕТСЯ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8" name="Picture 4" descr="не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549275"/>
            <a:ext cx="2879725" cy="2597150"/>
          </a:xfrm>
          <a:prstGeom prst="rect">
            <a:avLst/>
          </a:prstGeom>
          <a:noFill/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3708400" y="620713"/>
            <a:ext cx="504031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ru-RU" sz="4800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3995738" y="1484313"/>
            <a:ext cx="4897437" cy="302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i="1"/>
              <a:t>  </a:t>
            </a:r>
            <a:r>
              <a:rPr lang="ru-RU" sz="4800" b="1" i="1">
                <a:solidFill>
                  <a:srgbClr val="FFFF00"/>
                </a:solidFill>
              </a:rPr>
              <a:t>ЛЬЁТ</a:t>
            </a:r>
          </a:p>
          <a:p>
            <a:pPr>
              <a:spcBef>
                <a:spcPct val="50000"/>
              </a:spcBef>
            </a:pPr>
            <a:endParaRPr lang="ru-RU" sz="4800" b="1" i="1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4800" b="1" i="1">
                <a:solidFill>
                  <a:srgbClr val="FFFF00"/>
                </a:solidFill>
              </a:rPr>
              <a:t>  МОРОСИТ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WordArt 5"/>
          <p:cNvSpPr>
            <a:spLocks noChangeArrowheads="1" noChangeShapeType="1" noTextEdit="1"/>
          </p:cNvSpPr>
          <p:nvPr/>
        </p:nvSpPr>
        <p:spPr bwMode="auto">
          <a:xfrm>
            <a:off x="2051050" y="765175"/>
            <a:ext cx="4897438" cy="16557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СИНОНИМЫ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684213" y="3284538"/>
            <a:ext cx="82089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FF00"/>
                </a:solidFill>
              </a:rPr>
              <a:t>- слова, близкие по смыслу.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611188" y="4508500"/>
            <a:ext cx="8353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Например:</a:t>
            </a:r>
            <a:r>
              <a:rPr lang="ru-RU"/>
              <a:t> </a:t>
            </a:r>
            <a:r>
              <a:rPr lang="ru-RU" sz="3600" b="1"/>
              <a:t>бежит, несётся, мчится.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9" grpId="0" animBg="1"/>
      <p:bldP spid="98310" grpId="0"/>
      <p:bldP spid="983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042988" y="2924175"/>
            <a:ext cx="26638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/>
              <a:t> </a:t>
            </a:r>
            <a:r>
              <a:rPr lang="ru-RU" sz="4400" b="1">
                <a:solidFill>
                  <a:srgbClr val="FFFF00"/>
                </a:solidFill>
              </a:rPr>
              <a:t>льёт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900113" y="4868863"/>
            <a:ext cx="287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rgbClr val="FFFF00"/>
                </a:solidFill>
              </a:rPr>
              <a:t>моросит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79388" y="3860800"/>
            <a:ext cx="42846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/>
              <a:t> </a:t>
            </a:r>
            <a:r>
              <a:rPr lang="ru-RU" sz="4400" b="1">
                <a:solidFill>
                  <a:srgbClr val="FFFF00"/>
                </a:solidFill>
              </a:rPr>
              <a:t>накрапывает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187450" y="5734050"/>
            <a:ext cx="23764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rgbClr val="FFFF00"/>
                </a:solidFill>
              </a:rPr>
              <a:t>хлещет</a:t>
            </a:r>
          </a:p>
        </p:txBody>
      </p:sp>
      <p:pic>
        <p:nvPicPr>
          <p:cNvPr id="99337" name="Picture 9" descr="0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60350"/>
            <a:ext cx="3384550" cy="2308225"/>
          </a:xfrm>
          <a:prstGeom prst="rect">
            <a:avLst/>
          </a:prstGeom>
          <a:noFill/>
        </p:spPr>
      </p:pic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3779838" y="333375"/>
            <a:ext cx="51133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Расположите в порядке усиления действия.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14 -0.00579 L 0.12014 -0.17246 C 0.12014 -0.24722 0.20469 -0.33912 0.27361 -0.33912 L 0.42726 -0.33912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25 0.00486 L 0.11025 -0.16181 C 0.11025 -0.23657 0.19479 -0.32847 0.26372 -0.32847 L 0.41736 -0.32847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02 -0.003 L 0.06702 0.06505 C 0.06702 0.09561 0.16216 0.13357 0.23976 0.13357 L 0.41354 0.13357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02 0.0074 L 0.41354 -0.1291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/>
      <p:bldP spid="99333" grpId="0"/>
      <p:bldP spid="99334" grpId="0"/>
      <p:bldP spid="993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107950" y="333375"/>
            <a:ext cx="8928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FFFF00"/>
                </a:solidFill>
              </a:rPr>
              <a:t>ГЛАГОЛ         СИНОНИМ         АНТОНИМ</a:t>
            </a:r>
            <a:r>
              <a:rPr lang="ru-RU" sz="3200" b="1"/>
              <a:t> </a:t>
            </a:r>
          </a:p>
        </p:txBody>
      </p:sp>
      <p:pic>
        <p:nvPicPr>
          <p:cNvPr id="100358" name="Picture 6" descr="2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975" y="333375"/>
            <a:ext cx="952500" cy="714375"/>
          </a:xfrm>
          <a:prstGeom prst="rect">
            <a:avLst/>
          </a:prstGeom>
          <a:noFill/>
        </p:spPr>
      </p:pic>
      <p:pic>
        <p:nvPicPr>
          <p:cNvPr id="100359" name="Picture 7" descr="2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35600" y="333375"/>
            <a:ext cx="952500" cy="714375"/>
          </a:xfrm>
          <a:prstGeom prst="rect">
            <a:avLst/>
          </a:prstGeom>
          <a:noFill/>
        </p:spPr>
      </p:pic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23850" y="1341438"/>
            <a:ext cx="2663825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БРАНИТЬ</a:t>
            </a:r>
          </a:p>
          <a:p>
            <a:pPr>
              <a:spcBef>
                <a:spcPct val="50000"/>
              </a:spcBef>
            </a:pPr>
            <a:endParaRPr lang="ru-RU" sz="2800" b="1"/>
          </a:p>
          <a:p>
            <a:pPr>
              <a:spcBef>
                <a:spcPct val="50000"/>
              </a:spcBef>
            </a:pPr>
            <a:r>
              <a:rPr lang="ru-RU" sz="2800" b="1"/>
              <a:t>БЕЖАТЬ</a:t>
            </a:r>
          </a:p>
          <a:p>
            <a:pPr>
              <a:spcBef>
                <a:spcPct val="50000"/>
              </a:spcBef>
            </a:pPr>
            <a:endParaRPr lang="ru-RU" sz="2800" b="1"/>
          </a:p>
          <a:p>
            <a:pPr>
              <a:spcBef>
                <a:spcPct val="50000"/>
              </a:spcBef>
            </a:pPr>
            <a:r>
              <a:rPr lang="ru-RU" sz="2800" b="1"/>
              <a:t>ВЕСЕЛИТЬСЯ</a:t>
            </a:r>
          </a:p>
          <a:p>
            <a:pPr>
              <a:spcBef>
                <a:spcPct val="50000"/>
              </a:spcBef>
            </a:pPr>
            <a:endParaRPr lang="ru-RU" sz="2800" b="1"/>
          </a:p>
          <a:p>
            <a:pPr>
              <a:spcBef>
                <a:spcPct val="50000"/>
              </a:spcBef>
            </a:pPr>
            <a:r>
              <a:rPr lang="ru-RU" sz="2800" b="1"/>
              <a:t>БРАТЬ</a:t>
            </a:r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3203575" y="1412875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3419475" y="1341438"/>
            <a:ext cx="2160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  </a:t>
            </a:r>
            <a:r>
              <a:rPr lang="ru-RU" sz="2800" b="1"/>
              <a:t>РУГАТЬ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3276600" y="2636838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  МЧАТЬСЯ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6156325" y="1341438"/>
            <a:ext cx="2374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ХВАЛИТЬ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6156325" y="2636838"/>
            <a:ext cx="23764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СТОЯТЬ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3276600" y="3933825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РАДОВАТЬСЯ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6372225" y="3933825"/>
            <a:ext cx="2376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ГРУСТИТЬ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3563938" y="5229225"/>
            <a:ext cx="1511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ВЗЯТЬ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6443663" y="5229225"/>
            <a:ext cx="2376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ОТДАТЬ</a:t>
            </a:r>
          </a:p>
        </p:txBody>
      </p:sp>
      <p:pic>
        <p:nvPicPr>
          <p:cNvPr id="100372" name="Picture 20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1484313"/>
            <a:ext cx="171450" cy="171450"/>
          </a:xfrm>
          <a:prstGeom prst="rect">
            <a:avLst/>
          </a:prstGeom>
          <a:noFill/>
        </p:spPr>
      </p:pic>
      <p:pic>
        <p:nvPicPr>
          <p:cNvPr id="100373" name="Picture 21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80063" y="1557338"/>
            <a:ext cx="171450" cy="171450"/>
          </a:xfrm>
          <a:prstGeom prst="rect">
            <a:avLst/>
          </a:prstGeom>
          <a:noFill/>
        </p:spPr>
      </p:pic>
      <p:pic>
        <p:nvPicPr>
          <p:cNvPr id="100374" name="Picture 22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2781300"/>
            <a:ext cx="171450" cy="171450"/>
          </a:xfrm>
          <a:prstGeom prst="rect">
            <a:avLst/>
          </a:prstGeom>
          <a:noFill/>
        </p:spPr>
      </p:pic>
      <p:pic>
        <p:nvPicPr>
          <p:cNvPr id="100375" name="Picture 23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2781300"/>
            <a:ext cx="171450" cy="171450"/>
          </a:xfrm>
          <a:prstGeom prst="rect">
            <a:avLst/>
          </a:prstGeom>
          <a:noFill/>
        </p:spPr>
      </p:pic>
      <p:pic>
        <p:nvPicPr>
          <p:cNvPr id="100376" name="Picture 24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113" y="4076700"/>
            <a:ext cx="171450" cy="171450"/>
          </a:xfrm>
          <a:prstGeom prst="rect">
            <a:avLst/>
          </a:prstGeom>
          <a:noFill/>
        </p:spPr>
      </p:pic>
      <p:pic>
        <p:nvPicPr>
          <p:cNvPr id="100377" name="Picture 25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84888" y="4076700"/>
            <a:ext cx="171450" cy="171450"/>
          </a:xfrm>
          <a:prstGeom prst="rect">
            <a:avLst/>
          </a:prstGeom>
          <a:noFill/>
        </p:spPr>
      </p:pic>
      <p:pic>
        <p:nvPicPr>
          <p:cNvPr id="100378" name="Picture 26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55875" y="5373688"/>
            <a:ext cx="171450" cy="171450"/>
          </a:xfrm>
          <a:prstGeom prst="rect">
            <a:avLst/>
          </a:prstGeom>
          <a:noFill/>
        </p:spPr>
      </p:pic>
      <p:pic>
        <p:nvPicPr>
          <p:cNvPr id="100379" name="Picture 27" descr="517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1500" y="5373688"/>
            <a:ext cx="171450" cy="171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  <p:bldP spid="100360" grpId="0"/>
      <p:bldP spid="100363" grpId="0"/>
      <p:bldP spid="100364" grpId="0"/>
      <p:bldP spid="100366" grpId="0"/>
      <p:bldP spid="100367" grpId="0"/>
      <p:bldP spid="100368" grpId="0"/>
      <p:bldP spid="100369" grpId="0"/>
      <p:bldP spid="100370" grpId="0"/>
      <p:bldP spid="10037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WordArt 4"/>
          <p:cNvSpPr>
            <a:spLocks noChangeArrowheads="1" noChangeShapeType="1" noTextEdit="1"/>
          </p:cNvSpPr>
          <p:nvPr/>
        </p:nvSpPr>
        <p:spPr bwMode="auto">
          <a:xfrm>
            <a:off x="900113" y="981075"/>
            <a:ext cx="4897437" cy="18716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34773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СИНОНИМЫ</a:t>
            </a:r>
          </a:p>
        </p:txBody>
      </p:sp>
      <p:sp>
        <p:nvSpPr>
          <p:cNvPr id="101381" name="WordArt 5"/>
          <p:cNvSpPr>
            <a:spLocks noChangeArrowheads="1" noChangeShapeType="1" noTextEdit="1"/>
          </p:cNvSpPr>
          <p:nvPr/>
        </p:nvSpPr>
        <p:spPr bwMode="auto">
          <a:xfrm>
            <a:off x="3059113" y="3933825"/>
            <a:ext cx="5041900" cy="19446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37917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АНТОНИМЫ</a:t>
            </a:r>
          </a:p>
        </p:txBody>
      </p:sp>
      <p:pic>
        <p:nvPicPr>
          <p:cNvPr id="101382" name="Picture 6" descr="19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1275" y="2492375"/>
            <a:ext cx="1371600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 animBg="1"/>
      <p:bldP spid="101380" grpId="1" animBg="1"/>
      <p:bldP spid="10138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6227763" y="115888"/>
            <a:ext cx="26654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 зв</a:t>
            </a:r>
            <a:r>
              <a:rPr lang="ru-RU" sz="3600" b="1" u="sng"/>
              <a:t>о</a:t>
            </a:r>
            <a:r>
              <a:rPr lang="ru-RU" sz="3600" b="1"/>
              <a:t>нить</a:t>
            </a:r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6084888" y="908050"/>
            <a:ext cx="28082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  з</a:t>
            </a:r>
            <a:r>
              <a:rPr lang="ru-RU" sz="3600" b="1" u="sng"/>
              <a:t>е</a:t>
            </a:r>
            <a:r>
              <a:rPr lang="ru-RU" sz="3600" b="1"/>
              <a:t>л</a:t>
            </a:r>
            <a:r>
              <a:rPr lang="ru-RU" sz="3600" b="1" u="sng"/>
              <a:t>е</a:t>
            </a:r>
            <a:r>
              <a:rPr lang="ru-RU" sz="3600" b="1"/>
              <a:t>неть</a:t>
            </a:r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6084888" y="1773238"/>
            <a:ext cx="273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  бл</a:t>
            </a:r>
            <a:r>
              <a:rPr lang="ru-RU" sz="3600" b="1" u="sng"/>
              <a:t>е</a:t>
            </a:r>
            <a:r>
              <a:rPr lang="ru-RU" sz="3600" b="1"/>
              <a:t>стеть</a:t>
            </a:r>
          </a:p>
        </p:txBody>
      </p:sp>
      <p:sp>
        <p:nvSpPr>
          <p:cNvPr id="71701" name="Text Box 21"/>
          <p:cNvSpPr txBox="1">
            <a:spLocks noChangeArrowheads="1"/>
          </p:cNvSpPr>
          <p:nvPr/>
        </p:nvSpPr>
        <p:spPr bwMode="auto">
          <a:xfrm>
            <a:off x="6084888" y="2565400"/>
            <a:ext cx="2735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  св</a:t>
            </a:r>
            <a:r>
              <a:rPr lang="ru-RU" sz="3600" b="1" u="sng"/>
              <a:t>е</a:t>
            </a:r>
            <a:r>
              <a:rPr lang="ru-RU" sz="3600" b="1"/>
              <a:t>тить</a:t>
            </a:r>
          </a:p>
        </p:txBody>
      </p:sp>
      <p:sp>
        <p:nvSpPr>
          <p:cNvPr id="71704" name="Text Box 24"/>
          <p:cNvSpPr txBox="1">
            <a:spLocks noChangeArrowheads="1"/>
          </p:cNvSpPr>
          <p:nvPr/>
        </p:nvSpPr>
        <p:spPr bwMode="auto">
          <a:xfrm>
            <a:off x="6372225" y="3429000"/>
            <a:ext cx="2519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кр</a:t>
            </a:r>
            <a:r>
              <a:rPr lang="ru-RU" sz="3600" b="1" u="sng"/>
              <a:t>и</a:t>
            </a:r>
            <a:r>
              <a:rPr lang="ru-RU" sz="3600" b="1"/>
              <a:t>чать</a:t>
            </a:r>
          </a:p>
        </p:txBody>
      </p:sp>
      <p:sp>
        <p:nvSpPr>
          <p:cNvPr id="71705" name="Text Box 25"/>
          <p:cNvSpPr txBox="1">
            <a:spLocks noChangeArrowheads="1"/>
          </p:cNvSpPr>
          <p:nvPr/>
        </p:nvSpPr>
        <p:spPr bwMode="auto">
          <a:xfrm>
            <a:off x="6227763" y="4292600"/>
            <a:ext cx="273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FF00"/>
                </a:solidFill>
              </a:rPr>
              <a:t> </a:t>
            </a:r>
            <a:r>
              <a:rPr lang="ru-RU" sz="3600" b="1"/>
              <a:t>к</a:t>
            </a:r>
            <a:r>
              <a:rPr lang="ru-RU" sz="3600" b="1" u="sng"/>
              <a:t>о</a:t>
            </a:r>
            <a:r>
              <a:rPr lang="ru-RU" sz="3600" b="1"/>
              <a:t>рмить</a:t>
            </a:r>
          </a:p>
        </p:txBody>
      </p:sp>
      <p:sp>
        <p:nvSpPr>
          <p:cNvPr id="71707" name="Text Box 27"/>
          <p:cNvSpPr txBox="1">
            <a:spLocks noChangeArrowheads="1"/>
          </p:cNvSpPr>
          <p:nvPr/>
        </p:nvSpPr>
        <p:spPr bwMode="auto">
          <a:xfrm>
            <a:off x="323850" y="115888"/>
            <a:ext cx="3311525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звон</a:t>
            </a:r>
          </a:p>
          <a:p>
            <a:pPr>
              <a:spcBef>
                <a:spcPct val="50000"/>
              </a:spcBef>
            </a:pPr>
            <a:r>
              <a:rPr lang="ru-RU" sz="3600" b="1"/>
              <a:t>зелень</a:t>
            </a:r>
          </a:p>
          <a:p>
            <a:pPr>
              <a:spcBef>
                <a:spcPct val="50000"/>
              </a:spcBef>
            </a:pPr>
            <a:r>
              <a:rPr lang="ru-RU" sz="3600" b="1"/>
              <a:t>блеск</a:t>
            </a:r>
          </a:p>
          <a:p>
            <a:pPr>
              <a:spcBef>
                <a:spcPct val="50000"/>
              </a:spcBef>
            </a:pPr>
            <a:r>
              <a:rPr lang="ru-RU" sz="3600" b="1"/>
              <a:t>свет</a:t>
            </a:r>
          </a:p>
          <a:p>
            <a:pPr>
              <a:spcBef>
                <a:spcPct val="50000"/>
              </a:spcBef>
            </a:pPr>
            <a:r>
              <a:rPr lang="ru-RU" sz="3600" b="1"/>
              <a:t>крик</a:t>
            </a:r>
          </a:p>
          <a:p>
            <a:pPr>
              <a:spcBef>
                <a:spcPct val="50000"/>
              </a:spcBef>
            </a:pPr>
            <a:r>
              <a:rPr lang="ru-RU" sz="3600" b="1"/>
              <a:t>корм</a:t>
            </a:r>
          </a:p>
        </p:txBody>
      </p:sp>
      <p:sp>
        <p:nvSpPr>
          <p:cNvPr id="71710" name="WordArt 30"/>
          <p:cNvSpPr>
            <a:spLocks noChangeArrowheads="1" noChangeShapeType="1" noTextEdit="1"/>
          </p:cNvSpPr>
          <p:nvPr/>
        </p:nvSpPr>
        <p:spPr bwMode="auto">
          <a:xfrm>
            <a:off x="250825" y="5229225"/>
            <a:ext cx="4176713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Существительные</a:t>
            </a:r>
          </a:p>
        </p:txBody>
      </p:sp>
      <p:sp>
        <p:nvSpPr>
          <p:cNvPr id="71712" name="WordArt 32"/>
          <p:cNvSpPr>
            <a:spLocks noChangeArrowheads="1" noChangeShapeType="1" noTextEdit="1"/>
          </p:cNvSpPr>
          <p:nvPr/>
        </p:nvSpPr>
        <p:spPr bwMode="auto">
          <a:xfrm>
            <a:off x="6443663" y="5300663"/>
            <a:ext cx="17621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Глаголы</a:t>
            </a:r>
          </a:p>
        </p:txBody>
      </p:sp>
      <p:sp>
        <p:nvSpPr>
          <p:cNvPr id="71713" name="Text Box 33"/>
          <p:cNvSpPr txBox="1">
            <a:spLocks noChangeArrowheads="1"/>
          </p:cNvSpPr>
          <p:nvPr/>
        </p:nvSpPr>
        <p:spPr bwMode="auto">
          <a:xfrm>
            <a:off x="2268538" y="2420938"/>
            <a:ext cx="3816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>
                <a:solidFill>
                  <a:srgbClr val="00FF00"/>
                </a:solidFill>
              </a:rPr>
              <a:t>Что делать?</a:t>
            </a:r>
          </a:p>
        </p:txBody>
      </p:sp>
      <p:pic>
        <p:nvPicPr>
          <p:cNvPr id="71714" name="Picture 34" descr="433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5" y="3141663"/>
            <a:ext cx="3600450" cy="57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7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5" grpId="0" build="allAtOnce"/>
      <p:bldP spid="71697" grpId="0"/>
      <p:bldP spid="71699" grpId="0"/>
      <p:bldP spid="71704" grpId="0"/>
      <p:bldP spid="71707" grpId="0"/>
      <p:bldP spid="71710" grpId="0" animBg="1"/>
      <p:bldP spid="717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755650" y="620713"/>
            <a:ext cx="7200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971550" y="765175"/>
            <a:ext cx="7704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407" name="WordArt 7"/>
          <p:cNvSpPr>
            <a:spLocks noChangeArrowheads="1" noChangeShapeType="1" noTextEdit="1"/>
          </p:cNvSpPr>
          <p:nvPr/>
        </p:nvSpPr>
        <p:spPr bwMode="auto">
          <a:xfrm>
            <a:off x="1763713" y="981075"/>
            <a:ext cx="5184775" cy="1785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МОЛОДЦЫ !</a:t>
            </a:r>
          </a:p>
        </p:txBody>
      </p:sp>
      <p:pic>
        <p:nvPicPr>
          <p:cNvPr id="102409" name="Picture 9" descr="25 (2)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16238" y="3284538"/>
            <a:ext cx="3275012" cy="2327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Тема урока: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25273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400" b="1"/>
              <a:t>Глаголы близкие </a:t>
            </a:r>
          </a:p>
          <a:p>
            <a:pPr algn="ctr">
              <a:buFont typeface="Wingdings" pitchFamily="2" charset="2"/>
              <a:buNone/>
            </a:pPr>
            <a:r>
              <a:rPr lang="ru-RU" sz="4400" b="1"/>
              <a:t>и противоположные по значению</a:t>
            </a:r>
          </a:p>
        </p:txBody>
      </p:sp>
      <p:pic>
        <p:nvPicPr>
          <p:cNvPr id="73738" name="Picture 10" descr="321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4797425"/>
            <a:ext cx="3816350" cy="132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Цель урока: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Формирование умения использовать в речи глаголы-синонимы и глаголы-антонимы.</a:t>
            </a:r>
          </a:p>
        </p:txBody>
      </p:sp>
      <p:pic>
        <p:nvPicPr>
          <p:cNvPr id="74756" name="Picture 4" descr="321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4508500"/>
            <a:ext cx="3816350" cy="132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250825" y="549275"/>
            <a:ext cx="8605838" cy="4392613"/>
            <a:chOff x="158" y="300"/>
            <a:chExt cx="5421" cy="2767"/>
          </a:xfrm>
        </p:grpSpPr>
        <p:sp>
          <p:nvSpPr>
            <p:cNvPr id="44035" name="Line 3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36" name="Line 4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37" name="Line 5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4038" name="Group 6"/>
          <p:cNvGrpSpPr>
            <a:grpSpLocks/>
          </p:cNvGrpSpPr>
          <p:nvPr/>
        </p:nvGrpSpPr>
        <p:grpSpPr bwMode="auto">
          <a:xfrm>
            <a:off x="1547813" y="498475"/>
            <a:ext cx="3995737" cy="4421188"/>
            <a:chOff x="975" y="314"/>
            <a:chExt cx="2517" cy="2785"/>
          </a:xfrm>
        </p:grpSpPr>
        <p:sp>
          <p:nvSpPr>
            <p:cNvPr id="44039" name="Freeform 7"/>
            <p:cNvSpPr>
              <a:spLocks/>
            </p:cNvSpPr>
            <p:nvPr/>
          </p:nvSpPr>
          <p:spPr bwMode="auto">
            <a:xfrm>
              <a:off x="975" y="523"/>
              <a:ext cx="1619" cy="2576"/>
            </a:xfrm>
            <a:custGeom>
              <a:avLst/>
              <a:gdLst/>
              <a:ahLst/>
              <a:cxnLst>
                <a:cxn ang="0">
                  <a:pos x="0" y="2057"/>
                </a:cxn>
                <a:cxn ang="0">
                  <a:pos x="55" y="2377"/>
                </a:cxn>
                <a:cxn ang="0">
                  <a:pos x="229" y="2515"/>
                </a:cxn>
                <a:cxn ang="0">
                  <a:pos x="540" y="2323"/>
                </a:cxn>
                <a:cxn ang="0">
                  <a:pos x="1180" y="997"/>
                </a:cxn>
                <a:cxn ang="0">
                  <a:pos x="1619" y="0"/>
                </a:cxn>
              </a:cxnLst>
              <a:rect l="0" t="0" r="r" b="b"/>
              <a:pathLst>
                <a:path w="1619" h="2576">
                  <a:moveTo>
                    <a:pt x="0" y="2057"/>
                  </a:moveTo>
                  <a:cubicBezTo>
                    <a:pt x="9" y="2110"/>
                    <a:pt x="17" y="2301"/>
                    <a:pt x="55" y="2377"/>
                  </a:cubicBezTo>
                  <a:cubicBezTo>
                    <a:pt x="93" y="2453"/>
                    <a:pt x="148" y="2524"/>
                    <a:pt x="229" y="2515"/>
                  </a:cubicBezTo>
                  <a:cubicBezTo>
                    <a:pt x="310" y="2506"/>
                    <a:pt x="382" y="2576"/>
                    <a:pt x="540" y="2323"/>
                  </a:cubicBezTo>
                  <a:cubicBezTo>
                    <a:pt x="698" y="2070"/>
                    <a:pt x="1000" y="1384"/>
                    <a:pt x="1180" y="997"/>
                  </a:cubicBezTo>
                  <a:cubicBezTo>
                    <a:pt x="1360" y="610"/>
                    <a:pt x="1528" y="208"/>
                    <a:pt x="1619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auto">
            <a:xfrm>
              <a:off x="1619" y="314"/>
              <a:ext cx="1873" cy="820"/>
            </a:xfrm>
            <a:custGeom>
              <a:avLst/>
              <a:gdLst/>
              <a:ahLst/>
              <a:cxnLst>
                <a:cxn ang="0">
                  <a:pos x="529" y="721"/>
                </a:cxn>
                <a:cxn ang="0">
                  <a:pos x="209" y="767"/>
                </a:cxn>
                <a:cxn ang="0">
                  <a:pos x="35" y="401"/>
                </a:cxn>
                <a:cxn ang="0">
                  <a:pos x="422" y="64"/>
                </a:cxn>
                <a:cxn ang="0">
                  <a:pos x="1873" y="17"/>
                </a:cxn>
              </a:cxnLst>
              <a:rect l="0" t="0" r="r" b="b"/>
              <a:pathLst>
                <a:path w="1873" h="820">
                  <a:moveTo>
                    <a:pt x="529" y="721"/>
                  </a:moveTo>
                  <a:cubicBezTo>
                    <a:pt x="476" y="729"/>
                    <a:pt x="291" y="820"/>
                    <a:pt x="209" y="767"/>
                  </a:cubicBezTo>
                  <a:cubicBezTo>
                    <a:pt x="127" y="714"/>
                    <a:pt x="0" y="518"/>
                    <a:pt x="35" y="401"/>
                  </a:cubicBezTo>
                  <a:cubicBezTo>
                    <a:pt x="70" y="284"/>
                    <a:pt x="116" y="128"/>
                    <a:pt x="422" y="64"/>
                  </a:cubicBezTo>
                  <a:cubicBezTo>
                    <a:pt x="728" y="0"/>
                    <a:pt x="1571" y="27"/>
                    <a:pt x="1873" y="1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41" name="AutoShape 9"/>
            <p:cNvSpPr>
              <a:spLocks noChangeArrowheads="1"/>
            </p:cNvSpPr>
            <p:nvPr/>
          </p:nvSpPr>
          <p:spPr bwMode="auto">
            <a:xfrm>
              <a:off x="2556" y="47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42" name="AutoShape 10"/>
            <p:cNvSpPr>
              <a:spLocks noChangeArrowheads="1"/>
            </p:cNvSpPr>
            <p:nvPr/>
          </p:nvSpPr>
          <p:spPr bwMode="auto">
            <a:xfrm>
              <a:off x="2057" y="97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4043" name="Group 11"/>
          <p:cNvGrpSpPr>
            <a:grpSpLocks/>
          </p:cNvGrpSpPr>
          <p:nvPr/>
        </p:nvGrpSpPr>
        <p:grpSpPr bwMode="auto">
          <a:xfrm>
            <a:off x="5021263" y="2724150"/>
            <a:ext cx="1858962" cy="2216150"/>
            <a:chOff x="3163" y="1716"/>
            <a:chExt cx="1171" cy="1396"/>
          </a:xfrm>
        </p:grpSpPr>
        <p:sp>
          <p:nvSpPr>
            <p:cNvPr id="44044" name="Freeform 12"/>
            <p:cNvSpPr>
              <a:spLocks/>
            </p:cNvSpPr>
            <p:nvPr/>
          </p:nvSpPr>
          <p:spPr bwMode="auto">
            <a:xfrm>
              <a:off x="3163" y="1716"/>
              <a:ext cx="1171" cy="1396"/>
            </a:xfrm>
            <a:custGeom>
              <a:avLst/>
              <a:gdLst/>
              <a:ahLst/>
              <a:cxnLst>
                <a:cxn ang="0">
                  <a:pos x="1171" y="899"/>
                </a:cxn>
                <a:cxn ang="0">
                  <a:pos x="596" y="1356"/>
                </a:cxn>
                <a:cxn ang="0">
                  <a:pos x="394" y="1137"/>
                </a:cxn>
                <a:cxn ang="0">
                  <a:pos x="796" y="195"/>
                </a:cxn>
                <a:cxn ang="0">
                  <a:pos x="540" y="49"/>
                </a:cxn>
                <a:cxn ang="0">
                  <a:pos x="0" y="487"/>
                </a:cxn>
              </a:cxnLst>
              <a:rect l="0" t="0" r="r" b="b"/>
              <a:pathLst>
                <a:path w="1171" h="1396">
                  <a:moveTo>
                    <a:pt x="1171" y="899"/>
                  </a:moveTo>
                  <a:cubicBezTo>
                    <a:pt x="1075" y="974"/>
                    <a:pt x="725" y="1316"/>
                    <a:pt x="596" y="1356"/>
                  </a:cubicBezTo>
                  <a:cubicBezTo>
                    <a:pt x="467" y="1396"/>
                    <a:pt x="361" y="1330"/>
                    <a:pt x="394" y="1137"/>
                  </a:cubicBezTo>
                  <a:cubicBezTo>
                    <a:pt x="427" y="944"/>
                    <a:pt x="772" y="376"/>
                    <a:pt x="796" y="195"/>
                  </a:cubicBezTo>
                  <a:cubicBezTo>
                    <a:pt x="820" y="14"/>
                    <a:pt x="673" y="0"/>
                    <a:pt x="540" y="49"/>
                  </a:cubicBezTo>
                  <a:cubicBezTo>
                    <a:pt x="407" y="98"/>
                    <a:pt x="112" y="396"/>
                    <a:pt x="0" y="48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45" name="AutoShape 13"/>
            <p:cNvSpPr>
              <a:spLocks noChangeArrowheads="1"/>
            </p:cNvSpPr>
            <p:nvPr/>
          </p:nvSpPr>
          <p:spPr bwMode="auto">
            <a:xfrm>
              <a:off x="3163" y="211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4046" name="AutoShape 14"/>
          <p:cNvSpPr>
            <a:spLocks noChangeArrowheads="1"/>
          </p:cNvSpPr>
          <p:nvPr/>
        </p:nvSpPr>
        <p:spPr bwMode="auto">
          <a:xfrm rot="12875164">
            <a:off x="4057650" y="8969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C -0.02917 0.08357 -0.13542 0.40556 -0.175 0.50139 C -0.21459 0.59723 -0.22205 0.56991 -0.2375 0.57524 C -0.25295 0.58056 -0.26042 0.55139 -0.26806 0.53287 C -0.2757 0.51436 -0.28021 0.47871 -0.28334 0.4643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38 0.12824 C -0.09723 0.13542 -0.11007 0.14283 -0.12188 0.13565 C -0.13368 0.12848 -0.15035 0.10579 -0.15521 0.08565 C -0.16007 0.06551 -0.15938 0.03311 -0.15104 0.01528 C -0.14271 -0.00254 -0.15729 -0.01551 -0.10521 -0.02176 C -0.05313 -0.02801 0.10573 -0.02245 0.16111 -0.02268 " pathEditMode="relative" rAng="0" ptsTypes="aaaaaa">
                                      <p:cBhvr>
                                        <p:cTn id="9" dur="5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-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65 0.39977 C 0.12951 0.36528 0.15937 0.33102 0.18021 0.31459 C 0.20104 0.29815 0.2151 0.29584 0.22465 0.30162 C 0.2342 0.30741 0.24705 0.3044 0.23715 0.34977 C 0.22725 0.39514 0.17118 0.53079 0.16493 0.57385 C 0.15868 0.6169 0.17899 0.61922 0.19965 0.60903 C 0.22031 0.59885 0.27274 0.52871 0.28854 0.51274 " pathEditMode="relative" rAng="0" ptsTypes="aaaaaaA">
                                      <p:cBhvr>
                                        <p:cTn id="12" dur="5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6" grpId="0" animBg="1"/>
      <p:bldP spid="44046" grpId="1" animBg="1"/>
      <p:bldP spid="44046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0" y="2133600"/>
            <a:ext cx="88931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>
                <a:solidFill>
                  <a:srgbClr val="FFFF00"/>
                </a:solidFill>
              </a:rPr>
              <a:t>В утреннем небе погасли последние звёзды.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107950" y="5445125"/>
            <a:ext cx="8856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 i="1">
                <a:solidFill>
                  <a:srgbClr val="FFFF00"/>
                </a:solidFill>
              </a:rPr>
              <a:t> На ёлке зажглись разноцветные огни.</a:t>
            </a:r>
          </a:p>
        </p:txBody>
      </p:sp>
      <p:sp>
        <p:nvSpPr>
          <p:cNvPr id="75813" name="AutoShape 37"/>
          <p:cNvSpPr>
            <a:spLocks noChangeArrowheads="1"/>
          </p:cNvSpPr>
          <p:nvPr/>
        </p:nvSpPr>
        <p:spPr bwMode="auto">
          <a:xfrm>
            <a:off x="468313" y="0"/>
            <a:ext cx="4321175" cy="2160588"/>
          </a:xfrm>
          <a:prstGeom prst="horizontalScroll">
            <a:avLst>
              <a:gd name="adj" fmla="val 12500"/>
            </a:avLst>
          </a:prstGeom>
          <a:solidFill>
            <a:schemeClr val="tx1"/>
          </a:solidFill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5" name="Text Box 39"/>
          <p:cNvSpPr txBox="1">
            <a:spLocks noChangeArrowheads="1"/>
          </p:cNvSpPr>
          <p:nvPr/>
        </p:nvSpPr>
        <p:spPr bwMode="auto">
          <a:xfrm>
            <a:off x="827088" y="404813"/>
            <a:ext cx="36734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</a:rPr>
              <a:t>небе  звёзды  в последние  погасли  утреннем</a:t>
            </a:r>
          </a:p>
        </p:txBody>
      </p:sp>
      <p:sp>
        <p:nvSpPr>
          <p:cNvPr id="75816" name="AutoShape 40"/>
          <p:cNvSpPr>
            <a:spLocks noChangeArrowheads="1"/>
          </p:cNvSpPr>
          <p:nvPr/>
        </p:nvSpPr>
        <p:spPr bwMode="auto">
          <a:xfrm>
            <a:off x="4211638" y="3141663"/>
            <a:ext cx="4321175" cy="2160587"/>
          </a:xfrm>
          <a:prstGeom prst="horizontalScroll">
            <a:avLst>
              <a:gd name="adj" fmla="val 12500"/>
            </a:avLst>
          </a:prstGeom>
          <a:solidFill>
            <a:schemeClr val="tx1"/>
          </a:solidFill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4572000" y="3573463"/>
            <a:ext cx="38163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</a:rPr>
              <a:t>разноцветные  на  огни  зажглись  ёлке</a:t>
            </a:r>
          </a:p>
        </p:txBody>
      </p:sp>
      <p:pic>
        <p:nvPicPr>
          <p:cNvPr id="75820" name="Picture 44" descr="528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613" y="6021388"/>
            <a:ext cx="2016125" cy="134937"/>
          </a:xfrm>
          <a:prstGeom prst="rect">
            <a:avLst/>
          </a:prstGeom>
          <a:noFill/>
        </p:spPr>
      </p:pic>
      <p:pic>
        <p:nvPicPr>
          <p:cNvPr id="75822" name="Picture 46" descr="528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1638" y="2781300"/>
            <a:ext cx="2016125" cy="134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7" grpId="0"/>
      <p:bldP spid="75797" grpId="0"/>
      <p:bldP spid="75813" grpId="0" animBg="1"/>
      <p:bldP spid="75815" grpId="0"/>
      <p:bldP spid="75816" grpId="0" animBg="1"/>
      <p:bldP spid="758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429000"/>
            <a:ext cx="8569325" cy="11525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>
                <a:solidFill>
                  <a:srgbClr val="FFFF00"/>
                </a:solidFill>
              </a:rPr>
              <a:t>- слова,  противоположные  по смыслу.</a:t>
            </a:r>
          </a:p>
        </p:txBody>
      </p:sp>
      <p:sp>
        <p:nvSpPr>
          <p:cNvPr id="76807" name="WordArt 7"/>
          <p:cNvSpPr>
            <a:spLocks noChangeArrowheads="1" noChangeShapeType="1" noTextEdit="1"/>
          </p:cNvSpPr>
          <p:nvPr/>
        </p:nvSpPr>
        <p:spPr bwMode="auto">
          <a:xfrm>
            <a:off x="1547813" y="981075"/>
            <a:ext cx="5903912" cy="14398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АНТОНИМЫ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827088" y="5229225"/>
            <a:ext cx="7129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/>
              <a:t>Например:</a:t>
            </a:r>
            <a:r>
              <a:rPr lang="ru-RU" sz="3200"/>
              <a:t> </a:t>
            </a:r>
            <a:r>
              <a:rPr lang="ru-RU" sz="3600" b="1"/>
              <a:t>погасли - зажглись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  <p:bldP spid="76807" grpId="0" animBg="1"/>
      <p:bldP spid="768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79388" y="404813"/>
            <a:ext cx="8964612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 b="1"/>
              <a:t>Солнце  всходит  и ….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 b="1"/>
              <a:t>Ласточка  день  начинает, а  соловей ….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 b="1"/>
              <a:t>Любишь  брать,  люби  и ….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 b="1"/>
              <a:t>Встретил  с  радостью, а …. с жалостью.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3059113" y="4437063"/>
            <a:ext cx="2233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заходит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4427538" y="5013325"/>
            <a:ext cx="1944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кончает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5795963" y="5589588"/>
            <a:ext cx="2305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отдавать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1042988" y="3789363"/>
            <a:ext cx="23764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проводил</a:t>
            </a:r>
          </a:p>
        </p:txBody>
      </p:sp>
      <p:pic>
        <p:nvPicPr>
          <p:cNvPr id="92171" name="Picture 11" descr="6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5013325"/>
            <a:ext cx="1443037" cy="141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0" fill="hold"/>
                                        <p:tgtEl>
                                          <p:spTgt spid="92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92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/>
      <p:bldP spid="92168" grpId="0" build="allAtOnce"/>
      <p:bldP spid="92169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3" name="Picture 5" descr="ccbdac5057a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19050"/>
            <a:ext cx="8748713" cy="6838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кстура">
  <a:themeElements>
    <a:clrScheme name="1_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Тексту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193</Words>
  <Application>Microsoft Office PowerPoint</Application>
  <PresentationFormat>Экран (4:3)</PresentationFormat>
  <Paragraphs>86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Tahoma</vt:lpstr>
      <vt:lpstr>Wingdings</vt:lpstr>
      <vt:lpstr>Arial Black</vt:lpstr>
      <vt:lpstr>1_Текстура</vt:lpstr>
      <vt:lpstr>Урок русского языка</vt:lpstr>
      <vt:lpstr>Слайд 2</vt:lpstr>
      <vt:lpstr>Тема урока:</vt:lpstr>
      <vt:lpstr>Цель урока: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ЖЕНЯ</dc:creator>
  <cp:lastModifiedBy>re</cp:lastModifiedBy>
  <cp:revision>9</cp:revision>
  <dcterms:created xsi:type="dcterms:W3CDTF">2009-04-21T11:45:27Z</dcterms:created>
  <dcterms:modified xsi:type="dcterms:W3CDTF">2014-04-04T14:43:21Z</dcterms:modified>
</cp:coreProperties>
</file>