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7" r:id="rId3"/>
    <p:sldId id="263" r:id="rId4"/>
    <p:sldId id="264" r:id="rId5"/>
    <p:sldId id="265" r:id="rId6"/>
    <p:sldId id="266" r:id="rId7"/>
    <p:sldId id="258" r:id="rId8"/>
    <p:sldId id="262" r:id="rId9"/>
    <p:sldId id="259" r:id="rId10"/>
    <p:sldId id="269" r:id="rId11"/>
    <p:sldId id="268" r:id="rId12"/>
    <p:sldId id="270" r:id="rId13"/>
    <p:sldId id="260" r:id="rId14"/>
    <p:sldId id="271" r:id="rId15"/>
    <p:sldId id="261" r:id="rId16"/>
    <p:sldId id="274" r:id="rId17"/>
    <p:sldId id="273" r:id="rId18"/>
    <p:sldId id="275" r:id="rId19"/>
    <p:sldId id="276" r:id="rId20"/>
    <p:sldId id="277" r:id="rId21"/>
    <p:sldId id="278" r:id="rId22"/>
    <p:sldId id="279" r:id="rId23"/>
  </p:sldIdLst>
  <p:sldSz cx="9144000" cy="6858000" type="screen4x3"/>
  <p:notesSz cx="6858000" cy="9144000"/>
  <p:defaultTextStyle>
    <a:defPPr>
      <a:defRPr lang="ru-RU"/>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14" autoAdjust="0"/>
    <p:restoredTop sz="94660"/>
  </p:normalViewPr>
  <p:slideViewPr>
    <p:cSldViewPr>
      <p:cViewPr>
        <p:scale>
          <a:sx n="70" d="100"/>
          <a:sy n="70" d="100"/>
        </p:scale>
        <p:origin x="-390" y="45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1D2DFEDA-4080-4F9F-9FD5-425ECFDA8299}" type="datetimeFigureOut">
              <a:rPr lang="ru-RU"/>
              <a:pPr>
                <a:defRPr/>
              </a:pPr>
              <a:t>04.04.2014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pPr>
              <a:defRPr/>
            </a:pPr>
            <a:fld id="{E3C02427-05E7-4104-B85F-69547A7163ED}"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p:spPr>
      </p:sp>
      <p:sp>
        <p:nvSpPr>
          <p:cNvPr id="266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6628" name="Номер слайда 3"/>
          <p:cNvSpPr>
            <a:spLocks noGrp="1"/>
          </p:cNvSpPr>
          <p:nvPr>
            <p:ph type="sldNum" sz="quarter" idx="5"/>
          </p:nvPr>
        </p:nvSpPr>
        <p:spPr bwMode="auto">
          <a:noFill/>
          <a:ln>
            <a:miter lim="800000"/>
            <a:headEnd/>
            <a:tailEnd/>
          </a:ln>
        </p:spPr>
        <p:txBody>
          <a:bodyPr/>
          <a:lstStyle/>
          <a:p>
            <a:fld id="{CF06ECAA-151D-464D-BEA2-CF1E222867FD}" type="slidenum">
              <a:rPr lang="ru-RU" smtClean="0"/>
              <a:pPr/>
              <a:t>15</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9"/>
          <p:cNvSpPr>
            <a:spLocks noGrp="1"/>
          </p:cNvSpPr>
          <p:nvPr>
            <p:ph type="dt" sz="half" idx="10"/>
          </p:nvPr>
        </p:nvSpPr>
        <p:spPr/>
        <p:txBody>
          <a:bodyPr/>
          <a:lstStyle>
            <a:lvl1pPr>
              <a:defRPr/>
            </a:lvl1pPr>
          </a:lstStyle>
          <a:p>
            <a:pPr>
              <a:defRPr/>
            </a:pPr>
            <a:fld id="{BFB53ACB-2CA5-4E04-B16D-DB98F9B131B0}" type="datetimeFigureOut">
              <a:rPr lang="ru-RU"/>
              <a:pPr>
                <a:defRPr/>
              </a:pPr>
              <a:t>04.04.2014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AF40366-3C84-490C-B280-096D7C0A418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53AB684E-E5BC-4162-8359-6B618F632FED}" type="datetimeFigureOut">
              <a:rPr lang="ru-RU"/>
              <a:pPr>
                <a:defRPr/>
              </a:pPr>
              <a:t>04.04.2014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246AB56-331F-4DF4-B47A-C7499665159D}"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FC20F132-728C-4223-90C1-4983EDA7D3FC}" type="datetimeFigureOut">
              <a:rPr lang="ru-RU"/>
              <a:pPr>
                <a:defRPr/>
              </a:pPr>
              <a:t>04.04.2014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5269BB4D-F1A6-41CC-81A0-9316CF92C836}"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ED8AAE66-4CE5-482A-89A2-04FBAB0226AD}" type="datetimeFigureOut">
              <a:rPr lang="ru-RU"/>
              <a:pPr>
                <a:defRPr/>
              </a:pPr>
              <a:t>04.04.2014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022EAE67-70C1-4872-8043-601054DA6CBD}"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9"/>
          <p:cNvSpPr>
            <a:spLocks noGrp="1"/>
          </p:cNvSpPr>
          <p:nvPr>
            <p:ph type="dt" sz="half" idx="10"/>
          </p:nvPr>
        </p:nvSpPr>
        <p:spPr/>
        <p:txBody>
          <a:bodyPr/>
          <a:lstStyle>
            <a:lvl1pPr>
              <a:defRPr/>
            </a:lvl1pPr>
          </a:lstStyle>
          <a:p>
            <a:pPr>
              <a:defRPr/>
            </a:pPr>
            <a:fld id="{9DC28ACB-AFC8-4180-994A-137F7D5A2040}" type="datetimeFigureOut">
              <a:rPr lang="ru-RU"/>
              <a:pPr>
                <a:defRPr/>
              </a:pPr>
              <a:t>04.04.2014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367D630F-02FE-40CC-AA8F-75353BAF99B1}"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21172ED5-DAAD-4D5F-8E14-0A3054959DAE}" type="datetimeFigureOut">
              <a:rPr lang="ru-RU"/>
              <a:pPr>
                <a:defRPr/>
              </a:pPr>
              <a:t>04.04.2014</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9F29C1FB-7DCC-46E5-826C-0B99468CFAB6}"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9"/>
          <p:cNvSpPr>
            <a:spLocks noGrp="1"/>
          </p:cNvSpPr>
          <p:nvPr>
            <p:ph type="dt" sz="half" idx="10"/>
          </p:nvPr>
        </p:nvSpPr>
        <p:spPr/>
        <p:txBody>
          <a:bodyPr/>
          <a:lstStyle>
            <a:lvl1pPr>
              <a:defRPr/>
            </a:lvl1pPr>
          </a:lstStyle>
          <a:p>
            <a:pPr>
              <a:defRPr/>
            </a:pPr>
            <a:fld id="{51374027-C4E3-4A90-91DC-2883BFB55550}" type="datetimeFigureOut">
              <a:rPr lang="ru-RU"/>
              <a:pPr>
                <a:defRPr/>
              </a:pPr>
              <a:t>04.04.2014</a:t>
            </a:fld>
            <a:endParaRPr lang="ru-RU"/>
          </a:p>
        </p:txBody>
      </p:sp>
      <p:sp>
        <p:nvSpPr>
          <p:cNvPr id="8" name="Нижний колонтитул 21"/>
          <p:cNvSpPr>
            <a:spLocks noGrp="1"/>
          </p:cNvSpPr>
          <p:nvPr>
            <p:ph type="ftr" sz="quarter" idx="11"/>
          </p:nvPr>
        </p:nvSpPr>
        <p:spPr/>
        <p:txBody>
          <a:bodyPr/>
          <a:lstStyle>
            <a:lvl1pPr>
              <a:defRPr/>
            </a:lvl1pPr>
          </a:lstStyle>
          <a:p>
            <a:pPr>
              <a:defRPr/>
            </a:pPr>
            <a:endParaRPr lang="ru-RU"/>
          </a:p>
        </p:txBody>
      </p:sp>
      <p:sp>
        <p:nvSpPr>
          <p:cNvPr id="9" name="Номер слайда 17"/>
          <p:cNvSpPr>
            <a:spLocks noGrp="1"/>
          </p:cNvSpPr>
          <p:nvPr>
            <p:ph type="sldNum" sz="quarter" idx="12"/>
          </p:nvPr>
        </p:nvSpPr>
        <p:spPr/>
        <p:txBody>
          <a:bodyPr/>
          <a:lstStyle>
            <a:lvl1pPr>
              <a:defRPr/>
            </a:lvl1pPr>
          </a:lstStyle>
          <a:p>
            <a:pPr>
              <a:defRPr/>
            </a:pPr>
            <a:fld id="{1E9D8583-72EA-4669-919C-FF482BE835FA}"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fld id="{087345FF-EA45-472B-9CA3-99806B9410BF}" type="datetimeFigureOut">
              <a:rPr lang="ru-RU"/>
              <a:pPr>
                <a:defRPr/>
              </a:pPr>
              <a:t>04.04.2014</a:t>
            </a:fld>
            <a:endParaRPr lang="ru-RU"/>
          </a:p>
        </p:txBody>
      </p:sp>
      <p:sp>
        <p:nvSpPr>
          <p:cNvPr id="4" name="Нижний колонтитул 21"/>
          <p:cNvSpPr>
            <a:spLocks noGrp="1"/>
          </p:cNvSpPr>
          <p:nvPr>
            <p:ph type="ftr" sz="quarter" idx="11"/>
          </p:nvPr>
        </p:nvSpPr>
        <p:spPr/>
        <p:txBody>
          <a:bodyPr/>
          <a:lstStyle>
            <a:lvl1pPr>
              <a:defRPr/>
            </a:lvl1pPr>
          </a:lstStyle>
          <a:p>
            <a:pPr>
              <a:defRPr/>
            </a:pPr>
            <a:endParaRPr lang="ru-RU"/>
          </a:p>
        </p:txBody>
      </p:sp>
      <p:sp>
        <p:nvSpPr>
          <p:cNvPr id="5" name="Номер слайда 17"/>
          <p:cNvSpPr>
            <a:spLocks noGrp="1"/>
          </p:cNvSpPr>
          <p:nvPr>
            <p:ph type="sldNum" sz="quarter" idx="12"/>
          </p:nvPr>
        </p:nvSpPr>
        <p:spPr/>
        <p:txBody>
          <a:bodyPr/>
          <a:lstStyle>
            <a:lvl1pPr>
              <a:defRPr/>
            </a:lvl1pPr>
          </a:lstStyle>
          <a:p>
            <a:pPr>
              <a:defRPr/>
            </a:pPr>
            <a:fld id="{2DC9388D-52A9-477C-90CC-F783A7C5367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03123892-46D8-4E23-906C-97A21EFCC07E}" type="datetimeFigureOut">
              <a:rPr lang="ru-RU"/>
              <a:pPr>
                <a:defRPr/>
              </a:pPr>
              <a:t>04.04.2014</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C362368A-2D7F-4BC5-96A2-955D8B66B373}"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A7B36EB1-C078-4683-B847-93E22D926943}" type="datetimeFigureOut">
              <a:rPr lang="ru-RU"/>
              <a:pPr>
                <a:defRPr/>
              </a:pPr>
              <a:t>04.04.2014</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D02F5C8D-3CD3-459D-8DA3-228C51F740CC}"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с одним вырезанным скругленным углом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Прямоугольный треугольник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Полилиния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8" name="Полилиния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2" name="Заголовок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Текст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9" name="Дата 4"/>
          <p:cNvSpPr>
            <a:spLocks noGrp="1"/>
          </p:cNvSpPr>
          <p:nvPr>
            <p:ph type="dt" sz="half" idx="10"/>
          </p:nvPr>
        </p:nvSpPr>
        <p:spPr/>
        <p:txBody>
          <a:bodyPr/>
          <a:lstStyle>
            <a:lvl1pPr>
              <a:defRPr/>
            </a:lvl1pPr>
          </a:lstStyle>
          <a:p>
            <a:pPr>
              <a:defRPr/>
            </a:pPr>
            <a:fld id="{AE02A9BC-58C0-4217-901D-FCC13F27F3B7}" type="datetimeFigureOut">
              <a:rPr lang="ru-RU"/>
              <a:pPr>
                <a:defRPr/>
              </a:pPr>
              <a:t>04.04.2014</a:t>
            </a:fld>
            <a:endParaRPr lang="ru-RU"/>
          </a:p>
        </p:txBody>
      </p:sp>
      <p:sp>
        <p:nvSpPr>
          <p:cNvPr id="10" name="Нижний колонтитул 5"/>
          <p:cNvSpPr>
            <a:spLocks noGrp="1"/>
          </p:cNvSpPr>
          <p:nvPr>
            <p:ph type="ftr" sz="quarter" idx="11"/>
          </p:nvPr>
        </p:nvSpPr>
        <p:spPr/>
        <p:txBody>
          <a:bodyPr/>
          <a:lstStyle>
            <a:lvl1pPr>
              <a:defRPr/>
            </a:lvl1pPr>
          </a:lstStyle>
          <a:p>
            <a:pPr>
              <a:defRPr/>
            </a:pPr>
            <a:endParaRPr lang="ru-RU"/>
          </a:p>
        </p:txBody>
      </p:sp>
      <p:sp>
        <p:nvSpPr>
          <p:cNvPr id="11" name="Номер слайда 6"/>
          <p:cNvSpPr>
            <a:spLocks noGrp="1"/>
          </p:cNvSpPr>
          <p:nvPr>
            <p:ph type="sldNum" sz="quarter" idx="12"/>
          </p:nvPr>
        </p:nvSpPr>
        <p:spPr>
          <a:xfrm>
            <a:off x="8077200" y="6356350"/>
            <a:ext cx="609600" cy="365125"/>
          </a:xfrm>
        </p:spPr>
        <p:txBody>
          <a:bodyPr/>
          <a:lstStyle>
            <a:lvl1pPr>
              <a:defRPr/>
            </a:lvl1pPr>
          </a:lstStyle>
          <a:p>
            <a:pPr>
              <a:defRPr/>
            </a:pPr>
            <a:fld id="{ECF074EC-92D1-49CB-9367-3BE68BA5C7C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8" name="Полилиния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1028" name="Заголовок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ru-RU" smtClean="0"/>
              <a:t>Образец заголовка</a:t>
            </a:r>
            <a:endParaRPr lang="en-US" smtClean="0"/>
          </a:p>
        </p:txBody>
      </p:sp>
      <p:sp>
        <p:nvSpPr>
          <p:cNvPr id="1029" name="Текст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4E5DD75E-243B-4F4D-A91D-677BC92347D2}" type="datetimeFigureOut">
              <a:rPr lang="ru-RU"/>
              <a:pPr>
                <a:defRPr/>
              </a:pPr>
              <a:t>04.04.2014</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3198900E-A7CD-4D40-8831-692094C7CDE6}" type="slidenum">
              <a:rPr lang="ru-RU"/>
              <a:pPr>
                <a:defRPr/>
              </a:pPr>
              <a:t>‹#›</a:t>
            </a:fld>
            <a:endParaRPr lang="ru-RU"/>
          </a:p>
        </p:txBody>
      </p:sp>
      <p:grpSp>
        <p:nvGrpSpPr>
          <p:cNvPr id="1033" name="Группа 1"/>
          <p:cNvGrpSpPr>
            <a:grpSpLocks/>
          </p:cNvGrpSpPr>
          <p:nvPr/>
        </p:nvGrpSpPr>
        <p:grpSpPr bwMode="auto">
          <a:xfrm>
            <a:off x="-19050" y="203200"/>
            <a:ext cx="9180513" cy="647700"/>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5" r:id="rId9"/>
    <p:sldLayoutId id="2147483693" r:id="rId10"/>
    <p:sldLayoutId id="2147483694"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w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video" Target="file:///F:\&#1050;&#1086;&#1085;&#1082;&#1091;&#1088;&#1089;%202013-2014%20&#1075;&#1086;&#1076;\&#1055;&#1088;&#1077;&#1079;&#1077;&#1085;&#1090;&#1072;&#1094;&#1080;&#1103;\x9_161.wmv"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38.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40.jpeg"/><Relationship Id="rId10" Type="http://schemas.openxmlformats.org/officeDocument/2006/relationships/image" Target="../media/image45.jpeg"/><Relationship Id="rId4" Type="http://schemas.openxmlformats.org/officeDocument/2006/relationships/image" Target="../media/image39.jpeg"/><Relationship Id="rId9"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images.yandex.ru/yandsearch?text=%D0%BF%D0%BE%D0%BB%D1%83%D1%87%D0%B5%D0%BD%D0%B8%D0%B5%20%D0%B0%D0%BB%D1%8E%D0%BC%D0%B8%D0%BD%D0%B8%D1%8F%20%D1%8D%D0%BB%D0%B5%D0%BA%D1%82%D1%80%D0%BE%D0%BB%D0%B8%D0%B7%D0%BE%D0%BC&amp;pos=11&amp;uinfo=sw-1285-sh-641-fw-1060-fh-448-pd-1&amp;rpt=simage&amp;img_url=http%3A%2F%2Fwww.uran.ru%2Frasrabotki%2F2008%2Fsection4%2Fs4_5_2008_f1.jpg" TargetMode="Externa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 Id="rId6" Type="http://schemas.openxmlformats.org/officeDocument/2006/relationships/image" Target="../media/image23.gif"/><Relationship Id="rId5" Type="http://schemas.openxmlformats.org/officeDocument/2006/relationships/image" Target="../media/image22.gif"/><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Рисунок 3" descr="_____20130309_1215183286.jpg"/>
          <p:cNvPicPr>
            <a:picLocks noChangeAspect="1"/>
          </p:cNvPicPr>
          <p:nvPr/>
        </p:nvPicPr>
        <p:blipFill>
          <a:blip r:embed="rId2" cstate="email"/>
          <a:srcRect/>
          <a:stretch>
            <a:fillRect/>
          </a:stretch>
        </p:blipFill>
        <p:spPr bwMode="auto">
          <a:xfrm>
            <a:off x="0" y="0"/>
            <a:ext cx="9144000" cy="6858000"/>
          </a:xfrm>
          <a:prstGeom prst="rect">
            <a:avLst/>
          </a:prstGeom>
          <a:noFill/>
          <a:ln w="9525">
            <a:noFill/>
            <a:miter lim="800000"/>
            <a:headEnd/>
            <a:tailEnd/>
          </a:ln>
        </p:spPr>
      </p:pic>
      <p:sp>
        <p:nvSpPr>
          <p:cNvPr id="6" name="Прямоугольник 5"/>
          <p:cNvSpPr/>
          <p:nvPr/>
        </p:nvSpPr>
        <p:spPr>
          <a:xfrm>
            <a:off x="755576" y="332656"/>
            <a:ext cx="7848872" cy="2308324"/>
          </a:xfrm>
          <a:prstGeom prst="rect">
            <a:avLst/>
          </a:prstGeom>
          <a:noFill/>
          <a:ln>
            <a:noFill/>
          </a:ln>
        </p:spPr>
        <p:txBody>
          <a:bodyPr>
            <a:spAutoFit/>
          </a:bodyPr>
          <a:lstStyle/>
          <a:p>
            <a:pPr algn="ctr" eaLnBrk="1" fontAlgn="auto" hangingPunct="1">
              <a:spcBef>
                <a:spcPts val="0"/>
              </a:spcBef>
              <a:spcAft>
                <a:spcPts val="0"/>
              </a:spcAft>
              <a:defRPr/>
            </a:pPr>
            <a:r>
              <a:rPr lang="ru-RU" sz="3600" b="1" dirty="0">
                <a:ln w="12700">
                  <a:solidFill>
                    <a:schemeClr val="accent6">
                      <a:lumMod val="50000"/>
                    </a:schemeClr>
                  </a:solidFill>
                  <a:prstDash val="solid"/>
                </a:ln>
                <a:solidFill>
                  <a:schemeClr val="accent6">
                    <a:lumMod val="20000"/>
                    <a:lumOff val="8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Интегрированный урок по химии и литературе в 9 классе </a:t>
            </a:r>
            <a:br>
              <a:rPr lang="ru-RU" sz="3600" b="1" dirty="0">
                <a:ln w="12700">
                  <a:solidFill>
                    <a:schemeClr val="accent6">
                      <a:lumMod val="50000"/>
                    </a:schemeClr>
                  </a:solidFill>
                  <a:prstDash val="solid"/>
                </a:ln>
                <a:solidFill>
                  <a:schemeClr val="accent6">
                    <a:lumMod val="20000"/>
                    <a:lumOff val="8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br>
            <a:r>
              <a:rPr lang="ru-RU" sz="3600" b="1" dirty="0">
                <a:ln w="12700">
                  <a:solidFill>
                    <a:schemeClr val="accent6">
                      <a:lumMod val="50000"/>
                    </a:schemeClr>
                  </a:solidFill>
                  <a:prstDash val="solid"/>
                </a:ln>
                <a:solidFill>
                  <a:schemeClr val="accent6">
                    <a:lumMod val="20000"/>
                    <a:lumOff val="8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«Металл крылатый алюминий, он славу добрую снискал».</a:t>
            </a:r>
            <a:endParaRPr lang="ru-RU" sz="3600" b="1" dirty="0">
              <a:ln w="12700">
                <a:solidFill>
                  <a:schemeClr val="accent6">
                    <a:lumMod val="50000"/>
                  </a:schemeClr>
                </a:solidFill>
                <a:prstDash val="solid"/>
              </a:ln>
              <a:solidFill>
                <a:schemeClr val="accent6">
                  <a:lumMod val="20000"/>
                  <a:lumOff val="80000"/>
                </a:schemeClr>
              </a:solidFill>
              <a:effectLst>
                <a:outerShdw blurRad="41275" dist="20320" dir="1800000" algn="tl" rotWithShape="0">
                  <a:srgbClr val="000000">
                    <a:alpha val="40000"/>
                  </a:srgbClr>
                </a:outerShdw>
              </a:effectLst>
              <a:latin typeface="+mn-lt"/>
              <a:cs typeface="+mn-cs"/>
            </a:endParaRPr>
          </a:p>
        </p:txBody>
      </p:sp>
      <p:sp>
        <p:nvSpPr>
          <p:cNvPr id="8" name="Прямоугольник 7"/>
          <p:cNvSpPr/>
          <p:nvPr/>
        </p:nvSpPr>
        <p:spPr>
          <a:xfrm>
            <a:off x="3491880" y="3861048"/>
            <a:ext cx="5433451" cy="1384995"/>
          </a:xfrm>
          <a:prstGeom prst="rect">
            <a:avLst/>
          </a:prstGeom>
          <a:noFill/>
        </p:spPr>
        <p:txBody>
          <a:bodyPr>
            <a:spAutoFit/>
          </a:bodyPr>
          <a:lstStyle/>
          <a:p>
            <a:pPr algn="ctr" eaLnBrk="1" fontAlgn="auto" hangingPunct="1">
              <a:spcBef>
                <a:spcPts val="0"/>
              </a:spcBef>
              <a:spcAft>
                <a:spcPts val="0"/>
              </a:spcAft>
              <a:defRPr/>
            </a:pPr>
            <a:r>
              <a:rPr lang="ru-RU" sz="2800" b="1" i="1" dirty="0" err="1">
                <a:ln w="12700">
                  <a:solidFill>
                    <a:schemeClr val="accent6">
                      <a:lumMod val="50000"/>
                    </a:schemeClr>
                  </a:solidFill>
                  <a:prstDash val="solid"/>
                </a:ln>
                <a:solidFill>
                  <a:schemeClr val="accent6">
                    <a:lumMod val="40000"/>
                    <a:lumOff val="6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Меньшакова</a:t>
            </a:r>
            <a:r>
              <a:rPr lang="ru-RU" sz="2800" b="1" i="1" dirty="0">
                <a:ln w="12700">
                  <a:solidFill>
                    <a:schemeClr val="accent6">
                      <a:lumMod val="50000"/>
                    </a:schemeClr>
                  </a:solidFill>
                  <a:prstDash val="solid"/>
                </a:ln>
                <a:solidFill>
                  <a:schemeClr val="accent6">
                    <a:lumMod val="40000"/>
                    <a:lumOff val="6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 Евгения Юрьевна,</a:t>
            </a:r>
          </a:p>
          <a:p>
            <a:pPr algn="ctr" eaLnBrk="1" fontAlgn="auto" hangingPunct="1">
              <a:spcBef>
                <a:spcPts val="0"/>
              </a:spcBef>
              <a:spcAft>
                <a:spcPts val="0"/>
              </a:spcAft>
              <a:defRPr/>
            </a:pPr>
            <a:r>
              <a:rPr lang="ru-RU" sz="2800" b="1" i="1" dirty="0">
                <a:ln w="12700">
                  <a:solidFill>
                    <a:schemeClr val="accent6">
                      <a:lumMod val="50000"/>
                    </a:schemeClr>
                  </a:solidFill>
                  <a:prstDash val="solid"/>
                </a:ln>
                <a:solidFill>
                  <a:schemeClr val="accent6">
                    <a:lumMod val="40000"/>
                    <a:lumOff val="6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учитель химии, биологии, природоведения</a:t>
            </a:r>
            <a:endParaRPr lang="ru-RU" sz="2800" b="1" dirty="0">
              <a:ln w="12700">
                <a:solidFill>
                  <a:schemeClr val="accent6">
                    <a:lumMod val="50000"/>
                  </a:schemeClr>
                </a:solidFill>
                <a:prstDash val="solid"/>
              </a:ln>
              <a:solidFill>
                <a:schemeClr val="accent6">
                  <a:lumMod val="40000"/>
                  <a:lumOff val="60000"/>
                </a:schemeClr>
              </a:solidFill>
              <a:effectLst>
                <a:outerShdw blurRad="41275" dist="20320" dir="1800000" algn="tl" rotWithShape="0">
                  <a:srgbClr val="000000">
                    <a:alpha val="40000"/>
                  </a:srgbClr>
                </a:outerShdw>
              </a:effectLst>
              <a:latin typeface="+mn-lt"/>
              <a:cs typeface="+mn-cs"/>
            </a:endParaRPr>
          </a:p>
        </p:txBody>
      </p:sp>
      <p:pic>
        <p:nvPicPr>
          <p:cNvPr id="3077" name="Рисунок 9" descr="svadba37-5.jpg"/>
          <p:cNvPicPr>
            <a:picLocks noChangeAspect="1"/>
          </p:cNvPicPr>
          <p:nvPr/>
        </p:nvPicPr>
        <p:blipFill>
          <a:blip r:embed="rId3" cstate="email"/>
          <a:srcRect/>
          <a:stretch>
            <a:fillRect/>
          </a:stretch>
        </p:blipFill>
        <p:spPr bwMode="auto">
          <a:xfrm>
            <a:off x="611188" y="2708275"/>
            <a:ext cx="2268537" cy="3024188"/>
          </a:xfrm>
          <a:prstGeom prst="rect">
            <a:avLst/>
          </a:prstGeom>
          <a:noFill/>
          <a:ln w="25400">
            <a:solidFill>
              <a:schemeClr val="accent6">
                <a:lumMod val="60000"/>
                <a:lumOff val="40000"/>
              </a:schemeClr>
            </a:solid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468313" y="1052513"/>
            <a:ext cx="8229600" cy="720725"/>
          </a:xfrm>
        </p:spPr>
        <p:txBody>
          <a:bodyPr>
            <a:normAutofit fontScale="90000"/>
          </a:bodyPr>
          <a:lstStyle/>
          <a:p>
            <a:pPr algn="ctr" eaLnBrk="1" fontAlgn="auto" hangingPunct="1">
              <a:spcAft>
                <a:spcPts val="0"/>
              </a:spcAft>
              <a:defRPr/>
            </a:pPr>
            <a:r>
              <a:rPr lang="ru-RU" sz="2400" b="1" dirty="0" smtClean="0">
                <a:latin typeface="Times New Roman" pitchFamily="18" charset="0"/>
                <a:cs typeface="Times New Roman" pitchFamily="18" charset="0"/>
              </a:rPr>
              <a:t>Характеристика элемента алюминия по его положение в ПСХЭ Д. И. Менделеева. Строение атома.</a:t>
            </a:r>
            <a:r>
              <a:rPr lang="ru-RU" sz="2400" dirty="0" smtClean="0">
                <a:latin typeface="Times New Roman" pitchFamily="18" charset="0"/>
                <a:cs typeface="Times New Roman" pitchFamily="18" charset="0"/>
              </a:rPr>
              <a:t> </a:t>
            </a:r>
            <a:br>
              <a:rPr lang="ru-RU" sz="2400" dirty="0" smtClean="0">
                <a:latin typeface="Times New Roman" pitchFamily="18" charset="0"/>
                <a:cs typeface="Times New Roman" pitchFamily="18" charset="0"/>
              </a:rPr>
            </a:br>
            <a:endParaRPr lang="ru-RU" sz="2400" dirty="0" smtClean="0">
              <a:latin typeface="Times New Roman" pitchFamily="18" charset="0"/>
              <a:cs typeface="Times New Roman" pitchFamily="18" charset="0"/>
            </a:endParaRPr>
          </a:p>
        </p:txBody>
      </p:sp>
      <p:sp>
        <p:nvSpPr>
          <p:cNvPr id="12291" name="Содержимое 2"/>
          <p:cNvSpPr>
            <a:spLocks noGrp="1"/>
          </p:cNvSpPr>
          <p:nvPr>
            <p:ph idx="1"/>
          </p:nvPr>
        </p:nvSpPr>
        <p:spPr/>
        <p:txBody>
          <a:bodyPr>
            <a:normAutofit lnSpcReduction="10000"/>
          </a:bodyPr>
          <a:lstStyle/>
          <a:p>
            <a:pPr marL="274320" indent="-274320" eaLnBrk="1" fontAlgn="auto" hangingPunct="1">
              <a:spcAft>
                <a:spcPts val="0"/>
              </a:spcAft>
              <a:buClr>
                <a:schemeClr val="accent3"/>
              </a:buClr>
              <a:buFont typeface="Wingdings 2"/>
              <a:buChar char=""/>
              <a:defRPr/>
            </a:pPr>
            <a:r>
              <a:rPr lang="en-US" sz="2000" dirty="0" err="1" smtClean="0">
                <a:latin typeface="Times New Roman" pitchFamily="18" charset="0"/>
                <a:cs typeface="Times New Roman" pitchFamily="18" charset="0"/>
              </a:rPr>
              <a:t>Порядковый</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номер</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алюминия</a:t>
            </a:r>
            <a:r>
              <a:rPr lang="en-US" sz="2000" dirty="0" smtClean="0">
                <a:latin typeface="Times New Roman" pitchFamily="18" charset="0"/>
                <a:cs typeface="Times New Roman" pitchFamily="18" charset="0"/>
              </a:rPr>
              <a:t> - _______.</a:t>
            </a:r>
            <a:endParaRPr lang="ru-RU" sz="2000" dirty="0" smtClean="0">
              <a:latin typeface="Times New Roman" pitchFamily="18" charset="0"/>
              <a:cs typeface="Times New Roman" pitchFamily="18" charset="0"/>
            </a:endParaRPr>
          </a:p>
          <a:p>
            <a:pPr marL="274320" indent="-274320" eaLnBrk="1" fontAlgn="auto" hangingPunct="1">
              <a:spcAft>
                <a:spcPts val="0"/>
              </a:spcAft>
              <a:buClr>
                <a:schemeClr val="accent3"/>
              </a:buClr>
              <a:buFont typeface="Wingdings 2"/>
              <a:buChar char=""/>
              <a:defRPr/>
            </a:pPr>
            <a:r>
              <a:rPr lang="en-US" sz="2000" dirty="0" err="1" smtClean="0">
                <a:latin typeface="Times New Roman" pitchFamily="18" charset="0"/>
                <a:cs typeface="Times New Roman" pitchFamily="18" charset="0"/>
              </a:rPr>
              <a:t>Алюминий</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элемент</a:t>
            </a:r>
            <a:r>
              <a:rPr lang="en-US" sz="2000" dirty="0" smtClean="0">
                <a:latin typeface="Times New Roman" pitchFamily="18" charset="0"/>
                <a:cs typeface="Times New Roman" pitchFamily="18" charset="0"/>
              </a:rPr>
              <a:t> __________</a:t>
            </a:r>
            <a:r>
              <a:rPr lang="en-US" sz="2000" dirty="0" err="1" smtClean="0">
                <a:latin typeface="Times New Roman" pitchFamily="18" charset="0"/>
                <a:cs typeface="Times New Roman" pitchFamily="18" charset="0"/>
              </a:rPr>
              <a:t>группы</a:t>
            </a:r>
            <a:r>
              <a:rPr lang="en-US" sz="2000" dirty="0" smtClean="0">
                <a:latin typeface="Times New Roman" pitchFamily="18" charset="0"/>
                <a:cs typeface="Times New Roman" pitchFamily="18" charset="0"/>
              </a:rPr>
              <a:t>, __________ </a:t>
            </a:r>
            <a:r>
              <a:rPr lang="en-US" sz="2000" dirty="0" err="1" smtClean="0">
                <a:latin typeface="Times New Roman" pitchFamily="18" charset="0"/>
                <a:cs typeface="Times New Roman" pitchFamily="18" charset="0"/>
              </a:rPr>
              <a:t>подгруппы</a:t>
            </a:r>
            <a:endParaRPr lang="ru-RU" sz="2000" dirty="0" smtClean="0">
              <a:latin typeface="Times New Roman" pitchFamily="18" charset="0"/>
              <a:cs typeface="Times New Roman" pitchFamily="18" charset="0"/>
            </a:endParaRPr>
          </a:p>
          <a:p>
            <a:pPr marL="274320" indent="-274320" eaLnBrk="1" fontAlgn="auto" hangingPunct="1">
              <a:spcAft>
                <a:spcPts val="0"/>
              </a:spcAft>
              <a:buClr>
                <a:schemeClr val="accent3"/>
              </a:buClr>
              <a:buFont typeface="Wingdings 2"/>
              <a:buChar char=""/>
              <a:defRPr/>
            </a:pPr>
            <a:r>
              <a:rPr lang="ru-RU" sz="2000" dirty="0" smtClean="0">
                <a:latin typeface="Times New Roman" pitchFamily="18" charset="0"/>
                <a:cs typeface="Times New Roman" pitchFamily="18" charset="0"/>
              </a:rPr>
              <a:t>Заряд ядра атома алюминия равен ______</a:t>
            </a:r>
          </a:p>
          <a:p>
            <a:pPr marL="274320" indent="-274320" eaLnBrk="1" fontAlgn="auto" hangingPunct="1">
              <a:spcAft>
                <a:spcPts val="0"/>
              </a:spcAft>
              <a:buClr>
                <a:schemeClr val="accent3"/>
              </a:buClr>
              <a:buFont typeface="Wingdings 2"/>
              <a:buChar char=""/>
              <a:defRPr/>
            </a:pPr>
            <a:r>
              <a:rPr lang="ru-RU" sz="2000" dirty="0" smtClean="0">
                <a:latin typeface="Times New Roman" pitchFamily="18" charset="0"/>
                <a:cs typeface="Times New Roman" pitchFamily="18" charset="0"/>
              </a:rPr>
              <a:t>В ядре атома алюминия </a:t>
            </a:r>
            <a:r>
              <a:rPr lang="ru-RU" sz="2000" dirty="0" err="1" smtClean="0">
                <a:latin typeface="Times New Roman" pitchFamily="18" charset="0"/>
                <a:cs typeface="Times New Roman" pitchFamily="18" charset="0"/>
              </a:rPr>
              <a:t>__________протонов</a:t>
            </a:r>
            <a:r>
              <a:rPr lang="ru-RU" sz="2000" dirty="0" smtClean="0">
                <a:latin typeface="Times New Roman" pitchFamily="18" charset="0"/>
                <a:cs typeface="Times New Roman" pitchFamily="18" charset="0"/>
              </a:rPr>
              <a:t>.</a:t>
            </a:r>
          </a:p>
          <a:p>
            <a:pPr marL="274320" indent="-274320" eaLnBrk="1" fontAlgn="auto" hangingPunct="1">
              <a:spcAft>
                <a:spcPts val="0"/>
              </a:spcAft>
              <a:buClr>
                <a:schemeClr val="accent3"/>
              </a:buClr>
              <a:buFont typeface="Wingdings 2"/>
              <a:buChar char=""/>
              <a:defRPr/>
            </a:pPr>
            <a:r>
              <a:rPr lang="ru-RU" sz="2000" dirty="0" smtClean="0">
                <a:latin typeface="Times New Roman" pitchFamily="18" charset="0"/>
                <a:cs typeface="Times New Roman" pitchFamily="18" charset="0"/>
              </a:rPr>
              <a:t>В ядре атома алюминия </a:t>
            </a:r>
            <a:r>
              <a:rPr lang="ru-RU" sz="2000" dirty="0" err="1" smtClean="0">
                <a:latin typeface="Times New Roman" pitchFamily="18" charset="0"/>
                <a:cs typeface="Times New Roman" pitchFamily="18" charset="0"/>
              </a:rPr>
              <a:t>_________нейтронов</a:t>
            </a:r>
            <a:r>
              <a:rPr lang="ru-RU" sz="2000" dirty="0" smtClean="0">
                <a:latin typeface="Times New Roman" pitchFamily="18" charset="0"/>
                <a:cs typeface="Times New Roman" pitchFamily="18" charset="0"/>
              </a:rPr>
              <a:t>.</a:t>
            </a:r>
          </a:p>
          <a:p>
            <a:pPr marL="274320" indent="-274320" eaLnBrk="1" fontAlgn="auto" hangingPunct="1">
              <a:spcAft>
                <a:spcPts val="0"/>
              </a:spcAft>
              <a:buClr>
                <a:schemeClr val="accent3"/>
              </a:buClr>
              <a:buFont typeface="Wingdings 2"/>
              <a:buChar char=""/>
              <a:defRPr/>
            </a:pPr>
            <a:r>
              <a:rPr lang="en-US" sz="2000" dirty="0" smtClean="0">
                <a:latin typeface="Times New Roman" pitchFamily="18" charset="0"/>
                <a:cs typeface="Times New Roman" pitchFamily="18" charset="0"/>
              </a:rPr>
              <a:t>В </a:t>
            </a:r>
            <a:r>
              <a:rPr lang="en-US" sz="2000" dirty="0" err="1" smtClean="0">
                <a:latin typeface="Times New Roman" pitchFamily="18" charset="0"/>
                <a:cs typeface="Times New Roman" pitchFamily="18" charset="0"/>
              </a:rPr>
              <a:t>атоме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алюминия</a:t>
            </a:r>
            <a:r>
              <a:rPr lang="en-US" sz="2000" dirty="0" smtClean="0">
                <a:latin typeface="Times New Roman" pitchFamily="18" charset="0"/>
                <a:cs typeface="Times New Roman" pitchFamily="18" charset="0"/>
              </a:rPr>
              <a:t> ________ </a:t>
            </a:r>
            <a:r>
              <a:rPr lang="en-US" sz="2000" dirty="0" err="1" smtClean="0">
                <a:latin typeface="Times New Roman" pitchFamily="18" charset="0"/>
                <a:cs typeface="Times New Roman" pitchFamily="18" charset="0"/>
              </a:rPr>
              <a:t>электронов</a:t>
            </a: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marL="274320" indent="-274320" eaLnBrk="1" fontAlgn="auto" hangingPunct="1">
              <a:spcAft>
                <a:spcPts val="0"/>
              </a:spcAft>
              <a:buClr>
                <a:schemeClr val="accent3"/>
              </a:buClr>
              <a:buFont typeface="Wingdings 2"/>
              <a:buChar char=""/>
              <a:defRPr/>
            </a:pPr>
            <a:r>
              <a:rPr lang="ru-RU" sz="2000" dirty="0" smtClean="0">
                <a:latin typeface="Times New Roman" pitchFamily="18" charset="0"/>
                <a:cs typeface="Times New Roman" pitchFamily="18" charset="0"/>
              </a:rPr>
              <a:t>Атом алюминия имеет </a:t>
            </a:r>
            <a:r>
              <a:rPr lang="ru-RU" sz="2000" dirty="0" err="1" smtClean="0">
                <a:latin typeface="Times New Roman" pitchFamily="18" charset="0"/>
                <a:cs typeface="Times New Roman" pitchFamily="18" charset="0"/>
              </a:rPr>
              <a:t>_________энергетических</a:t>
            </a:r>
            <a:r>
              <a:rPr lang="ru-RU" sz="2000" dirty="0" smtClean="0">
                <a:latin typeface="Times New Roman" pitchFamily="18" charset="0"/>
                <a:cs typeface="Times New Roman" pitchFamily="18" charset="0"/>
              </a:rPr>
              <a:t> уровня.</a:t>
            </a:r>
          </a:p>
          <a:p>
            <a:pPr marL="274320" indent="-274320" eaLnBrk="1" fontAlgn="auto" hangingPunct="1">
              <a:spcAft>
                <a:spcPts val="0"/>
              </a:spcAft>
              <a:buClr>
                <a:schemeClr val="accent3"/>
              </a:buClr>
              <a:buFont typeface="Wingdings 2"/>
              <a:buChar char=""/>
              <a:defRPr/>
            </a:pPr>
            <a:r>
              <a:rPr lang="en-US" sz="2000" dirty="0" err="1" smtClean="0">
                <a:latin typeface="Times New Roman" pitchFamily="18" charset="0"/>
                <a:cs typeface="Times New Roman" pitchFamily="18" charset="0"/>
              </a:rPr>
              <a:t>Электронная</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оболочка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имеет</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строение</a:t>
            </a:r>
            <a:r>
              <a:rPr lang="en-US" sz="2000" dirty="0" smtClean="0">
                <a:latin typeface="Times New Roman" pitchFamily="18" charset="0"/>
                <a:cs typeface="Times New Roman" pitchFamily="18" charset="0"/>
              </a:rPr>
              <a:t> __________.</a:t>
            </a:r>
            <a:endParaRPr lang="ru-RU" sz="2000" dirty="0" smtClean="0">
              <a:latin typeface="Times New Roman" pitchFamily="18" charset="0"/>
              <a:cs typeface="Times New Roman" pitchFamily="18" charset="0"/>
            </a:endParaRPr>
          </a:p>
          <a:p>
            <a:pPr marL="274320" indent="-274320" eaLnBrk="1" fontAlgn="auto" hangingPunct="1">
              <a:spcAft>
                <a:spcPts val="0"/>
              </a:spcAft>
              <a:buClr>
                <a:schemeClr val="accent3"/>
              </a:buClr>
              <a:buFont typeface="Wingdings 2"/>
              <a:buChar char=""/>
              <a:defRPr/>
            </a:pPr>
            <a:r>
              <a:rPr lang="ru-RU" sz="2000" dirty="0" smtClean="0">
                <a:latin typeface="Times New Roman" pitchFamily="18" charset="0"/>
                <a:cs typeface="Times New Roman" pitchFamily="18" charset="0"/>
              </a:rPr>
              <a:t>На внешнем уровне в атоме алюминия _________ электронов.</a:t>
            </a:r>
          </a:p>
          <a:p>
            <a:pPr marL="274320" indent="-274320" eaLnBrk="1" fontAlgn="auto" hangingPunct="1">
              <a:spcAft>
                <a:spcPts val="0"/>
              </a:spcAft>
              <a:buClr>
                <a:schemeClr val="accent3"/>
              </a:buClr>
              <a:buFont typeface="Wingdings 2"/>
              <a:buChar char=""/>
              <a:defRPr/>
            </a:pPr>
            <a:r>
              <a:rPr lang="ru-RU" sz="2000" dirty="0" smtClean="0">
                <a:latin typeface="Times New Roman" pitchFamily="18" charset="0"/>
                <a:cs typeface="Times New Roman" pitchFamily="18" charset="0"/>
              </a:rPr>
              <a:t>Степень окисления атома алюминия в соединениях равна ________.</a:t>
            </a:r>
          </a:p>
          <a:p>
            <a:pPr marL="274320" indent="-274320" eaLnBrk="1" fontAlgn="auto" hangingPunct="1">
              <a:spcAft>
                <a:spcPts val="0"/>
              </a:spcAft>
              <a:buClr>
                <a:schemeClr val="accent3"/>
              </a:buClr>
              <a:buFont typeface="Wingdings 2"/>
              <a:buChar char=""/>
              <a:defRPr/>
            </a:pPr>
            <a:r>
              <a:rPr lang="en-US" sz="2000" dirty="0" err="1" smtClean="0">
                <a:latin typeface="Times New Roman" pitchFamily="18" charset="0"/>
                <a:cs typeface="Times New Roman" pitchFamily="18" charset="0"/>
              </a:rPr>
              <a:t>Простое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вещество</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алюминий</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является</a:t>
            </a:r>
            <a:r>
              <a:rPr lang="en-US" sz="2000" dirty="0" smtClean="0">
                <a:latin typeface="Times New Roman" pitchFamily="18" charset="0"/>
                <a:cs typeface="Times New Roman" pitchFamily="18" charset="0"/>
              </a:rPr>
              <a:t> ____________.</a:t>
            </a:r>
            <a:endParaRPr lang="ru-RU" sz="2000" dirty="0" smtClean="0">
              <a:latin typeface="Times New Roman" pitchFamily="18" charset="0"/>
              <a:cs typeface="Times New Roman" pitchFamily="18" charset="0"/>
            </a:endParaRPr>
          </a:p>
          <a:p>
            <a:pPr marL="274320" indent="-274320" eaLnBrk="1" fontAlgn="auto" hangingPunct="1">
              <a:spcAft>
                <a:spcPts val="0"/>
              </a:spcAft>
              <a:buClr>
                <a:schemeClr val="accent3"/>
              </a:buClr>
              <a:buFont typeface="Wingdings 2"/>
              <a:buChar char=""/>
              <a:defRPr/>
            </a:pPr>
            <a:r>
              <a:rPr lang="ru-RU" sz="2000" dirty="0" smtClean="0">
                <a:latin typeface="Times New Roman" pitchFamily="18" charset="0"/>
                <a:cs typeface="Times New Roman" pitchFamily="18" charset="0"/>
              </a:rPr>
              <a:t>Оксид и </a:t>
            </a:r>
            <a:r>
              <a:rPr lang="ru-RU" sz="2000" dirty="0" err="1" smtClean="0">
                <a:latin typeface="Times New Roman" pitchFamily="18" charset="0"/>
                <a:cs typeface="Times New Roman" pitchFamily="18" charset="0"/>
              </a:rPr>
              <a:t>гидроксид</a:t>
            </a:r>
            <a:r>
              <a:rPr lang="ru-RU" sz="2000" dirty="0" smtClean="0">
                <a:latin typeface="Times New Roman" pitchFamily="18" charset="0"/>
                <a:cs typeface="Times New Roman" pitchFamily="18" charset="0"/>
              </a:rPr>
              <a:t> алюминия имеют ___________________ характер.</a:t>
            </a:r>
          </a:p>
          <a:p>
            <a:pPr marL="274320" indent="-274320" eaLnBrk="1" fontAlgn="auto" hangingPunct="1">
              <a:spcAft>
                <a:spcPts val="0"/>
              </a:spcAft>
              <a:buClr>
                <a:schemeClr val="accent3"/>
              </a:buClr>
              <a:buFont typeface="Wingdings 2"/>
              <a:buChar char=""/>
              <a:defRPr/>
            </a:pPr>
            <a:endParaRPr lang="ru-RU" sz="2000" dirty="0" smtClean="0">
              <a:latin typeface="Times New Roman" pitchFamily="18" charset="0"/>
              <a:cs typeface="Times New Roman" pitchFamily="18" charset="0"/>
            </a:endParaRPr>
          </a:p>
        </p:txBody>
      </p:sp>
      <p:pic>
        <p:nvPicPr>
          <p:cNvPr id="4" name="Рисунок 3" descr="1237999663_pic_id7723.jpg"/>
          <p:cNvPicPr>
            <a:picLocks noChangeAspect="1"/>
          </p:cNvPicPr>
          <p:nvPr/>
        </p:nvPicPr>
        <p:blipFill>
          <a:blip r:embed="rId2" cstate="email"/>
          <a:stretch>
            <a:fillRect/>
          </a:stretch>
        </p:blipFill>
        <p:spPr>
          <a:xfrm>
            <a:off x="7380288" y="2708275"/>
            <a:ext cx="1219200" cy="950913"/>
          </a:xfrm>
          <a:prstGeom prst="rect">
            <a:avLst/>
          </a:prstGeom>
          <a:ln w="12700">
            <a:solidFill>
              <a:schemeClr val="accent1">
                <a:lumMod val="50000"/>
              </a:schemeClr>
            </a:solid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468313" y="836613"/>
            <a:ext cx="8229600" cy="1223962"/>
          </a:xfrm>
        </p:spPr>
        <p:txBody>
          <a:bodyPr>
            <a:normAutofit fontScale="90000"/>
          </a:bodyPr>
          <a:lstStyle/>
          <a:p>
            <a:pPr algn="ctr" eaLnBrk="1" fontAlgn="auto" hangingPunct="1">
              <a:spcAft>
                <a:spcPts val="0"/>
              </a:spcAft>
              <a:defRPr/>
            </a:pPr>
            <a:r>
              <a:rPr lang="ru-RU" sz="2700" b="1" dirty="0" smtClean="0">
                <a:latin typeface="Times New Roman" pitchFamily="18" charset="0"/>
                <a:cs typeface="Times New Roman" pitchFamily="18" charset="0"/>
              </a:rPr>
              <a:t>План характеристики физических свойств</a:t>
            </a:r>
            <a:br>
              <a:rPr lang="ru-RU" sz="2700" b="1" dirty="0" smtClean="0">
                <a:latin typeface="Times New Roman" pitchFamily="18" charset="0"/>
                <a:cs typeface="Times New Roman" pitchFamily="18" charset="0"/>
              </a:rPr>
            </a:br>
            <a:r>
              <a:rPr lang="ru-RU" sz="2700" b="1" dirty="0" smtClean="0">
                <a:latin typeface="Times New Roman" pitchFamily="18" charset="0"/>
                <a:cs typeface="Times New Roman" pitchFamily="18" charset="0"/>
              </a:rPr>
              <a:t> металла алюминия:</a:t>
            </a:r>
            <a:r>
              <a:rPr lang="ru-RU" dirty="0" smtClean="0"/>
              <a:t/>
            </a:r>
            <a:br>
              <a:rPr lang="ru-RU" dirty="0" smtClean="0"/>
            </a:br>
            <a:endParaRPr lang="ru-RU" dirty="0" smtClean="0"/>
          </a:p>
        </p:txBody>
      </p:sp>
      <p:sp>
        <p:nvSpPr>
          <p:cNvPr id="3" name="Содержимое 2"/>
          <p:cNvSpPr>
            <a:spLocks noGrp="1"/>
          </p:cNvSpPr>
          <p:nvPr>
            <p:ph idx="1"/>
          </p:nvPr>
        </p:nvSpPr>
        <p:spPr>
          <a:xfrm>
            <a:off x="250825" y="1557338"/>
            <a:ext cx="5556250" cy="4465637"/>
          </a:xfrm>
        </p:spPr>
        <p:txBody>
          <a:bodyPr rtlCol="0">
            <a:normAutofit fontScale="92500" lnSpcReduction="20000"/>
          </a:bodyPr>
          <a:lstStyle/>
          <a:p>
            <a:pPr marL="274320" indent="-274320" eaLnBrk="1" fontAlgn="auto" hangingPunct="1">
              <a:spcAft>
                <a:spcPts val="0"/>
              </a:spcAft>
              <a:buClr>
                <a:schemeClr val="accent3"/>
              </a:buClr>
              <a:buFont typeface="Arial" panose="020B0604020202020204" pitchFamily="34" charset="0"/>
              <a:buChar char="•"/>
              <a:defRPr/>
            </a:pPr>
            <a:r>
              <a:rPr lang="ru-RU" sz="2400" dirty="0" smtClean="0">
                <a:latin typeface="Times New Roman" pitchFamily="18" charset="0"/>
                <a:cs typeface="Times New Roman" pitchFamily="18" charset="0"/>
              </a:rPr>
              <a:t>1. В каком агрегатном состоянии находится алюминий при данных условиях?</a:t>
            </a:r>
          </a:p>
          <a:p>
            <a:pPr marL="274320" indent="-274320" eaLnBrk="1" fontAlgn="auto" hangingPunct="1">
              <a:spcAft>
                <a:spcPts val="0"/>
              </a:spcAft>
              <a:buClr>
                <a:schemeClr val="accent3"/>
              </a:buClr>
              <a:buFont typeface="Arial" panose="020B0604020202020204" pitchFamily="34" charset="0"/>
              <a:buChar char="•"/>
              <a:defRPr/>
            </a:pPr>
            <a:r>
              <a:rPr lang="ru-RU" sz="2400" dirty="0" smtClean="0">
                <a:latin typeface="Times New Roman" pitchFamily="18" charset="0"/>
                <a:cs typeface="Times New Roman" pitchFamily="18" charset="0"/>
              </a:rPr>
              <a:t>2. Какого цвета? Блеск?</a:t>
            </a:r>
          </a:p>
          <a:p>
            <a:pPr marL="274320" indent="-274320" eaLnBrk="1" fontAlgn="auto" hangingPunct="1">
              <a:spcAft>
                <a:spcPts val="0"/>
              </a:spcAft>
              <a:buClr>
                <a:schemeClr val="accent3"/>
              </a:buClr>
              <a:buFont typeface="Arial" panose="020B0604020202020204" pitchFamily="34" charset="0"/>
              <a:buChar char="•"/>
              <a:defRPr/>
            </a:pPr>
            <a:r>
              <a:rPr lang="ru-RU" sz="2400" dirty="0" smtClean="0">
                <a:latin typeface="Times New Roman" pitchFamily="18" charset="0"/>
                <a:cs typeface="Times New Roman" pitchFamily="18" charset="0"/>
              </a:rPr>
              <a:t>3. Имеет ли алюминий запах?</a:t>
            </a:r>
          </a:p>
          <a:p>
            <a:pPr marL="274320" indent="-274320" eaLnBrk="1" fontAlgn="auto" hangingPunct="1">
              <a:spcAft>
                <a:spcPts val="0"/>
              </a:spcAft>
              <a:buClr>
                <a:schemeClr val="accent3"/>
              </a:buClr>
              <a:buFont typeface="Arial" panose="020B0604020202020204" pitchFamily="34" charset="0"/>
              <a:buChar char="•"/>
              <a:defRPr/>
            </a:pPr>
            <a:r>
              <a:rPr lang="ru-RU" sz="2400" dirty="0" smtClean="0">
                <a:latin typeface="Times New Roman" pitchFamily="18" charset="0"/>
                <a:cs typeface="Times New Roman" pitchFamily="18" charset="0"/>
              </a:rPr>
              <a:t>4. Проявляет ли данный металл пластичность, хрупкость, эластичность?</a:t>
            </a:r>
          </a:p>
          <a:p>
            <a:pPr marL="274320" indent="-274320" eaLnBrk="1" fontAlgn="auto" hangingPunct="1">
              <a:spcAft>
                <a:spcPts val="0"/>
              </a:spcAft>
              <a:buClr>
                <a:schemeClr val="accent3"/>
              </a:buClr>
              <a:buFont typeface="Arial" panose="020B0604020202020204" pitchFamily="34" charset="0"/>
              <a:buChar char="•"/>
              <a:defRPr/>
            </a:pPr>
            <a:r>
              <a:rPr lang="ru-RU" sz="2400" dirty="0" smtClean="0">
                <a:latin typeface="Times New Roman" pitchFamily="18" charset="0"/>
                <a:cs typeface="Times New Roman" pitchFamily="18" charset="0"/>
              </a:rPr>
              <a:t>5. Растворяется ли в воде при данных условиях?</a:t>
            </a:r>
          </a:p>
          <a:p>
            <a:pPr marL="274320" indent="-274320" eaLnBrk="1" fontAlgn="auto" hangingPunct="1">
              <a:spcAft>
                <a:spcPts val="0"/>
              </a:spcAft>
              <a:buClr>
                <a:schemeClr val="accent3"/>
              </a:buClr>
              <a:buFont typeface="Arial" panose="020B0604020202020204" pitchFamily="34" charset="0"/>
              <a:buChar char="•"/>
              <a:defRPr/>
            </a:pPr>
            <a:r>
              <a:rPr lang="ru-RU" sz="2400" dirty="0" smtClean="0">
                <a:latin typeface="Times New Roman" pitchFamily="18" charset="0"/>
                <a:cs typeface="Times New Roman" pitchFamily="18" charset="0"/>
              </a:rPr>
              <a:t>6. Какова температура плавления?</a:t>
            </a:r>
          </a:p>
          <a:p>
            <a:pPr marL="274320" indent="-274320" eaLnBrk="1" fontAlgn="auto" hangingPunct="1">
              <a:spcAft>
                <a:spcPts val="0"/>
              </a:spcAft>
              <a:buClr>
                <a:schemeClr val="accent3"/>
              </a:buClr>
              <a:buFont typeface="Arial" panose="020B0604020202020204" pitchFamily="34" charset="0"/>
              <a:buChar char="•"/>
              <a:defRPr/>
            </a:pPr>
            <a:r>
              <a:rPr lang="ru-RU" sz="2400" dirty="0" smtClean="0">
                <a:latin typeface="Times New Roman" pitchFamily="18" charset="0"/>
                <a:cs typeface="Times New Roman" pitchFamily="18" charset="0"/>
              </a:rPr>
              <a:t>7. Какова плотность вещества?</a:t>
            </a:r>
          </a:p>
          <a:p>
            <a:pPr marL="274320" indent="-274320" eaLnBrk="1" fontAlgn="auto" hangingPunct="1">
              <a:spcAft>
                <a:spcPts val="0"/>
              </a:spcAft>
              <a:buClr>
                <a:schemeClr val="accent3"/>
              </a:buClr>
              <a:buFont typeface="Arial" panose="020B0604020202020204" pitchFamily="34" charset="0"/>
              <a:buChar char="•"/>
              <a:defRPr/>
            </a:pPr>
            <a:r>
              <a:rPr lang="ru-RU" sz="2400" dirty="0" smtClean="0">
                <a:latin typeface="Times New Roman" pitchFamily="18" charset="0"/>
                <a:cs typeface="Times New Roman" pitchFamily="18" charset="0"/>
              </a:rPr>
              <a:t>8. Обладает ли алюминий теплопроводностью и электропроводностью? </a:t>
            </a:r>
          </a:p>
          <a:p>
            <a:pPr marL="274320" indent="-274320" eaLnBrk="1" fontAlgn="auto" hangingPunct="1">
              <a:spcAft>
                <a:spcPts val="0"/>
              </a:spcAft>
              <a:buClr>
                <a:schemeClr val="accent3"/>
              </a:buClr>
              <a:buFont typeface="Arial" panose="020B0604020202020204" pitchFamily="34" charset="0"/>
              <a:buChar char="•"/>
              <a:defRPr/>
            </a:pPr>
            <a:endParaRPr lang="ru-RU" dirty="0" smtClean="0"/>
          </a:p>
        </p:txBody>
      </p:sp>
      <p:pic>
        <p:nvPicPr>
          <p:cNvPr id="13316" name="Рисунок 3" descr="aluminium-4.jpg"/>
          <p:cNvPicPr>
            <a:picLocks noChangeAspect="1"/>
          </p:cNvPicPr>
          <p:nvPr/>
        </p:nvPicPr>
        <p:blipFill>
          <a:blip r:embed="rId2" cstate="email"/>
          <a:srcRect/>
          <a:stretch>
            <a:fillRect/>
          </a:stretch>
        </p:blipFill>
        <p:spPr bwMode="auto">
          <a:xfrm>
            <a:off x="5795963" y="2492375"/>
            <a:ext cx="2852737" cy="2854325"/>
          </a:xfrm>
          <a:prstGeom prst="rect">
            <a:avLst/>
          </a:prstGeom>
          <a:noFill/>
          <a:ln w="12700">
            <a:solidFill>
              <a:schemeClr val="accent1">
                <a:lumMod val="50000"/>
              </a:schemeClr>
            </a:solid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p:txBody>
          <a:bodyPr/>
          <a:lstStyle/>
          <a:p>
            <a:pPr eaLnBrk="1" hangingPunct="1"/>
            <a:r>
              <a:rPr lang="ru-RU" sz="3200" b="1" smtClean="0">
                <a:latin typeface="Times New Roman" pitchFamily="18" charset="0"/>
                <a:cs typeface="Times New Roman" pitchFamily="18" charset="0"/>
              </a:rPr>
              <a:t>Физические свойства алюминия:</a:t>
            </a:r>
            <a:r>
              <a:rPr lang="ru-RU" sz="3200" smtClean="0">
                <a:latin typeface="Times New Roman" pitchFamily="18" charset="0"/>
                <a:cs typeface="Times New Roman" pitchFamily="18" charset="0"/>
              </a:rPr>
              <a:t> </a:t>
            </a:r>
            <a:br>
              <a:rPr lang="ru-RU" sz="3200" smtClean="0">
                <a:latin typeface="Times New Roman" pitchFamily="18" charset="0"/>
                <a:cs typeface="Times New Roman" pitchFamily="18" charset="0"/>
              </a:rPr>
            </a:br>
            <a:endParaRPr lang="ru-RU" sz="3200" smtClean="0">
              <a:latin typeface="Times New Roman" pitchFamily="18" charset="0"/>
              <a:cs typeface="Times New Roman" pitchFamily="18" charset="0"/>
            </a:endParaRPr>
          </a:p>
        </p:txBody>
      </p:sp>
      <p:sp>
        <p:nvSpPr>
          <p:cNvPr id="14339" name="Содержимое 2"/>
          <p:cNvSpPr>
            <a:spLocks noGrp="1"/>
          </p:cNvSpPr>
          <p:nvPr>
            <p:ph idx="1"/>
          </p:nvPr>
        </p:nvSpPr>
        <p:spPr>
          <a:xfrm>
            <a:off x="323850" y="1268413"/>
            <a:ext cx="5327650" cy="4968875"/>
          </a:xfrm>
        </p:spPr>
        <p:txBody>
          <a:bodyPr/>
          <a:lstStyle/>
          <a:p>
            <a:pPr eaLnBrk="1" hangingPunct="1"/>
            <a:r>
              <a:rPr lang="ru-RU" sz="2200" smtClean="0">
                <a:latin typeface="Times New Roman" pitchFamily="18" charset="0"/>
                <a:cs typeface="Times New Roman" pitchFamily="18" charset="0"/>
              </a:rPr>
              <a:t>белый металл с серебристым блеском; </a:t>
            </a:r>
          </a:p>
          <a:p>
            <a:pPr eaLnBrk="1" hangingPunct="1"/>
            <a:r>
              <a:rPr lang="en-US" sz="2200" smtClean="0">
                <a:latin typeface="Times New Roman" pitchFamily="18" charset="0"/>
                <a:cs typeface="Times New Roman" pitchFamily="18" charset="0"/>
              </a:rPr>
              <a:t>мягкий; </a:t>
            </a:r>
            <a:endParaRPr lang="ru-RU" sz="2200" smtClean="0">
              <a:latin typeface="Times New Roman" pitchFamily="18" charset="0"/>
              <a:cs typeface="Times New Roman" pitchFamily="18" charset="0"/>
            </a:endParaRPr>
          </a:p>
          <a:p>
            <a:pPr eaLnBrk="1" hangingPunct="1"/>
            <a:r>
              <a:rPr lang="en-US" sz="2200" smtClean="0">
                <a:latin typeface="Times New Roman" pitchFamily="18" charset="0"/>
                <a:cs typeface="Times New Roman" pitchFamily="18" charset="0"/>
              </a:rPr>
              <a:t>легкий (плотность = 2,7 г/см</a:t>
            </a:r>
            <a:r>
              <a:rPr lang="en-US" sz="2200" baseline="30000" smtClean="0">
                <a:latin typeface="Times New Roman" pitchFamily="18" charset="0"/>
                <a:cs typeface="Times New Roman" pitchFamily="18" charset="0"/>
              </a:rPr>
              <a:t>3</a:t>
            </a:r>
            <a:r>
              <a:rPr lang="en-US" sz="2200" smtClean="0">
                <a:latin typeface="Times New Roman" pitchFamily="18" charset="0"/>
                <a:cs typeface="Times New Roman" pitchFamily="18" charset="0"/>
              </a:rPr>
              <a:t>); </a:t>
            </a:r>
            <a:endParaRPr lang="ru-RU" sz="2200" smtClean="0">
              <a:latin typeface="Times New Roman" pitchFamily="18" charset="0"/>
              <a:cs typeface="Times New Roman" pitchFamily="18" charset="0"/>
            </a:endParaRPr>
          </a:p>
          <a:p>
            <a:pPr eaLnBrk="1" hangingPunct="1"/>
            <a:r>
              <a:rPr lang="ru-RU" sz="2200" smtClean="0">
                <a:latin typeface="Times New Roman" pitchFamily="18" charset="0"/>
                <a:cs typeface="Times New Roman" pitchFamily="18" charset="0"/>
              </a:rPr>
              <a:t>хороший проводник тепла и тока; </a:t>
            </a:r>
          </a:p>
          <a:p>
            <a:pPr eaLnBrk="1" hangingPunct="1"/>
            <a:r>
              <a:rPr lang="en-US" sz="2200" smtClean="0">
                <a:latin typeface="Times New Roman" pitchFamily="18" charset="0"/>
                <a:cs typeface="Times New Roman" pitchFamily="18" charset="0"/>
              </a:rPr>
              <a:t>пластичный; </a:t>
            </a:r>
            <a:endParaRPr lang="ru-RU" sz="2200" smtClean="0">
              <a:latin typeface="Times New Roman" pitchFamily="18" charset="0"/>
              <a:cs typeface="Times New Roman" pitchFamily="18" charset="0"/>
            </a:endParaRPr>
          </a:p>
          <a:p>
            <a:pPr eaLnBrk="1" hangingPunct="1"/>
            <a:r>
              <a:rPr lang="ru-RU" sz="2200" smtClean="0">
                <a:latin typeface="Times New Roman" pitchFamily="18" charset="0"/>
                <a:cs typeface="Times New Roman" pitchFamily="18" charset="0"/>
              </a:rPr>
              <a:t>характерна относительно высокая упругость (не становится хрупким при низких температурах); </a:t>
            </a:r>
          </a:p>
          <a:p>
            <a:pPr eaLnBrk="1" hangingPunct="1"/>
            <a:r>
              <a:rPr lang="ru-RU" sz="2200" smtClean="0">
                <a:latin typeface="Times New Roman" pitchFamily="18" charset="0"/>
                <a:cs typeface="Times New Roman" pitchFamily="18" charset="0"/>
              </a:rPr>
              <a:t>устойчив к коррозии на воздухе, а также в химических средах; </a:t>
            </a:r>
          </a:p>
          <a:p>
            <a:pPr eaLnBrk="1" hangingPunct="1"/>
            <a:r>
              <a:rPr lang="en-US" sz="2200" smtClean="0">
                <a:latin typeface="Times New Roman" pitchFamily="18" charset="0"/>
                <a:cs typeface="Times New Roman" pitchFamily="18" charset="0"/>
              </a:rPr>
              <a:t>плавится при температуре 660</a:t>
            </a:r>
            <a:r>
              <a:rPr lang="en-US" sz="2200" baseline="30000" smtClean="0">
                <a:latin typeface="Times New Roman" pitchFamily="18" charset="0"/>
                <a:cs typeface="Times New Roman" pitchFamily="18" charset="0"/>
              </a:rPr>
              <a:t>0</a:t>
            </a:r>
            <a:r>
              <a:rPr lang="en-US" sz="2200" smtClean="0">
                <a:latin typeface="Times New Roman" pitchFamily="18" charset="0"/>
                <a:cs typeface="Times New Roman" pitchFamily="18" charset="0"/>
              </a:rPr>
              <a:t>С.</a:t>
            </a:r>
            <a:endParaRPr lang="ru-RU" sz="2200" smtClean="0">
              <a:latin typeface="Times New Roman" pitchFamily="18" charset="0"/>
              <a:cs typeface="Times New Roman" pitchFamily="18" charset="0"/>
            </a:endParaRPr>
          </a:p>
          <a:p>
            <a:pPr eaLnBrk="1" hangingPunct="1"/>
            <a:endParaRPr lang="ru-RU" smtClean="0"/>
          </a:p>
        </p:txBody>
      </p:sp>
      <p:pic>
        <p:nvPicPr>
          <p:cNvPr id="14340" name="Рисунок 4" descr="aluminium_ingots.jpg"/>
          <p:cNvPicPr>
            <a:picLocks noChangeAspect="1"/>
          </p:cNvPicPr>
          <p:nvPr/>
        </p:nvPicPr>
        <p:blipFill>
          <a:blip r:embed="rId2" cstate="email"/>
          <a:srcRect/>
          <a:stretch>
            <a:fillRect/>
          </a:stretch>
        </p:blipFill>
        <p:spPr bwMode="auto">
          <a:xfrm>
            <a:off x="5724525" y="1989138"/>
            <a:ext cx="3209925" cy="2663825"/>
          </a:xfrm>
          <a:prstGeom prst="rect">
            <a:avLst/>
          </a:prstGeom>
          <a:noFill/>
          <a:ln w="12700">
            <a:solidFill>
              <a:schemeClr val="accent1">
                <a:lumMod val="50000"/>
              </a:schemeClr>
            </a:solid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ChangeArrowheads="1"/>
          </p:cNvSpPr>
          <p:nvPr/>
        </p:nvSpPr>
        <p:spPr bwMode="auto">
          <a:xfrm>
            <a:off x="2916238" y="1773238"/>
            <a:ext cx="6086475" cy="1476375"/>
          </a:xfrm>
          <a:prstGeom prst="rect">
            <a:avLst/>
          </a:prstGeom>
          <a:noFill/>
          <a:ln w="9525">
            <a:noFill/>
            <a:miter lim="800000"/>
            <a:headEnd/>
            <a:tailEnd/>
          </a:ln>
        </p:spPr>
        <p:txBody>
          <a:bodyPr lIns="0" tIns="0" rIns="0" bIns="0" anchor="ctr">
            <a:spAutoFit/>
          </a:bodyPr>
          <a:lstStyle/>
          <a:p>
            <a:r>
              <a:rPr lang="ru-RU" sz="2400" b="1" i="1">
                <a:latin typeface="Times New Roman" pitchFamily="18" charset="0"/>
                <a:cs typeface="Times New Roman" pitchFamily="18" charset="0"/>
              </a:rPr>
              <a:t>Легко реагирует с простыми веществами:</a:t>
            </a:r>
          </a:p>
          <a:p>
            <a:pPr>
              <a:buFontTx/>
              <a:buChar char="•"/>
            </a:pPr>
            <a:r>
              <a:rPr lang="ru-RU" sz="2400" b="1" i="1">
                <a:latin typeface="Times New Roman" pitchFamily="18" charset="0"/>
                <a:cs typeface="Times New Roman" pitchFamily="18" charset="0"/>
              </a:rPr>
              <a:t>с кислородом, образуя оксид алюминия</a:t>
            </a:r>
            <a:r>
              <a:rPr lang="ru-RU" sz="2400">
                <a:latin typeface="Times New Roman" pitchFamily="18" charset="0"/>
                <a:cs typeface="Times New Roman" pitchFamily="18" charset="0"/>
              </a:rPr>
              <a:t>: </a:t>
            </a:r>
          </a:p>
          <a:p>
            <a:pPr lvl="1"/>
            <a:r>
              <a:rPr lang="ru-RU" sz="2400">
                <a:latin typeface="Times New Roman" pitchFamily="18" charset="0"/>
                <a:cs typeface="Times New Roman" pitchFamily="18" charset="0"/>
              </a:rPr>
              <a:t>4Al + 3O</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 = 2Al</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O</a:t>
            </a:r>
            <a:r>
              <a:rPr lang="ru-RU" sz="2400" baseline="-30000">
                <a:latin typeface="Times New Roman" pitchFamily="18" charset="0"/>
                <a:cs typeface="Times New Roman" pitchFamily="18" charset="0"/>
              </a:rPr>
              <a:t>3</a:t>
            </a:r>
            <a:endParaRPr lang="ru-RU" sz="2400">
              <a:latin typeface="Times New Roman" pitchFamily="18" charset="0"/>
              <a:cs typeface="Times New Roman" pitchFamily="18" charset="0"/>
            </a:endParaRPr>
          </a:p>
          <a:p>
            <a:endParaRPr lang="ru-RU" sz="2400">
              <a:latin typeface="Times New Roman" pitchFamily="18" charset="0"/>
              <a:cs typeface="Times New Roman" pitchFamily="18" charset="0"/>
            </a:endParaRPr>
          </a:p>
        </p:txBody>
      </p:sp>
      <p:sp>
        <p:nvSpPr>
          <p:cNvPr id="15363" name="Rectangle 2"/>
          <p:cNvSpPr>
            <a:spLocks noChangeArrowheads="1"/>
          </p:cNvSpPr>
          <p:nvPr/>
        </p:nvSpPr>
        <p:spPr bwMode="auto">
          <a:xfrm>
            <a:off x="3563938" y="3284538"/>
            <a:ext cx="5184775" cy="2970212"/>
          </a:xfrm>
          <a:prstGeom prst="rect">
            <a:avLst/>
          </a:prstGeom>
          <a:noFill/>
          <a:ln w="9525">
            <a:noFill/>
            <a:miter lim="800000"/>
            <a:headEnd/>
            <a:tailEnd/>
          </a:ln>
        </p:spPr>
        <p:txBody>
          <a:bodyPr lIns="0" tIns="0" rIns="0" bIns="0" anchor="ctr">
            <a:spAutoFit/>
          </a:bodyPr>
          <a:lstStyle/>
          <a:p>
            <a:endParaRPr lang="ru-RU" sz="700">
              <a:latin typeface="Calibri" pitchFamily="34" charset="0"/>
            </a:endParaRPr>
          </a:p>
          <a:p>
            <a:pPr>
              <a:buFontTx/>
              <a:buChar char="•"/>
            </a:pPr>
            <a:r>
              <a:rPr lang="ru-RU" sz="2400" b="1" i="1">
                <a:latin typeface="Times New Roman" pitchFamily="18" charset="0"/>
                <a:cs typeface="Times New Roman" pitchFamily="18" charset="0"/>
              </a:rPr>
              <a:t>с серой, образуя сульфид алюминия</a:t>
            </a:r>
            <a:r>
              <a:rPr lang="ru-RU" sz="2400">
                <a:latin typeface="Times New Roman" pitchFamily="18" charset="0"/>
                <a:cs typeface="Times New Roman" pitchFamily="18" charset="0"/>
              </a:rPr>
              <a:t>: </a:t>
            </a:r>
          </a:p>
          <a:p>
            <a:pPr lvl="1"/>
            <a:r>
              <a:rPr lang="ru-RU" sz="2400">
                <a:latin typeface="Times New Roman" pitchFamily="18" charset="0"/>
                <a:cs typeface="Times New Roman" pitchFamily="18" charset="0"/>
              </a:rPr>
              <a:t>2Al + 3S = Al</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S</a:t>
            </a:r>
            <a:r>
              <a:rPr lang="ru-RU" sz="2400" baseline="-30000">
                <a:latin typeface="Times New Roman" pitchFamily="18" charset="0"/>
                <a:cs typeface="Times New Roman" pitchFamily="18" charset="0"/>
              </a:rPr>
              <a:t>3</a:t>
            </a:r>
            <a:endParaRPr lang="ru-RU" sz="2400">
              <a:latin typeface="Times New Roman" pitchFamily="18" charset="0"/>
              <a:cs typeface="Times New Roman" pitchFamily="18" charset="0"/>
            </a:endParaRPr>
          </a:p>
          <a:p>
            <a:pPr>
              <a:buFontTx/>
              <a:buChar char="•"/>
            </a:pPr>
            <a:r>
              <a:rPr lang="ru-RU" sz="2400" b="1" i="1">
                <a:latin typeface="Times New Roman" pitchFamily="18" charset="0"/>
                <a:cs typeface="Times New Roman" pitchFamily="18" charset="0"/>
              </a:rPr>
              <a:t>с азотом, образуя нитрид алюминия</a:t>
            </a:r>
            <a:r>
              <a:rPr lang="ru-RU" sz="2400">
                <a:latin typeface="Times New Roman" pitchFamily="18" charset="0"/>
                <a:cs typeface="Times New Roman" pitchFamily="18" charset="0"/>
              </a:rPr>
              <a:t>: </a:t>
            </a:r>
          </a:p>
          <a:p>
            <a:pPr lvl="1"/>
            <a:r>
              <a:rPr lang="ru-RU" sz="2400">
                <a:latin typeface="Times New Roman" pitchFamily="18" charset="0"/>
                <a:cs typeface="Times New Roman" pitchFamily="18" charset="0"/>
              </a:rPr>
              <a:t>2Al + N</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 = 2AlN</a:t>
            </a:r>
          </a:p>
          <a:p>
            <a:pPr>
              <a:buFontTx/>
              <a:buChar char="•"/>
            </a:pPr>
            <a:r>
              <a:rPr lang="ru-RU" sz="2400" b="1" i="1">
                <a:latin typeface="Times New Roman" pitchFamily="18" charset="0"/>
                <a:cs typeface="Times New Roman" pitchFamily="18" charset="0"/>
              </a:rPr>
              <a:t>с углеродом, образуя карбид алюминия</a:t>
            </a:r>
            <a:r>
              <a:rPr lang="ru-RU" sz="2400">
                <a:latin typeface="Times New Roman" pitchFamily="18" charset="0"/>
                <a:cs typeface="Times New Roman" pitchFamily="18" charset="0"/>
              </a:rPr>
              <a:t>: </a:t>
            </a:r>
          </a:p>
          <a:p>
            <a:pPr lvl="1"/>
            <a:r>
              <a:rPr lang="ru-RU" sz="2400">
                <a:latin typeface="Times New Roman" pitchFamily="18" charset="0"/>
                <a:cs typeface="Times New Roman" pitchFamily="18" charset="0"/>
              </a:rPr>
              <a:t>4Al + 3С = Al</a:t>
            </a:r>
            <a:r>
              <a:rPr lang="ru-RU" sz="2400" baseline="-30000">
                <a:latin typeface="Times New Roman" pitchFamily="18" charset="0"/>
                <a:cs typeface="Times New Roman" pitchFamily="18" charset="0"/>
              </a:rPr>
              <a:t>4</a:t>
            </a:r>
            <a:r>
              <a:rPr lang="ru-RU" sz="2400">
                <a:latin typeface="Times New Roman" pitchFamily="18" charset="0"/>
                <a:cs typeface="Times New Roman" pitchFamily="18" charset="0"/>
              </a:rPr>
              <a:t>С</a:t>
            </a:r>
            <a:r>
              <a:rPr lang="ru-RU" sz="2400" baseline="-30000">
                <a:latin typeface="Times New Roman" pitchFamily="18" charset="0"/>
                <a:cs typeface="Times New Roman" pitchFamily="18" charset="0"/>
              </a:rPr>
              <a:t>3</a:t>
            </a:r>
            <a:endParaRPr lang="ru-RU" sz="2400">
              <a:latin typeface="Times New Roman" pitchFamily="18" charset="0"/>
              <a:cs typeface="Times New Roman" pitchFamily="18" charset="0"/>
            </a:endParaRPr>
          </a:p>
          <a:p>
            <a:endParaRPr lang="ru-RU">
              <a:latin typeface="Calibri" pitchFamily="34" charset="0"/>
            </a:endParaRPr>
          </a:p>
        </p:txBody>
      </p:sp>
      <p:sp>
        <p:nvSpPr>
          <p:cNvPr id="15364" name="TextBox 3"/>
          <p:cNvSpPr txBox="1">
            <a:spLocks noChangeArrowheads="1"/>
          </p:cNvSpPr>
          <p:nvPr/>
        </p:nvSpPr>
        <p:spPr bwMode="auto">
          <a:xfrm>
            <a:off x="3203575" y="549275"/>
            <a:ext cx="4870450" cy="646113"/>
          </a:xfrm>
          <a:prstGeom prst="rect">
            <a:avLst/>
          </a:prstGeom>
          <a:noFill/>
          <a:ln w="9525">
            <a:noFill/>
            <a:miter lim="800000"/>
            <a:headEnd/>
            <a:tailEnd/>
          </a:ln>
        </p:spPr>
        <p:txBody>
          <a:bodyPr wrap="none">
            <a:spAutoFit/>
          </a:bodyPr>
          <a:lstStyle/>
          <a:p>
            <a:pPr eaLnBrk="1" hangingPunct="1"/>
            <a:r>
              <a:rPr lang="ru-RU" sz="3600" b="1">
                <a:latin typeface="Times New Roman" pitchFamily="18" charset="0"/>
                <a:cs typeface="Times New Roman" pitchFamily="18" charset="0"/>
              </a:rPr>
              <a:t>Химические свойства </a:t>
            </a:r>
          </a:p>
        </p:txBody>
      </p:sp>
      <p:pic>
        <p:nvPicPr>
          <p:cNvPr id="15365" name="Picture 7" descr="C:\Users\Teacher1\AppData\Local\Microsoft\Windows\Temporary Internet Files\Content.IE5\TT57F08D\MC900287501[1].wmf"/>
          <p:cNvPicPr>
            <a:picLocks noChangeAspect="1" noChangeArrowheads="1"/>
          </p:cNvPicPr>
          <p:nvPr/>
        </p:nvPicPr>
        <p:blipFill>
          <a:blip r:embed="rId2" cstate="email"/>
          <a:srcRect/>
          <a:stretch>
            <a:fillRect/>
          </a:stretch>
        </p:blipFill>
        <p:spPr bwMode="auto">
          <a:xfrm>
            <a:off x="468313" y="692150"/>
            <a:ext cx="2381250" cy="3578225"/>
          </a:xfrm>
          <a:prstGeom prst="rect">
            <a:avLst/>
          </a:prstGeom>
          <a:noFill/>
          <a:ln w="9525">
            <a:noFill/>
            <a:miter lim="800000"/>
            <a:headEnd/>
            <a:tailEnd/>
          </a:ln>
        </p:spPr>
      </p:pic>
      <p:pic>
        <p:nvPicPr>
          <p:cNvPr id="15366" name="Рисунок 6" descr="VcZoQlGhzxY.jpg"/>
          <p:cNvPicPr>
            <a:picLocks noChangeAspect="1"/>
          </p:cNvPicPr>
          <p:nvPr/>
        </p:nvPicPr>
        <p:blipFill>
          <a:blip r:embed="rId3" cstate="email"/>
          <a:srcRect/>
          <a:stretch>
            <a:fillRect/>
          </a:stretch>
        </p:blipFill>
        <p:spPr bwMode="auto">
          <a:xfrm>
            <a:off x="323850" y="4437063"/>
            <a:ext cx="2874963" cy="2155825"/>
          </a:xfrm>
          <a:prstGeom prst="rect">
            <a:avLst/>
          </a:prstGeom>
          <a:noFill/>
          <a:ln w="12700">
            <a:solidFill>
              <a:schemeClr val="accent1">
                <a:lumMod val="50000"/>
              </a:schemeClr>
            </a:solid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a:xfrm>
            <a:off x="684213" y="692150"/>
            <a:ext cx="8229600" cy="706438"/>
          </a:xfrm>
        </p:spPr>
        <p:txBody>
          <a:bodyPr/>
          <a:lstStyle/>
          <a:p>
            <a:pPr algn="ctr" eaLnBrk="1" hangingPunct="1"/>
            <a:r>
              <a:rPr lang="en-US" sz="3200" smtClean="0">
                <a:latin typeface="Times New Roman" pitchFamily="18" charset="0"/>
                <a:cs typeface="Times New Roman" pitchFamily="18" charset="0"/>
              </a:rPr>
              <a:t>Взаимодействие алюминия с йодом.</a:t>
            </a:r>
            <a:endParaRPr lang="ru-RU" sz="3200" smtClean="0">
              <a:latin typeface="Times New Roman" pitchFamily="18" charset="0"/>
              <a:cs typeface="Times New Roman" pitchFamily="18" charset="0"/>
            </a:endParaRPr>
          </a:p>
        </p:txBody>
      </p:sp>
      <p:pic>
        <p:nvPicPr>
          <p:cNvPr id="6" name="x9_161.wmv">
            <a:hlinkClick r:id="" action="ppaction://media"/>
          </p:cNvPr>
          <p:cNvPicPr>
            <a:picLocks noGrp="1" noRot="1" noChangeAspect="1"/>
          </p:cNvPicPr>
          <p:nvPr>
            <p:ph idx="1"/>
            <a:videoFile r:link="rId1"/>
          </p:nvPr>
        </p:nvPicPr>
        <p:blipFill>
          <a:blip r:embed="rId3" cstate="email"/>
          <a:srcRect/>
          <a:stretch>
            <a:fillRect/>
          </a:stretch>
        </p:blipFill>
        <p:spPr>
          <a:xfrm>
            <a:off x="1828800" y="1935163"/>
            <a:ext cx="5486400" cy="4389437"/>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1"/>
          <p:cNvSpPr txBox="1">
            <a:spLocks noChangeArrowheads="1"/>
          </p:cNvSpPr>
          <p:nvPr/>
        </p:nvSpPr>
        <p:spPr bwMode="auto">
          <a:xfrm>
            <a:off x="2195513" y="549275"/>
            <a:ext cx="4249737" cy="584200"/>
          </a:xfrm>
          <a:prstGeom prst="rect">
            <a:avLst/>
          </a:prstGeom>
          <a:noFill/>
          <a:ln w="9525">
            <a:noFill/>
            <a:miter lim="800000"/>
            <a:headEnd/>
            <a:tailEnd/>
          </a:ln>
        </p:spPr>
        <p:txBody>
          <a:bodyPr wrap="none">
            <a:spAutoFit/>
          </a:bodyPr>
          <a:lstStyle/>
          <a:p>
            <a:pPr eaLnBrk="1" hangingPunct="1"/>
            <a:r>
              <a:rPr lang="ru-RU" sz="3200" b="1">
                <a:latin typeface="Times New Roman" pitchFamily="18" charset="0"/>
                <a:cs typeface="Times New Roman" pitchFamily="18" charset="0"/>
              </a:rPr>
              <a:t>Химические свойства</a:t>
            </a:r>
          </a:p>
        </p:txBody>
      </p:sp>
      <p:sp>
        <p:nvSpPr>
          <p:cNvPr id="17411" name="Rectangle 1"/>
          <p:cNvSpPr>
            <a:spLocks noChangeArrowheads="1"/>
          </p:cNvSpPr>
          <p:nvPr/>
        </p:nvSpPr>
        <p:spPr bwMode="auto">
          <a:xfrm>
            <a:off x="395288" y="1196975"/>
            <a:ext cx="7929562" cy="5170488"/>
          </a:xfrm>
          <a:prstGeom prst="rect">
            <a:avLst/>
          </a:prstGeom>
          <a:noFill/>
          <a:ln w="9525">
            <a:noFill/>
            <a:miter lim="800000"/>
            <a:headEnd/>
            <a:tailEnd/>
          </a:ln>
        </p:spPr>
        <p:txBody>
          <a:bodyPr lIns="0" tIns="0" rIns="0" bIns="0" anchor="ctr">
            <a:spAutoFit/>
          </a:bodyPr>
          <a:lstStyle/>
          <a:p>
            <a:pPr algn="ctr"/>
            <a:r>
              <a:rPr lang="ru-RU" sz="2400" b="1" i="1">
                <a:latin typeface="Times New Roman" pitchFamily="18" charset="0"/>
                <a:cs typeface="Times New Roman" pitchFamily="18" charset="0"/>
              </a:rPr>
              <a:t>Со сложными веществами:</a:t>
            </a:r>
          </a:p>
          <a:p>
            <a:pPr>
              <a:buFontTx/>
              <a:buChar char="•"/>
            </a:pPr>
            <a:r>
              <a:rPr lang="ru-RU" sz="2400" b="1" i="1">
                <a:latin typeface="Times New Roman" pitchFamily="18" charset="0"/>
                <a:cs typeface="Times New Roman" pitchFamily="18" charset="0"/>
              </a:rPr>
              <a:t>с водой (после удаления защитной оксидной пленки)                                                    </a:t>
            </a:r>
          </a:p>
          <a:p>
            <a:r>
              <a:rPr lang="ru-RU" sz="2400">
                <a:latin typeface="Times New Roman" pitchFamily="18" charset="0"/>
                <a:cs typeface="Times New Roman" pitchFamily="18" charset="0"/>
              </a:rPr>
              <a:t>  2Al + 6H</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O = 2Al(OH)</a:t>
            </a:r>
            <a:r>
              <a:rPr lang="ru-RU" sz="2400" baseline="-30000">
                <a:latin typeface="Times New Roman" pitchFamily="18" charset="0"/>
                <a:cs typeface="Times New Roman" pitchFamily="18" charset="0"/>
              </a:rPr>
              <a:t>3</a:t>
            </a:r>
            <a:r>
              <a:rPr lang="ru-RU" sz="2400">
                <a:latin typeface="Times New Roman" pitchFamily="18" charset="0"/>
                <a:cs typeface="Times New Roman" pitchFamily="18" charset="0"/>
              </a:rPr>
              <a:t> + 3H</a:t>
            </a:r>
            <a:r>
              <a:rPr lang="ru-RU" sz="2400" baseline="-30000">
                <a:latin typeface="Times New Roman" pitchFamily="18" charset="0"/>
                <a:cs typeface="Times New Roman" pitchFamily="18" charset="0"/>
              </a:rPr>
              <a:t>2­</a:t>
            </a:r>
            <a:endParaRPr lang="ru-RU" sz="2400">
              <a:latin typeface="Times New Roman" pitchFamily="18" charset="0"/>
              <a:cs typeface="Times New Roman" pitchFamily="18" charset="0"/>
            </a:endParaRPr>
          </a:p>
          <a:p>
            <a:pPr>
              <a:buFontTx/>
              <a:buChar char="•"/>
            </a:pPr>
            <a:r>
              <a:rPr lang="ru-RU" sz="2400" b="1" i="1">
                <a:latin typeface="Times New Roman" pitchFamily="18" charset="0"/>
                <a:cs typeface="Times New Roman" pitchFamily="18" charset="0"/>
              </a:rPr>
              <a:t>со щелочами (с образованием тетрагидроксоалюмината) </a:t>
            </a:r>
          </a:p>
          <a:p>
            <a:r>
              <a:rPr lang="ru-RU" sz="2400" b="1" i="1">
                <a:latin typeface="Times New Roman" pitchFamily="18" charset="0"/>
                <a:cs typeface="Times New Roman" pitchFamily="18" charset="0"/>
              </a:rPr>
              <a:t>  </a:t>
            </a:r>
            <a:r>
              <a:rPr lang="ru-RU" sz="2400">
                <a:latin typeface="Times New Roman" pitchFamily="18" charset="0"/>
                <a:cs typeface="Times New Roman" pitchFamily="18" charset="0"/>
              </a:rPr>
              <a:t>2Al + 2NaOH + 6H</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O = 2Na[Al(OH)</a:t>
            </a:r>
            <a:r>
              <a:rPr lang="ru-RU" sz="2400" baseline="-30000">
                <a:latin typeface="Times New Roman" pitchFamily="18" charset="0"/>
                <a:cs typeface="Times New Roman" pitchFamily="18" charset="0"/>
              </a:rPr>
              <a:t>4</a:t>
            </a:r>
            <a:r>
              <a:rPr lang="ru-RU" sz="2400">
                <a:latin typeface="Times New Roman" pitchFamily="18" charset="0"/>
                <a:cs typeface="Times New Roman" pitchFamily="18" charset="0"/>
              </a:rPr>
              <a:t>] + 3H</a:t>
            </a:r>
            <a:r>
              <a:rPr lang="ru-RU" sz="2400" baseline="-30000">
                <a:latin typeface="Times New Roman" pitchFamily="18" charset="0"/>
                <a:cs typeface="Times New Roman" pitchFamily="18" charset="0"/>
              </a:rPr>
              <a:t>2­</a:t>
            </a:r>
            <a:endParaRPr lang="ru-RU" sz="2400">
              <a:latin typeface="Times New Roman" pitchFamily="18" charset="0"/>
              <a:cs typeface="Times New Roman" pitchFamily="18" charset="0"/>
            </a:endParaRPr>
          </a:p>
          <a:p>
            <a:pPr>
              <a:buFontTx/>
              <a:buChar char="•"/>
            </a:pPr>
            <a:r>
              <a:rPr lang="ru-RU" sz="2400" b="1" i="1">
                <a:latin typeface="Times New Roman" pitchFamily="18" charset="0"/>
                <a:cs typeface="Times New Roman" pitchFamily="18" charset="0"/>
              </a:rPr>
              <a:t>легко растворяется в соляной и разбавленной серной кислотах</a:t>
            </a:r>
          </a:p>
          <a:p>
            <a:r>
              <a:rPr lang="ru-RU" sz="2400" b="1" i="1">
                <a:latin typeface="Times New Roman" pitchFamily="18" charset="0"/>
                <a:cs typeface="Times New Roman" pitchFamily="18" charset="0"/>
              </a:rPr>
              <a:t>  </a:t>
            </a:r>
            <a:r>
              <a:rPr lang="ru-RU" sz="2400">
                <a:latin typeface="Times New Roman" pitchFamily="18" charset="0"/>
                <a:cs typeface="Times New Roman" pitchFamily="18" charset="0"/>
              </a:rPr>
              <a:t>2Al + 6HCl = 2AlCl</a:t>
            </a:r>
            <a:r>
              <a:rPr lang="ru-RU" sz="2400" baseline="-30000">
                <a:latin typeface="Times New Roman" pitchFamily="18" charset="0"/>
                <a:cs typeface="Times New Roman" pitchFamily="18" charset="0"/>
              </a:rPr>
              <a:t>3</a:t>
            </a:r>
            <a:r>
              <a:rPr lang="ru-RU" sz="2400">
                <a:latin typeface="Times New Roman" pitchFamily="18" charset="0"/>
                <a:cs typeface="Times New Roman" pitchFamily="18" charset="0"/>
              </a:rPr>
              <a:t> + 3H</a:t>
            </a:r>
            <a:r>
              <a:rPr lang="ru-RU" sz="2400" baseline="-30000">
                <a:latin typeface="Times New Roman" pitchFamily="18" charset="0"/>
                <a:cs typeface="Times New Roman" pitchFamily="18" charset="0"/>
              </a:rPr>
              <a:t>2­</a:t>
            </a:r>
            <a:endParaRPr lang="ru-RU" sz="2400">
              <a:latin typeface="Times New Roman" pitchFamily="18" charset="0"/>
              <a:cs typeface="Times New Roman" pitchFamily="18" charset="0"/>
            </a:endParaRPr>
          </a:p>
          <a:p>
            <a:r>
              <a:rPr lang="ru-RU" sz="2400">
                <a:latin typeface="Times New Roman" pitchFamily="18" charset="0"/>
                <a:cs typeface="Times New Roman" pitchFamily="18" charset="0"/>
              </a:rPr>
              <a:t>  2Al + 3H</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SO</a:t>
            </a:r>
            <a:r>
              <a:rPr lang="ru-RU" sz="2400" baseline="-30000">
                <a:latin typeface="Times New Roman" pitchFamily="18" charset="0"/>
                <a:cs typeface="Times New Roman" pitchFamily="18" charset="0"/>
              </a:rPr>
              <a:t>4</a:t>
            </a:r>
            <a:r>
              <a:rPr lang="ru-RU" sz="2400">
                <a:latin typeface="Times New Roman" pitchFamily="18" charset="0"/>
                <a:cs typeface="Times New Roman" pitchFamily="18" charset="0"/>
              </a:rPr>
              <a:t>(разб) = Al</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(SO</a:t>
            </a:r>
            <a:r>
              <a:rPr lang="ru-RU" sz="2400" baseline="-30000">
                <a:latin typeface="Times New Roman" pitchFamily="18" charset="0"/>
                <a:cs typeface="Times New Roman" pitchFamily="18" charset="0"/>
              </a:rPr>
              <a:t>4</a:t>
            </a:r>
            <a:r>
              <a:rPr lang="ru-RU" sz="2400">
                <a:latin typeface="Times New Roman" pitchFamily="18" charset="0"/>
                <a:cs typeface="Times New Roman" pitchFamily="18" charset="0"/>
              </a:rPr>
              <a:t>)</a:t>
            </a:r>
            <a:r>
              <a:rPr lang="ru-RU" sz="2400" baseline="-30000">
                <a:latin typeface="Times New Roman" pitchFamily="18" charset="0"/>
                <a:cs typeface="Times New Roman" pitchFamily="18" charset="0"/>
              </a:rPr>
              <a:t>3</a:t>
            </a:r>
            <a:r>
              <a:rPr lang="ru-RU" sz="2400">
                <a:latin typeface="Times New Roman" pitchFamily="18" charset="0"/>
                <a:cs typeface="Times New Roman" pitchFamily="18" charset="0"/>
              </a:rPr>
              <a:t> + 3H</a:t>
            </a:r>
            <a:r>
              <a:rPr lang="ru-RU" sz="2400" baseline="-30000">
                <a:latin typeface="Times New Roman" pitchFamily="18" charset="0"/>
                <a:cs typeface="Times New Roman" pitchFamily="18" charset="0"/>
              </a:rPr>
              <a:t>2</a:t>
            </a:r>
            <a:endParaRPr lang="ru-RU" sz="2400">
              <a:latin typeface="Times New Roman" pitchFamily="18" charset="0"/>
              <a:cs typeface="Times New Roman" pitchFamily="18" charset="0"/>
            </a:endParaRPr>
          </a:p>
          <a:p>
            <a:pPr>
              <a:buFontTx/>
              <a:buChar char="•"/>
            </a:pPr>
            <a:r>
              <a:rPr lang="ru-RU" sz="2400" b="1" i="1">
                <a:latin typeface="Times New Roman" pitchFamily="18" charset="0"/>
                <a:cs typeface="Times New Roman" pitchFamily="18" charset="0"/>
              </a:rPr>
              <a:t>восстанавливает металлы из их оксидов (алюминотермия)                   </a:t>
            </a:r>
          </a:p>
          <a:p>
            <a:r>
              <a:rPr lang="ru-RU" sz="2400" b="1" i="1">
                <a:latin typeface="Times New Roman" pitchFamily="18" charset="0"/>
                <a:cs typeface="Times New Roman" pitchFamily="18" charset="0"/>
              </a:rPr>
              <a:t> </a:t>
            </a:r>
            <a:r>
              <a:rPr lang="ru-RU" sz="2400">
                <a:latin typeface="Times New Roman" pitchFamily="18" charset="0"/>
                <a:cs typeface="Times New Roman" pitchFamily="18" charset="0"/>
              </a:rPr>
              <a:t>8Al + 3Fe</a:t>
            </a:r>
            <a:r>
              <a:rPr lang="ru-RU" sz="2400" baseline="-30000">
                <a:latin typeface="Times New Roman" pitchFamily="18" charset="0"/>
                <a:cs typeface="Times New Roman" pitchFamily="18" charset="0"/>
              </a:rPr>
              <a:t>3</a:t>
            </a:r>
            <a:r>
              <a:rPr lang="ru-RU" sz="2400">
                <a:latin typeface="Times New Roman" pitchFamily="18" charset="0"/>
                <a:cs typeface="Times New Roman" pitchFamily="18" charset="0"/>
              </a:rPr>
              <a:t>O</a:t>
            </a:r>
            <a:r>
              <a:rPr lang="ru-RU" sz="2400" baseline="-30000">
                <a:latin typeface="Times New Roman" pitchFamily="18" charset="0"/>
                <a:cs typeface="Times New Roman" pitchFamily="18" charset="0"/>
              </a:rPr>
              <a:t>4</a:t>
            </a:r>
            <a:r>
              <a:rPr lang="ru-RU" sz="2400">
                <a:latin typeface="Times New Roman" pitchFamily="18" charset="0"/>
                <a:cs typeface="Times New Roman" pitchFamily="18" charset="0"/>
              </a:rPr>
              <a:t> = 4Al</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O</a:t>
            </a:r>
            <a:r>
              <a:rPr lang="ru-RU" sz="2400" baseline="-30000">
                <a:latin typeface="Times New Roman" pitchFamily="18" charset="0"/>
                <a:cs typeface="Times New Roman" pitchFamily="18" charset="0"/>
              </a:rPr>
              <a:t>3</a:t>
            </a:r>
            <a:r>
              <a:rPr lang="ru-RU" sz="2400">
                <a:latin typeface="Times New Roman" pitchFamily="18" charset="0"/>
                <a:cs typeface="Times New Roman" pitchFamily="18" charset="0"/>
              </a:rPr>
              <a:t> + 9Fe</a:t>
            </a:r>
          </a:p>
          <a:p>
            <a:r>
              <a:rPr lang="ru-RU" sz="2400">
                <a:latin typeface="Times New Roman" pitchFamily="18" charset="0"/>
                <a:cs typeface="Times New Roman" pitchFamily="18" charset="0"/>
              </a:rPr>
              <a:t> 2Al + Cr</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O</a:t>
            </a:r>
            <a:r>
              <a:rPr lang="ru-RU" sz="2400" baseline="-30000">
                <a:latin typeface="Times New Roman" pitchFamily="18" charset="0"/>
                <a:cs typeface="Times New Roman" pitchFamily="18" charset="0"/>
              </a:rPr>
              <a:t>3</a:t>
            </a:r>
            <a:r>
              <a:rPr lang="ru-RU" sz="2400">
                <a:latin typeface="Times New Roman" pitchFamily="18" charset="0"/>
                <a:cs typeface="Times New Roman" pitchFamily="18" charset="0"/>
              </a:rPr>
              <a:t> = Al</a:t>
            </a:r>
            <a:r>
              <a:rPr lang="ru-RU" sz="2400" baseline="-30000">
                <a:latin typeface="Times New Roman" pitchFamily="18" charset="0"/>
                <a:cs typeface="Times New Roman" pitchFamily="18" charset="0"/>
              </a:rPr>
              <a:t>2</a:t>
            </a:r>
            <a:r>
              <a:rPr lang="ru-RU" sz="2400">
                <a:latin typeface="Times New Roman" pitchFamily="18" charset="0"/>
                <a:cs typeface="Times New Roman" pitchFamily="18" charset="0"/>
              </a:rPr>
              <a:t>O</a:t>
            </a:r>
            <a:r>
              <a:rPr lang="ru-RU" sz="2400" baseline="-30000">
                <a:latin typeface="Times New Roman" pitchFamily="18" charset="0"/>
                <a:cs typeface="Times New Roman" pitchFamily="18" charset="0"/>
              </a:rPr>
              <a:t>3</a:t>
            </a:r>
            <a:r>
              <a:rPr lang="ru-RU" sz="2400">
                <a:latin typeface="Times New Roman" pitchFamily="18" charset="0"/>
                <a:cs typeface="Times New Roman" pitchFamily="18" charset="0"/>
              </a:rPr>
              <a:t> + 2Cr</a:t>
            </a:r>
          </a:p>
          <a:p>
            <a:r>
              <a:rPr lang="ru-RU" sz="2400">
                <a:latin typeface="Times New Roman" pitchFamily="18" charset="0"/>
                <a:cs typeface="Times New Roman" pitchFamily="18" charset="0"/>
              </a:rPr>
              <a:t>    </a:t>
            </a:r>
          </a:p>
        </p:txBody>
      </p:sp>
      <p:pic>
        <p:nvPicPr>
          <p:cNvPr id="17412" name="Рисунок 6" descr="Repetitor_po_Himii_Podgotovka_k_EGE.jpg"/>
          <p:cNvPicPr>
            <a:picLocks noChangeAspect="1"/>
          </p:cNvPicPr>
          <p:nvPr/>
        </p:nvPicPr>
        <p:blipFill>
          <a:blip r:embed="rId3" cstate="email"/>
          <a:srcRect/>
          <a:stretch>
            <a:fillRect/>
          </a:stretch>
        </p:blipFill>
        <p:spPr bwMode="auto">
          <a:xfrm>
            <a:off x="6443663" y="3500438"/>
            <a:ext cx="2159000" cy="3048000"/>
          </a:xfrm>
          <a:prstGeom prst="rect">
            <a:avLst/>
          </a:prstGeom>
          <a:noFill/>
          <a:ln w="12700">
            <a:solidFill>
              <a:schemeClr val="accent1">
                <a:lumMod val="50000"/>
              </a:schemeClr>
            </a:solid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Рисунок 1"/>
          <p:cNvPicPr>
            <a:picLocks noChangeAspect="1"/>
          </p:cNvPicPr>
          <p:nvPr/>
        </p:nvPicPr>
        <p:blipFill>
          <a:blip r:embed="rId2" cstate="email"/>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Рисунок 1"/>
          <p:cNvPicPr>
            <a:picLocks noChangeAspect="1"/>
          </p:cNvPicPr>
          <p:nvPr/>
        </p:nvPicPr>
        <p:blipFill>
          <a:blip r:embed="rId2" cstate="email"/>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539750" y="333375"/>
            <a:ext cx="8229600" cy="719138"/>
          </a:xfrm>
        </p:spPr>
        <p:txBody>
          <a:bodyPr/>
          <a:lstStyle/>
          <a:p>
            <a:pPr algn="ctr" eaLnBrk="1" hangingPunct="1"/>
            <a:r>
              <a:rPr lang="en-US" sz="3600" b="1" smtClean="0">
                <a:latin typeface="Times New Roman" pitchFamily="18" charset="0"/>
                <a:cs typeface="Times New Roman" pitchFamily="18" charset="0"/>
              </a:rPr>
              <a:t>Алюминий в организме человека </a:t>
            </a:r>
            <a:endParaRPr lang="ru-RU" sz="3600" smtClean="0">
              <a:latin typeface="Times New Roman" pitchFamily="18" charset="0"/>
              <a:cs typeface="Times New Roman" pitchFamily="18" charset="0"/>
            </a:endParaRPr>
          </a:p>
        </p:txBody>
      </p:sp>
      <p:sp>
        <p:nvSpPr>
          <p:cNvPr id="20483" name="Объект 2"/>
          <p:cNvSpPr>
            <a:spLocks noGrp="1"/>
          </p:cNvSpPr>
          <p:nvPr>
            <p:ph idx="1"/>
          </p:nvPr>
        </p:nvSpPr>
        <p:spPr>
          <a:xfrm>
            <a:off x="395288" y="1196975"/>
            <a:ext cx="7416800" cy="4319588"/>
          </a:xfrm>
        </p:spPr>
        <p:txBody>
          <a:bodyPr/>
          <a:lstStyle/>
          <a:p>
            <a:pPr eaLnBrk="1" hangingPunct="1"/>
            <a:r>
              <a:rPr lang="en-US" sz="2000" b="1" smtClean="0">
                <a:latin typeface="Times New Roman" pitchFamily="18" charset="0"/>
                <a:cs typeface="Times New Roman" pitchFamily="18" charset="0"/>
              </a:rPr>
              <a:t>Алюминий </a:t>
            </a:r>
            <a:r>
              <a:rPr lang="en-US" sz="2000" smtClean="0">
                <a:latin typeface="Times New Roman" pitchFamily="18" charset="0"/>
                <a:cs typeface="Times New Roman" pitchFamily="18" charset="0"/>
              </a:rPr>
              <a:t>содержится практически во всех органах и тканях человека. В умеренных количествах этот микроэлемент выполняет ряд важных функций, но в больших дозах представляет серьезную опасность для здоровья человека.</a:t>
            </a:r>
            <a:endParaRPr lang="ru-RU" sz="2000" smtClean="0">
              <a:latin typeface="Times New Roman" pitchFamily="18" charset="0"/>
              <a:cs typeface="Times New Roman" pitchFamily="18" charset="0"/>
            </a:endParaRPr>
          </a:p>
          <a:p>
            <a:pPr eaLnBrk="1" hangingPunct="1"/>
            <a:r>
              <a:rPr lang="ru-RU" sz="2000" b="1" smtClean="0">
                <a:latin typeface="Times New Roman" pitchFamily="18" charset="0"/>
                <a:cs typeface="Times New Roman" pitchFamily="18" charset="0"/>
              </a:rPr>
              <a:t>Внимание! </a:t>
            </a:r>
            <a:r>
              <a:rPr lang="ru-RU" sz="2000" smtClean="0">
                <a:latin typeface="Times New Roman" pitchFamily="18" charset="0"/>
                <a:cs typeface="Times New Roman" pitchFamily="18" charset="0"/>
              </a:rPr>
              <a:t>В больших концентрациях алюминий отрицательно действует на нервную систему и может вызвать судороги, снижение или потерю памяти, способствует развитию старческого атеросклероза, у детей замедляется развитие, поражается желудок, кишечник. В этом случае помогут крапива, хвощ полевой, препараты, содержащие янтарную кислоту. </a:t>
            </a:r>
          </a:p>
          <a:p>
            <a:pPr eaLnBrk="1" hangingPunct="1"/>
            <a:endParaRPr lang="ru-RU" sz="2000" smtClean="0">
              <a:latin typeface="Times New Roman" pitchFamily="18" charset="0"/>
              <a:cs typeface="Times New Roman" pitchFamily="18" charset="0"/>
            </a:endParaRPr>
          </a:p>
          <a:p>
            <a:pPr eaLnBrk="1" hangingPunct="1"/>
            <a:endParaRPr lang="ru-RU" smtClean="0"/>
          </a:p>
        </p:txBody>
      </p:sp>
      <p:pic>
        <p:nvPicPr>
          <p:cNvPr id="21508" name="Рисунок 5"/>
          <p:cNvPicPr>
            <a:picLocks noChangeAspect="1"/>
          </p:cNvPicPr>
          <p:nvPr/>
        </p:nvPicPr>
        <p:blipFill>
          <a:blip r:embed="rId2" cstate="email"/>
          <a:srcRect/>
          <a:stretch>
            <a:fillRect/>
          </a:stretch>
        </p:blipFill>
        <p:spPr bwMode="auto">
          <a:xfrm>
            <a:off x="755650" y="4900613"/>
            <a:ext cx="1914525" cy="1428750"/>
          </a:xfrm>
          <a:prstGeom prst="rect">
            <a:avLst/>
          </a:prstGeom>
          <a:noFill/>
          <a:ln w="12700">
            <a:solidFill>
              <a:schemeClr val="accent1">
                <a:lumMod val="50000"/>
              </a:schemeClr>
            </a:solidFill>
            <a:miter lim="800000"/>
            <a:headEnd/>
            <a:tailEnd/>
          </a:ln>
        </p:spPr>
      </p:pic>
      <p:pic>
        <p:nvPicPr>
          <p:cNvPr id="21509" name="Рисунок 6"/>
          <p:cNvPicPr>
            <a:picLocks noChangeAspect="1"/>
          </p:cNvPicPr>
          <p:nvPr/>
        </p:nvPicPr>
        <p:blipFill>
          <a:blip r:embed="rId3" cstate="email"/>
          <a:srcRect/>
          <a:stretch>
            <a:fillRect/>
          </a:stretch>
        </p:blipFill>
        <p:spPr bwMode="auto">
          <a:xfrm>
            <a:off x="2963863" y="4879975"/>
            <a:ext cx="1905000" cy="1428750"/>
          </a:xfrm>
          <a:prstGeom prst="rect">
            <a:avLst/>
          </a:prstGeom>
          <a:noFill/>
          <a:ln w="12700">
            <a:solidFill>
              <a:schemeClr val="accent1">
                <a:lumMod val="50000"/>
              </a:schemeClr>
            </a:solidFill>
            <a:miter lim="800000"/>
            <a:headEnd/>
            <a:tailEnd/>
          </a:ln>
        </p:spPr>
      </p:pic>
      <p:pic>
        <p:nvPicPr>
          <p:cNvPr id="21510" name="Рисунок 7"/>
          <p:cNvPicPr>
            <a:picLocks noChangeAspect="1"/>
          </p:cNvPicPr>
          <p:nvPr/>
        </p:nvPicPr>
        <p:blipFill>
          <a:blip r:embed="rId4" cstate="email"/>
          <a:srcRect/>
          <a:stretch>
            <a:fillRect/>
          </a:stretch>
        </p:blipFill>
        <p:spPr bwMode="auto">
          <a:xfrm>
            <a:off x="7308850" y="3438525"/>
            <a:ext cx="1476375" cy="2962275"/>
          </a:xfrm>
          <a:prstGeom prst="rect">
            <a:avLst/>
          </a:prstGeom>
          <a:noFill/>
          <a:ln w="12700">
            <a:solidFill>
              <a:schemeClr val="accent1">
                <a:lumMod val="50000"/>
              </a:schemeClr>
            </a:solidFill>
            <a:miter lim="800000"/>
            <a:headEnd/>
            <a:tailEnd/>
          </a:ln>
        </p:spPr>
      </p:pic>
      <p:pic>
        <p:nvPicPr>
          <p:cNvPr id="21512" name="Рисунок 9"/>
          <p:cNvPicPr>
            <a:picLocks noChangeAspect="1"/>
          </p:cNvPicPr>
          <p:nvPr/>
        </p:nvPicPr>
        <p:blipFill>
          <a:blip r:embed="rId5" cstate="email"/>
          <a:srcRect/>
          <a:stretch>
            <a:fillRect/>
          </a:stretch>
        </p:blipFill>
        <p:spPr bwMode="auto">
          <a:xfrm>
            <a:off x="5110163" y="4621213"/>
            <a:ext cx="2106612" cy="1708150"/>
          </a:xfrm>
          <a:prstGeom prst="rect">
            <a:avLst/>
          </a:prstGeom>
          <a:noFill/>
          <a:ln w="12700">
            <a:solidFill>
              <a:schemeClr val="accent1">
                <a:lumMod val="50000"/>
              </a:schemeClr>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a:xfrm>
            <a:off x="468313" y="260350"/>
            <a:ext cx="8229600" cy="1143000"/>
          </a:xfrm>
        </p:spPr>
        <p:txBody>
          <a:bodyPr/>
          <a:lstStyle/>
          <a:p>
            <a:pPr algn="ctr" eaLnBrk="1" hangingPunct="1"/>
            <a:r>
              <a:rPr lang="ru-RU" sz="3200" smtClean="0">
                <a:latin typeface="Times New Roman" pitchFamily="18" charset="0"/>
                <a:cs typeface="Times New Roman" pitchFamily="18" charset="0"/>
              </a:rPr>
              <a:t>Продукты питания, богатые алюминием.</a:t>
            </a:r>
            <a:br>
              <a:rPr lang="ru-RU" sz="3200" smtClean="0">
                <a:latin typeface="Times New Roman" pitchFamily="18" charset="0"/>
                <a:cs typeface="Times New Roman" pitchFamily="18" charset="0"/>
              </a:rPr>
            </a:br>
            <a:endParaRPr lang="ru-RU" sz="3200" smtClean="0">
              <a:latin typeface="Times New Roman" pitchFamily="18" charset="0"/>
              <a:cs typeface="Times New Roman" pitchFamily="18" charset="0"/>
            </a:endParaRPr>
          </a:p>
        </p:txBody>
      </p:sp>
      <p:pic>
        <p:nvPicPr>
          <p:cNvPr id="22531" name="Объект 3"/>
          <p:cNvPicPr>
            <a:picLocks noGrp="1" noChangeAspect="1"/>
          </p:cNvPicPr>
          <p:nvPr>
            <p:ph idx="1"/>
          </p:nvPr>
        </p:nvPicPr>
        <p:blipFill>
          <a:blip r:embed="rId2" cstate="email"/>
          <a:srcRect/>
          <a:stretch>
            <a:fillRect/>
          </a:stretch>
        </p:blipFill>
        <p:spPr>
          <a:xfrm>
            <a:off x="769938" y="1141413"/>
            <a:ext cx="1476375" cy="952500"/>
          </a:xfrm>
          <a:ln w="12700">
            <a:solidFill>
              <a:schemeClr val="accent1">
                <a:lumMod val="50000"/>
              </a:schemeClr>
            </a:solidFill>
          </a:ln>
        </p:spPr>
      </p:pic>
      <p:sp>
        <p:nvSpPr>
          <p:cNvPr id="21508" name="TextBox 4"/>
          <p:cNvSpPr txBox="1">
            <a:spLocks noChangeArrowheads="1"/>
          </p:cNvSpPr>
          <p:nvPr/>
        </p:nvSpPr>
        <p:spPr bwMode="auto">
          <a:xfrm>
            <a:off x="846138" y="2411413"/>
            <a:ext cx="1295400" cy="369887"/>
          </a:xfrm>
          <a:prstGeom prst="rect">
            <a:avLst/>
          </a:prstGeom>
          <a:noFill/>
          <a:ln w="9525">
            <a:noFill/>
            <a:miter lim="800000"/>
            <a:headEnd/>
            <a:tailEnd/>
          </a:ln>
        </p:spPr>
        <p:txBody>
          <a:bodyPr>
            <a:spAutoFit/>
          </a:bodyPr>
          <a:lstStyle/>
          <a:p>
            <a:pPr eaLnBrk="1" hangingPunct="1"/>
            <a:r>
              <a:rPr lang="ru-RU"/>
              <a:t>Артишок</a:t>
            </a:r>
          </a:p>
        </p:txBody>
      </p:sp>
      <p:pic>
        <p:nvPicPr>
          <p:cNvPr id="22533" name="Рисунок 5"/>
          <p:cNvPicPr>
            <a:picLocks noChangeAspect="1"/>
          </p:cNvPicPr>
          <p:nvPr/>
        </p:nvPicPr>
        <p:blipFill>
          <a:blip r:embed="rId3" cstate="email"/>
          <a:srcRect/>
          <a:stretch>
            <a:fillRect/>
          </a:stretch>
        </p:blipFill>
        <p:spPr bwMode="auto">
          <a:xfrm>
            <a:off x="665163" y="3194050"/>
            <a:ext cx="1476375" cy="885825"/>
          </a:xfrm>
          <a:prstGeom prst="rect">
            <a:avLst/>
          </a:prstGeom>
          <a:noFill/>
          <a:ln w="12700">
            <a:solidFill>
              <a:schemeClr val="accent1">
                <a:lumMod val="50000"/>
              </a:schemeClr>
            </a:solidFill>
            <a:miter lim="800000"/>
            <a:headEnd/>
            <a:tailEnd/>
          </a:ln>
        </p:spPr>
      </p:pic>
      <p:sp>
        <p:nvSpPr>
          <p:cNvPr id="21510" name="TextBox 6"/>
          <p:cNvSpPr txBox="1">
            <a:spLocks noChangeArrowheads="1"/>
          </p:cNvSpPr>
          <p:nvPr/>
        </p:nvSpPr>
        <p:spPr bwMode="auto">
          <a:xfrm>
            <a:off x="755650" y="4373563"/>
            <a:ext cx="1241425" cy="368300"/>
          </a:xfrm>
          <a:prstGeom prst="rect">
            <a:avLst/>
          </a:prstGeom>
          <a:noFill/>
          <a:ln w="9525">
            <a:noFill/>
            <a:miter lim="800000"/>
            <a:headEnd/>
            <a:tailEnd/>
          </a:ln>
        </p:spPr>
        <p:txBody>
          <a:bodyPr wrap="none">
            <a:spAutoFit/>
          </a:bodyPr>
          <a:lstStyle/>
          <a:p>
            <a:pPr eaLnBrk="1" hangingPunct="1"/>
            <a:r>
              <a:rPr lang="ru-RU"/>
              <a:t>Баклажан</a:t>
            </a:r>
          </a:p>
        </p:txBody>
      </p:sp>
      <p:pic>
        <p:nvPicPr>
          <p:cNvPr id="22535" name="Рисунок 7"/>
          <p:cNvPicPr>
            <a:picLocks noChangeAspect="1"/>
          </p:cNvPicPr>
          <p:nvPr/>
        </p:nvPicPr>
        <p:blipFill>
          <a:blip r:embed="rId4" cstate="email"/>
          <a:srcRect/>
          <a:stretch>
            <a:fillRect/>
          </a:stretch>
        </p:blipFill>
        <p:spPr bwMode="auto">
          <a:xfrm>
            <a:off x="665163" y="5014913"/>
            <a:ext cx="1438275" cy="1104900"/>
          </a:xfrm>
          <a:prstGeom prst="rect">
            <a:avLst/>
          </a:prstGeom>
          <a:noFill/>
          <a:ln w="12700">
            <a:solidFill>
              <a:schemeClr val="accent1">
                <a:lumMod val="50000"/>
              </a:schemeClr>
            </a:solidFill>
            <a:miter lim="800000"/>
            <a:headEnd/>
            <a:tailEnd/>
          </a:ln>
        </p:spPr>
      </p:pic>
      <p:sp>
        <p:nvSpPr>
          <p:cNvPr id="21512" name="TextBox 8"/>
          <p:cNvSpPr txBox="1">
            <a:spLocks noChangeArrowheads="1"/>
          </p:cNvSpPr>
          <p:nvPr/>
        </p:nvSpPr>
        <p:spPr bwMode="auto">
          <a:xfrm>
            <a:off x="863600" y="6208713"/>
            <a:ext cx="1079500" cy="368300"/>
          </a:xfrm>
          <a:prstGeom prst="rect">
            <a:avLst/>
          </a:prstGeom>
          <a:noFill/>
          <a:ln w="9525">
            <a:noFill/>
            <a:miter lim="800000"/>
            <a:headEnd/>
            <a:tailEnd/>
          </a:ln>
        </p:spPr>
        <p:txBody>
          <a:bodyPr>
            <a:spAutoFit/>
          </a:bodyPr>
          <a:lstStyle/>
          <a:p>
            <a:pPr eaLnBrk="1" hangingPunct="1"/>
            <a:r>
              <a:rPr lang="ru-RU"/>
              <a:t>Авокадо</a:t>
            </a:r>
          </a:p>
        </p:txBody>
      </p:sp>
      <p:pic>
        <p:nvPicPr>
          <p:cNvPr id="22537" name="Рисунок 9"/>
          <p:cNvPicPr>
            <a:picLocks noChangeAspect="1"/>
          </p:cNvPicPr>
          <p:nvPr/>
        </p:nvPicPr>
        <p:blipFill>
          <a:blip r:embed="rId5" cstate="email"/>
          <a:srcRect/>
          <a:stretch>
            <a:fillRect/>
          </a:stretch>
        </p:blipFill>
        <p:spPr bwMode="auto">
          <a:xfrm>
            <a:off x="2817813" y="1109663"/>
            <a:ext cx="1476375" cy="1514475"/>
          </a:xfrm>
          <a:prstGeom prst="rect">
            <a:avLst/>
          </a:prstGeom>
          <a:noFill/>
          <a:ln w="12700">
            <a:solidFill>
              <a:schemeClr val="accent1">
                <a:lumMod val="50000"/>
              </a:schemeClr>
            </a:solidFill>
            <a:miter lim="800000"/>
            <a:headEnd/>
            <a:tailEnd/>
          </a:ln>
        </p:spPr>
      </p:pic>
      <p:sp>
        <p:nvSpPr>
          <p:cNvPr id="21514" name="TextBox 10"/>
          <p:cNvSpPr txBox="1">
            <a:spLocks noChangeArrowheads="1"/>
          </p:cNvSpPr>
          <p:nvPr/>
        </p:nvSpPr>
        <p:spPr bwMode="auto">
          <a:xfrm>
            <a:off x="2970213" y="2846388"/>
            <a:ext cx="1079500" cy="369887"/>
          </a:xfrm>
          <a:prstGeom prst="rect">
            <a:avLst/>
          </a:prstGeom>
          <a:noFill/>
          <a:ln w="9525">
            <a:noFill/>
            <a:miter lim="800000"/>
            <a:headEnd/>
            <a:tailEnd/>
          </a:ln>
        </p:spPr>
        <p:txBody>
          <a:bodyPr>
            <a:spAutoFit/>
          </a:bodyPr>
          <a:lstStyle/>
          <a:p>
            <a:pPr eaLnBrk="1" hangingPunct="1"/>
            <a:r>
              <a:rPr lang="ru-RU"/>
              <a:t>Капуста</a:t>
            </a:r>
          </a:p>
        </p:txBody>
      </p:sp>
      <p:pic>
        <p:nvPicPr>
          <p:cNvPr id="22539" name="Рисунок 11"/>
          <p:cNvPicPr>
            <a:picLocks noChangeAspect="1"/>
          </p:cNvPicPr>
          <p:nvPr/>
        </p:nvPicPr>
        <p:blipFill>
          <a:blip r:embed="rId6" cstate="email"/>
          <a:srcRect/>
          <a:stretch>
            <a:fillRect/>
          </a:stretch>
        </p:blipFill>
        <p:spPr bwMode="auto">
          <a:xfrm>
            <a:off x="2771775" y="3348038"/>
            <a:ext cx="1476375" cy="952500"/>
          </a:xfrm>
          <a:prstGeom prst="rect">
            <a:avLst/>
          </a:prstGeom>
          <a:noFill/>
          <a:ln w="12700">
            <a:solidFill>
              <a:schemeClr val="accent1">
                <a:lumMod val="50000"/>
              </a:schemeClr>
            </a:solidFill>
            <a:miter lim="800000"/>
            <a:headEnd/>
            <a:tailEnd/>
          </a:ln>
        </p:spPr>
      </p:pic>
      <p:sp>
        <p:nvSpPr>
          <p:cNvPr id="21516" name="TextBox 12"/>
          <p:cNvSpPr txBox="1">
            <a:spLocks noChangeArrowheads="1"/>
          </p:cNvSpPr>
          <p:nvPr/>
        </p:nvSpPr>
        <p:spPr bwMode="auto">
          <a:xfrm>
            <a:off x="2997200" y="4459288"/>
            <a:ext cx="919163" cy="368300"/>
          </a:xfrm>
          <a:prstGeom prst="rect">
            <a:avLst/>
          </a:prstGeom>
          <a:noFill/>
          <a:ln w="9525">
            <a:noFill/>
            <a:miter lim="800000"/>
            <a:headEnd/>
            <a:tailEnd/>
          </a:ln>
        </p:spPr>
        <p:txBody>
          <a:bodyPr>
            <a:spAutoFit/>
          </a:bodyPr>
          <a:lstStyle/>
          <a:p>
            <a:pPr eaLnBrk="1" hangingPunct="1"/>
            <a:r>
              <a:rPr lang="ru-RU"/>
              <a:t>Киви</a:t>
            </a:r>
          </a:p>
        </p:txBody>
      </p:sp>
      <p:pic>
        <p:nvPicPr>
          <p:cNvPr id="22541" name="Рисунок 13"/>
          <p:cNvPicPr>
            <a:picLocks noChangeAspect="1"/>
          </p:cNvPicPr>
          <p:nvPr/>
        </p:nvPicPr>
        <p:blipFill>
          <a:blip r:embed="rId7" cstate="email"/>
          <a:srcRect/>
          <a:stretch>
            <a:fillRect/>
          </a:stretch>
        </p:blipFill>
        <p:spPr bwMode="auto">
          <a:xfrm>
            <a:off x="4841875" y="1152525"/>
            <a:ext cx="1428750" cy="1285875"/>
          </a:xfrm>
          <a:prstGeom prst="rect">
            <a:avLst/>
          </a:prstGeom>
          <a:noFill/>
          <a:ln w="12700">
            <a:solidFill>
              <a:schemeClr val="accent1">
                <a:lumMod val="50000"/>
              </a:schemeClr>
            </a:solidFill>
            <a:miter lim="800000"/>
            <a:headEnd/>
            <a:tailEnd/>
          </a:ln>
        </p:spPr>
      </p:pic>
      <p:sp>
        <p:nvSpPr>
          <p:cNvPr id="21518" name="TextBox 14"/>
          <p:cNvSpPr txBox="1">
            <a:spLocks noChangeArrowheads="1"/>
          </p:cNvSpPr>
          <p:nvPr/>
        </p:nvSpPr>
        <p:spPr bwMode="auto">
          <a:xfrm>
            <a:off x="5137150" y="2825750"/>
            <a:ext cx="1079500" cy="368300"/>
          </a:xfrm>
          <a:prstGeom prst="rect">
            <a:avLst/>
          </a:prstGeom>
          <a:noFill/>
          <a:ln w="9525">
            <a:noFill/>
            <a:miter lim="800000"/>
            <a:headEnd/>
            <a:tailEnd/>
          </a:ln>
        </p:spPr>
        <p:txBody>
          <a:bodyPr>
            <a:spAutoFit/>
          </a:bodyPr>
          <a:lstStyle/>
          <a:p>
            <a:pPr eaLnBrk="1" hangingPunct="1"/>
            <a:r>
              <a:rPr lang="ru-RU"/>
              <a:t>Фасоль</a:t>
            </a:r>
          </a:p>
        </p:txBody>
      </p:sp>
      <p:pic>
        <p:nvPicPr>
          <p:cNvPr id="22543" name="Рисунок 15"/>
          <p:cNvPicPr>
            <a:picLocks noChangeAspect="1"/>
          </p:cNvPicPr>
          <p:nvPr/>
        </p:nvPicPr>
        <p:blipFill>
          <a:blip r:embed="rId8" cstate="email"/>
          <a:srcRect/>
          <a:stretch>
            <a:fillRect/>
          </a:stretch>
        </p:blipFill>
        <p:spPr bwMode="auto">
          <a:xfrm>
            <a:off x="2771775" y="4868863"/>
            <a:ext cx="1476375" cy="923925"/>
          </a:xfrm>
          <a:prstGeom prst="rect">
            <a:avLst/>
          </a:prstGeom>
          <a:noFill/>
          <a:ln w="12700">
            <a:solidFill>
              <a:schemeClr val="accent1">
                <a:lumMod val="50000"/>
              </a:schemeClr>
            </a:solidFill>
            <a:miter lim="800000"/>
            <a:headEnd/>
            <a:tailEnd/>
          </a:ln>
        </p:spPr>
      </p:pic>
      <p:sp>
        <p:nvSpPr>
          <p:cNvPr id="21520" name="TextBox 16"/>
          <p:cNvSpPr txBox="1">
            <a:spLocks noChangeArrowheads="1"/>
          </p:cNvSpPr>
          <p:nvPr/>
        </p:nvSpPr>
        <p:spPr bwMode="auto">
          <a:xfrm>
            <a:off x="2970213" y="6211888"/>
            <a:ext cx="946150" cy="369887"/>
          </a:xfrm>
          <a:prstGeom prst="rect">
            <a:avLst/>
          </a:prstGeom>
          <a:noFill/>
          <a:ln w="9525">
            <a:noFill/>
            <a:miter lim="800000"/>
            <a:headEnd/>
            <a:tailEnd/>
          </a:ln>
        </p:spPr>
        <p:txBody>
          <a:bodyPr>
            <a:spAutoFit/>
          </a:bodyPr>
          <a:lstStyle/>
          <a:p>
            <a:pPr eaLnBrk="1" hangingPunct="1"/>
            <a:r>
              <a:rPr lang="ru-RU"/>
              <a:t>Горох</a:t>
            </a:r>
          </a:p>
        </p:txBody>
      </p:sp>
      <p:pic>
        <p:nvPicPr>
          <p:cNvPr id="22545" name="Рисунок 17"/>
          <p:cNvPicPr>
            <a:picLocks noChangeAspect="1"/>
          </p:cNvPicPr>
          <p:nvPr/>
        </p:nvPicPr>
        <p:blipFill>
          <a:blip r:embed="rId9" cstate="email"/>
          <a:srcRect/>
          <a:stretch>
            <a:fillRect/>
          </a:stretch>
        </p:blipFill>
        <p:spPr bwMode="auto">
          <a:xfrm>
            <a:off x="4916488" y="3349625"/>
            <a:ext cx="1476375" cy="1152525"/>
          </a:xfrm>
          <a:prstGeom prst="rect">
            <a:avLst/>
          </a:prstGeom>
          <a:noFill/>
          <a:ln w="12700">
            <a:solidFill>
              <a:schemeClr val="accent1">
                <a:lumMod val="50000"/>
              </a:schemeClr>
            </a:solidFill>
            <a:miter lim="800000"/>
            <a:headEnd/>
            <a:tailEnd/>
          </a:ln>
        </p:spPr>
      </p:pic>
      <p:sp>
        <p:nvSpPr>
          <p:cNvPr id="21522" name="TextBox 18"/>
          <p:cNvSpPr txBox="1">
            <a:spLocks noChangeArrowheads="1"/>
          </p:cNvSpPr>
          <p:nvPr/>
        </p:nvSpPr>
        <p:spPr bwMode="auto">
          <a:xfrm>
            <a:off x="4918075" y="4624388"/>
            <a:ext cx="1168400" cy="369887"/>
          </a:xfrm>
          <a:prstGeom prst="rect">
            <a:avLst/>
          </a:prstGeom>
          <a:noFill/>
          <a:ln w="9525">
            <a:noFill/>
            <a:miter lim="800000"/>
            <a:headEnd/>
            <a:tailEnd/>
          </a:ln>
        </p:spPr>
        <p:txBody>
          <a:bodyPr>
            <a:spAutoFit/>
          </a:bodyPr>
          <a:lstStyle/>
          <a:p>
            <a:pPr eaLnBrk="1" hangingPunct="1"/>
            <a:r>
              <a:rPr lang="ru-RU"/>
              <a:t>Персик</a:t>
            </a:r>
          </a:p>
        </p:txBody>
      </p:sp>
      <p:pic>
        <p:nvPicPr>
          <p:cNvPr id="22547" name="Рисунок 19"/>
          <p:cNvPicPr>
            <a:picLocks noChangeAspect="1"/>
          </p:cNvPicPr>
          <p:nvPr/>
        </p:nvPicPr>
        <p:blipFill>
          <a:blip r:embed="rId10" cstate="email"/>
          <a:srcRect/>
          <a:stretch>
            <a:fillRect/>
          </a:stretch>
        </p:blipFill>
        <p:spPr bwMode="auto">
          <a:xfrm>
            <a:off x="4764088" y="5122863"/>
            <a:ext cx="1476375" cy="1085850"/>
          </a:xfrm>
          <a:prstGeom prst="rect">
            <a:avLst/>
          </a:prstGeom>
          <a:noFill/>
          <a:ln w="12700">
            <a:solidFill>
              <a:schemeClr val="accent1">
                <a:lumMod val="50000"/>
              </a:schemeClr>
            </a:solidFill>
            <a:miter lim="800000"/>
            <a:headEnd/>
            <a:tailEnd/>
          </a:ln>
        </p:spPr>
      </p:pic>
      <p:sp>
        <p:nvSpPr>
          <p:cNvPr id="21524" name="TextBox 20"/>
          <p:cNvSpPr txBox="1">
            <a:spLocks noChangeArrowheads="1"/>
          </p:cNvSpPr>
          <p:nvPr/>
        </p:nvSpPr>
        <p:spPr bwMode="auto">
          <a:xfrm>
            <a:off x="4827588" y="6208713"/>
            <a:ext cx="1368425" cy="368300"/>
          </a:xfrm>
          <a:prstGeom prst="rect">
            <a:avLst/>
          </a:prstGeom>
          <a:noFill/>
          <a:ln w="9525">
            <a:noFill/>
            <a:miter lim="800000"/>
            <a:headEnd/>
            <a:tailEnd/>
          </a:ln>
        </p:spPr>
        <p:txBody>
          <a:bodyPr>
            <a:spAutoFit/>
          </a:bodyPr>
          <a:lstStyle/>
          <a:p>
            <a:pPr eaLnBrk="1" hangingPunct="1"/>
            <a:r>
              <a:rPr lang="ru-RU"/>
              <a:t>Картофель</a:t>
            </a:r>
          </a:p>
        </p:txBody>
      </p:sp>
      <p:pic>
        <p:nvPicPr>
          <p:cNvPr id="22549" name="Рисунок 21"/>
          <p:cNvPicPr>
            <a:picLocks noChangeAspect="1"/>
          </p:cNvPicPr>
          <p:nvPr/>
        </p:nvPicPr>
        <p:blipFill>
          <a:blip r:embed="rId11" cstate="email"/>
          <a:srcRect/>
          <a:stretch>
            <a:fillRect/>
          </a:stretch>
        </p:blipFill>
        <p:spPr bwMode="auto">
          <a:xfrm>
            <a:off x="6954838" y="1243013"/>
            <a:ext cx="1476375" cy="1076325"/>
          </a:xfrm>
          <a:prstGeom prst="rect">
            <a:avLst/>
          </a:prstGeom>
          <a:noFill/>
          <a:ln w="12700">
            <a:solidFill>
              <a:schemeClr val="accent1">
                <a:lumMod val="50000"/>
              </a:schemeClr>
            </a:solidFill>
            <a:miter lim="800000"/>
            <a:headEnd/>
            <a:tailEnd/>
          </a:ln>
        </p:spPr>
      </p:pic>
      <p:sp>
        <p:nvSpPr>
          <p:cNvPr id="21526" name="TextBox 22"/>
          <p:cNvSpPr txBox="1">
            <a:spLocks noChangeArrowheads="1"/>
          </p:cNvSpPr>
          <p:nvPr/>
        </p:nvSpPr>
        <p:spPr bwMode="auto">
          <a:xfrm>
            <a:off x="7229475" y="2411413"/>
            <a:ext cx="1306513" cy="369887"/>
          </a:xfrm>
          <a:prstGeom prst="rect">
            <a:avLst/>
          </a:prstGeom>
          <a:noFill/>
          <a:ln w="9525">
            <a:noFill/>
            <a:miter lim="800000"/>
            <a:headEnd/>
            <a:tailEnd/>
          </a:ln>
        </p:spPr>
        <p:txBody>
          <a:bodyPr>
            <a:spAutoFit/>
          </a:bodyPr>
          <a:lstStyle/>
          <a:p>
            <a:pPr eaLnBrk="1" hangingPunct="1"/>
            <a:r>
              <a:rPr lang="ru-RU"/>
              <a:t>Пшеница</a:t>
            </a:r>
          </a:p>
        </p:txBody>
      </p:sp>
      <p:pic>
        <p:nvPicPr>
          <p:cNvPr id="22551" name="Рисунок 23"/>
          <p:cNvPicPr>
            <a:picLocks noChangeAspect="1"/>
          </p:cNvPicPr>
          <p:nvPr/>
        </p:nvPicPr>
        <p:blipFill>
          <a:blip r:embed="rId12" cstate="email"/>
          <a:srcRect/>
          <a:stretch>
            <a:fillRect/>
          </a:stretch>
        </p:blipFill>
        <p:spPr bwMode="auto">
          <a:xfrm>
            <a:off x="7167563" y="2876550"/>
            <a:ext cx="1390650" cy="1047750"/>
          </a:xfrm>
          <a:prstGeom prst="rect">
            <a:avLst/>
          </a:prstGeom>
          <a:noFill/>
          <a:ln w="12700">
            <a:solidFill>
              <a:schemeClr val="accent1">
                <a:lumMod val="50000"/>
              </a:schemeClr>
            </a:solidFill>
            <a:miter lim="800000"/>
            <a:headEnd/>
            <a:tailEnd/>
          </a:ln>
        </p:spPr>
      </p:pic>
      <p:sp>
        <p:nvSpPr>
          <p:cNvPr id="21528" name="TextBox 24"/>
          <p:cNvSpPr txBox="1">
            <a:spLocks noChangeArrowheads="1"/>
          </p:cNvSpPr>
          <p:nvPr/>
        </p:nvSpPr>
        <p:spPr bwMode="auto">
          <a:xfrm>
            <a:off x="7543800" y="4106863"/>
            <a:ext cx="636588" cy="368300"/>
          </a:xfrm>
          <a:prstGeom prst="rect">
            <a:avLst/>
          </a:prstGeom>
          <a:noFill/>
          <a:ln w="9525">
            <a:noFill/>
            <a:miter lim="800000"/>
            <a:headEnd/>
            <a:tailEnd/>
          </a:ln>
        </p:spPr>
        <p:txBody>
          <a:bodyPr>
            <a:spAutoFit/>
          </a:bodyPr>
          <a:lstStyle/>
          <a:p>
            <a:pPr eaLnBrk="1" hangingPunct="1"/>
            <a:r>
              <a:rPr lang="ru-RU"/>
              <a:t>Рис</a:t>
            </a:r>
          </a:p>
        </p:txBody>
      </p:sp>
      <p:pic>
        <p:nvPicPr>
          <p:cNvPr id="22553" name="Рисунок 25"/>
          <p:cNvPicPr>
            <a:picLocks noChangeAspect="1"/>
          </p:cNvPicPr>
          <p:nvPr/>
        </p:nvPicPr>
        <p:blipFill>
          <a:blip r:embed="rId13" cstate="email"/>
          <a:srcRect/>
          <a:stretch>
            <a:fillRect/>
          </a:stretch>
        </p:blipFill>
        <p:spPr bwMode="auto">
          <a:xfrm>
            <a:off x="7191375" y="4557713"/>
            <a:ext cx="1333500" cy="1343025"/>
          </a:xfrm>
          <a:prstGeom prst="rect">
            <a:avLst/>
          </a:prstGeom>
          <a:noFill/>
          <a:ln w="12700">
            <a:solidFill>
              <a:schemeClr val="accent1">
                <a:lumMod val="50000"/>
              </a:schemeClr>
            </a:solidFill>
            <a:miter lim="800000"/>
            <a:headEnd/>
            <a:tailEnd/>
          </a:ln>
        </p:spPr>
      </p:pic>
      <p:sp>
        <p:nvSpPr>
          <p:cNvPr id="21530" name="TextBox 26"/>
          <p:cNvSpPr txBox="1">
            <a:spLocks noChangeArrowheads="1"/>
          </p:cNvSpPr>
          <p:nvPr/>
        </p:nvSpPr>
        <p:spPr bwMode="auto">
          <a:xfrm>
            <a:off x="6773863" y="5900738"/>
            <a:ext cx="2398712" cy="369887"/>
          </a:xfrm>
          <a:prstGeom prst="rect">
            <a:avLst/>
          </a:prstGeom>
          <a:noFill/>
          <a:ln w="9525">
            <a:noFill/>
            <a:miter lim="800000"/>
            <a:headEnd/>
            <a:tailEnd/>
          </a:ln>
        </p:spPr>
        <p:txBody>
          <a:bodyPr>
            <a:spAutoFit/>
          </a:bodyPr>
          <a:lstStyle/>
          <a:p>
            <a:pPr eaLnBrk="1" hangingPunct="1"/>
            <a:r>
              <a:rPr lang="ru-RU"/>
              <a:t>Капуста савойская</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8313" y="692150"/>
            <a:ext cx="8229600" cy="5905500"/>
          </a:xfrm>
        </p:spPr>
        <p:txBody>
          <a:bodyPr rtlCol="0">
            <a:normAutofit fontScale="62500" lnSpcReduction="20000"/>
          </a:bodyPr>
          <a:lstStyle/>
          <a:p>
            <a:pPr marL="274320" indent="-274320" eaLnBrk="1" fontAlgn="auto" hangingPunct="1">
              <a:spcAft>
                <a:spcPts val="0"/>
              </a:spcAft>
              <a:buClr>
                <a:schemeClr val="accent3"/>
              </a:buClr>
              <a:buFont typeface="Arial" panose="020B0604020202020204" pitchFamily="34" charset="0"/>
              <a:buNone/>
              <a:defRPr/>
            </a:pPr>
            <a:r>
              <a:rPr lang="ru-RU" dirty="0" smtClean="0">
                <a:latin typeface="+mj-lt"/>
              </a:rPr>
              <a:t>    </a:t>
            </a:r>
            <a:r>
              <a:rPr lang="ru-RU" sz="3800" dirty="0" smtClean="0">
                <a:latin typeface="+mj-lt"/>
                <a:cs typeface="Times New Roman" pitchFamily="18" charset="0"/>
              </a:rPr>
              <a:t>«В тринадцатой квартире </a:t>
            </a:r>
            <a:br>
              <a:rPr lang="ru-RU" sz="3800" dirty="0" smtClean="0">
                <a:latin typeface="+mj-lt"/>
                <a:cs typeface="Times New Roman" pitchFamily="18" charset="0"/>
              </a:rPr>
            </a:br>
            <a:r>
              <a:rPr lang="ru-RU" sz="3800" dirty="0" smtClean="0">
                <a:latin typeface="+mj-lt"/>
                <a:cs typeface="Times New Roman" pitchFamily="18" charset="0"/>
              </a:rPr>
              <a:t>Живу, известный в мире </a:t>
            </a:r>
            <a:br>
              <a:rPr lang="ru-RU" sz="3800" dirty="0" smtClean="0">
                <a:latin typeface="+mj-lt"/>
                <a:cs typeface="Times New Roman" pitchFamily="18" charset="0"/>
              </a:rPr>
            </a:br>
            <a:r>
              <a:rPr lang="ru-RU" sz="3800" dirty="0" smtClean="0">
                <a:latin typeface="+mj-lt"/>
                <a:cs typeface="Times New Roman" pitchFamily="18" charset="0"/>
              </a:rPr>
              <a:t>Как проводник прекрасный. </a:t>
            </a:r>
            <a:br>
              <a:rPr lang="ru-RU" sz="3800" dirty="0" smtClean="0">
                <a:latin typeface="+mj-lt"/>
                <a:cs typeface="Times New Roman" pitchFamily="18" charset="0"/>
              </a:rPr>
            </a:br>
            <a:r>
              <a:rPr lang="ru-RU" sz="3800" dirty="0" smtClean="0">
                <a:latin typeface="+mj-lt"/>
                <a:cs typeface="Times New Roman" pitchFamily="18" charset="0"/>
              </a:rPr>
              <a:t>Пластичен, серебрист. </a:t>
            </a:r>
            <a:br>
              <a:rPr lang="ru-RU" sz="3800" dirty="0" smtClean="0">
                <a:latin typeface="+mj-lt"/>
                <a:cs typeface="Times New Roman" pitchFamily="18" charset="0"/>
              </a:rPr>
            </a:br>
            <a:r>
              <a:rPr lang="ru-RU" sz="3800" dirty="0" smtClean="0">
                <a:latin typeface="+mj-lt"/>
                <a:cs typeface="Times New Roman" pitchFamily="18" charset="0"/>
              </a:rPr>
              <a:t>Еще по части сплавов </a:t>
            </a:r>
            <a:br>
              <a:rPr lang="ru-RU" sz="3800" dirty="0" smtClean="0">
                <a:latin typeface="+mj-lt"/>
                <a:cs typeface="Times New Roman" pitchFamily="18" charset="0"/>
              </a:rPr>
            </a:br>
            <a:r>
              <a:rPr lang="ru-RU" sz="3800" dirty="0" smtClean="0">
                <a:latin typeface="+mj-lt"/>
                <a:cs typeface="Times New Roman" pitchFamily="18" charset="0"/>
              </a:rPr>
              <a:t>Завоевал я славу. </a:t>
            </a:r>
            <a:br>
              <a:rPr lang="ru-RU" sz="3800" dirty="0" smtClean="0">
                <a:latin typeface="+mj-lt"/>
                <a:cs typeface="Times New Roman" pitchFamily="18" charset="0"/>
              </a:rPr>
            </a:br>
            <a:r>
              <a:rPr lang="ru-RU" sz="3800" dirty="0" smtClean="0">
                <a:latin typeface="+mj-lt"/>
                <a:cs typeface="Times New Roman" pitchFamily="18" charset="0"/>
              </a:rPr>
              <a:t>И в этом деле я специалист. </a:t>
            </a:r>
            <a:br>
              <a:rPr lang="ru-RU" sz="3800" dirty="0" smtClean="0">
                <a:latin typeface="+mj-lt"/>
                <a:cs typeface="Times New Roman" pitchFamily="18" charset="0"/>
              </a:rPr>
            </a:br>
            <a:r>
              <a:rPr lang="ru-RU" sz="3800" dirty="0" smtClean="0">
                <a:latin typeface="+mj-lt"/>
                <a:cs typeface="Times New Roman" pitchFamily="18" charset="0"/>
              </a:rPr>
              <a:t>Вот мчусь я словно ветер, </a:t>
            </a:r>
            <a:br>
              <a:rPr lang="ru-RU" sz="3800" dirty="0" smtClean="0">
                <a:latin typeface="+mj-lt"/>
                <a:cs typeface="Times New Roman" pitchFamily="18" charset="0"/>
              </a:rPr>
            </a:br>
            <a:r>
              <a:rPr lang="ru-RU" sz="3800" dirty="0" smtClean="0">
                <a:latin typeface="+mj-lt"/>
                <a:cs typeface="Times New Roman" pitchFamily="18" charset="0"/>
              </a:rPr>
              <a:t>В космической ракете. </a:t>
            </a:r>
            <a:br>
              <a:rPr lang="ru-RU" sz="3800" dirty="0" smtClean="0">
                <a:latin typeface="+mj-lt"/>
                <a:cs typeface="Times New Roman" pitchFamily="18" charset="0"/>
              </a:rPr>
            </a:br>
            <a:r>
              <a:rPr lang="ru-RU" sz="3800" dirty="0" smtClean="0">
                <a:latin typeface="+mj-lt"/>
                <a:cs typeface="Times New Roman" pitchFamily="18" charset="0"/>
              </a:rPr>
              <a:t>Спускаясь в бездну моря, там знают все меня. </a:t>
            </a:r>
            <a:br>
              <a:rPr lang="ru-RU" sz="3800" dirty="0" smtClean="0">
                <a:latin typeface="+mj-lt"/>
                <a:cs typeface="Times New Roman" pitchFamily="18" charset="0"/>
              </a:rPr>
            </a:br>
            <a:r>
              <a:rPr lang="ru-RU" sz="3800" dirty="0" smtClean="0">
                <a:latin typeface="+mj-lt"/>
                <a:cs typeface="Times New Roman" pitchFamily="18" charset="0"/>
              </a:rPr>
              <a:t>По внешности я видный, </a:t>
            </a:r>
            <a:br>
              <a:rPr lang="ru-RU" sz="3800" dirty="0" smtClean="0">
                <a:latin typeface="+mj-lt"/>
                <a:cs typeface="Times New Roman" pitchFamily="18" charset="0"/>
              </a:rPr>
            </a:br>
            <a:r>
              <a:rPr lang="ru-RU" sz="3800" dirty="0" smtClean="0">
                <a:latin typeface="+mj-lt"/>
                <a:cs typeface="Times New Roman" pitchFamily="18" charset="0"/>
              </a:rPr>
              <a:t>Хоть плёнкою оксидной </a:t>
            </a:r>
            <a:br>
              <a:rPr lang="ru-RU" sz="3800" dirty="0" smtClean="0">
                <a:latin typeface="+mj-lt"/>
                <a:cs typeface="Times New Roman" pitchFamily="18" charset="0"/>
              </a:rPr>
            </a:br>
            <a:r>
              <a:rPr lang="ru-RU" sz="3800" dirty="0" smtClean="0">
                <a:latin typeface="+mj-lt"/>
                <a:cs typeface="Times New Roman" pitchFamily="18" charset="0"/>
              </a:rPr>
              <a:t>Покрыт, она мне - прочная броня. </a:t>
            </a:r>
            <a:br>
              <a:rPr lang="ru-RU" sz="3800" dirty="0" smtClean="0">
                <a:latin typeface="+mj-lt"/>
                <a:cs typeface="Times New Roman" pitchFamily="18" charset="0"/>
              </a:rPr>
            </a:br>
            <a:r>
              <a:rPr lang="ru-RU" sz="3800" dirty="0" smtClean="0">
                <a:latin typeface="+mj-lt"/>
                <a:cs typeface="Times New Roman" pitchFamily="18" charset="0"/>
              </a:rPr>
              <a:t>Я мягкий, легкий, ковкий, </a:t>
            </a:r>
            <a:br>
              <a:rPr lang="ru-RU" sz="3800" dirty="0" smtClean="0">
                <a:latin typeface="+mj-lt"/>
                <a:cs typeface="Times New Roman" pitchFamily="18" charset="0"/>
              </a:rPr>
            </a:br>
            <a:r>
              <a:rPr lang="ru-RU" sz="3800" dirty="0" smtClean="0">
                <a:latin typeface="+mj-lt"/>
                <a:cs typeface="Times New Roman" pitchFamily="18" charset="0"/>
              </a:rPr>
              <a:t>Сверкаю в упаковке, </a:t>
            </a:r>
            <a:br>
              <a:rPr lang="ru-RU" sz="3800" dirty="0" smtClean="0">
                <a:latin typeface="+mj-lt"/>
                <a:cs typeface="Times New Roman" pitchFamily="18" charset="0"/>
              </a:rPr>
            </a:br>
            <a:r>
              <a:rPr lang="ru-RU" sz="3800" dirty="0" smtClean="0">
                <a:latin typeface="+mj-lt"/>
                <a:cs typeface="Times New Roman" pitchFamily="18" charset="0"/>
              </a:rPr>
              <a:t>Обернуты конфеты блестящею фольгой. </a:t>
            </a:r>
            <a:br>
              <a:rPr lang="ru-RU" sz="3800" dirty="0" smtClean="0">
                <a:latin typeface="+mj-lt"/>
                <a:cs typeface="Times New Roman" pitchFamily="18" charset="0"/>
              </a:rPr>
            </a:br>
            <a:r>
              <a:rPr lang="ru-RU" sz="3800" dirty="0" smtClean="0">
                <a:latin typeface="+mj-lt"/>
                <a:cs typeface="Times New Roman" pitchFamily="18" charset="0"/>
              </a:rPr>
              <a:t>Для плиток шоколада </a:t>
            </a:r>
            <a:br>
              <a:rPr lang="ru-RU" sz="3800" dirty="0" smtClean="0">
                <a:latin typeface="+mj-lt"/>
                <a:cs typeface="Times New Roman" pitchFamily="18" charset="0"/>
              </a:rPr>
            </a:br>
            <a:r>
              <a:rPr lang="ru-RU" sz="3800" dirty="0" smtClean="0">
                <a:latin typeface="+mj-lt"/>
                <a:cs typeface="Times New Roman" pitchFamily="18" charset="0"/>
              </a:rPr>
              <a:t>Меня не мало надо, </a:t>
            </a:r>
            <a:br>
              <a:rPr lang="ru-RU" sz="3800" dirty="0" smtClean="0">
                <a:latin typeface="+mj-lt"/>
                <a:cs typeface="Times New Roman" pitchFamily="18" charset="0"/>
              </a:rPr>
            </a:br>
            <a:r>
              <a:rPr lang="ru-RU" sz="3800" dirty="0" smtClean="0">
                <a:latin typeface="+mj-lt"/>
                <a:cs typeface="Times New Roman" pitchFamily="18" charset="0"/>
              </a:rPr>
              <a:t>А раньше был я очень дорогой».</a:t>
            </a:r>
          </a:p>
          <a:p>
            <a:pPr marL="274320" indent="-274320" eaLnBrk="1" fontAlgn="auto" hangingPunct="1">
              <a:spcAft>
                <a:spcPts val="0"/>
              </a:spcAft>
              <a:buClr>
                <a:schemeClr val="accent3"/>
              </a:buClr>
              <a:buFont typeface="Arial" panose="020B0604020202020204" pitchFamily="34" charset="0"/>
              <a:buChar char="•"/>
              <a:defRPr/>
            </a:pPr>
            <a:endParaRPr lang="ru-RU" dirty="0" smtClean="0"/>
          </a:p>
        </p:txBody>
      </p:sp>
      <p:pic>
        <p:nvPicPr>
          <p:cNvPr id="4099" name="Рисунок 3" descr="121.gif"/>
          <p:cNvPicPr>
            <a:picLocks noChangeAspect="1"/>
          </p:cNvPicPr>
          <p:nvPr/>
        </p:nvPicPr>
        <p:blipFill>
          <a:blip r:embed="rId2" cstate="email"/>
          <a:srcRect/>
          <a:stretch>
            <a:fillRect/>
          </a:stretch>
        </p:blipFill>
        <p:spPr bwMode="auto">
          <a:xfrm>
            <a:off x="6443663" y="765175"/>
            <a:ext cx="1905000" cy="1400175"/>
          </a:xfrm>
          <a:prstGeom prst="rect">
            <a:avLst/>
          </a:prstGeom>
          <a:noFill/>
          <a:ln w="12700">
            <a:solidFill>
              <a:schemeClr val="accent1">
                <a:lumMod val="50000"/>
              </a:schemeClr>
            </a:solidFill>
            <a:miter lim="800000"/>
            <a:headEnd/>
            <a:tailEnd/>
          </a:ln>
        </p:spPr>
      </p:pic>
      <p:pic>
        <p:nvPicPr>
          <p:cNvPr id="5" name="Рисунок 4" descr="fol_ga.jpg"/>
          <p:cNvPicPr>
            <a:picLocks noChangeAspect="1"/>
          </p:cNvPicPr>
          <p:nvPr/>
        </p:nvPicPr>
        <p:blipFill>
          <a:blip r:embed="rId3" cstate="email"/>
          <a:stretch>
            <a:fillRect/>
          </a:stretch>
        </p:blipFill>
        <p:spPr>
          <a:xfrm>
            <a:off x="6300788" y="4365625"/>
            <a:ext cx="2400300" cy="1800225"/>
          </a:xfrm>
          <a:prstGeom prst="rect">
            <a:avLst/>
          </a:prstGeom>
          <a:ln w="12700">
            <a:solidFill>
              <a:schemeClr val="accent1">
                <a:lumMod val="50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1000"/>
                                        <p:tgtEl>
                                          <p:spTgt spid="4099"/>
                                        </p:tgtEl>
                                      </p:cBhvr>
                                    </p:animEffect>
                                    <p:anim calcmode="lin" valueType="num">
                                      <p:cBhvr>
                                        <p:cTn id="8" dur="1000" fill="hold"/>
                                        <p:tgtEl>
                                          <p:spTgt spid="4099"/>
                                        </p:tgtEl>
                                        <p:attrNameLst>
                                          <p:attrName>ppt_x</p:attrName>
                                        </p:attrNameLst>
                                      </p:cBhvr>
                                      <p:tavLst>
                                        <p:tav tm="0">
                                          <p:val>
                                            <p:strVal val="#ppt_x"/>
                                          </p:val>
                                        </p:tav>
                                        <p:tav tm="100000">
                                          <p:val>
                                            <p:strVal val="#ppt_x"/>
                                          </p:val>
                                        </p:tav>
                                      </p:tavLst>
                                    </p:anim>
                                    <p:anim calcmode="lin" valueType="num">
                                      <p:cBhvr>
                                        <p:cTn id="9"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title"/>
          </p:nvPr>
        </p:nvSpPr>
        <p:spPr>
          <a:xfrm>
            <a:off x="611188" y="765175"/>
            <a:ext cx="1882775" cy="561975"/>
          </a:xfrm>
        </p:spPr>
        <p:txBody>
          <a:bodyPr>
            <a:normAutofit fontScale="90000"/>
          </a:bodyPr>
          <a:lstStyle/>
          <a:p>
            <a:pPr algn="ctr" eaLnBrk="1" fontAlgn="auto" hangingPunct="1">
              <a:spcAft>
                <a:spcPts val="0"/>
              </a:spcAft>
              <a:defRPr/>
            </a:pPr>
            <a:r>
              <a:rPr lang="ru-RU" dirty="0" smtClean="0"/>
              <a:t>Тест</a:t>
            </a:r>
          </a:p>
        </p:txBody>
      </p:sp>
      <p:sp>
        <p:nvSpPr>
          <p:cNvPr id="3" name="Объект 2"/>
          <p:cNvSpPr>
            <a:spLocks noGrp="1"/>
          </p:cNvSpPr>
          <p:nvPr>
            <p:ph idx="1"/>
          </p:nvPr>
        </p:nvSpPr>
        <p:spPr>
          <a:xfrm>
            <a:off x="287338" y="1412875"/>
            <a:ext cx="8569325" cy="5184775"/>
          </a:xfrm>
        </p:spPr>
        <p:txBody>
          <a:bodyPr>
            <a:normAutofit lnSpcReduction="10000"/>
          </a:bodyPr>
          <a:lstStyle/>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1. Какова электронная конфигурация атома алюминия:</a:t>
            </a: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А</a:t>
            </a:r>
            <a:r>
              <a:rPr lang="en-US" sz="1800" dirty="0">
                <a:latin typeface="Times New Roman" panose="02020603050405020304" pitchFamily="18" charset="0"/>
                <a:cs typeface="Times New Roman" panose="02020603050405020304" pitchFamily="18" charset="0"/>
              </a:rPr>
              <a:t>) 1s</a:t>
            </a:r>
            <a:r>
              <a:rPr lang="en-US" sz="1800" baseline="30000"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2s</a:t>
            </a:r>
            <a:r>
              <a:rPr lang="en-US" sz="1800" baseline="30000"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p</a:t>
            </a:r>
            <a:r>
              <a:rPr lang="en-US" sz="1800" baseline="30000" dirty="0">
                <a:latin typeface="Times New Roman" panose="02020603050405020304" pitchFamily="18" charset="0"/>
                <a:cs typeface="Times New Roman" panose="02020603050405020304" pitchFamily="18" charset="0"/>
              </a:rPr>
              <a:t>3</a:t>
            </a:r>
            <a:r>
              <a:rPr lang="en-US" sz="1800" dirty="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Б</a:t>
            </a:r>
            <a:r>
              <a:rPr lang="en-US" sz="1800" dirty="0">
                <a:latin typeface="Times New Roman" panose="02020603050405020304" pitchFamily="18" charset="0"/>
                <a:cs typeface="Times New Roman" panose="02020603050405020304" pitchFamily="18" charset="0"/>
              </a:rPr>
              <a:t>) 1s</a:t>
            </a:r>
            <a:r>
              <a:rPr lang="en-US" sz="1800" baseline="30000"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2s</a:t>
            </a:r>
            <a:r>
              <a:rPr lang="en-US" sz="1800" baseline="30000"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p</a:t>
            </a:r>
            <a:r>
              <a:rPr lang="en-US" sz="1800" baseline="30000" dirty="0">
                <a:latin typeface="Times New Roman" panose="02020603050405020304" pitchFamily="18" charset="0"/>
                <a:cs typeface="Times New Roman" panose="02020603050405020304" pitchFamily="18" charset="0"/>
              </a:rPr>
              <a:t>1</a:t>
            </a:r>
            <a:r>
              <a:rPr lang="en-US" sz="1800" dirty="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В</a:t>
            </a:r>
            <a:r>
              <a:rPr lang="en-US" sz="1800" dirty="0">
                <a:latin typeface="Times New Roman" panose="02020603050405020304" pitchFamily="18" charset="0"/>
                <a:cs typeface="Times New Roman" panose="02020603050405020304" pitchFamily="18" charset="0"/>
              </a:rPr>
              <a:t>) 1s</a:t>
            </a:r>
            <a:r>
              <a:rPr lang="en-US" sz="1800" baseline="30000"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2s</a:t>
            </a:r>
            <a:r>
              <a:rPr lang="en-US" sz="1800" baseline="30000"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p</a:t>
            </a:r>
            <a:r>
              <a:rPr lang="en-US" sz="1800" baseline="30000" dirty="0">
                <a:latin typeface="Times New Roman" panose="02020603050405020304" pitchFamily="18" charset="0"/>
                <a:cs typeface="Times New Roman" panose="02020603050405020304" pitchFamily="18" charset="0"/>
              </a:rPr>
              <a:t>6</a:t>
            </a:r>
            <a:r>
              <a:rPr lang="en-US" sz="1800" dirty="0">
                <a:latin typeface="Times New Roman" panose="02020603050405020304" pitchFamily="18" charset="0"/>
                <a:cs typeface="Times New Roman" panose="02020603050405020304" pitchFamily="18" charset="0"/>
              </a:rPr>
              <a:t>; 3s</a:t>
            </a:r>
            <a:r>
              <a:rPr lang="en-US" sz="1800" baseline="30000"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p</a:t>
            </a:r>
            <a:r>
              <a:rPr lang="en-US" sz="1800" baseline="30000" dirty="0">
                <a:latin typeface="Times New Roman" panose="02020603050405020304" pitchFamily="18" charset="0"/>
                <a:cs typeface="Times New Roman" panose="02020603050405020304" pitchFamily="18" charset="0"/>
              </a:rPr>
              <a:t>1</a:t>
            </a:r>
            <a:r>
              <a:rPr lang="en-US" sz="1800" dirty="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Г</a:t>
            </a:r>
            <a:r>
              <a:rPr lang="en-US" sz="1800" dirty="0">
                <a:latin typeface="Times New Roman" panose="02020603050405020304" pitchFamily="18" charset="0"/>
                <a:cs typeface="Times New Roman" panose="02020603050405020304" pitchFamily="18" charset="0"/>
              </a:rPr>
              <a:t>) 1s</a:t>
            </a:r>
            <a:r>
              <a:rPr lang="en-US" sz="1800" baseline="30000"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2s</a:t>
            </a:r>
            <a:r>
              <a:rPr lang="en-US" sz="1800" baseline="30000"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p</a:t>
            </a:r>
            <a:r>
              <a:rPr lang="en-US" sz="1800" baseline="30000" dirty="0">
                <a:latin typeface="Times New Roman" panose="02020603050405020304" pitchFamily="18" charset="0"/>
                <a:cs typeface="Times New Roman" panose="02020603050405020304" pitchFamily="18" charset="0"/>
              </a:rPr>
              <a:t>6</a:t>
            </a:r>
            <a:r>
              <a:rPr lang="en-US" sz="1800" dirty="0">
                <a:latin typeface="Times New Roman" panose="02020603050405020304" pitchFamily="18" charset="0"/>
                <a:cs typeface="Times New Roman" panose="02020603050405020304" pitchFamily="18" charset="0"/>
              </a:rPr>
              <a:t>; 3s</a:t>
            </a:r>
            <a:r>
              <a:rPr lang="en-US" sz="1800" baseline="30000"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p</a:t>
            </a:r>
            <a:r>
              <a:rPr lang="en-US" sz="1800" baseline="30000" dirty="0">
                <a:latin typeface="Times New Roman" panose="02020603050405020304" pitchFamily="18" charset="0"/>
                <a:cs typeface="Times New Roman" panose="02020603050405020304" pitchFamily="18" charset="0"/>
              </a:rPr>
              <a:t>6</a:t>
            </a:r>
            <a:r>
              <a:rPr lang="en-US" sz="1800" dirty="0">
                <a:latin typeface="Times New Roman" panose="02020603050405020304" pitchFamily="18" charset="0"/>
                <a:cs typeface="Times New Roman" panose="02020603050405020304" pitchFamily="18" charset="0"/>
              </a:rPr>
              <a:t> 3 d</a:t>
            </a:r>
            <a:r>
              <a:rPr lang="en-US" sz="1800" baseline="30000" dirty="0">
                <a:latin typeface="Times New Roman" panose="02020603050405020304" pitchFamily="18" charset="0"/>
                <a:cs typeface="Times New Roman" panose="02020603050405020304" pitchFamily="18" charset="0"/>
              </a:rPr>
              <a:t>10</a:t>
            </a:r>
            <a:r>
              <a:rPr lang="en-US" sz="1800" dirty="0">
                <a:latin typeface="Times New Roman" panose="02020603050405020304" pitchFamily="18" charset="0"/>
                <a:cs typeface="Times New Roman" panose="02020603050405020304" pitchFamily="18" charset="0"/>
              </a:rPr>
              <a:t> 4s</a:t>
            </a:r>
            <a:r>
              <a:rPr lang="en-US" sz="1800" baseline="30000" dirty="0">
                <a:latin typeface="Times New Roman" panose="02020603050405020304" pitchFamily="18" charset="0"/>
                <a:cs typeface="Times New Roman" panose="02020603050405020304" pitchFamily="18" charset="0"/>
              </a:rPr>
              <a:t>2</a:t>
            </a:r>
            <a:endParaRPr lang="ru-RU" sz="1800" dirty="0">
              <a:latin typeface="Times New Roman" panose="02020603050405020304" pitchFamily="18" charset="0"/>
              <a:cs typeface="Times New Roman" panose="02020603050405020304" pitchFamily="18" charset="0"/>
            </a:endParaRP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2.С какими из указанных веществ не реагирует алюминий:</a:t>
            </a: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А) </a:t>
            </a:r>
            <a:r>
              <a:rPr lang="ru-RU" sz="1800" dirty="0" err="1">
                <a:latin typeface="Times New Roman" panose="02020603050405020304" pitchFamily="18" charset="0"/>
                <a:cs typeface="Times New Roman" panose="02020603050405020304" pitchFamily="18" charset="0"/>
              </a:rPr>
              <a:t>СaО</a:t>
            </a:r>
            <a:r>
              <a:rPr lang="ru-RU" sz="1800" dirty="0">
                <a:latin typeface="Times New Roman" panose="02020603050405020304" pitchFamily="18" charset="0"/>
                <a:cs typeface="Times New Roman" panose="02020603050405020304" pitchFamily="18" charset="0"/>
              </a:rPr>
              <a:t>       Б) </a:t>
            </a:r>
            <a:r>
              <a:rPr lang="ru-RU" sz="1800" dirty="0" err="1">
                <a:latin typeface="Times New Roman" panose="02020603050405020304" pitchFamily="18" charset="0"/>
                <a:cs typeface="Times New Roman" panose="02020603050405020304" pitchFamily="18" charset="0"/>
              </a:rPr>
              <a:t>НСl</a:t>
            </a:r>
            <a:r>
              <a:rPr lang="ru-RU" sz="1800" dirty="0">
                <a:latin typeface="Times New Roman" panose="02020603050405020304" pitchFamily="18" charset="0"/>
                <a:cs typeface="Times New Roman" panose="02020603050405020304" pitchFamily="18" charset="0"/>
              </a:rPr>
              <a:t>      В) Н</a:t>
            </a:r>
            <a:r>
              <a:rPr lang="ru-RU" sz="1800" baseline="-25000" dirty="0">
                <a:latin typeface="Times New Roman" panose="02020603050405020304" pitchFamily="18" charset="0"/>
                <a:cs typeface="Times New Roman" panose="02020603050405020304" pitchFamily="18" charset="0"/>
              </a:rPr>
              <a:t>2</a:t>
            </a:r>
            <a:r>
              <a:rPr lang="ru-RU" sz="1800" dirty="0">
                <a:latin typeface="Times New Roman" panose="02020603050405020304" pitchFamily="18" charset="0"/>
                <a:cs typeface="Times New Roman" panose="02020603050405020304" pitchFamily="18" charset="0"/>
              </a:rPr>
              <a:t>О      Г) </a:t>
            </a:r>
            <a:r>
              <a:rPr lang="ru-RU" sz="1800" dirty="0" err="1">
                <a:latin typeface="Times New Roman" panose="02020603050405020304" pitchFamily="18" charset="0"/>
                <a:cs typeface="Times New Roman" panose="02020603050405020304" pitchFamily="18" charset="0"/>
              </a:rPr>
              <a:t>NaOH</a:t>
            </a:r>
            <a:endParaRPr lang="ru-RU" sz="1800" dirty="0">
              <a:latin typeface="Times New Roman" panose="02020603050405020304" pitchFamily="18" charset="0"/>
              <a:cs typeface="Times New Roman" panose="02020603050405020304" pitchFamily="18" charset="0"/>
            </a:endParaRP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3. Какой из указанных металлов является более активным, чем </a:t>
            </a:r>
            <a:r>
              <a:rPr lang="ru-RU" sz="1800" dirty="0" smtClean="0">
                <a:latin typeface="Times New Roman" panose="02020603050405020304" pitchFamily="18" charset="0"/>
                <a:cs typeface="Times New Roman" panose="02020603050405020304" pitchFamily="18" charset="0"/>
              </a:rPr>
              <a:t>алюминий:</a:t>
            </a:r>
            <a:endParaRPr lang="ru-RU" sz="1800" dirty="0">
              <a:latin typeface="Times New Roman" panose="02020603050405020304" pitchFamily="18" charset="0"/>
              <a:cs typeface="Times New Roman" panose="02020603050405020304" pitchFamily="18" charset="0"/>
            </a:endParaRP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А) </a:t>
            </a:r>
            <a:r>
              <a:rPr lang="ru-RU" sz="1800" dirty="0" err="1">
                <a:latin typeface="Times New Roman" panose="02020603050405020304" pitchFamily="18" charset="0"/>
                <a:cs typeface="Times New Roman" panose="02020603050405020304" pitchFamily="18" charset="0"/>
              </a:rPr>
              <a:t>Na</a:t>
            </a:r>
            <a:r>
              <a:rPr lang="ru-RU" sz="1800" dirty="0">
                <a:latin typeface="Times New Roman" panose="02020603050405020304" pitchFamily="18" charset="0"/>
                <a:cs typeface="Times New Roman" panose="02020603050405020304" pitchFamily="18" charset="0"/>
              </a:rPr>
              <a:t>      Б) </a:t>
            </a:r>
            <a:r>
              <a:rPr lang="ru-RU" sz="1800" dirty="0" err="1">
                <a:latin typeface="Times New Roman" panose="02020603050405020304" pitchFamily="18" charset="0"/>
                <a:cs typeface="Times New Roman" panose="02020603050405020304" pitchFamily="18" charset="0"/>
              </a:rPr>
              <a:t>Zn</a:t>
            </a:r>
            <a:r>
              <a:rPr lang="ru-RU" sz="1800" dirty="0">
                <a:latin typeface="Times New Roman" panose="02020603050405020304" pitchFamily="18" charset="0"/>
                <a:cs typeface="Times New Roman" panose="02020603050405020304" pitchFamily="18" charset="0"/>
              </a:rPr>
              <a:t>        В) </a:t>
            </a:r>
            <a:r>
              <a:rPr lang="ru-RU" sz="1800" dirty="0" err="1">
                <a:latin typeface="Times New Roman" panose="02020603050405020304" pitchFamily="18" charset="0"/>
                <a:cs typeface="Times New Roman" panose="02020603050405020304" pitchFamily="18" charset="0"/>
              </a:rPr>
              <a:t>Cu</a:t>
            </a:r>
            <a:r>
              <a:rPr lang="ru-RU" sz="1800" dirty="0">
                <a:latin typeface="Times New Roman" panose="02020603050405020304" pitchFamily="18" charset="0"/>
                <a:cs typeface="Times New Roman" panose="02020603050405020304" pitchFamily="18" charset="0"/>
              </a:rPr>
              <a:t>        Г) </a:t>
            </a:r>
            <a:r>
              <a:rPr lang="ru-RU" sz="1800" dirty="0" err="1">
                <a:latin typeface="Times New Roman" panose="02020603050405020304" pitchFamily="18" charset="0"/>
                <a:cs typeface="Times New Roman" panose="02020603050405020304" pitchFamily="18" charset="0"/>
              </a:rPr>
              <a:t>Fe</a:t>
            </a:r>
            <a:endParaRPr lang="ru-RU" sz="1800" dirty="0">
              <a:latin typeface="Times New Roman" panose="02020603050405020304" pitchFamily="18" charset="0"/>
              <a:cs typeface="Times New Roman" panose="02020603050405020304" pitchFamily="18" charset="0"/>
            </a:endParaRP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4. Алюминий взаимодействует со всеми веществами </a:t>
            </a:r>
            <a:r>
              <a:rPr lang="ru-RU" sz="1800" dirty="0" smtClean="0">
                <a:latin typeface="Times New Roman" panose="02020603050405020304" pitchFamily="18" charset="0"/>
                <a:cs typeface="Times New Roman" panose="02020603050405020304" pitchFamily="18" charset="0"/>
              </a:rPr>
              <a:t>группы:</a:t>
            </a: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   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НСl</a:t>
            </a:r>
            <a:r>
              <a:rPr lang="ru-RU" sz="1800" dirty="0">
                <a:latin typeface="Times New Roman" panose="02020603050405020304" pitchFamily="18" charset="0"/>
                <a:cs typeface="Times New Roman" panose="02020603050405020304" pitchFamily="18" charset="0"/>
              </a:rPr>
              <a:t>, Н</a:t>
            </a:r>
            <a:r>
              <a:rPr lang="ru-RU" sz="1800" baseline="-25000" dirty="0">
                <a:latin typeface="Times New Roman" panose="02020603050405020304" pitchFamily="18" charset="0"/>
                <a:cs typeface="Times New Roman" panose="02020603050405020304" pitchFamily="18" charset="0"/>
              </a:rPr>
              <a:t>2</a:t>
            </a:r>
            <a:r>
              <a:rPr lang="ru-RU" sz="1800" dirty="0">
                <a:latin typeface="Times New Roman" panose="02020603050405020304" pitchFamily="18" charset="0"/>
                <a:cs typeface="Times New Roman" panose="02020603050405020304" pitchFamily="18" charset="0"/>
              </a:rPr>
              <a:t>О, Н</a:t>
            </a:r>
            <a:r>
              <a:rPr lang="ru-RU" sz="1800" baseline="-25000" dirty="0">
                <a:latin typeface="Times New Roman" panose="02020603050405020304" pitchFamily="18" charset="0"/>
                <a:cs typeface="Times New Roman" panose="02020603050405020304" pitchFamily="18" charset="0"/>
              </a:rPr>
              <a:t>2</a:t>
            </a:r>
            <a:r>
              <a:rPr lang="ru-RU" sz="1800" dirty="0">
                <a:latin typeface="Times New Roman" panose="02020603050405020304" pitchFamily="18" charset="0"/>
                <a:cs typeface="Times New Roman" panose="02020603050405020304" pitchFamily="18" charset="0"/>
              </a:rPr>
              <a:t>, SO</a:t>
            </a:r>
            <a:r>
              <a:rPr lang="ru-RU" sz="1800" baseline="-25000" dirty="0">
                <a:latin typeface="Times New Roman" panose="02020603050405020304" pitchFamily="18" charset="0"/>
                <a:cs typeface="Times New Roman" panose="02020603050405020304" pitchFamily="18" charset="0"/>
              </a:rPr>
              <a:t>3</a:t>
            </a: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Б</a:t>
            </a:r>
            <a:r>
              <a:rPr lang="ru-RU" sz="1800" dirty="0">
                <a:latin typeface="Times New Roman" panose="02020603050405020304" pitchFamily="18" charset="0"/>
                <a:cs typeface="Times New Roman" panose="02020603050405020304" pitchFamily="18" charset="0"/>
              </a:rPr>
              <a:t>) О</a:t>
            </a:r>
            <a:r>
              <a:rPr lang="ru-RU" sz="1800" baseline="-25000" dirty="0">
                <a:latin typeface="Times New Roman" panose="02020603050405020304" pitchFamily="18" charset="0"/>
                <a:cs typeface="Times New Roman" panose="02020603050405020304" pitchFamily="18" charset="0"/>
              </a:rPr>
              <a:t>2</a:t>
            </a:r>
            <a:r>
              <a:rPr lang="ru-RU" sz="1800" dirty="0">
                <a:latin typeface="Times New Roman" panose="02020603050405020304" pitchFamily="18" charset="0"/>
                <a:cs typeface="Times New Roman" panose="02020603050405020304" pitchFamily="18" charset="0"/>
              </a:rPr>
              <a:t>, N</a:t>
            </a:r>
            <a:r>
              <a:rPr lang="ru-RU" sz="1800" baseline="-25000" dirty="0">
                <a:latin typeface="Times New Roman" panose="02020603050405020304" pitchFamily="18" charset="0"/>
                <a:cs typeface="Times New Roman" panose="02020603050405020304" pitchFamily="18" charset="0"/>
              </a:rPr>
              <a:t>2</a:t>
            </a:r>
            <a:r>
              <a:rPr lang="ru-RU" sz="1800" dirty="0">
                <a:latin typeface="Times New Roman" panose="02020603050405020304" pitchFamily="18" charset="0"/>
                <a:cs typeface="Times New Roman" panose="02020603050405020304" pitchFamily="18" charset="0"/>
              </a:rPr>
              <a:t>, Н</a:t>
            </a:r>
            <a:r>
              <a:rPr lang="ru-RU" sz="1800" baseline="-25000" dirty="0">
                <a:latin typeface="Times New Roman" panose="02020603050405020304" pitchFamily="18" charset="0"/>
                <a:cs typeface="Times New Roman" panose="02020603050405020304" pitchFamily="18" charset="0"/>
              </a:rPr>
              <a:t>2</a:t>
            </a:r>
            <a:r>
              <a:rPr lang="ru-RU" sz="1800" dirty="0">
                <a:latin typeface="Times New Roman" panose="02020603050405020304" pitchFamily="18" charset="0"/>
                <a:cs typeface="Times New Roman" panose="02020603050405020304" pitchFamily="18" charset="0"/>
              </a:rPr>
              <a:t>О, </a:t>
            </a:r>
            <a:r>
              <a:rPr lang="ru-RU" sz="1800" dirty="0" err="1">
                <a:latin typeface="Times New Roman" panose="02020603050405020304" pitchFamily="18" charset="0"/>
                <a:cs typeface="Times New Roman" panose="02020603050405020304" pitchFamily="18" charset="0"/>
              </a:rPr>
              <a:t>Cu</a:t>
            </a: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    В</a:t>
            </a:r>
            <a:r>
              <a:rPr lang="ru-RU" sz="1800" dirty="0">
                <a:latin typeface="Times New Roman" panose="02020603050405020304" pitchFamily="18" charset="0"/>
                <a:cs typeface="Times New Roman" panose="02020603050405020304" pitchFamily="18" charset="0"/>
              </a:rPr>
              <a:t>) О</a:t>
            </a:r>
            <a:r>
              <a:rPr lang="ru-RU" sz="1800" baseline="-25000" dirty="0">
                <a:latin typeface="Times New Roman" panose="02020603050405020304" pitchFamily="18" charset="0"/>
                <a:cs typeface="Times New Roman" panose="02020603050405020304" pitchFamily="18" charset="0"/>
              </a:rPr>
              <a:t>2</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НСl</a:t>
            </a:r>
            <a:r>
              <a:rPr lang="ru-RU" sz="1800" dirty="0">
                <a:latin typeface="Times New Roman" panose="02020603050405020304" pitchFamily="18" charset="0"/>
                <a:cs typeface="Times New Roman" panose="02020603050405020304" pitchFamily="18" charset="0"/>
              </a:rPr>
              <a:t>, S, </a:t>
            </a:r>
            <a:r>
              <a:rPr lang="ru-RU" sz="1800" dirty="0" smtClean="0">
                <a:latin typeface="Times New Roman" panose="02020603050405020304" pitchFamily="18" charset="0"/>
                <a:cs typeface="Times New Roman" panose="02020603050405020304" pitchFamily="18" charset="0"/>
              </a:rPr>
              <a:t>Н</a:t>
            </a:r>
            <a:r>
              <a:rPr lang="ru-RU" sz="1800" baseline="-25000" dirty="0" smtClean="0">
                <a:latin typeface="Times New Roman" panose="02020603050405020304" pitchFamily="18" charset="0"/>
                <a:cs typeface="Times New Roman" panose="02020603050405020304" pitchFamily="18" charset="0"/>
              </a:rPr>
              <a:t>2</a:t>
            </a:r>
            <a:r>
              <a:rPr lang="ru-RU" sz="1800" dirty="0" smtClean="0">
                <a:latin typeface="Times New Roman" panose="02020603050405020304" pitchFamily="18" charset="0"/>
                <a:cs typeface="Times New Roman" panose="02020603050405020304" pitchFamily="18" charset="0"/>
              </a:rPr>
              <a:t>О       Г</a:t>
            </a:r>
            <a:r>
              <a:rPr lang="ru-RU" sz="1800" dirty="0">
                <a:latin typeface="Times New Roman" panose="02020603050405020304" pitchFamily="18" charset="0"/>
                <a:cs typeface="Times New Roman" panose="02020603050405020304" pitchFamily="18" charset="0"/>
              </a:rPr>
              <a:t>) КОН, Н</a:t>
            </a:r>
            <a:r>
              <a:rPr lang="ru-RU" sz="1800" baseline="-25000" dirty="0">
                <a:latin typeface="Times New Roman" panose="02020603050405020304" pitchFamily="18" charset="0"/>
                <a:cs typeface="Times New Roman" panose="02020603050405020304" pitchFamily="18" charset="0"/>
              </a:rPr>
              <a:t>2</a:t>
            </a: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О</a:t>
            </a:r>
            <a:r>
              <a:rPr lang="ru-RU" sz="1800" baseline="-25000" dirty="0" smtClean="0">
                <a:latin typeface="Times New Roman" panose="02020603050405020304" pitchFamily="18" charset="0"/>
                <a:cs typeface="Times New Roman" panose="02020603050405020304" pitchFamily="18" charset="0"/>
              </a:rPr>
              <a:t>2</a:t>
            </a:r>
            <a:r>
              <a:rPr lang="ru-RU" sz="1800" dirty="0" smtClean="0">
                <a:latin typeface="Times New Roman" panose="02020603050405020304" pitchFamily="18" charset="0"/>
                <a:cs typeface="Times New Roman" panose="02020603050405020304" pitchFamily="18" charset="0"/>
              </a:rPr>
              <a:t>, НNO</a:t>
            </a:r>
            <a:r>
              <a:rPr lang="ru-RU" sz="1800" baseline="-25000" dirty="0" smtClean="0">
                <a:latin typeface="Times New Roman" panose="02020603050405020304" pitchFamily="18" charset="0"/>
                <a:cs typeface="Times New Roman" panose="02020603050405020304" pitchFamily="18" charset="0"/>
              </a:rPr>
              <a:t>3</a:t>
            </a:r>
            <a:endParaRPr lang="ru-RU" sz="1800" dirty="0">
              <a:latin typeface="Times New Roman" panose="02020603050405020304" pitchFamily="18" charset="0"/>
              <a:cs typeface="Times New Roman" panose="02020603050405020304" pitchFamily="18" charset="0"/>
            </a:endParaRP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5. Для алюминия характерны </a:t>
            </a:r>
            <a:r>
              <a:rPr lang="ru-RU" sz="1800" dirty="0" smtClean="0">
                <a:latin typeface="Times New Roman" panose="02020603050405020304" pitchFamily="18" charset="0"/>
                <a:cs typeface="Times New Roman" panose="02020603050405020304" pitchFamily="18" charset="0"/>
              </a:rPr>
              <a:t>свойства:</a:t>
            </a:r>
            <a:r>
              <a:rPr lang="ru-RU" sz="1800" dirty="0">
                <a:latin typeface="Times New Roman" panose="02020603050405020304" pitchFamily="18" charset="0"/>
                <a:cs typeface="Times New Roman" panose="02020603050405020304" pitchFamily="18" charset="0"/>
              </a:rPr>
              <a:t> </a:t>
            </a:r>
            <a:endParaRPr lang="ru-RU" sz="1800" dirty="0" smtClean="0">
              <a:latin typeface="Times New Roman" panose="02020603050405020304" pitchFamily="18" charset="0"/>
              <a:cs typeface="Times New Roman" panose="02020603050405020304" pitchFamily="18" charset="0"/>
            </a:endParaRPr>
          </a:p>
          <a:p>
            <a:pPr marL="0" indent="0" eaLnBrk="1" fontAlgn="auto" hangingPunct="1">
              <a:spcAft>
                <a:spcPts val="0"/>
              </a:spcAft>
              <a:buClr>
                <a:schemeClr val="accent3"/>
              </a:buClr>
              <a:buFont typeface="Arial" panose="020B0604020202020204" pitchFamily="34" charset="0"/>
              <a:buNone/>
              <a:defRPr/>
            </a:pPr>
            <a:r>
              <a:rPr lang="ru-RU" sz="1800" dirty="0" smtClean="0">
                <a:latin typeface="Times New Roman" panose="02020603050405020304" pitchFamily="18" charset="0"/>
                <a:cs typeface="Times New Roman" panose="02020603050405020304" pitchFamily="18" charset="0"/>
              </a:rPr>
              <a:t>А</a:t>
            </a:r>
            <a:r>
              <a:rPr lang="ru-RU" sz="1800" dirty="0">
                <a:latin typeface="Times New Roman" panose="02020603050405020304" pitchFamily="18" charset="0"/>
                <a:cs typeface="Times New Roman" panose="02020603050405020304" pitchFamily="18" charset="0"/>
              </a:rPr>
              <a:t>) окислителя,    </a:t>
            </a:r>
            <a:r>
              <a:rPr lang="ru-RU" sz="1800" dirty="0" smtClean="0">
                <a:latin typeface="Times New Roman" panose="02020603050405020304" pitchFamily="18" charset="0"/>
                <a:cs typeface="Times New Roman" panose="02020603050405020304" pitchFamily="18" charset="0"/>
              </a:rPr>
              <a:t>Б</a:t>
            </a:r>
            <a:r>
              <a:rPr lang="ru-RU" sz="1800" dirty="0">
                <a:latin typeface="Times New Roman" panose="02020603050405020304" pitchFamily="18" charset="0"/>
                <a:cs typeface="Times New Roman" panose="02020603050405020304" pitchFamily="18" charset="0"/>
              </a:rPr>
              <a:t>) восстановителя и окислителя,   </a:t>
            </a:r>
            <a:r>
              <a:rPr lang="ru-RU" sz="1800" dirty="0" smtClean="0">
                <a:latin typeface="Times New Roman" panose="02020603050405020304" pitchFamily="18" charset="0"/>
                <a:cs typeface="Times New Roman" panose="02020603050405020304" pitchFamily="18" charset="0"/>
              </a:rPr>
              <a:t>В</a:t>
            </a:r>
            <a:r>
              <a:rPr lang="ru-RU" sz="1800" dirty="0">
                <a:latin typeface="Times New Roman" panose="02020603050405020304" pitchFamily="18" charset="0"/>
                <a:cs typeface="Times New Roman" panose="02020603050405020304" pitchFamily="18" charset="0"/>
              </a:rPr>
              <a:t>) окислителя и восстановителя, </a:t>
            </a:r>
            <a:r>
              <a:rPr lang="ru-RU" sz="1800" dirty="0" smtClean="0">
                <a:latin typeface="Times New Roman" panose="02020603050405020304" pitchFamily="18" charset="0"/>
                <a:cs typeface="Times New Roman" panose="02020603050405020304" pitchFamily="18" charset="0"/>
              </a:rPr>
              <a:t> Г</a:t>
            </a:r>
            <a:r>
              <a:rPr lang="ru-RU" sz="1800" dirty="0">
                <a:latin typeface="Times New Roman" panose="02020603050405020304" pitchFamily="18" charset="0"/>
                <a:cs typeface="Times New Roman" panose="02020603050405020304" pitchFamily="18" charset="0"/>
              </a:rPr>
              <a:t>) восстановителя.</a:t>
            </a: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6. Выберите физические свойства, характерные для алюминия:</a:t>
            </a: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А) лёгкий, электропроводный, серебристо-белый.</a:t>
            </a: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Б) тяжёлый, тугоплавкий, электропроводный,</a:t>
            </a:r>
          </a:p>
          <a:p>
            <a:pPr marL="0" indent="0" eaLnBrk="1" fontAlgn="auto" hangingPunct="1">
              <a:spcAft>
                <a:spcPts val="0"/>
              </a:spcAft>
              <a:buClr>
                <a:schemeClr val="accent3"/>
              </a:buClr>
              <a:buFont typeface="Arial" panose="020B0604020202020204" pitchFamily="34" charset="0"/>
              <a:buNone/>
              <a:defRPr/>
            </a:pPr>
            <a:r>
              <a:rPr lang="ru-RU" sz="1800" dirty="0">
                <a:latin typeface="Times New Roman" panose="02020603050405020304" pitchFamily="18" charset="0"/>
                <a:cs typeface="Times New Roman" panose="02020603050405020304" pitchFamily="18" charset="0"/>
              </a:rPr>
              <a:t>В) легкоплавкий, твёрдый, </a:t>
            </a:r>
            <a:r>
              <a:rPr lang="ru-RU" sz="1800" dirty="0" smtClean="0">
                <a:latin typeface="Times New Roman" panose="02020603050405020304" pitchFamily="18" charset="0"/>
                <a:cs typeface="Times New Roman" panose="02020603050405020304" pitchFamily="18" charset="0"/>
              </a:rPr>
              <a:t>полупроводник.</a:t>
            </a:r>
          </a:p>
          <a:p>
            <a:pPr marL="0" indent="0" eaLnBrk="1" fontAlgn="auto" hangingPunct="1">
              <a:spcAft>
                <a:spcPts val="0"/>
              </a:spcAft>
              <a:buClr>
                <a:schemeClr val="accent3"/>
              </a:buClr>
              <a:buFont typeface="Arial" panose="020B0604020202020204" pitchFamily="34" charset="0"/>
              <a:buNone/>
              <a:defRPr/>
            </a:pPr>
            <a:r>
              <a:rPr lang="ru-RU" sz="1800" dirty="0" smtClean="0">
                <a:latin typeface="Times New Roman" panose="02020603050405020304" pitchFamily="18" charset="0"/>
                <a:cs typeface="Times New Roman" panose="02020603050405020304" pitchFamily="18" charset="0"/>
              </a:rPr>
              <a:t>Г) пластичный, токсичный, теплопроводный.</a:t>
            </a:r>
          </a:p>
          <a:p>
            <a:pPr marL="274320" indent="-274320" eaLnBrk="1" fontAlgn="auto" hangingPunct="1">
              <a:spcAft>
                <a:spcPts val="0"/>
              </a:spcAft>
              <a:buClr>
                <a:schemeClr val="accent3"/>
              </a:buClr>
              <a:buFont typeface="Arial" panose="020B0604020202020204" pitchFamily="34" charset="0"/>
              <a:buChar char="•"/>
              <a:defRPr/>
            </a:pPr>
            <a:endParaRPr lang="ru-RU" dirty="0"/>
          </a:p>
        </p:txBody>
      </p:sp>
      <p:graphicFrame>
        <p:nvGraphicFramePr>
          <p:cNvPr id="5" name="Таблица 4"/>
          <p:cNvGraphicFramePr>
            <a:graphicFrameLocks noGrp="1"/>
          </p:cNvGraphicFramePr>
          <p:nvPr/>
        </p:nvGraphicFramePr>
        <p:xfrm>
          <a:off x="2709863" y="311150"/>
          <a:ext cx="6096000" cy="741680"/>
        </p:xfrm>
        <a:graphic>
          <a:graphicData uri="http://schemas.openxmlformats.org/drawingml/2006/table">
            <a:tbl>
              <a:tblPr firstRow="1" bandRow="1">
                <a:tableStyleId>{5C22544A-7EE6-4342-B048-85BDC9FD1C3A}</a:tableStyleId>
              </a:tblPr>
              <a:tblGrid>
                <a:gridCol w="1016000"/>
                <a:gridCol w="1016000"/>
                <a:gridCol w="1016000"/>
                <a:gridCol w="1016000"/>
                <a:gridCol w="1016000"/>
                <a:gridCol w="1016000"/>
              </a:tblGrid>
              <a:tr h="370840">
                <a:tc>
                  <a:txBody>
                    <a:bodyPr/>
                    <a:lstStyle/>
                    <a:p>
                      <a:pPr algn="ctr"/>
                      <a:r>
                        <a:rPr lang="ru-RU" dirty="0" smtClean="0">
                          <a:latin typeface="Times New Roman" panose="02020603050405020304" pitchFamily="18" charset="0"/>
                          <a:cs typeface="Times New Roman" panose="02020603050405020304" pitchFamily="18" charset="0"/>
                        </a:rPr>
                        <a:t>1</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2</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3</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4</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5</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6</a:t>
                      </a:r>
                      <a:endParaRPr lang="ru-RU" dirty="0">
                        <a:latin typeface="Times New Roman" panose="02020603050405020304" pitchFamily="18" charset="0"/>
                        <a:cs typeface="Times New Roman" panose="02020603050405020304" pitchFamily="18" charset="0"/>
                      </a:endParaRPr>
                    </a:p>
                  </a:txBody>
                  <a:tcPr/>
                </a:tc>
              </a:tr>
              <a:tr h="370840">
                <a:tc>
                  <a:txBody>
                    <a:bodyPr/>
                    <a:lstStyle/>
                    <a:p>
                      <a:pPr algn="ctr"/>
                      <a:r>
                        <a:rPr lang="ru-RU" dirty="0" smtClean="0">
                          <a:latin typeface="Times New Roman" panose="02020603050405020304" pitchFamily="18" charset="0"/>
                          <a:cs typeface="Times New Roman" panose="02020603050405020304" pitchFamily="18" charset="0"/>
                        </a:rPr>
                        <a:t>В</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А</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А</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В</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Г</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А</a:t>
                      </a:r>
                      <a:endParaRPr lang="ru-RU" dirty="0">
                        <a:latin typeface="Times New Roman" panose="02020603050405020304" pitchFamily="18" charset="0"/>
                        <a:cs typeface="Times New Roman" panose="02020603050405020304" pitchFamily="18" charset="0"/>
                      </a:endParaRPr>
                    </a:p>
                  </a:txBody>
                  <a:tcPr/>
                </a:tc>
              </a:tr>
            </a:tbl>
          </a:graphicData>
        </a:graphic>
      </p:graphicFrame>
      <p:pic>
        <p:nvPicPr>
          <p:cNvPr id="22555" name="Рисунок 5" descr="3D-high-definition-festival-6.png"/>
          <p:cNvPicPr>
            <a:picLocks noChangeAspect="1"/>
          </p:cNvPicPr>
          <p:nvPr/>
        </p:nvPicPr>
        <p:blipFill>
          <a:blip r:embed="rId2" cstate="email"/>
          <a:srcRect/>
          <a:stretch>
            <a:fillRect/>
          </a:stretch>
        </p:blipFill>
        <p:spPr bwMode="auto">
          <a:xfrm>
            <a:off x="6875463" y="4437063"/>
            <a:ext cx="2098675" cy="2098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title"/>
          </p:nvPr>
        </p:nvSpPr>
        <p:spPr>
          <a:xfrm>
            <a:off x="457200" y="704850"/>
            <a:ext cx="8229600" cy="708025"/>
          </a:xfrm>
        </p:spPr>
        <p:txBody>
          <a:bodyPr/>
          <a:lstStyle/>
          <a:p>
            <a:pPr algn="ctr" eaLnBrk="1" hangingPunct="1"/>
            <a:r>
              <a:rPr lang="ru-RU" sz="3200" smtClean="0">
                <a:latin typeface="Times New Roman" pitchFamily="18" charset="0"/>
                <a:cs typeface="Times New Roman" pitchFamily="18" charset="0"/>
              </a:rPr>
              <a:t>Домашнее задание</a:t>
            </a:r>
          </a:p>
        </p:txBody>
      </p:sp>
      <p:sp>
        <p:nvSpPr>
          <p:cNvPr id="3" name="Объект 2"/>
          <p:cNvSpPr>
            <a:spLocks noGrp="1"/>
          </p:cNvSpPr>
          <p:nvPr>
            <p:ph idx="1"/>
          </p:nvPr>
        </p:nvSpPr>
        <p:spPr>
          <a:xfrm>
            <a:off x="457200" y="1557338"/>
            <a:ext cx="8229600" cy="5326062"/>
          </a:xfrm>
        </p:spPr>
        <p:txBody>
          <a:bodyPr>
            <a:normAutofit/>
          </a:bodyPr>
          <a:lstStyle/>
          <a:p>
            <a:pPr marL="0" indent="0" eaLnBrk="1" fontAlgn="auto" hangingPunct="1">
              <a:spcAft>
                <a:spcPts val="0"/>
              </a:spcAft>
              <a:buClr>
                <a:schemeClr val="accent3"/>
              </a:buClr>
              <a:buFont typeface="Arial" panose="020B0604020202020204" pitchFamily="34" charset="0"/>
              <a:buNone/>
              <a:defRPr/>
            </a:pPr>
            <a:r>
              <a:rPr lang="ru-RU" sz="2000" b="1" dirty="0">
                <a:latin typeface="Times New Roman" panose="02020603050405020304" pitchFamily="18" charset="0"/>
                <a:cs typeface="Times New Roman" panose="02020603050405020304" pitchFamily="18" charset="0"/>
              </a:rPr>
              <a:t>п. 13, упр. 1, 4, 7.</a:t>
            </a:r>
            <a:endParaRPr lang="ru-RU" sz="2000" dirty="0">
              <a:latin typeface="Times New Roman" panose="02020603050405020304" pitchFamily="18" charset="0"/>
              <a:cs typeface="Times New Roman" panose="02020603050405020304" pitchFamily="18" charset="0"/>
            </a:endParaRPr>
          </a:p>
          <a:p>
            <a:pPr marL="0" indent="0" eaLnBrk="1" fontAlgn="auto" hangingPunct="1">
              <a:spcAft>
                <a:spcPts val="0"/>
              </a:spcAft>
              <a:buClr>
                <a:schemeClr val="accent3"/>
              </a:buClr>
              <a:buFont typeface="Arial" panose="020B0604020202020204" pitchFamily="34" charset="0"/>
              <a:buNone/>
              <a:defRPr/>
            </a:pPr>
            <a:r>
              <a:rPr lang="ru-RU" sz="2000" b="1" dirty="0">
                <a:latin typeface="Times New Roman" panose="02020603050405020304" pitchFamily="18" charset="0"/>
                <a:cs typeface="Times New Roman" panose="02020603050405020304" pitchFamily="18" charset="0"/>
              </a:rPr>
              <a:t>Творческое задание: </a:t>
            </a:r>
            <a:endParaRPr lang="ru-RU" sz="2000" dirty="0">
              <a:latin typeface="Times New Roman" panose="02020603050405020304" pitchFamily="18" charset="0"/>
              <a:cs typeface="Times New Roman" panose="02020603050405020304" pitchFamily="18" charset="0"/>
            </a:endParaRPr>
          </a:p>
          <a:p>
            <a:pPr marL="0" indent="0" eaLnBrk="1" fontAlgn="auto" hangingPunct="1">
              <a:spcAft>
                <a:spcPts val="0"/>
              </a:spcAft>
              <a:buClr>
                <a:schemeClr val="accent3"/>
              </a:buClr>
              <a:buFont typeface="Arial" panose="020B0604020202020204" pitchFamily="34" charset="0"/>
              <a:buNone/>
              <a:defRPr/>
            </a:pPr>
            <a:r>
              <a:rPr lang="ru-RU" sz="2000" b="1" dirty="0">
                <a:latin typeface="Times New Roman" panose="02020603050405020304" pitchFamily="18" charset="0"/>
                <a:cs typeface="Times New Roman" panose="02020603050405020304" pitchFamily="18" charset="0"/>
              </a:rPr>
              <a:t>1) Составить </a:t>
            </a:r>
            <a:r>
              <a:rPr lang="ru-RU" sz="2000" b="1" dirty="0" err="1">
                <a:latin typeface="Times New Roman" panose="02020603050405020304" pitchFamily="18" charset="0"/>
                <a:cs typeface="Times New Roman" panose="02020603050405020304" pitchFamily="18" charset="0"/>
              </a:rPr>
              <a:t>синквейн</a:t>
            </a:r>
            <a:r>
              <a:rPr lang="ru-RU" sz="2000" b="1" dirty="0">
                <a:latin typeface="Times New Roman" panose="02020603050405020304" pitchFamily="18" charset="0"/>
                <a:cs typeface="Times New Roman" panose="02020603050405020304" pitchFamily="18" charset="0"/>
              </a:rPr>
              <a:t> по теме «Алюминий»</a:t>
            </a:r>
            <a:endParaRPr lang="ru-RU" sz="2000" dirty="0">
              <a:latin typeface="Times New Roman" panose="02020603050405020304" pitchFamily="18" charset="0"/>
              <a:cs typeface="Times New Roman" panose="02020603050405020304" pitchFamily="18" charset="0"/>
            </a:endParaRPr>
          </a:p>
          <a:p>
            <a:pPr marL="0" indent="0" eaLnBrk="1" fontAlgn="auto" hangingPunct="1">
              <a:spcAft>
                <a:spcPts val="0"/>
              </a:spcAft>
              <a:buClr>
                <a:schemeClr val="accent3"/>
              </a:buClr>
              <a:buFont typeface="Arial" panose="020B0604020202020204" pitchFamily="34" charset="0"/>
              <a:buNone/>
              <a:defRPr/>
            </a:pPr>
            <a:r>
              <a:rPr lang="ru-RU" sz="2000" b="1" dirty="0" smtClean="0">
                <a:latin typeface="Times New Roman" panose="02020603050405020304" pitchFamily="18" charset="0"/>
                <a:cs typeface="Times New Roman" panose="02020603050405020304" pitchFamily="18" charset="0"/>
              </a:rPr>
              <a:t>Правила </a:t>
            </a:r>
            <a:r>
              <a:rPr lang="ru-RU" sz="2000" b="1" dirty="0">
                <a:latin typeface="Times New Roman" panose="02020603050405020304" pitchFamily="18" charset="0"/>
                <a:cs typeface="Times New Roman" panose="02020603050405020304" pitchFamily="18" charset="0"/>
              </a:rPr>
              <a:t>составления </a:t>
            </a:r>
            <a:r>
              <a:rPr lang="ru-RU" sz="2000" b="1" dirty="0" err="1">
                <a:latin typeface="Times New Roman" panose="02020603050405020304" pitchFamily="18" charset="0"/>
                <a:cs typeface="Times New Roman" panose="02020603050405020304" pitchFamily="18" charset="0"/>
              </a:rPr>
              <a:t>синквейна</a:t>
            </a:r>
            <a:r>
              <a:rPr lang="ru-RU" sz="2000" b="1" dirty="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a:p>
            <a:pPr marL="0" indent="0" eaLnBrk="1" fontAlgn="auto" hangingPunct="1">
              <a:spcAft>
                <a:spcPts val="0"/>
              </a:spcAft>
              <a:buClr>
                <a:schemeClr val="accent3"/>
              </a:buClr>
              <a:buFont typeface="Arial" panose="020B0604020202020204" pitchFamily="34" charset="0"/>
              <a:buNone/>
              <a:defRPr/>
            </a:pPr>
            <a:r>
              <a:rPr lang="ru-RU" sz="2000" dirty="0">
                <a:latin typeface="Times New Roman" panose="02020603050405020304" pitchFamily="18" charset="0"/>
                <a:cs typeface="Times New Roman" panose="02020603050405020304" pitchFamily="18" charset="0"/>
              </a:rPr>
              <a:t>1 строка – одно слово, обычно существительное, отражающее главную идею;</a:t>
            </a:r>
          </a:p>
          <a:p>
            <a:pPr marL="0" indent="0" eaLnBrk="1" fontAlgn="auto" hangingPunct="1">
              <a:spcAft>
                <a:spcPts val="0"/>
              </a:spcAft>
              <a:buClr>
                <a:schemeClr val="accent3"/>
              </a:buClr>
              <a:buFont typeface="Arial" panose="020B0604020202020204" pitchFamily="34" charset="0"/>
              <a:buNone/>
              <a:defRPr/>
            </a:pPr>
            <a:r>
              <a:rPr lang="ru-RU" sz="2000" dirty="0">
                <a:latin typeface="Times New Roman" panose="02020603050405020304" pitchFamily="18" charset="0"/>
                <a:cs typeface="Times New Roman" panose="02020603050405020304" pitchFamily="18" charset="0"/>
              </a:rPr>
              <a:t>2 строка – два слова, прилагательные, описывающие основную мысль;</a:t>
            </a:r>
          </a:p>
          <a:p>
            <a:pPr marL="0" indent="0" eaLnBrk="1" fontAlgn="auto" hangingPunct="1">
              <a:spcAft>
                <a:spcPts val="0"/>
              </a:spcAft>
              <a:buClr>
                <a:schemeClr val="accent3"/>
              </a:buClr>
              <a:buFont typeface="Arial" panose="020B0604020202020204" pitchFamily="34" charset="0"/>
              <a:buNone/>
              <a:defRPr/>
            </a:pPr>
            <a:r>
              <a:rPr lang="ru-RU" sz="2000" dirty="0">
                <a:latin typeface="Times New Roman" panose="02020603050405020304" pitchFamily="18" charset="0"/>
                <a:cs typeface="Times New Roman" panose="02020603050405020304" pitchFamily="18" charset="0"/>
              </a:rPr>
              <a:t>3 строка – три слова, глаголы, описывающие действия в рамках темы;</a:t>
            </a:r>
          </a:p>
          <a:p>
            <a:pPr marL="0" indent="0" eaLnBrk="1" fontAlgn="auto" hangingPunct="1">
              <a:spcAft>
                <a:spcPts val="0"/>
              </a:spcAft>
              <a:buClr>
                <a:schemeClr val="accent3"/>
              </a:buClr>
              <a:buFont typeface="Arial" panose="020B0604020202020204" pitchFamily="34" charset="0"/>
              <a:buNone/>
              <a:defRPr/>
            </a:pPr>
            <a:r>
              <a:rPr lang="ru-RU" sz="2000" dirty="0">
                <a:latin typeface="Times New Roman" panose="02020603050405020304" pitchFamily="18" charset="0"/>
                <a:cs typeface="Times New Roman" panose="02020603050405020304" pitchFamily="18" charset="0"/>
              </a:rPr>
              <a:t>4 строка - фраза из нескольких слов, выражающая отношение к теме;</a:t>
            </a:r>
          </a:p>
          <a:p>
            <a:pPr marL="0" indent="0" eaLnBrk="1" fontAlgn="auto" hangingPunct="1">
              <a:spcAft>
                <a:spcPts val="0"/>
              </a:spcAft>
              <a:buClr>
                <a:schemeClr val="accent3"/>
              </a:buClr>
              <a:buFont typeface="Arial" panose="020B0604020202020204" pitchFamily="34" charset="0"/>
              <a:buNone/>
              <a:defRPr/>
            </a:pPr>
            <a:r>
              <a:rPr lang="ru-RU" sz="2000" dirty="0">
                <a:latin typeface="Times New Roman" panose="02020603050405020304" pitchFamily="18" charset="0"/>
                <a:cs typeface="Times New Roman" panose="02020603050405020304" pitchFamily="18" charset="0"/>
              </a:rPr>
              <a:t>5 строка – одно слово (ассоциация, синоним к теме, обычно существительное, допускается описательный оборот, эмоциональное отношение к теме).</a:t>
            </a:r>
          </a:p>
          <a:p>
            <a:pPr marL="0" indent="0" eaLnBrk="1" fontAlgn="auto" hangingPunct="1">
              <a:spcAft>
                <a:spcPts val="0"/>
              </a:spcAft>
              <a:buClr>
                <a:schemeClr val="accent3"/>
              </a:buClr>
              <a:buFont typeface="Arial" panose="020B0604020202020204" pitchFamily="34" charset="0"/>
              <a:buNone/>
              <a:defRPr/>
            </a:pPr>
            <a:r>
              <a:rPr lang="ru-RU" sz="2000" b="1" dirty="0">
                <a:latin typeface="Times New Roman" panose="02020603050405020304" pitchFamily="18" charset="0"/>
                <a:cs typeface="Times New Roman" panose="02020603050405020304" pitchFamily="18" charset="0"/>
              </a:rPr>
              <a:t>2) Составить сказку про алюминий или его соединения</a:t>
            </a:r>
            <a:endParaRPr lang="ru-RU" sz="2000" dirty="0">
              <a:latin typeface="Times New Roman" panose="02020603050405020304" pitchFamily="18" charset="0"/>
              <a:cs typeface="Times New Roman" panose="02020603050405020304" pitchFamily="18" charset="0"/>
            </a:endParaRPr>
          </a:p>
          <a:p>
            <a:pPr marL="274320" indent="-274320" eaLnBrk="1" fontAlgn="auto" hangingPunct="1">
              <a:spcAft>
                <a:spcPts val="0"/>
              </a:spcAft>
              <a:buClr>
                <a:schemeClr val="accent3"/>
              </a:buClr>
              <a:buFont typeface="Arial" panose="020B0604020202020204" pitchFamily="34" charset="0"/>
              <a:buChar char="•"/>
              <a:defRPr/>
            </a:pPr>
            <a:endParaRPr lang="ru-RU" sz="2000" dirty="0">
              <a:latin typeface="Times New Roman" panose="02020603050405020304" pitchFamily="18" charset="0"/>
              <a:cs typeface="Times New Roman" panose="02020603050405020304" pitchFamily="18" charset="0"/>
            </a:endParaRPr>
          </a:p>
        </p:txBody>
      </p:sp>
      <p:pic>
        <p:nvPicPr>
          <p:cNvPr id="8" name="Рисунок 7" descr="978-5-358-07503-0.jpg"/>
          <p:cNvPicPr>
            <a:picLocks noChangeAspect="1"/>
          </p:cNvPicPr>
          <p:nvPr/>
        </p:nvPicPr>
        <p:blipFill>
          <a:blip r:embed="rId2" cstate="email"/>
          <a:stretch>
            <a:fillRect/>
          </a:stretch>
        </p:blipFill>
        <p:spPr>
          <a:xfrm>
            <a:off x="7092950" y="765175"/>
            <a:ext cx="1550988" cy="2308225"/>
          </a:xfrm>
          <a:prstGeom prst="rect">
            <a:avLst/>
          </a:prstGeom>
          <a:ln w="12700">
            <a:solidFill>
              <a:schemeClr val="accent1">
                <a:lumMod val="50000"/>
              </a:schemeClr>
            </a:solid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Содержимое 3" descr="587_html_14dc7d6f.jpg 1.jpg"/>
          <p:cNvPicPr>
            <a:picLocks noGrp="1" noChangeAspect="1"/>
          </p:cNvPicPr>
          <p:nvPr>
            <p:ph idx="1"/>
          </p:nvPr>
        </p:nvPicPr>
        <p:blipFill>
          <a:blip r:embed="rId2" cstate="email"/>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492500" y="2349500"/>
            <a:ext cx="2375971" cy="2646878"/>
          </a:xfrm>
          <a:prstGeom prst="rect">
            <a:avLst/>
          </a:prstGeom>
          <a:noFill/>
          <a:ln w="9525">
            <a:noFill/>
            <a:miter lim="800000"/>
            <a:headEnd/>
            <a:tailEnd/>
          </a:ln>
        </p:spPr>
        <p:txBody>
          <a:bodyPr wrap="none">
            <a:spAutoFit/>
          </a:bodyPr>
          <a:lstStyle/>
          <a:p>
            <a:pPr eaLnBrk="1" hangingPunct="1">
              <a:defRPr/>
            </a:pPr>
            <a:r>
              <a:rPr lang="en-US" sz="16600" b="1" i="1" dirty="0">
                <a:ln w="25400">
                  <a:solidFill>
                    <a:schemeClr val="accent1">
                      <a:lumMod val="50000"/>
                    </a:schemeClr>
                  </a:solidFill>
                </a:ln>
                <a:solidFill>
                  <a:srgbClr val="FFCC66"/>
                </a:solidFill>
                <a:latin typeface="Calibri" pitchFamily="34" charset="0"/>
              </a:rPr>
              <a:t>AL</a:t>
            </a:r>
            <a:endParaRPr lang="ru-RU" sz="16600" b="1" i="1" dirty="0">
              <a:ln w="25400">
                <a:solidFill>
                  <a:schemeClr val="accent1">
                    <a:lumMod val="50000"/>
                  </a:schemeClr>
                </a:solidFill>
              </a:ln>
              <a:solidFill>
                <a:srgbClr val="FFCC66"/>
              </a:solidFill>
              <a:latin typeface="Calibri" pitchFamily="34" charset="0"/>
            </a:endParaRPr>
          </a:p>
        </p:txBody>
      </p:sp>
      <p:sp>
        <p:nvSpPr>
          <p:cNvPr id="3" name="Стрелка вверх 2"/>
          <p:cNvSpPr/>
          <p:nvPr/>
        </p:nvSpPr>
        <p:spPr>
          <a:xfrm>
            <a:off x="4572000" y="1865313"/>
            <a:ext cx="484188" cy="979487"/>
          </a:xfrm>
          <a:prstGeom prst="upArrow">
            <a:avLst/>
          </a:prstGeom>
          <a:solidFill>
            <a:schemeClr val="accent2">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4" name="TextBox 3"/>
          <p:cNvSpPr txBox="1">
            <a:spLocks noChangeArrowheads="1"/>
          </p:cNvSpPr>
          <p:nvPr/>
        </p:nvSpPr>
        <p:spPr bwMode="auto">
          <a:xfrm>
            <a:off x="2792413" y="481013"/>
            <a:ext cx="3613150" cy="1385887"/>
          </a:xfrm>
          <a:prstGeom prst="rect">
            <a:avLst/>
          </a:prstGeom>
          <a:noFill/>
          <a:ln w="9525">
            <a:noFill/>
            <a:miter lim="800000"/>
            <a:headEnd/>
            <a:tailEnd/>
          </a:ln>
        </p:spPr>
        <p:txBody>
          <a:bodyPr>
            <a:spAutoFit/>
          </a:bodyPr>
          <a:lstStyle/>
          <a:p>
            <a:pPr algn="ctr" eaLnBrk="1" hangingPunct="1"/>
            <a:r>
              <a:rPr lang="ru-RU" sz="2800" b="1" i="1">
                <a:latin typeface="Times New Roman" pitchFamily="18" charset="0"/>
                <a:cs typeface="Times New Roman" pitchFamily="18" charset="0"/>
              </a:rPr>
              <a:t>Элемент </a:t>
            </a:r>
            <a:r>
              <a:rPr lang="en-US" sz="2800" b="1" i="1">
                <a:latin typeface="Times New Roman" pitchFamily="18" charset="0"/>
                <a:cs typeface="Times New Roman" pitchFamily="18" charset="0"/>
              </a:rPr>
              <a:t>III</a:t>
            </a:r>
            <a:r>
              <a:rPr lang="ru-RU" sz="2800" b="1" i="1">
                <a:latin typeface="Times New Roman" pitchFamily="18" charset="0"/>
                <a:cs typeface="Times New Roman" pitchFamily="18" charset="0"/>
              </a:rPr>
              <a:t>(</a:t>
            </a:r>
            <a:r>
              <a:rPr lang="en-US" sz="2800" b="1" i="1">
                <a:latin typeface="Times New Roman" pitchFamily="18" charset="0"/>
                <a:cs typeface="Times New Roman" pitchFamily="18" charset="0"/>
              </a:rPr>
              <a:t>A</a:t>
            </a:r>
            <a:r>
              <a:rPr lang="ru-RU" sz="2800" b="1" i="1">
                <a:latin typeface="Times New Roman" pitchFamily="18" charset="0"/>
                <a:cs typeface="Times New Roman" pitchFamily="18" charset="0"/>
              </a:rPr>
              <a:t>)</a:t>
            </a:r>
            <a:endParaRPr lang="en-US" sz="2800" b="1" i="1">
              <a:latin typeface="Times New Roman" pitchFamily="18" charset="0"/>
              <a:cs typeface="Times New Roman" pitchFamily="18" charset="0"/>
            </a:endParaRPr>
          </a:p>
          <a:p>
            <a:pPr algn="ctr" eaLnBrk="1" hangingPunct="1"/>
            <a:r>
              <a:rPr lang="ru-RU" sz="2800" b="1" i="1">
                <a:latin typeface="Times New Roman" pitchFamily="18" charset="0"/>
                <a:cs typeface="Times New Roman" pitchFamily="18" charset="0"/>
              </a:rPr>
              <a:t>группы таблицы Д.И.Менделеева</a:t>
            </a:r>
          </a:p>
        </p:txBody>
      </p:sp>
      <p:sp>
        <p:nvSpPr>
          <p:cNvPr id="5" name="Стрелка влево 4"/>
          <p:cNvSpPr/>
          <p:nvPr/>
        </p:nvSpPr>
        <p:spPr>
          <a:xfrm>
            <a:off x="2627313" y="3357563"/>
            <a:ext cx="977900" cy="484187"/>
          </a:xfrm>
          <a:prstGeom prst="leftArrow">
            <a:avLst/>
          </a:prstGeom>
          <a:solidFill>
            <a:schemeClr val="accent2">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6" name="TextBox 5"/>
          <p:cNvSpPr txBox="1">
            <a:spLocks noChangeArrowheads="1"/>
          </p:cNvSpPr>
          <p:nvPr/>
        </p:nvSpPr>
        <p:spPr bwMode="auto">
          <a:xfrm>
            <a:off x="179388" y="2924175"/>
            <a:ext cx="2352675" cy="1384300"/>
          </a:xfrm>
          <a:prstGeom prst="rect">
            <a:avLst/>
          </a:prstGeom>
          <a:noFill/>
          <a:ln w="9525">
            <a:noFill/>
            <a:miter lim="800000"/>
            <a:headEnd/>
            <a:tailEnd/>
          </a:ln>
        </p:spPr>
        <p:txBody>
          <a:bodyPr wrap="none">
            <a:spAutoFit/>
          </a:bodyPr>
          <a:lstStyle/>
          <a:p>
            <a:pPr algn="ctr" eaLnBrk="1" hangingPunct="1"/>
            <a:r>
              <a:rPr lang="ru-RU" sz="2800" b="1" i="1">
                <a:latin typeface="Times New Roman" pitchFamily="18" charset="0"/>
                <a:cs typeface="Times New Roman" pitchFamily="18" charset="0"/>
              </a:rPr>
              <a:t>Элемент </a:t>
            </a:r>
          </a:p>
          <a:p>
            <a:pPr algn="ctr" eaLnBrk="1" hangingPunct="1"/>
            <a:r>
              <a:rPr lang="ru-RU" sz="2800" b="1" i="1">
                <a:latin typeface="Times New Roman" pitchFamily="18" charset="0"/>
                <a:cs typeface="Times New Roman" pitchFamily="18" charset="0"/>
              </a:rPr>
              <a:t>с порядковым</a:t>
            </a:r>
          </a:p>
          <a:p>
            <a:pPr algn="ctr" eaLnBrk="1" hangingPunct="1"/>
            <a:r>
              <a:rPr lang="ru-RU" sz="2800" b="1" i="1">
                <a:latin typeface="Times New Roman" pitchFamily="18" charset="0"/>
                <a:cs typeface="Times New Roman" pitchFamily="18" charset="0"/>
              </a:rPr>
              <a:t> № 13        </a:t>
            </a:r>
          </a:p>
        </p:txBody>
      </p:sp>
      <p:sp>
        <p:nvSpPr>
          <p:cNvPr id="7" name="Стрелка вправо 6"/>
          <p:cNvSpPr/>
          <p:nvPr/>
        </p:nvSpPr>
        <p:spPr>
          <a:xfrm>
            <a:off x="5795963" y="3389313"/>
            <a:ext cx="977900" cy="484187"/>
          </a:xfrm>
          <a:prstGeom prst="rightArrow">
            <a:avLst/>
          </a:prstGeom>
          <a:solidFill>
            <a:schemeClr val="accent2">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8" name="TextBox 7"/>
          <p:cNvSpPr txBox="1">
            <a:spLocks noChangeArrowheads="1"/>
          </p:cNvSpPr>
          <p:nvPr/>
        </p:nvSpPr>
        <p:spPr bwMode="auto">
          <a:xfrm>
            <a:off x="6948488" y="2924175"/>
            <a:ext cx="1800225" cy="1384300"/>
          </a:xfrm>
          <a:prstGeom prst="rect">
            <a:avLst/>
          </a:prstGeom>
          <a:noFill/>
          <a:ln w="9525">
            <a:noFill/>
            <a:miter lim="800000"/>
            <a:headEnd/>
            <a:tailEnd/>
          </a:ln>
        </p:spPr>
        <p:txBody>
          <a:bodyPr>
            <a:spAutoFit/>
          </a:bodyPr>
          <a:lstStyle/>
          <a:p>
            <a:pPr algn="ctr" eaLnBrk="1" hangingPunct="1"/>
            <a:r>
              <a:rPr lang="ru-RU" sz="2800" b="1" i="1">
                <a:latin typeface="Times New Roman" pitchFamily="18" charset="0"/>
                <a:cs typeface="Times New Roman" pitchFamily="18" charset="0"/>
              </a:rPr>
              <a:t>Элемент 3 -его</a:t>
            </a:r>
          </a:p>
          <a:p>
            <a:pPr algn="ctr" eaLnBrk="1" hangingPunct="1"/>
            <a:r>
              <a:rPr lang="ru-RU" sz="2800" b="1" i="1">
                <a:latin typeface="Times New Roman" pitchFamily="18" charset="0"/>
                <a:cs typeface="Times New Roman" pitchFamily="18" charset="0"/>
              </a:rPr>
              <a:t>периода</a:t>
            </a:r>
          </a:p>
        </p:txBody>
      </p:sp>
      <p:sp>
        <p:nvSpPr>
          <p:cNvPr id="9" name="Стрелка вниз 8"/>
          <p:cNvSpPr/>
          <p:nvPr/>
        </p:nvSpPr>
        <p:spPr>
          <a:xfrm>
            <a:off x="4511675" y="4635500"/>
            <a:ext cx="484188" cy="977900"/>
          </a:xfrm>
          <a:prstGeom prst="downArrow">
            <a:avLst/>
          </a:prstGeom>
          <a:solidFill>
            <a:schemeClr val="accent2">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10" name="TextBox 9"/>
          <p:cNvSpPr txBox="1">
            <a:spLocks noChangeArrowheads="1"/>
          </p:cNvSpPr>
          <p:nvPr/>
        </p:nvSpPr>
        <p:spPr bwMode="auto">
          <a:xfrm>
            <a:off x="971550" y="5732463"/>
            <a:ext cx="7645400" cy="523875"/>
          </a:xfrm>
          <a:prstGeom prst="rect">
            <a:avLst/>
          </a:prstGeom>
          <a:noFill/>
          <a:ln w="9525">
            <a:noFill/>
            <a:miter lim="800000"/>
            <a:headEnd/>
            <a:tailEnd/>
          </a:ln>
        </p:spPr>
        <p:txBody>
          <a:bodyPr wrap="none">
            <a:spAutoFit/>
          </a:bodyPr>
          <a:lstStyle/>
          <a:p>
            <a:pPr eaLnBrk="1" hangingPunct="1"/>
            <a:r>
              <a:rPr lang="ru-RU" sz="2800" b="1" i="1">
                <a:latin typeface="Times New Roman" pitchFamily="18" charset="0"/>
                <a:cs typeface="Times New Roman" pitchFamily="18" charset="0"/>
              </a:rPr>
              <a:t>Третий по распространённости в земной коре</a:t>
            </a:r>
          </a:p>
        </p:txBody>
      </p:sp>
      <p:pic>
        <p:nvPicPr>
          <p:cNvPr id="13" name="Рисунок 12" descr="chern_metalloprokat.jpg"/>
          <p:cNvPicPr>
            <a:picLocks noChangeAspect="1"/>
          </p:cNvPicPr>
          <p:nvPr/>
        </p:nvPicPr>
        <p:blipFill>
          <a:blip r:embed="rId2" cstate="email"/>
          <a:stretch>
            <a:fillRect/>
          </a:stretch>
        </p:blipFill>
        <p:spPr>
          <a:xfrm>
            <a:off x="6084888" y="981075"/>
            <a:ext cx="2867025" cy="1519238"/>
          </a:xfrm>
          <a:prstGeom prst="rect">
            <a:avLst/>
          </a:prstGeom>
          <a:ln w="12700">
            <a:solidFill>
              <a:schemeClr val="accent1">
                <a:lumMod val="50000"/>
              </a:schemeClr>
            </a:solidFill>
          </a:ln>
        </p:spPr>
      </p:pic>
      <p:pic>
        <p:nvPicPr>
          <p:cNvPr id="14" name="Рисунок 13" descr="31982.jpg"/>
          <p:cNvPicPr>
            <a:picLocks noChangeAspect="1"/>
          </p:cNvPicPr>
          <p:nvPr/>
        </p:nvPicPr>
        <p:blipFill>
          <a:blip r:embed="rId3" cstate="email"/>
          <a:stretch>
            <a:fillRect/>
          </a:stretch>
        </p:blipFill>
        <p:spPr>
          <a:xfrm>
            <a:off x="323850" y="908050"/>
            <a:ext cx="2768600" cy="1847850"/>
          </a:xfrm>
          <a:prstGeom prst="rect">
            <a:avLst/>
          </a:prstGeom>
          <a:ln w="12700">
            <a:solidFill>
              <a:schemeClr val="accent1">
                <a:lumMod val="50000"/>
              </a:schemeClr>
            </a:solid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nodeType="afterGroup">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500"/>
                                        <p:tgtEl>
                                          <p:spTgt spid="6"/>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nodeType="afterGroup">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500"/>
                                        <p:tgtEl>
                                          <p:spTgt spid="4"/>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nodeType="afterGroup">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500"/>
                                        <p:tgtEl>
                                          <p:spTgt spid="8"/>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nodeType="afterGroup">
                            <p:stCondLst>
                              <p:cond delay="4000"/>
                            </p:stCondLst>
                            <p:childTnLst>
                              <p:par>
                                <p:cTn id="37" presetID="1" presetClass="entr" presetSubtype="0" fill="hold" grpId="0" nodeType="afterEffect">
                                  <p:stCondLst>
                                    <p:cond delay="0"/>
                                  </p:stCondLst>
                                  <p:childTnLst>
                                    <p:set>
                                      <p:cBhvr>
                                        <p:cTn id="38"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utoUpdateAnimBg="0"/>
      <p:bldP spid="5" grpId="0" animBg="1" autoUpdateAnimBg="0"/>
      <p:bldP spid="6" grpId="0" autoUpdateAnimBg="0"/>
      <p:bldP spid="7" grpId="0" animBg="1" autoUpdateAnimBg="0"/>
      <p:bldP spid="8" grpId="0" autoUpdateAnimBg="0"/>
      <p:bldP spid="9" grpId="0" animBg="1" autoUpdateAnimBg="0"/>
      <p:bldP spid="1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Прямоугольник 1"/>
          <p:cNvSpPr>
            <a:spLocks noChangeArrowheads="1"/>
          </p:cNvSpPr>
          <p:nvPr/>
        </p:nvSpPr>
        <p:spPr bwMode="auto">
          <a:xfrm>
            <a:off x="2124075" y="115888"/>
            <a:ext cx="4895850" cy="647700"/>
          </a:xfrm>
          <a:prstGeom prst="rect">
            <a:avLst/>
          </a:prstGeom>
          <a:noFill/>
          <a:ln w="9525">
            <a:noFill/>
            <a:miter lim="800000"/>
            <a:headEnd/>
            <a:tailEnd/>
          </a:ln>
        </p:spPr>
        <p:txBody>
          <a:bodyPr>
            <a:spAutoFit/>
          </a:bodyPr>
          <a:lstStyle/>
          <a:p>
            <a:pPr eaLnBrk="1" hangingPunct="1"/>
            <a:r>
              <a:rPr lang="ru-RU" sz="3600">
                <a:latin typeface="Times New Roman" pitchFamily="18" charset="0"/>
                <a:cs typeface="Times New Roman" pitchFamily="18" charset="0"/>
              </a:rPr>
              <a:t>Получение алюминия</a:t>
            </a:r>
          </a:p>
        </p:txBody>
      </p:sp>
      <p:sp>
        <p:nvSpPr>
          <p:cNvPr id="6147" name="Прямоугольник 2"/>
          <p:cNvSpPr>
            <a:spLocks noChangeArrowheads="1"/>
          </p:cNvSpPr>
          <p:nvPr/>
        </p:nvSpPr>
        <p:spPr bwMode="auto">
          <a:xfrm>
            <a:off x="3492500" y="765175"/>
            <a:ext cx="5327650" cy="3170238"/>
          </a:xfrm>
          <a:prstGeom prst="rect">
            <a:avLst/>
          </a:prstGeom>
          <a:noFill/>
          <a:ln w="9525">
            <a:noFill/>
            <a:miter lim="800000"/>
            <a:headEnd/>
            <a:tailEnd/>
          </a:ln>
        </p:spPr>
        <p:txBody>
          <a:bodyPr>
            <a:spAutoFit/>
          </a:bodyPr>
          <a:lstStyle/>
          <a:p>
            <a:pPr eaLnBrk="1" hangingPunct="1"/>
            <a:r>
              <a:rPr lang="ru-RU" sz="2000">
                <a:latin typeface="Times New Roman" pitchFamily="18" charset="0"/>
                <a:cs typeface="Times New Roman" pitchFamily="18" charset="0"/>
              </a:rPr>
              <a:t>Современный метод получения был разработан независимо друг от друга американцем Чарльзом Холлом и французом Полем Эру в 1886 году.</a:t>
            </a:r>
          </a:p>
          <a:p>
            <a:pPr eaLnBrk="1" hangingPunct="1"/>
            <a:r>
              <a:rPr lang="ru-RU" sz="2000">
                <a:latin typeface="Times New Roman" pitchFamily="18" charset="0"/>
                <a:cs typeface="Times New Roman" pitchFamily="18" charset="0"/>
              </a:rPr>
              <a:t> Он заключается в растворении оксида алюминия в расплаве криолита с последующим электролизом с использованием расходуемых коксовых или графитовых электродов.</a:t>
            </a:r>
          </a:p>
          <a:p>
            <a:pPr eaLnBrk="1" hangingPunct="1"/>
            <a:r>
              <a:rPr lang="ru-RU" sz="2000">
                <a:latin typeface="Times New Roman" pitchFamily="18" charset="0"/>
                <a:cs typeface="Times New Roman" pitchFamily="18" charset="0"/>
              </a:rPr>
              <a:t>  </a:t>
            </a:r>
          </a:p>
        </p:txBody>
      </p:sp>
      <p:pic>
        <p:nvPicPr>
          <p:cNvPr id="6148" name="Picture 7" descr="http://www.uran.ru/rasrabotki/2008/section4/s4_5_2008_f1.jpg">
            <a:hlinkClick r:id="rId2"/>
          </p:cNvPr>
          <p:cNvPicPr>
            <a:picLocks noChangeAspect="1" noChangeArrowheads="1"/>
          </p:cNvPicPr>
          <p:nvPr/>
        </p:nvPicPr>
        <p:blipFill>
          <a:blip r:embed="rId3" cstate="email"/>
          <a:srcRect/>
          <a:stretch>
            <a:fillRect/>
          </a:stretch>
        </p:blipFill>
        <p:spPr bwMode="auto">
          <a:xfrm>
            <a:off x="4572000" y="3716338"/>
            <a:ext cx="4294188" cy="2665412"/>
          </a:xfrm>
          <a:prstGeom prst="rect">
            <a:avLst/>
          </a:prstGeom>
          <a:noFill/>
          <a:ln w="12700">
            <a:solidFill>
              <a:schemeClr val="accent1">
                <a:lumMod val="50000"/>
              </a:schemeClr>
            </a:solidFill>
            <a:miter lim="800000"/>
            <a:headEnd/>
            <a:tailEnd/>
          </a:ln>
        </p:spPr>
      </p:pic>
      <p:pic>
        <p:nvPicPr>
          <p:cNvPr id="6149" name="Рисунок 4" descr="2425_Proizvodstvo-alyuminiya-2_jpg-293x250.jpg"/>
          <p:cNvPicPr>
            <a:picLocks noChangeAspect="1"/>
          </p:cNvPicPr>
          <p:nvPr/>
        </p:nvPicPr>
        <p:blipFill>
          <a:blip r:embed="rId4" cstate="email"/>
          <a:srcRect/>
          <a:stretch>
            <a:fillRect/>
          </a:stretch>
        </p:blipFill>
        <p:spPr bwMode="auto">
          <a:xfrm>
            <a:off x="468313" y="981075"/>
            <a:ext cx="2790825" cy="2381250"/>
          </a:xfrm>
          <a:prstGeom prst="rect">
            <a:avLst/>
          </a:prstGeom>
          <a:noFill/>
          <a:ln w="12700">
            <a:solidFill>
              <a:schemeClr val="accent1">
                <a:lumMod val="50000"/>
              </a:schemeClr>
            </a:solidFill>
            <a:miter lim="800000"/>
            <a:headEnd/>
            <a:tailEnd/>
          </a:ln>
        </p:spPr>
      </p:pic>
      <p:pic>
        <p:nvPicPr>
          <p:cNvPr id="6150" name="Рисунок 6" descr="untitled.png"/>
          <p:cNvPicPr>
            <a:picLocks noChangeAspect="1"/>
          </p:cNvPicPr>
          <p:nvPr/>
        </p:nvPicPr>
        <p:blipFill>
          <a:blip r:embed="rId5" cstate="email"/>
          <a:srcRect/>
          <a:stretch>
            <a:fillRect/>
          </a:stretch>
        </p:blipFill>
        <p:spPr bwMode="auto">
          <a:xfrm>
            <a:off x="323850" y="3644900"/>
            <a:ext cx="4000500" cy="2895600"/>
          </a:xfrm>
          <a:prstGeom prst="rect">
            <a:avLst/>
          </a:prstGeom>
          <a:noFill/>
          <a:ln w="12700">
            <a:solidFill>
              <a:schemeClr val="accent1">
                <a:lumMod val="50000"/>
              </a:schemeClr>
            </a:solid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Прямоугольник 2"/>
          <p:cNvSpPr>
            <a:spLocks noChangeArrowheads="1"/>
          </p:cNvSpPr>
          <p:nvPr/>
        </p:nvSpPr>
        <p:spPr bwMode="auto">
          <a:xfrm>
            <a:off x="1331913" y="692150"/>
            <a:ext cx="2371725" cy="584200"/>
          </a:xfrm>
          <a:prstGeom prst="rect">
            <a:avLst/>
          </a:prstGeom>
          <a:noFill/>
          <a:ln w="9525">
            <a:noFill/>
            <a:miter lim="800000"/>
            <a:headEnd/>
            <a:tailEnd/>
          </a:ln>
        </p:spPr>
        <p:txBody>
          <a:bodyPr wrap="none">
            <a:spAutoFit/>
          </a:bodyPr>
          <a:lstStyle/>
          <a:p>
            <a:pPr eaLnBrk="1" hangingPunct="1"/>
            <a:r>
              <a:rPr lang="ru-RU" sz="3200">
                <a:latin typeface="Times New Roman" pitchFamily="18" charset="0"/>
                <a:cs typeface="Times New Roman" pitchFamily="18" charset="0"/>
              </a:rPr>
              <a:t>Чарльз Холл</a:t>
            </a:r>
          </a:p>
        </p:txBody>
      </p:sp>
      <p:pic>
        <p:nvPicPr>
          <p:cNvPr id="4" name="Picture 4" descr="File:CharlesMartinHall.jpg"/>
          <p:cNvPicPr>
            <a:picLocks noChangeAspect="1" noChangeArrowheads="1"/>
          </p:cNvPicPr>
          <p:nvPr/>
        </p:nvPicPr>
        <p:blipFill>
          <a:blip r:embed="rId2" cstate="email"/>
          <a:srcRect/>
          <a:stretch>
            <a:fillRect/>
          </a:stretch>
        </p:blipFill>
        <p:spPr bwMode="auto">
          <a:xfrm>
            <a:off x="5364163" y="1557338"/>
            <a:ext cx="3429000" cy="4254500"/>
          </a:xfrm>
          <a:prstGeom prst="rect">
            <a:avLst/>
          </a:prstGeom>
          <a:noFill/>
          <a:ln w="12700">
            <a:solidFill>
              <a:schemeClr val="accent3">
                <a:lumMod val="50000"/>
              </a:schemeClr>
            </a:solidFill>
            <a:miter lim="800000"/>
            <a:headEnd/>
            <a:tailEnd/>
          </a:ln>
        </p:spPr>
      </p:pic>
      <p:sp>
        <p:nvSpPr>
          <p:cNvPr id="7172" name="Прямоугольник 5"/>
          <p:cNvSpPr>
            <a:spLocks noChangeArrowheads="1"/>
          </p:cNvSpPr>
          <p:nvPr/>
        </p:nvSpPr>
        <p:spPr bwMode="auto">
          <a:xfrm>
            <a:off x="250825" y="1412875"/>
            <a:ext cx="4826000" cy="4400550"/>
          </a:xfrm>
          <a:prstGeom prst="rect">
            <a:avLst/>
          </a:prstGeom>
          <a:noFill/>
          <a:ln w="9525">
            <a:noFill/>
            <a:miter lim="800000"/>
            <a:headEnd/>
            <a:tailEnd/>
          </a:ln>
        </p:spPr>
        <p:txBody>
          <a:bodyPr>
            <a:spAutoFit/>
          </a:bodyPr>
          <a:lstStyle/>
          <a:p>
            <a:pPr eaLnBrk="1" hangingPunct="1"/>
            <a:r>
              <a:rPr lang="ru-RU" sz="2000">
                <a:latin typeface="Times New Roman" pitchFamily="18" charset="0"/>
                <a:cs typeface="Times New Roman" pitchFamily="18" charset="0"/>
              </a:rPr>
              <a:t>Холл Чарльз (1863 – 1914)- американский инженер-химик.</a:t>
            </a:r>
          </a:p>
          <a:p>
            <a:pPr eaLnBrk="1" hangingPunct="1"/>
            <a:r>
              <a:rPr lang="ru-RU" sz="2000">
                <a:latin typeface="Times New Roman" pitchFamily="18" charset="0"/>
                <a:cs typeface="Times New Roman" pitchFamily="18" charset="0"/>
              </a:rPr>
              <a:t>Будучи студентом Оберлинского колледжа, на лекциях узнал, что можно разбогатеть и получить благодарность человечества</a:t>
            </a:r>
            <a:r>
              <a:rPr lang="en-US" sz="2000">
                <a:latin typeface="Times New Roman" pitchFamily="18" charset="0"/>
                <a:cs typeface="Times New Roman" pitchFamily="18" charset="0"/>
              </a:rPr>
              <a:t>,</a:t>
            </a:r>
            <a:r>
              <a:rPr lang="ru-RU" sz="2000">
                <a:latin typeface="Times New Roman" pitchFamily="18" charset="0"/>
                <a:cs typeface="Times New Roman" pitchFamily="18" charset="0"/>
              </a:rPr>
              <a:t> если изобрести способ получения алюминия в промышленных масштабах. Как одержимый, Чарльз проводил эксперименты по выработке алюминия путем электролиза криолитно-глиноземного расплава. 23 февраля 1886 года спустя год после окончания</a:t>
            </a:r>
          </a:p>
          <a:p>
            <a:pPr eaLnBrk="1" hangingPunct="1"/>
            <a:r>
              <a:rPr lang="ru-RU" sz="2000">
                <a:latin typeface="Times New Roman" pitchFamily="18" charset="0"/>
                <a:cs typeface="Times New Roman" pitchFamily="18" charset="0"/>
              </a:rPr>
              <a:t> колледжа Чарльз получил с помощью </a:t>
            </a:r>
          </a:p>
          <a:p>
            <a:pPr eaLnBrk="1" hangingPunct="1"/>
            <a:r>
              <a:rPr lang="ru-RU" sz="2000">
                <a:latin typeface="Times New Roman" pitchFamily="18" charset="0"/>
                <a:cs typeface="Times New Roman" pitchFamily="18" charset="0"/>
              </a:rPr>
              <a:t>электролиза  первый алюминий</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File:PaulHeroult.jpg"/>
          <p:cNvPicPr>
            <a:picLocks noChangeAspect="1" noChangeArrowheads="1"/>
          </p:cNvPicPr>
          <p:nvPr/>
        </p:nvPicPr>
        <p:blipFill>
          <a:blip r:embed="rId2" cstate="email"/>
          <a:srcRect/>
          <a:stretch>
            <a:fillRect/>
          </a:stretch>
        </p:blipFill>
        <p:spPr bwMode="auto">
          <a:xfrm>
            <a:off x="5286375" y="1214438"/>
            <a:ext cx="3575050" cy="5016500"/>
          </a:xfrm>
          <a:prstGeom prst="rect">
            <a:avLst/>
          </a:prstGeom>
          <a:noFill/>
          <a:ln w="12700">
            <a:solidFill>
              <a:schemeClr val="accent3">
                <a:lumMod val="50000"/>
              </a:schemeClr>
            </a:solidFill>
            <a:miter lim="800000"/>
            <a:headEnd/>
            <a:tailEnd/>
          </a:ln>
        </p:spPr>
      </p:pic>
      <p:sp>
        <p:nvSpPr>
          <p:cNvPr id="8195" name="Text Box 4"/>
          <p:cNvSpPr txBox="1">
            <a:spLocks noChangeArrowheads="1"/>
          </p:cNvSpPr>
          <p:nvPr/>
        </p:nvSpPr>
        <p:spPr bwMode="auto">
          <a:xfrm>
            <a:off x="1331913" y="692150"/>
            <a:ext cx="2058987" cy="646113"/>
          </a:xfrm>
          <a:prstGeom prst="rect">
            <a:avLst/>
          </a:prstGeom>
          <a:noFill/>
          <a:ln w="9525">
            <a:noFill/>
            <a:miter lim="800000"/>
            <a:headEnd/>
            <a:tailEnd/>
          </a:ln>
        </p:spPr>
        <p:txBody>
          <a:bodyPr wrap="none">
            <a:spAutoFit/>
          </a:bodyPr>
          <a:lstStyle/>
          <a:p>
            <a:pPr eaLnBrk="1" hangingPunct="1"/>
            <a:r>
              <a:rPr lang="ru-RU" sz="3600">
                <a:latin typeface="Times New Roman" pitchFamily="18" charset="0"/>
                <a:cs typeface="Times New Roman" pitchFamily="18" charset="0"/>
              </a:rPr>
              <a:t>Поль Эру</a:t>
            </a:r>
          </a:p>
        </p:txBody>
      </p:sp>
      <p:sp>
        <p:nvSpPr>
          <p:cNvPr id="8196" name="Text Box 5"/>
          <p:cNvSpPr txBox="1">
            <a:spLocks noChangeArrowheads="1"/>
          </p:cNvSpPr>
          <p:nvPr/>
        </p:nvSpPr>
        <p:spPr bwMode="auto">
          <a:xfrm>
            <a:off x="357188" y="855663"/>
            <a:ext cx="4929187" cy="800100"/>
          </a:xfrm>
          <a:prstGeom prst="rect">
            <a:avLst/>
          </a:prstGeom>
          <a:noFill/>
          <a:ln w="9525">
            <a:noFill/>
            <a:miter lim="800000"/>
            <a:headEnd/>
            <a:tailEnd/>
          </a:ln>
        </p:spPr>
        <p:txBody>
          <a:bodyPr>
            <a:spAutoFit/>
          </a:bodyPr>
          <a:lstStyle/>
          <a:p>
            <a:pPr eaLnBrk="1" hangingPunct="1"/>
            <a:r>
              <a:rPr lang="ru-RU" sz="2800" b="1" i="1">
                <a:latin typeface="Calibri" pitchFamily="34" charset="0"/>
              </a:rPr>
              <a:t> </a:t>
            </a:r>
            <a:endParaRPr lang="ru-RU" i="1">
              <a:latin typeface="Calibri" pitchFamily="34" charset="0"/>
            </a:endParaRPr>
          </a:p>
          <a:p>
            <a:pPr eaLnBrk="1" hangingPunct="1"/>
            <a:endParaRPr lang="ru-RU" i="1">
              <a:latin typeface="Calibri" pitchFamily="34" charset="0"/>
            </a:endParaRPr>
          </a:p>
        </p:txBody>
      </p:sp>
      <p:sp>
        <p:nvSpPr>
          <p:cNvPr id="8197" name="Прямоугольник 4"/>
          <p:cNvSpPr>
            <a:spLocks noChangeArrowheads="1"/>
          </p:cNvSpPr>
          <p:nvPr/>
        </p:nvSpPr>
        <p:spPr bwMode="auto">
          <a:xfrm>
            <a:off x="539750" y="1557338"/>
            <a:ext cx="4572000" cy="4092575"/>
          </a:xfrm>
          <a:prstGeom prst="rect">
            <a:avLst/>
          </a:prstGeom>
          <a:noFill/>
          <a:ln w="9525">
            <a:noFill/>
            <a:miter lim="800000"/>
            <a:headEnd/>
            <a:tailEnd/>
          </a:ln>
        </p:spPr>
        <p:txBody>
          <a:bodyPr>
            <a:spAutoFit/>
          </a:bodyPr>
          <a:lstStyle/>
          <a:p>
            <a:r>
              <a:rPr lang="ru-RU" sz="2000">
                <a:latin typeface="Times New Roman" pitchFamily="18" charset="0"/>
                <a:cs typeface="Times New Roman" pitchFamily="18" charset="0"/>
              </a:rPr>
              <a:t>В начале 1886 изобрёл метод промышленного получения алюминия электролизом криолитно-глинозёмного расплава. Сообщение об этом изобретении появилось через три месяца после оформления патентной заявки на такой же способ американским химиком Ч. Холлом. В 1889 Эру сконструировал электродуговую печь для выплавки стали, названную его именем и получившую распространение сначала в Европе, а затем во всем мире. </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395288" y="115888"/>
            <a:ext cx="8229600" cy="865187"/>
          </a:xfrm>
        </p:spPr>
        <p:txBody>
          <a:bodyPr/>
          <a:lstStyle/>
          <a:p>
            <a:pPr eaLnBrk="1" hangingPunct="1"/>
            <a:r>
              <a:rPr lang="ru-RU" sz="4000" smtClean="0">
                <a:latin typeface="Times New Roman" pitchFamily="18" charset="0"/>
                <a:cs typeface="Times New Roman" pitchFamily="18" charset="0"/>
              </a:rPr>
              <a:t>История открытия алюминия</a:t>
            </a:r>
          </a:p>
        </p:txBody>
      </p:sp>
      <p:sp>
        <p:nvSpPr>
          <p:cNvPr id="9219" name="Содержимое 2"/>
          <p:cNvSpPr>
            <a:spLocks noGrp="1"/>
          </p:cNvSpPr>
          <p:nvPr>
            <p:ph idx="1"/>
          </p:nvPr>
        </p:nvSpPr>
        <p:spPr>
          <a:xfrm>
            <a:off x="179388" y="981075"/>
            <a:ext cx="6491287" cy="5472113"/>
          </a:xfrm>
        </p:spPr>
        <p:txBody>
          <a:bodyPr/>
          <a:lstStyle/>
          <a:p>
            <a:pPr eaLnBrk="1" hangingPunct="1"/>
            <a:r>
              <a:rPr lang="en-US" sz="2000" smtClean="0">
                <a:latin typeface="Times New Roman" pitchFamily="18" charset="0"/>
                <a:cs typeface="Times New Roman" pitchFamily="18" charset="0"/>
              </a:rPr>
              <a:t>«Однажды к римскому императору Тиберию пришёл незнакомец. В дар императору он принёс изготовленную им чашу из блестящего, как серебро, но чрезвычайно лёгкого металла. Мастер поведал, что получил этот металл из «глинистой земли». Но император, боясь, что обесценятся его золото и серебро, велел отрубить мастеру голову, а его мастерскую разрушить».</a:t>
            </a:r>
            <a:endParaRPr lang="ru-RU" sz="2000" smtClean="0">
              <a:latin typeface="Times New Roman" pitchFamily="18" charset="0"/>
              <a:cs typeface="Times New Roman" pitchFamily="18" charset="0"/>
            </a:endParaRPr>
          </a:p>
          <a:p>
            <a:pPr eaLnBrk="1" hangingPunct="1"/>
            <a:r>
              <a:rPr lang="en-US" sz="2000" smtClean="0">
                <a:latin typeface="Times New Roman" pitchFamily="18" charset="0"/>
                <a:cs typeface="Times New Roman" pitchFamily="18" charset="0"/>
              </a:rPr>
              <a:t>Первым изделием из алюминия были пуговицы на камзоле из одного из последних королей Франции. Король был счастлив и гордился приобретением: никто из королей и монархов Европы не имел таких пуговиц.</a:t>
            </a:r>
            <a:endParaRPr lang="ru-RU" sz="2000" smtClean="0">
              <a:latin typeface="Times New Roman" pitchFamily="18" charset="0"/>
              <a:cs typeface="Times New Roman" pitchFamily="18" charset="0"/>
            </a:endParaRPr>
          </a:p>
          <a:p>
            <a:pPr eaLnBrk="1" hangingPunct="1"/>
            <a:r>
              <a:rPr lang="en-US" sz="2000" smtClean="0">
                <a:latin typeface="Times New Roman" pitchFamily="18" charset="0"/>
                <a:cs typeface="Times New Roman" pitchFamily="18" charset="0"/>
              </a:rPr>
              <a:t>Этот металл более 30 лет украшал пальцы, шеи и уши великосветских модниц. Так как первоначально килограмм этого металла стоил на 80 рублей дешевле равного веса золота.</a:t>
            </a:r>
            <a:endParaRPr lang="ru-RU" sz="2000" smtClean="0">
              <a:latin typeface="Times New Roman" pitchFamily="18" charset="0"/>
              <a:cs typeface="Times New Roman" pitchFamily="18" charset="0"/>
            </a:endParaRPr>
          </a:p>
        </p:txBody>
      </p:sp>
      <p:pic>
        <p:nvPicPr>
          <p:cNvPr id="9220" name="Рисунок 3" descr="97887529.jpg"/>
          <p:cNvPicPr>
            <a:picLocks noChangeAspect="1"/>
          </p:cNvPicPr>
          <p:nvPr/>
        </p:nvPicPr>
        <p:blipFill>
          <a:blip r:embed="rId2" cstate="email"/>
          <a:srcRect/>
          <a:stretch>
            <a:fillRect/>
          </a:stretch>
        </p:blipFill>
        <p:spPr bwMode="auto">
          <a:xfrm>
            <a:off x="6732588" y="3068638"/>
            <a:ext cx="2112962" cy="1584325"/>
          </a:xfrm>
          <a:prstGeom prst="rect">
            <a:avLst/>
          </a:prstGeom>
          <a:noFill/>
          <a:ln w="12700">
            <a:solidFill>
              <a:schemeClr val="accent1">
                <a:lumMod val="50000"/>
              </a:schemeClr>
            </a:solidFill>
            <a:miter lim="800000"/>
            <a:headEnd/>
            <a:tailEnd/>
          </a:ln>
        </p:spPr>
      </p:pic>
      <p:pic>
        <p:nvPicPr>
          <p:cNvPr id="9221" name="Рисунок 4" descr="224277.jpg"/>
          <p:cNvPicPr>
            <a:picLocks noChangeAspect="1"/>
          </p:cNvPicPr>
          <p:nvPr/>
        </p:nvPicPr>
        <p:blipFill>
          <a:blip r:embed="rId3" cstate="email"/>
          <a:srcRect/>
          <a:stretch>
            <a:fillRect/>
          </a:stretch>
        </p:blipFill>
        <p:spPr bwMode="auto">
          <a:xfrm>
            <a:off x="6732588" y="908050"/>
            <a:ext cx="2128837" cy="2120900"/>
          </a:xfrm>
          <a:prstGeom prst="rect">
            <a:avLst/>
          </a:prstGeom>
          <a:noFill/>
          <a:ln w="12700">
            <a:solidFill>
              <a:schemeClr val="accent1">
                <a:lumMod val="50000"/>
              </a:schemeClr>
            </a:solidFill>
            <a:miter lim="800000"/>
            <a:headEnd/>
            <a:tailEnd/>
          </a:ln>
        </p:spPr>
      </p:pic>
      <p:pic>
        <p:nvPicPr>
          <p:cNvPr id="9222" name="Рисунок 5" descr="00.jpg"/>
          <p:cNvPicPr>
            <a:picLocks noChangeAspect="1"/>
          </p:cNvPicPr>
          <p:nvPr/>
        </p:nvPicPr>
        <p:blipFill>
          <a:blip r:embed="rId4" cstate="email"/>
          <a:srcRect/>
          <a:stretch>
            <a:fillRect/>
          </a:stretch>
        </p:blipFill>
        <p:spPr bwMode="auto">
          <a:xfrm>
            <a:off x="7092950" y="4868863"/>
            <a:ext cx="1765300" cy="1774825"/>
          </a:xfrm>
          <a:prstGeom prst="rect">
            <a:avLst/>
          </a:prstGeom>
          <a:noFill/>
          <a:ln w="12700">
            <a:solidFill>
              <a:schemeClr val="accent1">
                <a:lumMod val="50000"/>
              </a:schemeClr>
            </a:solid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Прямоугольник 1"/>
          <p:cNvSpPr>
            <a:spLocks noChangeArrowheads="1"/>
          </p:cNvSpPr>
          <p:nvPr/>
        </p:nvSpPr>
        <p:spPr bwMode="auto">
          <a:xfrm>
            <a:off x="841375" y="90488"/>
            <a:ext cx="7102475" cy="646112"/>
          </a:xfrm>
          <a:prstGeom prst="rect">
            <a:avLst/>
          </a:prstGeom>
          <a:noFill/>
          <a:ln w="9525">
            <a:noFill/>
            <a:miter lim="800000"/>
            <a:headEnd/>
            <a:tailEnd/>
          </a:ln>
        </p:spPr>
        <p:txBody>
          <a:bodyPr wrap="none">
            <a:spAutoFit/>
          </a:bodyPr>
          <a:lstStyle/>
          <a:p>
            <a:pPr algn="ctr" eaLnBrk="1" hangingPunct="1"/>
            <a:r>
              <a:rPr lang="ru-RU" sz="3600" b="1" i="1">
                <a:latin typeface="Times New Roman" pitchFamily="18" charset="0"/>
                <a:cs typeface="Times New Roman" pitchFamily="18" charset="0"/>
              </a:rPr>
              <a:t>Нахождение алюминия в природе</a:t>
            </a:r>
          </a:p>
        </p:txBody>
      </p:sp>
      <p:pic>
        <p:nvPicPr>
          <p:cNvPr id="10243" name="Picture 7" descr="http://900igr.net/datai/khimija/Svojstva-aljuminija/0008-003-Aljuminij-kak-khimicheskij-element-b-nakhozhdenie-v-prirode.png"/>
          <p:cNvPicPr>
            <a:picLocks noChangeAspect="1" noChangeArrowheads="1"/>
          </p:cNvPicPr>
          <p:nvPr/>
        </p:nvPicPr>
        <p:blipFill>
          <a:blip r:embed="rId2" cstate="email"/>
          <a:srcRect/>
          <a:stretch>
            <a:fillRect/>
          </a:stretch>
        </p:blipFill>
        <p:spPr bwMode="auto">
          <a:xfrm>
            <a:off x="539750" y="908050"/>
            <a:ext cx="5949950" cy="3262313"/>
          </a:xfrm>
          <a:prstGeom prst="rect">
            <a:avLst/>
          </a:prstGeom>
          <a:noFill/>
          <a:ln w="12700">
            <a:solidFill>
              <a:schemeClr val="accent1">
                <a:lumMod val="50000"/>
              </a:schemeClr>
            </a:solidFill>
            <a:miter lim="800000"/>
            <a:headEnd/>
            <a:tailEnd/>
          </a:ln>
        </p:spPr>
      </p:pic>
      <p:pic>
        <p:nvPicPr>
          <p:cNvPr id="10244" name="Рисунок 5" descr="1250197169.jpg"/>
          <p:cNvPicPr>
            <a:picLocks noChangeAspect="1"/>
          </p:cNvPicPr>
          <p:nvPr/>
        </p:nvPicPr>
        <p:blipFill>
          <a:blip r:embed="rId3" cstate="email"/>
          <a:srcRect/>
          <a:stretch>
            <a:fillRect/>
          </a:stretch>
        </p:blipFill>
        <p:spPr bwMode="auto">
          <a:xfrm>
            <a:off x="6732588" y="908050"/>
            <a:ext cx="2197100" cy="1828800"/>
          </a:xfrm>
          <a:prstGeom prst="rect">
            <a:avLst/>
          </a:prstGeom>
          <a:noFill/>
          <a:ln w="12700">
            <a:solidFill>
              <a:schemeClr val="accent1">
                <a:lumMod val="50000"/>
              </a:schemeClr>
            </a:solidFill>
            <a:miter lim="800000"/>
            <a:headEnd/>
            <a:tailEnd/>
          </a:ln>
        </p:spPr>
      </p:pic>
      <p:sp>
        <p:nvSpPr>
          <p:cNvPr id="10245" name="TextBox 6"/>
          <p:cNvSpPr txBox="1">
            <a:spLocks noChangeArrowheads="1"/>
          </p:cNvSpPr>
          <p:nvPr/>
        </p:nvSpPr>
        <p:spPr bwMode="auto">
          <a:xfrm>
            <a:off x="7235825" y="2852738"/>
            <a:ext cx="1296988" cy="400050"/>
          </a:xfrm>
          <a:prstGeom prst="rect">
            <a:avLst/>
          </a:prstGeom>
          <a:noFill/>
          <a:ln w="9525">
            <a:noFill/>
            <a:miter lim="800000"/>
            <a:headEnd/>
            <a:tailEnd/>
          </a:ln>
        </p:spPr>
        <p:txBody>
          <a:bodyPr>
            <a:spAutoFit/>
          </a:bodyPr>
          <a:lstStyle/>
          <a:p>
            <a:pPr eaLnBrk="1" hangingPunct="1"/>
            <a:r>
              <a:rPr lang="ru-RU" sz="2000">
                <a:latin typeface="Times New Roman" pitchFamily="18" charset="0"/>
                <a:cs typeface="Times New Roman" pitchFamily="18" charset="0"/>
              </a:rPr>
              <a:t>Нефелин</a:t>
            </a:r>
          </a:p>
        </p:txBody>
      </p:sp>
      <p:sp>
        <p:nvSpPr>
          <p:cNvPr id="10246" name="Прямоугольник 8"/>
          <p:cNvSpPr>
            <a:spLocks noChangeArrowheads="1"/>
          </p:cNvSpPr>
          <p:nvPr/>
        </p:nvSpPr>
        <p:spPr bwMode="auto">
          <a:xfrm>
            <a:off x="539750" y="4292600"/>
            <a:ext cx="6048375" cy="1939925"/>
          </a:xfrm>
          <a:prstGeom prst="rect">
            <a:avLst/>
          </a:prstGeom>
          <a:noFill/>
          <a:ln w="9525">
            <a:noFill/>
            <a:miter lim="800000"/>
            <a:headEnd/>
            <a:tailEnd/>
          </a:ln>
        </p:spPr>
        <p:txBody>
          <a:bodyPr>
            <a:spAutoFit/>
          </a:bodyPr>
          <a:lstStyle/>
          <a:p>
            <a:pPr eaLnBrk="1" hangingPunct="1"/>
            <a:r>
              <a:rPr lang="ru-RU" sz="2000">
                <a:latin typeface="Times New Roman" pitchFamily="18" charset="0"/>
                <a:cs typeface="Times New Roman" pitchFamily="18" charset="0"/>
              </a:rPr>
              <a:t>Основная масса соединений алюминия приходится на оксид алюминия (А</a:t>
            </a:r>
            <a:r>
              <a:rPr lang="en-US" sz="2000">
                <a:latin typeface="Times New Roman" pitchFamily="18" charset="0"/>
                <a:cs typeface="Times New Roman" pitchFamily="18" charset="0"/>
              </a:rPr>
              <a:t>l</a:t>
            </a:r>
            <a:r>
              <a:rPr lang="ru-RU" sz="2000" baseline="-25000">
                <a:latin typeface="Times New Roman" pitchFamily="18" charset="0"/>
                <a:cs typeface="Times New Roman" pitchFamily="18" charset="0"/>
              </a:rPr>
              <a:t>2</a:t>
            </a:r>
            <a:r>
              <a:rPr lang="ru-RU" sz="2000">
                <a:latin typeface="Times New Roman" pitchFamily="18" charset="0"/>
                <a:cs typeface="Times New Roman" pitchFamily="18" charset="0"/>
              </a:rPr>
              <a:t>О</a:t>
            </a:r>
            <a:r>
              <a:rPr lang="ru-RU" sz="2000" baseline="-25000">
                <a:latin typeface="Times New Roman" pitchFamily="18" charset="0"/>
                <a:cs typeface="Times New Roman" pitchFamily="18" charset="0"/>
              </a:rPr>
              <a:t>3</a:t>
            </a:r>
            <a:r>
              <a:rPr lang="ru-RU" sz="2000">
                <a:latin typeface="Times New Roman" pitchFamily="18" charset="0"/>
                <a:cs typeface="Times New Roman" pitchFamily="18" charset="0"/>
              </a:rPr>
              <a:t>). В обиходе оно называется глиноземом, или просто глиной. Глина примерно на треть состоит из оксида алюминия и является потенциальным сырьем для его производства. </a:t>
            </a:r>
          </a:p>
        </p:txBody>
      </p:sp>
      <p:pic>
        <p:nvPicPr>
          <p:cNvPr id="10247" name="Рисунок 9" descr="alunite.jpg"/>
          <p:cNvPicPr>
            <a:picLocks noChangeAspect="1"/>
          </p:cNvPicPr>
          <p:nvPr/>
        </p:nvPicPr>
        <p:blipFill>
          <a:blip r:embed="rId4" cstate="email"/>
          <a:srcRect/>
          <a:stretch>
            <a:fillRect/>
          </a:stretch>
        </p:blipFill>
        <p:spPr bwMode="auto">
          <a:xfrm>
            <a:off x="6659563" y="3429000"/>
            <a:ext cx="2336800" cy="2493963"/>
          </a:xfrm>
          <a:prstGeom prst="rect">
            <a:avLst/>
          </a:prstGeom>
          <a:noFill/>
          <a:ln w="12700">
            <a:solidFill>
              <a:schemeClr val="accent1">
                <a:lumMod val="50000"/>
              </a:schemeClr>
            </a:solidFill>
            <a:miter lim="800000"/>
            <a:headEnd/>
            <a:tailEnd/>
          </a:ln>
        </p:spPr>
      </p:pic>
      <p:sp>
        <p:nvSpPr>
          <p:cNvPr id="10248" name="TextBox 10"/>
          <p:cNvSpPr txBox="1">
            <a:spLocks noChangeArrowheads="1"/>
          </p:cNvSpPr>
          <p:nvPr/>
        </p:nvSpPr>
        <p:spPr bwMode="auto">
          <a:xfrm>
            <a:off x="7164388" y="6021388"/>
            <a:ext cx="1295400" cy="400050"/>
          </a:xfrm>
          <a:prstGeom prst="rect">
            <a:avLst/>
          </a:prstGeom>
          <a:noFill/>
          <a:ln w="9525">
            <a:noFill/>
            <a:miter lim="800000"/>
            <a:headEnd/>
            <a:tailEnd/>
          </a:ln>
        </p:spPr>
        <p:txBody>
          <a:bodyPr>
            <a:spAutoFit/>
          </a:bodyPr>
          <a:lstStyle/>
          <a:p>
            <a:pPr eaLnBrk="1" hangingPunct="1"/>
            <a:r>
              <a:rPr lang="ru-RU" sz="2000">
                <a:latin typeface="Times New Roman" pitchFamily="18" charset="0"/>
                <a:cs typeface="Times New Roman" pitchFamily="18" charset="0"/>
              </a:rPr>
              <a:t>Алунит</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827584" y="404664"/>
            <a:ext cx="7632848" cy="792088"/>
          </a:xfrm>
        </p:spPr>
        <p:txBody>
          <a:bodyPr>
            <a:normAutofit fontScale="90000"/>
          </a:bodyPr>
          <a:lstStyle/>
          <a:p>
            <a:pPr algn="ctr" eaLnBrk="1" fontAlgn="auto" hangingPunct="1">
              <a:spcAft>
                <a:spcPts val="0"/>
              </a:spcAft>
              <a:defRPr/>
            </a:pPr>
            <a:r>
              <a:rPr lang="ru-RU" sz="2800" dirty="0" smtClean="0">
                <a:latin typeface="Times New Roman" pitchFamily="18" charset="0"/>
                <a:cs typeface="Times New Roman" pitchFamily="18" charset="0"/>
              </a:rPr>
              <a:t>Рубин, сапфир – разновидности корунда, окрашенные небольшими примесями. </a:t>
            </a:r>
          </a:p>
        </p:txBody>
      </p:sp>
      <p:pic>
        <p:nvPicPr>
          <p:cNvPr id="11267" name="Рисунок 2" descr="2_jpg_800.jpg"/>
          <p:cNvPicPr>
            <a:picLocks noChangeAspect="1"/>
          </p:cNvPicPr>
          <p:nvPr/>
        </p:nvPicPr>
        <p:blipFill>
          <a:blip r:embed="rId2" cstate="email"/>
          <a:srcRect/>
          <a:stretch>
            <a:fillRect/>
          </a:stretch>
        </p:blipFill>
        <p:spPr bwMode="auto">
          <a:xfrm>
            <a:off x="395288" y="1341438"/>
            <a:ext cx="2973387" cy="2555875"/>
          </a:xfrm>
          <a:prstGeom prst="rect">
            <a:avLst/>
          </a:prstGeom>
          <a:noFill/>
          <a:ln w="12700">
            <a:solidFill>
              <a:schemeClr val="accent1">
                <a:lumMod val="50000"/>
              </a:schemeClr>
            </a:solidFill>
            <a:miter lim="800000"/>
            <a:headEnd/>
            <a:tailEnd/>
          </a:ln>
        </p:spPr>
      </p:pic>
      <p:pic>
        <p:nvPicPr>
          <p:cNvPr id="11268" name="Рисунок 3" descr="sapf-003.jpg"/>
          <p:cNvPicPr>
            <a:picLocks noChangeAspect="1"/>
          </p:cNvPicPr>
          <p:nvPr/>
        </p:nvPicPr>
        <p:blipFill>
          <a:blip r:embed="rId3" cstate="email"/>
          <a:srcRect/>
          <a:stretch>
            <a:fillRect/>
          </a:stretch>
        </p:blipFill>
        <p:spPr bwMode="auto">
          <a:xfrm>
            <a:off x="3635375" y="3789363"/>
            <a:ext cx="5173663" cy="2732087"/>
          </a:xfrm>
          <a:prstGeom prst="rect">
            <a:avLst/>
          </a:prstGeom>
          <a:noFill/>
          <a:ln w="12700">
            <a:solidFill>
              <a:schemeClr val="accent1">
                <a:lumMod val="50000"/>
              </a:schemeClr>
            </a:solidFill>
            <a:miter lim="800000"/>
            <a:headEnd/>
            <a:tailEnd/>
          </a:ln>
        </p:spPr>
      </p:pic>
      <p:pic>
        <p:nvPicPr>
          <p:cNvPr id="11269" name="Рисунок 4" descr="1011.jpg"/>
          <p:cNvPicPr>
            <a:picLocks noChangeAspect="1"/>
          </p:cNvPicPr>
          <p:nvPr/>
        </p:nvPicPr>
        <p:blipFill>
          <a:blip r:embed="rId4" cstate="email"/>
          <a:srcRect/>
          <a:stretch>
            <a:fillRect/>
          </a:stretch>
        </p:blipFill>
        <p:spPr bwMode="auto">
          <a:xfrm>
            <a:off x="684213" y="4076700"/>
            <a:ext cx="2374900" cy="2384425"/>
          </a:xfrm>
          <a:prstGeom prst="rect">
            <a:avLst/>
          </a:prstGeom>
          <a:noFill/>
          <a:ln w="12700">
            <a:solidFill>
              <a:schemeClr val="accent1">
                <a:lumMod val="50000"/>
              </a:schemeClr>
            </a:solidFill>
            <a:miter lim="800000"/>
            <a:headEnd/>
            <a:tailEnd/>
          </a:ln>
        </p:spPr>
      </p:pic>
      <p:pic>
        <p:nvPicPr>
          <p:cNvPr id="11270" name="Рисунок 5" descr="6614057.gif"/>
          <p:cNvPicPr>
            <a:picLocks noChangeAspect="1"/>
          </p:cNvPicPr>
          <p:nvPr/>
        </p:nvPicPr>
        <p:blipFill>
          <a:blip r:embed="rId5" cstate="email"/>
          <a:srcRect/>
          <a:stretch>
            <a:fillRect/>
          </a:stretch>
        </p:blipFill>
        <p:spPr bwMode="auto">
          <a:xfrm>
            <a:off x="6011863" y="1844675"/>
            <a:ext cx="2743200" cy="1238250"/>
          </a:xfrm>
          <a:prstGeom prst="rect">
            <a:avLst/>
          </a:prstGeom>
          <a:noFill/>
          <a:ln w="9525">
            <a:noFill/>
            <a:miter lim="800000"/>
            <a:headEnd/>
            <a:tailEnd/>
          </a:ln>
        </p:spPr>
      </p:pic>
      <p:pic>
        <p:nvPicPr>
          <p:cNvPr id="11271" name="Рисунок 6" descr="6614066.gif"/>
          <p:cNvPicPr>
            <a:picLocks noChangeAspect="1"/>
          </p:cNvPicPr>
          <p:nvPr/>
        </p:nvPicPr>
        <p:blipFill>
          <a:blip r:embed="rId6" cstate="email"/>
          <a:srcRect/>
          <a:stretch>
            <a:fillRect/>
          </a:stretch>
        </p:blipFill>
        <p:spPr bwMode="auto">
          <a:xfrm>
            <a:off x="3779838" y="1412875"/>
            <a:ext cx="2087562" cy="2255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855</TotalTime>
  <Words>1212</Words>
  <Application>Microsoft Office PowerPoint</Application>
  <PresentationFormat>Экран (4:3)</PresentationFormat>
  <Paragraphs>145</Paragraphs>
  <Slides>22</Slides>
  <Notes>1</Notes>
  <HiddenSlides>0</HiddenSlides>
  <MMClips>1</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22</vt:i4>
      </vt:variant>
    </vt:vector>
  </HeadingPairs>
  <TitlesOfParts>
    <vt:vector size="28" baseType="lpstr">
      <vt:lpstr>Arial</vt:lpstr>
      <vt:lpstr>Calibri</vt:lpstr>
      <vt:lpstr>Constantia</vt:lpstr>
      <vt:lpstr>Wingdings 2</vt:lpstr>
      <vt:lpstr>Times New Roman</vt:lpstr>
      <vt:lpstr>Поток</vt:lpstr>
      <vt:lpstr>Слайд 1</vt:lpstr>
      <vt:lpstr>Слайд 2</vt:lpstr>
      <vt:lpstr>Слайд 3</vt:lpstr>
      <vt:lpstr>Слайд 4</vt:lpstr>
      <vt:lpstr>Слайд 5</vt:lpstr>
      <vt:lpstr>Слайд 6</vt:lpstr>
      <vt:lpstr>История открытия алюминия</vt:lpstr>
      <vt:lpstr>Слайд 8</vt:lpstr>
      <vt:lpstr>Рубин, сапфир – разновидности корунда, окрашенные небольшими примесями. </vt:lpstr>
      <vt:lpstr>Характеристика элемента алюминия по его положение в ПСХЭ Д. И. Менделеева. Строение атома.  </vt:lpstr>
      <vt:lpstr>План характеристики физических свойств  металла алюминия: </vt:lpstr>
      <vt:lpstr>Физические свойства алюминия:  </vt:lpstr>
      <vt:lpstr>Слайд 13</vt:lpstr>
      <vt:lpstr>Взаимодействие алюминия с йодом.</vt:lpstr>
      <vt:lpstr>Слайд 15</vt:lpstr>
      <vt:lpstr>Слайд 16</vt:lpstr>
      <vt:lpstr>Слайд 17</vt:lpstr>
      <vt:lpstr>Алюминий в организме человека </vt:lpstr>
      <vt:lpstr>Продукты питания, богатые алюминием. </vt:lpstr>
      <vt:lpstr>Тест</vt:lpstr>
      <vt:lpstr>Домашнее задание</vt:lpstr>
      <vt:lpstr>Слайд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Интегрированный урок по химии и литературе в 9 классе  «Металл крылатый алюминий, он славу добрую снискал».</dc:title>
  <dc:creator>USER</dc:creator>
  <cp:lastModifiedBy>re</cp:lastModifiedBy>
  <cp:revision>103</cp:revision>
  <dcterms:created xsi:type="dcterms:W3CDTF">2014-01-27T16:25:28Z</dcterms:created>
  <dcterms:modified xsi:type="dcterms:W3CDTF">2014-04-04T17:37:34Z</dcterms:modified>
</cp:coreProperties>
</file>