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8" r:id="rId31"/>
    <p:sldId id="287" r:id="rId32"/>
    <p:sldId id="283" r:id="rId33"/>
    <p:sldId id="284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5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40.gif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6.jpeg"/><Relationship Id="rId9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zhnyMin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514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«Дифференциация звуков «</a:t>
            </a:r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с,з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 в слогах, в словах».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029200"/>
            <a:ext cx="5336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учитель-логопед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Федяева Ольга Александровна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762000"/>
            <a:ext cx="4413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«Улыбка» – «Хоботок»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7005_html_m57cd16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1600200"/>
            <a:ext cx="3429000" cy="4114800"/>
          </a:xfrm>
          <a:prstGeom prst="rect">
            <a:avLst/>
          </a:prstGeom>
        </p:spPr>
      </p:pic>
      <p:pic>
        <p:nvPicPr>
          <p:cNvPr id="6" name="Рисунок 5" descr="97005_html_3f7271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05400" y="1600200"/>
            <a:ext cx="3276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4666" y="609600"/>
            <a:ext cx="4592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Упражнения для языка: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295400"/>
            <a:ext cx="2381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«Иголочка»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42_igolk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38200" y="1905000"/>
            <a:ext cx="36576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3962400"/>
            <a:ext cx="51162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  <a:t>Язык иголочкой тяну,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  <a:t>Не подходи! Я уколю!</a:t>
            </a:r>
            <a:endParaRPr lang="ru-RU" sz="3200" b="1" dirty="0">
              <a:solidFill>
                <a:srgbClr val="006600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838200"/>
            <a:ext cx="1689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«Горка»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42_gork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3400" y="1371600"/>
            <a:ext cx="3886200" cy="441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1828800"/>
            <a:ext cx="426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Segoe Print" pitchFamily="2" charset="0"/>
              </a:rPr>
              <a:t>Спинка язычка сейчас</a:t>
            </a:r>
            <a:br>
              <a:rPr lang="ru-RU" sz="3200" b="1" i="1" dirty="0" smtClean="0">
                <a:solidFill>
                  <a:srgbClr val="006600"/>
                </a:solidFill>
                <a:latin typeface="Segoe Print" pitchFamily="2" charset="0"/>
              </a:rPr>
            </a:br>
            <a:r>
              <a:rPr lang="ru-RU" sz="3200" b="1" i="1" dirty="0" smtClean="0">
                <a:solidFill>
                  <a:srgbClr val="006600"/>
                </a:solidFill>
                <a:latin typeface="Segoe Print" pitchFamily="2" charset="0"/>
              </a:rPr>
              <a:t>Станет горочкой у нас.</a:t>
            </a:r>
            <a:br>
              <a:rPr lang="ru-RU" sz="3200" b="1" i="1" dirty="0" smtClean="0">
                <a:solidFill>
                  <a:srgbClr val="006600"/>
                </a:solidFill>
                <a:latin typeface="Segoe Print" pitchFamily="2" charset="0"/>
              </a:rPr>
            </a:br>
            <a:r>
              <a:rPr lang="ru-RU" sz="3200" b="1" i="1" dirty="0" smtClean="0">
                <a:solidFill>
                  <a:srgbClr val="006600"/>
                </a:solidFill>
                <a:latin typeface="Segoe Print" pitchFamily="2" charset="0"/>
              </a:rPr>
              <a:t>Ну-ка, горка, поднимись!</a:t>
            </a:r>
            <a:br>
              <a:rPr lang="ru-RU" sz="3200" b="1" i="1" dirty="0" smtClean="0">
                <a:solidFill>
                  <a:srgbClr val="006600"/>
                </a:solidFill>
                <a:latin typeface="Segoe Print" pitchFamily="2" charset="0"/>
              </a:rPr>
            </a:br>
            <a:r>
              <a:rPr lang="ru-RU" sz="3200" b="1" i="1" dirty="0" smtClean="0">
                <a:solidFill>
                  <a:srgbClr val="006600"/>
                </a:solidFill>
                <a:latin typeface="Segoe Print" pitchFamily="2" charset="0"/>
              </a:rPr>
              <a:t>Мы помчимся с горки вниз!</a:t>
            </a:r>
            <a:endParaRPr lang="ru-RU" sz="3200" b="1" dirty="0">
              <a:solidFill>
                <a:srgbClr val="0066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762000"/>
            <a:ext cx="3502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«Киска сердится»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lide_1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95800" y="1600200"/>
            <a:ext cx="3810000" cy="411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1676400"/>
            <a:ext cx="365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  <a:t>Рассердилась наша киска:</a:t>
            </a:r>
            <a:br>
              <a:rPr lang="ru-RU" sz="3200" b="1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  <a:t>Ей забыли вымыть миску.</a:t>
            </a:r>
            <a:br>
              <a:rPr lang="ru-RU" sz="3200" b="1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  <a:t>Ты не подходи к ней близко –</a:t>
            </a:r>
            <a:br>
              <a:rPr lang="ru-RU" sz="3200" b="1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  <a:t>Поцарапать может киска! </a:t>
            </a:r>
            <a:endParaRPr lang="ru-RU" sz="3200" b="1" dirty="0">
              <a:solidFill>
                <a:srgbClr val="006600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zhek-rassel-terer_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76800" y="1143000"/>
            <a:ext cx="32766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590800"/>
            <a:ext cx="35410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«Расскажи о </a:t>
            </a:r>
          </a:p>
          <a:p>
            <a:pPr algn="ctr"/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звуках»</a:t>
            </a:r>
            <a:endParaRPr lang="ru-RU" sz="4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slide_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" y="457200"/>
            <a:ext cx="82296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lide_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9600" y="457200"/>
            <a:ext cx="7924800" cy="5791200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14400" y="4114800"/>
            <a:ext cx="1981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zhek-rassel-terer_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8400" y="3886200"/>
            <a:ext cx="2267712" cy="2359152"/>
          </a:xfrm>
          <a:prstGeom prst="rect">
            <a:avLst/>
          </a:prstGeom>
        </p:spPr>
      </p:pic>
      <p:pic>
        <p:nvPicPr>
          <p:cNvPr id="5" name="Рисунок 4" descr="n3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3400" y="685800"/>
            <a:ext cx="327660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2362200"/>
            <a:ext cx="3382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С-С-С-С-С-С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zhek-rassel-terer_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8400" y="4038600"/>
            <a:ext cx="2267712" cy="2359152"/>
          </a:xfrm>
          <a:prstGeom prst="rect">
            <a:avLst/>
          </a:prstGeom>
        </p:spPr>
      </p:pic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838200"/>
            <a:ext cx="41910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2362200"/>
            <a:ext cx="2667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З-З-З-З-З-З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00800" y="228600"/>
            <a:ext cx="2286000" cy="2971800"/>
          </a:xfrm>
          <a:prstGeom prst="rect">
            <a:avLst/>
          </a:prstGeom>
        </p:spPr>
      </p:pic>
      <p:pic>
        <p:nvPicPr>
          <p:cNvPr id="5" name="Рисунок 4" descr="09_r_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8600" y="381000"/>
            <a:ext cx="3581400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3657600"/>
            <a:ext cx="5282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</a:rPr>
              <a:t>Полумесяц в небе тёмном,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</a:rPr>
              <a:t>Буквой </a:t>
            </a: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</a:rPr>
              <a:t> повис над домом.</a:t>
            </a:r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066800"/>
            <a:ext cx="50856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кто так громко лает,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Никого в дом не пускает,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Злая видимо, однако,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Ведь зовут её ...?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zhek-rassel-terer_1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05400" y="2514600"/>
            <a:ext cx="3200400" cy="3581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286000" cy="2971800"/>
          </a:xfrm>
          <a:prstGeom prst="rect">
            <a:avLst/>
          </a:prstGeom>
        </p:spPr>
      </p:pic>
      <p:pic>
        <p:nvPicPr>
          <p:cNvPr id="5" name="Рисунок 4" descr="04_ge_z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00600" y="381000"/>
            <a:ext cx="39624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429000"/>
            <a:ext cx="5492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Segoe Print" pitchFamily="2" charset="0"/>
              </a:rPr>
              <a:t>На эту букву посмотри,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Segoe Print" pitchFamily="2" charset="0"/>
              </a:rPr>
              <a:t>Она совсем как цифра три</a:t>
            </a:r>
            <a:r>
              <a:rPr lang="ru-RU" sz="2800" dirty="0" smtClean="0">
                <a:latin typeface="Segoe Print" pitchFamily="2" charset="0"/>
              </a:rPr>
              <a:t>.</a:t>
            </a:r>
            <a:endParaRPr lang="ru-RU" sz="2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457200"/>
            <a:ext cx="8153400" cy="579120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77000" y="152400"/>
            <a:ext cx="2286000" cy="2971800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3581400" y="2057400"/>
            <a:ext cx="3810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715000" y="3810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77000" y="0"/>
            <a:ext cx="2286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3792 C -0.01302 -0.05573 -0.01823 -0.07331 -0.02795 -0.08094 C -0.03767 -0.08857 -0.05122 -0.0888 -0.06632 -0.08302 C -0.08142 -0.07724 -0.10347 -0.06313 -0.11858 -0.04602 C -0.13368 -0.0289 -0.14271 -0.01156 -0.15712 0.01943 C -0.17153 0.05042 -0.1934 0.10824 -0.20486 0.14038 C -0.21632 0.17253 -0.22118 0.19334 -0.22639 0.21208 C -0.2316 0.23081 -0.23403 0.23798 -0.23559 0.25301 C -0.23715 0.26804 -0.23646 0.28354 -0.23559 0.30227 C -0.23472 0.321 -0.23681 0.34876 -0.2309 0.36587 C -0.225 0.38298 -0.21267 0.40033 -0.20017 0.40472 C -0.18767 0.40912 -0.17187 0.40172 -0.15556 0.39247 C -0.13924 0.38321 -0.11354 0.3624 -0.10174 0.34945 C -0.08993 0.3365 -0.0875 0.32031 -0.08472 0.31453 " pathEditMode="relative" ptsTypes="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4.79186E-6 C -0.00295 -0.0155 -0.00591 -0.03076 -0.01233 -0.03492 C -0.01875 -0.03909 -0.02934 -0.03122 -0.03837 -0.02475 C -0.0474 -0.01827 -0.05764 -0.0118 -0.06615 0.00416 C -0.07466 0.02012 -0.08559 0.05134 -0.08924 0.07169 C -0.09289 0.09204 -0.08872 0.11494 -0.08768 0.12696 C -0.08664 0.13899 -0.08733 0.13783 -0.08299 0.14338 C -0.07865 0.14893 -0.06893 0.15957 -0.06146 0.1598 C -0.054 0.16004 -0.04549 0.15217 -0.03837 0.14547 C -0.03125 0.13876 -0.02483 0.12881 -0.01841 0.11887 " pathEditMode="relative" ptsTypes="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2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" y="457200"/>
            <a:ext cx="8153400" cy="582930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00800" y="0"/>
            <a:ext cx="2286000" cy="2971800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3276600" y="14478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876800" y="35814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3.52451E-6 C 0.01284 -0.01202 0.02569 -0.02382 0.03541 -0.03076 C 0.04513 -0.0377 0.05052 -0.03931 0.0585 -0.04093 C 0.06649 -0.04255 0.0743 -0.04394 0.08298 -0.04093 C 0.09166 -0.03793 0.10381 -0.03469 0.11076 -0.02243 C 0.1177 -0.01017 0.12465 0.0148 0.12465 0.03284 C 0.12465 0.05088 0.11666 0.07285 0.11076 0.08603 C 0.10486 0.09922 0.09774 0.10615 0.08923 0.11263 C 0.08072 0.1191 0.07135 0.12165 0.05989 0.12512 C 0.04843 0.12859 0.02048 0.13044 0.01996 0.13321 C 0.01944 0.13599 0.04739 0.13506 0.05694 0.14154 C 0.06649 0.14801 0.07239 0.15981 0.0769 0.17206 C 0.08142 0.18432 0.0842 0.19797 0.08454 0.21531 C 0.08489 0.23266 0.08229 0.25948 0.07847 0.2766 C 0.07465 0.29371 0.06736 0.30134 0.06145 0.31776 C 0.05555 0.33418 0.05347 0.35847 0.04305 0.37512 C 0.03263 0.39177 0.00937 0.40958 -0.00157 0.41813 C -0.01251 0.42669 -0.01129 0.42623 -0.0231 0.42623 C -0.0349 0.42623 -0.05886 0.42808 -0.0724 0.41813 C -0.08594 0.40819 -0.09532 0.38737 -0.10469 0.36679 " pathEditMode="relative" ptsTypes="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73543E-7 C 0.01511 -0.01757 0.03021 -0.03515 0.04167 -0.04301 C 0.05313 -0.05088 0.06112 -0.04787 0.06928 -0.04718 C 0.07744 -0.04648 0.0849 -0.04533 0.0908 -0.03908 C 0.09671 -0.03284 0.10487 -0.02382 0.10469 -0.01017 C 0.10452 0.00347 0.10417 0.02637 0.08924 0.04302 C 0.07431 0.05967 0.02309 0.08233 0.01546 0.0902 C 0.00782 0.09806 0.03507 0.08303 0.04323 0.0902 C 0.05139 0.09736 0.06806 0.10245 0.06476 0.13321 C 0.06146 0.16397 0.03907 0.24237 0.02309 0.27452 C 0.00712 0.30666 -0.0217 0.32447 -0.03072 0.32586 C -0.03975 0.32724 -0.03819 0.30412 -0.03072 0.28284 C -0.02326 0.26156 -0.01197 0.23034 0.01389 0.19866 C 0.03976 0.16698 0.08212 0.12951 0.12466 0.09228 " pathEditMode="relative" ptsTypes="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685800"/>
            <a:ext cx="209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«Осы».</a:t>
            </a:r>
            <a:endParaRPr lang="ru-RU" sz="4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209800"/>
            <a:ext cx="43894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 любят сладкое,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сладкому летят,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укусят осы,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захотят!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Yellow-Jacket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29400" y="609600"/>
            <a:ext cx="15240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8353E-6 C -0.06458 -0.01666 -0.12916 -0.03308 -0.15538 -0.02868 C -0.18159 -0.02429 -0.16718 0.00809 -0.15694 0.02682 C -0.1467 0.04556 -0.11319 0.05041 -0.09392 0.08418 C -0.07465 0.11794 -0.04566 0.19426 -0.04149 0.22964 C -0.03732 0.26503 -0.0526 0.28446 -0.06927 0.29717 C -0.08593 0.30989 -0.11666 0.30966 -0.14149 0.3055 C -0.16632 0.30134 -0.18142 0.28422 -0.21857 0.27266 C -0.25573 0.2611 -0.32899 0.23566 -0.36458 0.23566 C -0.40017 0.23566 -0.42482 0.25023 -0.43229 0.27266 C -0.43975 0.29509 -0.43663 0.3395 -0.4092 0.37095 C -0.38177 0.4024 -0.30121 0.4327 -0.2677 0.46114 C -0.2342 0.48959 -0.19913 0.52035 -0.20781 0.54116 C -0.21649 0.56198 -0.28211 0.58973 -0.31996 0.58626 C -0.35781 0.58279 -0.39895 0.54625 -0.43541 0.52058 C -0.47187 0.49491 -0.50468 0.43732 -0.53854 0.43247 C -0.57239 0.42761 -0.62066 0.47618 -0.63854 0.4919 C -0.65642 0.50763 -0.64496 0.52035 -0.64618 0.52682 " pathEditMode="relative" rAng="0" ptsTypes="aaaaaaaaaaaaaaaaaA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1676400"/>
            <a:ext cx="22860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838200"/>
            <a:ext cx="586134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Вышел зайчик погулять. 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 ветер утихать.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он скачет вниз по склону, 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Забегает в лес зелёный. 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несётся меж стволов, 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Средь травы, цветов, кустов.  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Зайка маленький устал. 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Хочет спрятаться в кустах.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Замер зайчик средь травы 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теперь замрем и мы!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zhek-rassel-terer_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1600" y="1066800"/>
            <a:ext cx="34290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819400"/>
            <a:ext cx="4185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«Поймай звук».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1219200"/>
            <a:ext cx="28194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2819400"/>
            <a:ext cx="5578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«Доскажи словечко».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914400"/>
            <a:ext cx="1590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352800"/>
            <a:ext cx="1472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352800"/>
            <a:ext cx="1338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2848a88ea5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6400" y="2286000"/>
            <a:ext cx="5638800" cy="3308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-0.0229 C 0.12934 -0.16143 0.20573 -0.29926 0.23628 -0.3538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914400"/>
            <a:ext cx="1549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352800"/>
            <a:ext cx="1472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352800"/>
            <a:ext cx="1338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ost-10261-126268427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19400" y="2133600"/>
            <a:ext cx="3124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31082E-6 C 0.08333 -0.12998 0.16684 -0.25926 0.20538 -0.31777 C 0.24462 -0.37605 0.23802 -0.36425 0.23177 -0.35222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838200"/>
            <a:ext cx="198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352800"/>
            <a:ext cx="1472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352800"/>
            <a:ext cx="1338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90800" y="1981200"/>
            <a:ext cx="3581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03192 L 0.02691 -0.364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762000"/>
            <a:ext cx="394030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Зимой беленький,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Летом серенький,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Никого не обижает,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сам всех боится...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1600" y="1905000"/>
            <a:ext cx="2895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914400"/>
            <a:ext cx="1549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352800"/>
            <a:ext cx="1472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352800"/>
            <a:ext cx="1338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oza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09800" y="2209800"/>
            <a:ext cx="4343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10777 C -0.00625 -0.21115 -0.01875 -0.3143 -0.02309 -0.3538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838200"/>
            <a:ext cx="2048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352800"/>
            <a:ext cx="1472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352800"/>
            <a:ext cx="1338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molniigrom2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00" y="1905000"/>
            <a:ext cx="64008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03192 L 0.02691 -0.364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oza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762000"/>
            <a:ext cx="2743200" cy="2971800"/>
          </a:xfrm>
          <a:prstGeom prst="rect">
            <a:avLst/>
          </a:prstGeom>
        </p:spPr>
      </p:pic>
      <p:pic>
        <p:nvPicPr>
          <p:cNvPr id="5" name="Рисунок 4" descr="post-10261-126268427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14800" y="838200"/>
            <a:ext cx="2209800" cy="2743200"/>
          </a:xfrm>
          <a:prstGeom prst="rect">
            <a:avLst/>
          </a:prstGeom>
        </p:spPr>
      </p:pic>
      <p:pic>
        <p:nvPicPr>
          <p:cNvPr id="6" name="Рисунок 5" descr="i_0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24600" y="914400"/>
            <a:ext cx="20574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3962400"/>
            <a:ext cx="2073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886200"/>
            <a:ext cx="2182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КОСА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71800" y="541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38600" y="541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81600" y="541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1200" y="54102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05200" y="54102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48200" y="54102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00800" y="541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10400" y="54102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9334E-6 C -0.06128 -0.03515 -0.12205 -0.06984 -0.14583 -0.0832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9334E-6 C -0.06077 -0.03492 -0.12153 -0.06961 -0.14584 -0.0832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9334E-6 C -0.06458 -0.03492 -0.12882 -0.06961 -0.15417 -0.0832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9334E-6 C -0.07136 -0.03492 -0.14254 -0.06961 -0.17084 -0.0832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9334E-6 C 0.00816 -0.04001 0.01684 -0.07932 0.02083 -0.0943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19334E-6 C 0.00591 -0.03538 0.01285 -0.07192 0.01545 -0.08626 " pathEditMode="relative" rAng="-513333" ptsTypes="aA"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9334E-6 C 0 -0.03469 0 -0.06938 0 -0.0832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zhek-rassel-terer_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9200" y="2895600"/>
            <a:ext cx="2971800" cy="320040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95400" y="2819400"/>
            <a:ext cx="2667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447800"/>
            <a:ext cx="5265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«Рассели животных».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47800" y="2971800"/>
            <a:ext cx="2667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tatiy59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0"/>
            <a:ext cx="3324225" cy="2971800"/>
          </a:xfrm>
          <a:prstGeom prst="rect">
            <a:avLst/>
          </a:prstGeom>
        </p:spPr>
      </p:pic>
      <p:pic>
        <p:nvPicPr>
          <p:cNvPr id="5" name="Рисунок 4" descr="091fb7ad185f3fa2a786d90246e5f58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05400" y="0"/>
            <a:ext cx="3505200" cy="2971800"/>
          </a:xfrm>
          <a:prstGeom prst="rect">
            <a:avLst/>
          </a:prstGeom>
        </p:spPr>
      </p:pic>
      <p:pic>
        <p:nvPicPr>
          <p:cNvPr id="6" name="Рисунок 5" descr="dzhek-rassel-terer_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24200" y="3124200"/>
            <a:ext cx="2971800" cy="3200400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48000" y="3048000"/>
            <a:ext cx="2667000" cy="3124200"/>
          </a:xfrm>
          <a:prstGeom prst="rect">
            <a:avLst/>
          </a:prstGeom>
        </p:spPr>
      </p:pic>
      <p:pic>
        <p:nvPicPr>
          <p:cNvPr id="12" name="Рисунок 11" descr="koza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00400" y="3048000"/>
            <a:ext cx="2743200" cy="2971800"/>
          </a:xfrm>
          <a:prstGeom prst="rect">
            <a:avLst/>
          </a:prstGeom>
        </p:spPr>
      </p:pic>
      <p:pic>
        <p:nvPicPr>
          <p:cNvPr id="13" name="Рисунок 12" descr="29082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048000" y="3048000"/>
            <a:ext cx="2952750" cy="3095625"/>
          </a:xfrm>
          <a:prstGeom prst="rect">
            <a:avLst/>
          </a:prstGeom>
        </p:spPr>
      </p:pic>
      <p:pic>
        <p:nvPicPr>
          <p:cNvPr id="14" name="Рисунок 13" descr="i (1)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43200" y="3124200"/>
            <a:ext cx="3276600" cy="3048000"/>
          </a:xfrm>
          <a:prstGeom prst="rect">
            <a:avLst/>
          </a:prstGeom>
        </p:spPr>
      </p:pic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67000" y="3048000"/>
            <a:ext cx="3657600" cy="2724150"/>
          </a:xfrm>
          <a:prstGeom prst="rect">
            <a:avLst/>
          </a:prstGeom>
        </p:spPr>
      </p:pic>
      <p:pic>
        <p:nvPicPr>
          <p:cNvPr id="16" name="Рисунок 15" descr="pig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286000" y="3048000"/>
            <a:ext cx="4953000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slide_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" y="457200"/>
            <a:ext cx="82296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lide_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9600" y="457200"/>
            <a:ext cx="79248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85800"/>
            <a:ext cx="600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оценивания:</a:t>
            </a:r>
            <a:endParaRPr lang="ru-RU" sz="4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3-02-13_23300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1447800"/>
            <a:ext cx="33528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6540" y="2286000"/>
            <a:ext cx="45736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 жетонов – «5»,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жетонов – «4»,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жетонов – «3»,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жетона – «2».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64289-758baf46347f688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514600"/>
            <a:ext cx="59424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«Звуки «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с-з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буквы С,З»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zhek-rassel-terer_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5400" y="990600"/>
            <a:ext cx="3276600" cy="434340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00600" y="1219200"/>
            <a:ext cx="2590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zhek-rassel-terer_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685800"/>
            <a:ext cx="3124200" cy="3429000"/>
          </a:xfrm>
          <a:prstGeom prst="rect">
            <a:avLst/>
          </a:prstGeom>
        </p:spPr>
      </p:pic>
      <p:pic>
        <p:nvPicPr>
          <p:cNvPr id="5" name="Рисунок 4" descr="164_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00200" y="3962400"/>
            <a:ext cx="1752600" cy="175260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29200" y="838200"/>
            <a:ext cx="2438400" cy="3200400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6" cstate="email"/>
          <a:srcRect l="11636"/>
          <a:stretch>
            <a:fillRect/>
          </a:stretch>
        </p:blipFill>
        <p:spPr>
          <a:xfrm>
            <a:off x="4953000" y="4191000"/>
            <a:ext cx="24384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85800"/>
            <a:ext cx="600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оценивания:</a:t>
            </a:r>
            <a:endParaRPr lang="ru-RU" sz="4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3-02-13_23300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1447800"/>
            <a:ext cx="33528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6540" y="2286000"/>
            <a:ext cx="45736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 жетонов – «5»,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жетонов – «4»,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жетонов – «3»,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жетона – «2».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200" y="914400"/>
            <a:ext cx="28194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514600"/>
            <a:ext cx="52211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«Артикуляционная </a:t>
            </a:r>
          </a:p>
          <a:p>
            <a:pPr algn="ctr"/>
            <a:r>
              <a:rPr lang="ru-RU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гимнастика»</a:t>
            </a:r>
            <a:endParaRPr lang="ru-RU" sz="4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09600"/>
            <a:ext cx="4132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Упражнения для губ: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295400"/>
            <a:ext cx="2042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«Улыбка»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09800"/>
            <a:ext cx="40394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Segoe Print" pitchFamily="2" charset="0"/>
              </a:rPr>
              <a:t>Наши губки улыбнулись,</a:t>
            </a:r>
            <a:br>
              <a:rPr lang="ru-RU" sz="2800" b="1" dirty="0" smtClean="0">
                <a:solidFill>
                  <a:srgbClr val="006600"/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Segoe Print" pitchFamily="2" charset="0"/>
              </a:rPr>
              <a:t>Прямо к ушкам потянулись.</a:t>
            </a:r>
            <a:br>
              <a:rPr lang="ru-RU" sz="2800" b="1" dirty="0" smtClean="0">
                <a:solidFill>
                  <a:srgbClr val="006600"/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Segoe Print" pitchFamily="2" charset="0"/>
              </a:rPr>
              <a:t>Ты попробуй «</a:t>
            </a:r>
            <a:r>
              <a:rPr lang="ru-RU" sz="2800" b="1" dirty="0" err="1" smtClean="0">
                <a:solidFill>
                  <a:srgbClr val="006600"/>
                </a:solidFill>
                <a:latin typeface="Segoe Print" pitchFamily="2" charset="0"/>
              </a:rPr>
              <a:t>ииии</a:t>
            </a:r>
            <a:r>
              <a:rPr lang="ru-RU" sz="2800" b="1" dirty="0" smtClean="0">
                <a:solidFill>
                  <a:srgbClr val="006600"/>
                </a:solidFill>
                <a:latin typeface="Segoe Print" pitchFamily="2" charset="0"/>
              </a:rPr>
              <a:t>» скажи</a:t>
            </a:r>
            <a:br>
              <a:rPr lang="ru-RU" sz="2800" b="1" dirty="0" smtClean="0">
                <a:solidFill>
                  <a:srgbClr val="006600"/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Segoe Print" pitchFamily="2" charset="0"/>
              </a:rPr>
              <a:t>Свой заборчик покажи! </a:t>
            </a:r>
            <a:endParaRPr lang="ru-RU" sz="2800" b="1" dirty="0">
              <a:solidFill>
                <a:srgbClr val="006600"/>
              </a:solidFill>
              <a:latin typeface="Segoe Print" pitchFamily="2" charset="0"/>
            </a:endParaRPr>
          </a:p>
        </p:txBody>
      </p:sp>
      <p:pic>
        <p:nvPicPr>
          <p:cNvPr id="7" name="Рисунок 6" descr="97005_html_m57cd16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6800" y="1981200"/>
            <a:ext cx="350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ciya_na_temu_papa_3167_1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914400"/>
            <a:ext cx="212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«Хоботок»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905000"/>
            <a:ext cx="3657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  <a:t>Подражаю я слону — губы хоботом тяну.</a:t>
            </a:r>
            <a:br>
              <a:rPr lang="ru-RU" sz="3200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6600"/>
                </a:solidFill>
                <a:latin typeface="Segoe Print" pitchFamily="2" charset="0"/>
                <a:cs typeface="Times New Roman" pitchFamily="18" charset="0"/>
              </a:rPr>
              <a:t>А теперь их отпускаю и на место возвращаю.</a:t>
            </a:r>
          </a:p>
          <a:p>
            <a:endParaRPr lang="ru-RU" dirty="0"/>
          </a:p>
        </p:txBody>
      </p:sp>
      <p:pic>
        <p:nvPicPr>
          <p:cNvPr id="6" name="Рисунок 5" descr="97005_html_3f7271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1752600"/>
            <a:ext cx="3429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263</Words>
  <Application>Microsoft Office PowerPoint</Application>
  <PresentationFormat>Экран (4:3)</PresentationFormat>
  <Paragraphs>74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Demon</dc:creator>
  <cp:lastModifiedBy>re</cp:lastModifiedBy>
  <cp:revision>47</cp:revision>
  <dcterms:created xsi:type="dcterms:W3CDTF">2014-01-27T10:11:21Z</dcterms:created>
  <dcterms:modified xsi:type="dcterms:W3CDTF">2014-04-04T14:23:02Z</dcterms:modified>
</cp:coreProperties>
</file>