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82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81" r:id="rId11"/>
    <p:sldId id="268" r:id="rId12"/>
    <p:sldId id="269" r:id="rId13"/>
    <p:sldId id="267" r:id="rId14"/>
    <p:sldId id="271" r:id="rId15"/>
    <p:sldId id="273" r:id="rId16"/>
    <p:sldId id="272" r:id="rId17"/>
    <p:sldId id="275" r:id="rId18"/>
    <p:sldId id="277" r:id="rId19"/>
    <p:sldId id="278" r:id="rId20"/>
    <p:sldId id="279" r:id="rId2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rebuchet MS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rebuchet MS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rebuchet MS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rebuchet MS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39" autoAdjust="0"/>
    <p:restoredTop sz="94660"/>
  </p:normalViewPr>
  <p:slideViewPr>
    <p:cSldViewPr>
      <p:cViewPr>
        <p:scale>
          <a:sx n="75" d="100"/>
          <a:sy n="75" d="100"/>
        </p:scale>
        <p:origin x="-228" y="78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Rectangle 12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/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6D6BE6-A6F1-4DD8-AC77-41A8743B5FF6}" type="datetimeFigureOut">
              <a:rPr lang="ru-RU"/>
              <a:pPr>
                <a:defRPr/>
              </a:pPr>
              <a:t>04.04.2014</a:t>
            </a:fld>
            <a:endParaRPr lang="ru-RU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850E47-7423-4334-B629-A21C4DE92FD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8F60A8-E4D8-4FB8-B416-BB3A5AF92067}" type="datetimeFigureOut">
              <a:rPr lang="ru-RU"/>
              <a:pPr>
                <a:defRPr/>
              </a:pPr>
              <a:t>04.04.2014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F48510-7AB3-46B5-B83C-1E6879422F6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B600F5-B049-4D39-8CF8-F4D30556A0A4}" type="datetimeFigureOut">
              <a:rPr lang="ru-RU"/>
              <a:pPr>
                <a:defRPr/>
              </a:pPr>
              <a:t>04.04.2014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83EA21-C8C8-4D75-A8F0-D2F04DB0C5E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3716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981200"/>
            <a:ext cx="8229600" cy="4114800"/>
          </a:xfrm>
        </p:spPr>
        <p:txBody>
          <a:bodyPr rtlCol="0">
            <a:normAutofit/>
          </a:bodyPr>
          <a:lstStyle/>
          <a:p>
            <a:pPr lvl="0"/>
            <a:endParaRPr lang="ru-RU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A235F5-0DBC-49CE-905E-4DEB4105E95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7C4BC9-288F-4873-B127-CEFD22BBCE5C}" type="datetimeFigureOut">
              <a:rPr lang="ru-RU"/>
              <a:pPr>
                <a:defRPr/>
              </a:pPr>
              <a:t>04.04.2014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7A4AF-26A0-4D5C-ACCB-05966A86DA0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Rectangle 8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E80695-6673-45B3-A1EC-694B16196B7C}" type="datetimeFigureOut">
              <a:rPr lang="ru-RU"/>
              <a:pPr>
                <a:defRPr/>
              </a:pPr>
              <a:t>04.04.2014</a:t>
            </a:fld>
            <a:endParaRPr lang="ru-RU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6CDE96-8134-4B01-BAFA-16DC0D3D7ED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8A2DE5-30DC-4903-9759-D15117A06ADE}" type="datetimeFigureOut">
              <a:rPr lang="ru-RU"/>
              <a:pPr>
                <a:defRPr/>
              </a:pPr>
              <a:t>04.04.2014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758509-47C0-43BA-9824-487A722203F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67D7C9-4C06-4F3F-956A-82F835D5460D}" type="datetimeFigureOut">
              <a:rPr lang="ru-RU"/>
              <a:pPr>
                <a:defRPr/>
              </a:pPr>
              <a:t>04.04.2014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71673A-425F-46CF-A27C-6734CBAC892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DFCB5B-61DC-4E8F-ADDC-7ED95E3D8290}" type="datetimeFigureOut">
              <a:rPr lang="ru-RU"/>
              <a:pPr>
                <a:defRPr/>
              </a:pPr>
              <a:t>04.04.2014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41C44D-BCBB-40AD-8914-9A21AE512EF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B0FF72-F3D9-4004-8B80-B28A3BB4AEAB}" type="datetimeFigureOut">
              <a:rPr lang="ru-RU"/>
              <a:pPr>
                <a:defRPr/>
              </a:pPr>
              <a:t>04.04.2014</a:t>
            </a:fld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505486-C3AE-46F5-B70F-505D5D11F7B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/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F846FA-A458-4302-891A-8D33AE6E778C}" type="datetimeFigureOut">
              <a:rPr lang="ru-RU"/>
              <a:pPr>
                <a:defRPr/>
              </a:pPr>
              <a:t>04.04.2014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E59A5F-326E-4A1B-A447-26BEB950D3E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7" name="Rectangle 9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 rtlCol="0"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/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C45C2D-23B2-456F-B0D0-C391EB0E0D68}" type="datetimeFigureOut">
              <a:rPr lang="ru-RU"/>
              <a:pPr>
                <a:defRPr/>
              </a:pPr>
              <a:t>04.04.2014</a:t>
            </a:fld>
            <a:endParaRPr lang="ru-RU"/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3703C1-57CF-42E6-94BF-B9228D14755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725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875" y="4371975"/>
            <a:ext cx="6511925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3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3000" y="731838"/>
            <a:ext cx="6400800" cy="3475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100" b="1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A8E9EED-FB30-4D7A-A5F8-2DBFD621AF57}" type="datetimeFigureOut">
              <a:rPr lang="ru-RU"/>
              <a:pPr>
                <a:defRPr/>
              </a:pPr>
              <a:t>04.04.2014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172200"/>
            <a:ext cx="3352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b="1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3E0D27A-8428-4862-B15B-2ADA013FE5E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77" r:id="rId2"/>
    <p:sldLayoutId id="2147483686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7" r:id="rId9"/>
    <p:sldLayoutId id="2147483683" r:id="rId10"/>
    <p:sldLayoutId id="2147483684" r:id="rId11"/>
    <p:sldLayoutId id="2147483688" r:id="rId12"/>
  </p:sldLayoutIdLst>
  <p:timing>
    <p:tnLst>
      <p:par>
        <p:cTn id="1" dur="indefinite" restart="never" nodeType="tmRoot"/>
      </p:par>
    </p:tnLst>
  </p:timing>
  <p:txStyles>
    <p:titleStyle>
      <a:lvl1pPr marL="319088" indent="-319088" algn="r" rtl="0" fontAlgn="base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marL="319088" indent="-319088" algn="r" rtl="0" fontAlgn="base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2pPr>
      <a:lvl3pPr marL="319088" indent="-319088" algn="r" rtl="0" fontAlgn="base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3pPr>
      <a:lvl4pPr marL="319088" indent="-319088" algn="r" rtl="0" fontAlgn="base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4pPr>
      <a:lvl5pPr marL="319088" indent="-319088" algn="r" rtl="0" fontAlgn="base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563" algn="l" rtl="0" fontAlgn="base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2200" kern="1200">
          <a:solidFill>
            <a:srgbClr val="404040"/>
          </a:solidFill>
          <a:latin typeface="+mn-lt"/>
          <a:ea typeface="+mn-ea"/>
          <a:cs typeface="+mn-cs"/>
        </a:defRPr>
      </a:lvl1pPr>
      <a:lvl2pPr marL="547688" indent="-182563" algn="l" rtl="0" fontAlgn="base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2000" kern="1200">
          <a:solidFill>
            <a:srgbClr val="404040"/>
          </a:solidFill>
          <a:latin typeface="+mn-lt"/>
          <a:ea typeface="+mn-ea"/>
          <a:cs typeface="+mn-cs"/>
        </a:defRPr>
      </a:lvl2pPr>
      <a:lvl3pPr marL="822325" indent="-182563" algn="l" rtl="0" fontAlgn="base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kern="1200">
          <a:solidFill>
            <a:srgbClr val="404040"/>
          </a:solidFill>
          <a:latin typeface="+mn-lt"/>
          <a:ea typeface="+mn-ea"/>
          <a:cs typeface="+mn-cs"/>
        </a:defRPr>
      </a:lvl3pPr>
      <a:lvl4pPr marL="1096963" indent="-182563" algn="l" rtl="0" fontAlgn="base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1600" kern="1200">
          <a:solidFill>
            <a:srgbClr val="404040"/>
          </a:solidFill>
          <a:latin typeface="+mn-lt"/>
          <a:ea typeface="+mn-ea"/>
          <a:cs typeface="+mn-cs"/>
        </a:defRPr>
      </a:lvl4pPr>
      <a:lvl5pPr marL="1389063" indent="-182563" algn="l" rtl="0" fontAlgn="base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1400" kern="1200">
          <a:solidFill>
            <a:srgbClr val="404040"/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&#1041;&#1086;&#1088;&#1080;&#1089;\Desktop\&#1091;&#1088;&#1086;&#1082;%20&#1075;&#1072;&#1079;&#1086;&#1086;&#1073;&#1084;&#1077;&#1085;%20&#1074;%20&#1083;&#1077;&#1075;&#1082;&#1080;&#1093;%20&#1080;%20&#1090;&#1082;&#1072;&#1085;&#1103;&#1093;\&#1044;&#1099;&#1093;&#1072;&#1090;&#1077;&#1083;&#1100;&#1085;&#1099;&#1077;%20&#1076;&#1074;&#1080;&#1078;&#1077;&#1085;&#1080;&#1103;.&#1040;&#1085;&#1080;&#1084;&#1072;&#1094;&#1080;&#1103;.swf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&#1041;&#1086;&#1088;&#1080;&#1089;\Desktop\&#1091;&#1088;&#1086;&#1082;%20&#1075;&#1072;&#1079;&#1086;&#1086;&#1073;&#1084;&#1077;&#1085;%20&#1074;%20&#1083;&#1077;&#1075;&#1082;&#1080;&#1093;%20&#1080;%20&#1090;&#1082;&#1072;&#1085;&#1103;&#1093;\&#1052;&#1054;&#1044;&#1045;&#1051;&#1068;%20&#1044;&#1054;&#1053;&#1044;&#1045;&#1056;&#1057;&#1040;.swf" TargetMode="Externa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&#1041;&#1086;&#1088;&#1080;&#1089;\Desktop\&#1091;&#1088;&#1086;&#1082;%20&#1075;&#1072;&#1079;&#1086;&#1086;&#1073;&#1084;&#1077;&#1085;%20&#1074;%20&#1083;&#1077;&#1075;&#1082;&#1080;&#1093;%20&#1080;%20&#1090;&#1082;&#1072;&#1085;&#1103;&#1093;\&#1043;&#1072;&#1079;&#1086;&#1086;&#1073;&#1084;&#1077;&#1085;%20&#1074;%20&#1083;&#1077;&#1075;&#1082;&#1080;&#1093;%20&#1080;%20&#1090;&#1082;&#1072;&#1085;&#1103;&#1093;.swf" TargetMode="Externa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40686" y="260648"/>
            <a:ext cx="8712968" cy="1224136"/>
          </a:xfrm>
        </p:spPr>
        <p:txBody>
          <a:bodyPr/>
          <a:lstStyle/>
          <a:p>
            <a:pPr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ru-RU" sz="4800" dirty="0" smtClean="0"/>
              <a:t>Биологический диктант</a:t>
            </a:r>
            <a:endParaRPr lang="ru-RU" sz="4800" dirty="0"/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584200" y="2879725"/>
            <a:ext cx="18351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Капилляры</a:t>
            </a:r>
          </a:p>
        </p:txBody>
      </p:sp>
      <p:sp>
        <p:nvSpPr>
          <p:cNvPr id="7" name="Прямоугольник 6"/>
          <p:cNvSpPr>
            <a:spLocks noChangeArrowheads="1"/>
          </p:cNvSpPr>
          <p:nvPr/>
        </p:nvSpPr>
        <p:spPr bwMode="auto">
          <a:xfrm>
            <a:off x="36513" y="3527425"/>
            <a:ext cx="31051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Артериальная кровь</a:t>
            </a: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455613" y="4198938"/>
            <a:ext cx="238283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Венозная кровь</a:t>
            </a:r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600075" y="4799013"/>
            <a:ext cx="160972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Альвеолы</a:t>
            </a:r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495300" y="5400675"/>
            <a:ext cx="1970088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Эритроциты</a:t>
            </a:r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554038" y="6038850"/>
            <a:ext cx="181292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Гемоглобин</a:t>
            </a:r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785813" y="2181225"/>
            <a:ext cx="1389062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Артерии</a:t>
            </a:r>
          </a:p>
        </p:txBody>
      </p:sp>
      <p:sp>
        <p:nvSpPr>
          <p:cNvPr id="6154" name="Прямоугольник 13"/>
          <p:cNvSpPr>
            <a:spLocks noChangeArrowheads="1"/>
          </p:cNvSpPr>
          <p:nvPr/>
        </p:nvSpPr>
        <p:spPr bwMode="auto">
          <a:xfrm>
            <a:off x="833438" y="1489075"/>
            <a:ext cx="14319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Дыхание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3132138" y="1376363"/>
            <a:ext cx="6057900" cy="6461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процесс поглощения кислорода, использование его на 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окислительные процессы и выделение углекислого газа</a:t>
            </a:r>
            <a:endParaRPr lang="ru-RU" b="1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3132138" y="2212975"/>
            <a:ext cx="4276725" cy="3698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кровеносные сосуды, </a:t>
            </a:r>
            <a:r>
              <a:rPr lang="ru-RU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дущие от сердца</a:t>
            </a:r>
            <a:endParaRPr lang="ru-RU" b="1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3146425" y="2925763"/>
            <a:ext cx="3683000" cy="369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мельчайшие кровеносные сосуды</a:t>
            </a:r>
            <a:endParaRPr lang="ru-RU" b="1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3132138" y="3573463"/>
            <a:ext cx="3546475" cy="369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кровь, насыщенная кислородом</a:t>
            </a:r>
            <a:endParaRPr lang="ru-RU" b="1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3132138" y="4244975"/>
            <a:ext cx="4222750" cy="3698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кровь, насыщенная углекислым газом</a:t>
            </a:r>
            <a:endParaRPr lang="ru-RU" b="1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3132138" y="4900613"/>
            <a:ext cx="2306637" cy="369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лёгочные пузырьки</a:t>
            </a:r>
            <a:endParaRPr lang="ru-RU" b="1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3146425" y="5492750"/>
            <a:ext cx="558165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красные кровяные тельца, содержащие гемоглобин</a:t>
            </a:r>
            <a:endParaRPr lang="ru-RU" b="1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3132138" y="6084888"/>
            <a:ext cx="4132262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белок, входящий в состав эритроцита</a:t>
            </a:r>
            <a:endParaRPr lang="ru-RU" b="1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3" grpId="0"/>
      <p:bldP spid="12" grpId="0"/>
      <p:bldP spid="16" grpId="0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62" name="Группа 30"/>
          <p:cNvGrpSpPr>
            <a:grpSpLocks/>
          </p:cNvGrpSpPr>
          <p:nvPr/>
        </p:nvGrpSpPr>
        <p:grpSpPr bwMode="auto">
          <a:xfrm>
            <a:off x="1143000" y="1643063"/>
            <a:ext cx="5929313" cy="4286250"/>
            <a:chOff x="1000100" y="1857364"/>
            <a:chExt cx="5929354" cy="3929090"/>
          </a:xfrm>
        </p:grpSpPr>
        <p:sp>
          <p:nvSpPr>
            <p:cNvPr id="29" name="Арка 28"/>
            <p:cNvSpPr/>
            <p:nvPr/>
          </p:nvSpPr>
          <p:spPr>
            <a:xfrm>
              <a:off x="1000100" y="1857364"/>
              <a:ext cx="5929354" cy="3786479"/>
            </a:xfrm>
            <a:prstGeom prst="blockArc">
              <a:avLst>
                <a:gd name="adj1" fmla="val 10782478"/>
                <a:gd name="adj2" fmla="val 108294"/>
                <a:gd name="adj3" fmla="val 22033"/>
              </a:avLst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30" name="Арка 29"/>
            <p:cNvSpPr/>
            <p:nvPr/>
          </p:nvSpPr>
          <p:spPr>
            <a:xfrm rot="10800000">
              <a:off x="1000100" y="1857364"/>
              <a:ext cx="5929354" cy="3929090"/>
            </a:xfrm>
            <a:prstGeom prst="blockArc">
              <a:avLst>
                <a:gd name="adj1" fmla="val 10782808"/>
                <a:gd name="adj2" fmla="val 131120"/>
                <a:gd name="adj3" fmla="val 22021"/>
              </a:avLst>
            </a:prstGeom>
            <a:solidFill>
              <a:srgbClr val="8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schemeClr val="tx1"/>
                </a:solidFill>
              </a:endParaRPr>
            </a:p>
          </p:txBody>
        </p:sp>
      </p:grpSp>
      <p:grpSp>
        <p:nvGrpSpPr>
          <p:cNvPr id="15363" name="Group 14"/>
          <p:cNvGrpSpPr>
            <a:grpSpLocks/>
          </p:cNvGrpSpPr>
          <p:nvPr/>
        </p:nvGrpSpPr>
        <p:grpSpPr bwMode="auto">
          <a:xfrm>
            <a:off x="7019925" y="1557338"/>
            <a:ext cx="1655763" cy="4895850"/>
            <a:chOff x="3878" y="754"/>
            <a:chExt cx="1043" cy="3084"/>
          </a:xfrm>
        </p:grpSpPr>
        <p:sp>
          <p:nvSpPr>
            <p:cNvPr id="15377" name="Line 7"/>
            <p:cNvSpPr>
              <a:spLocks noChangeShapeType="1"/>
            </p:cNvSpPr>
            <p:nvPr/>
          </p:nvSpPr>
          <p:spPr bwMode="auto">
            <a:xfrm>
              <a:off x="3878" y="845"/>
              <a:ext cx="0" cy="294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5378" name="Line 8"/>
            <p:cNvSpPr>
              <a:spLocks noChangeShapeType="1"/>
            </p:cNvSpPr>
            <p:nvPr/>
          </p:nvSpPr>
          <p:spPr bwMode="auto">
            <a:xfrm>
              <a:off x="4921" y="845"/>
              <a:ext cx="0" cy="294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5379" name="AutoShape 9"/>
            <p:cNvSpPr>
              <a:spLocks noChangeArrowheads="1"/>
            </p:cNvSpPr>
            <p:nvPr/>
          </p:nvSpPr>
          <p:spPr bwMode="auto">
            <a:xfrm>
              <a:off x="3969" y="3294"/>
              <a:ext cx="862" cy="544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altLang="ru-RU">
                <a:latin typeface="Tahoma" pitchFamily="34" charset="0"/>
              </a:endParaRPr>
            </a:p>
          </p:txBody>
        </p:sp>
        <p:sp>
          <p:nvSpPr>
            <p:cNvPr id="15380" name="AutoShape 10"/>
            <p:cNvSpPr>
              <a:spLocks noChangeArrowheads="1"/>
            </p:cNvSpPr>
            <p:nvPr/>
          </p:nvSpPr>
          <p:spPr bwMode="auto">
            <a:xfrm>
              <a:off x="3969" y="2659"/>
              <a:ext cx="862" cy="544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altLang="ru-RU">
                <a:latin typeface="Tahoma" pitchFamily="34" charset="0"/>
              </a:endParaRPr>
            </a:p>
          </p:txBody>
        </p:sp>
        <p:sp>
          <p:nvSpPr>
            <p:cNvPr id="15381" name="AutoShape 11"/>
            <p:cNvSpPr>
              <a:spLocks noChangeArrowheads="1"/>
            </p:cNvSpPr>
            <p:nvPr/>
          </p:nvSpPr>
          <p:spPr bwMode="auto">
            <a:xfrm>
              <a:off x="3969" y="2024"/>
              <a:ext cx="862" cy="544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altLang="ru-RU">
                <a:latin typeface="Tahoma" pitchFamily="34" charset="0"/>
              </a:endParaRPr>
            </a:p>
          </p:txBody>
        </p:sp>
        <p:sp>
          <p:nvSpPr>
            <p:cNvPr id="15382" name="AutoShape 12"/>
            <p:cNvSpPr>
              <a:spLocks noChangeArrowheads="1"/>
            </p:cNvSpPr>
            <p:nvPr/>
          </p:nvSpPr>
          <p:spPr bwMode="auto">
            <a:xfrm>
              <a:off x="3969" y="1389"/>
              <a:ext cx="862" cy="544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altLang="ru-RU">
                <a:latin typeface="Tahoma" pitchFamily="34" charset="0"/>
              </a:endParaRPr>
            </a:p>
          </p:txBody>
        </p:sp>
        <p:sp>
          <p:nvSpPr>
            <p:cNvPr id="15383" name="AutoShape 13"/>
            <p:cNvSpPr>
              <a:spLocks noChangeArrowheads="1"/>
            </p:cNvSpPr>
            <p:nvPr/>
          </p:nvSpPr>
          <p:spPr bwMode="auto">
            <a:xfrm>
              <a:off x="3969" y="754"/>
              <a:ext cx="862" cy="544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altLang="ru-RU">
                <a:latin typeface="Tahoma" pitchFamily="34" charset="0"/>
              </a:endParaRPr>
            </a:p>
          </p:txBody>
        </p:sp>
      </p:grpSp>
      <p:pic>
        <p:nvPicPr>
          <p:cNvPr id="15364" name="Picture 21" descr="E:\Users\kler\Desktop\Альвеолы.jpe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-2469427">
            <a:off x="520700" y="1295400"/>
            <a:ext cx="1101725" cy="169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>
          <a:xfrm>
            <a:off x="98904" y="260350"/>
            <a:ext cx="8937592" cy="792386"/>
          </a:xfrm>
        </p:spPr>
        <p:txBody>
          <a:bodyPr/>
          <a:lstStyle/>
          <a:p>
            <a:pPr marL="1588" indent="36513" algn="ctr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ru-RU" sz="4300" dirty="0" smtClean="0"/>
              <a:t>Газообмен в легких и тканях</a:t>
            </a:r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785813" y="1643063"/>
            <a:ext cx="935037" cy="719137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ru-RU" sz="4000" smtClean="0">
                <a:solidFill>
                  <a:schemeClr val="bg1"/>
                </a:solidFill>
              </a:rPr>
              <a:t>О</a:t>
            </a:r>
            <a:r>
              <a:rPr lang="ru-RU" sz="2400" smtClean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36883" name="Rectangle 19"/>
          <p:cNvSpPr>
            <a:spLocks noChangeArrowheads="1"/>
          </p:cNvSpPr>
          <p:nvPr/>
        </p:nvSpPr>
        <p:spPr bwMode="auto">
          <a:xfrm>
            <a:off x="1643063" y="1500188"/>
            <a:ext cx="785812" cy="642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Clr>
                <a:schemeClr val="hlink"/>
              </a:buClr>
              <a:buSzPct val="65000"/>
              <a:buFont typeface="Wingdings" pitchFamily="2" charset="2"/>
              <a:buNone/>
              <a:defRPr/>
            </a:pPr>
            <a:r>
              <a:rPr lang="ru-R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rPr>
              <a:t>О</a:t>
            </a:r>
            <a:r>
              <a:rPr lang="ru-RU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rPr>
              <a:t>2</a:t>
            </a:r>
          </a:p>
        </p:txBody>
      </p:sp>
      <p:sp>
        <p:nvSpPr>
          <p:cNvPr id="36884" name="Rectangle 20"/>
          <p:cNvSpPr>
            <a:spLocks noChangeArrowheads="1"/>
          </p:cNvSpPr>
          <p:nvPr/>
        </p:nvSpPr>
        <p:spPr bwMode="auto">
          <a:xfrm>
            <a:off x="1428750" y="2143125"/>
            <a:ext cx="935038" cy="719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Clr>
                <a:schemeClr val="hlink"/>
              </a:buClr>
              <a:buSzPct val="65000"/>
              <a:buFont typeface="Wingdings" pitchFamily="2" charset="2"/>
              <a:buNone/>
              <a:defRPr/>
            </a:pPr>
            <a:r>
              <a:rPr lang="ru-R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rPr>
              <a:t>О</a:t>
            </a:r>
            <a:r>
              <a:rPr lang="ru-RU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rPr>
              <a:t>2</a:t>
            </a:r>
          </a:p>
        </p:txBody>
      </p:sp>
      <p:sp>
        <p:nvSpPr>
          <p:cNvPr id="19" name="Rectangle 76"/>
          <p:cNvSpPr>
            <a:spLocks noChangeArrowheads="1"/>
          </p:cNvSpPr>
          <p:nvPr/>
        </p:nvSpPr>
        <p:spPr bwMode="auto">
          <a:xfrm>
            <a:off x="7215188" y="3643313"/>
            <a:ext cx="1238250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rPr>
              <a:t>СО</a:t>
            </a:r>
            <a:r>
              <a:rPr lang="ru-RU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rPr>
              <a:t>2</a:t>
            </a:r>
            <a:endParaRPr lang="ru-RU" sz="40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n-lt"/>
              <a:cs typeface="+mn-cs"/>
            </a:endParaRPr>
          </a:p>
        </p:txBody>
      </p:sp>
      <p:sp>
        <p:nvSpPr>
          <p:cNvPr id="21" name="Rectangle 76"/>
          <p:cNvSpPr>
            <a:spLocks noChangeArrowheads="1"/>
          </p:cNvSpPr>
          <p:nvPr/>
        </p:nvSpPr>
        <p:spPr bwMode="auto">
          <a:xfrm>
            <a:off x="7215188" y="4643438"/>
            <a:ext cx="1238250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rPr>
              <a:t>СО</a:t>
            </a:r>
            <a:r>
              <a:rPr lang="ru-RU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rPr>
              <a:t>2</a:t>
            </a:r>
            <a:endParaRPr lang="ru-RU" sz="40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n-lt"/>
              <a:cs typeface="+mn-cs"/>
            </a:endParaRPr>
          </a:p>
        </p:txBody>
      </p:sp>
      <p:sp>
        <p:nvSpPr>
          <p:cNvPr id="22" name="Rectangle 76"/>
          <p:cNvSpPr>
            <a:spLocks noChangeArrowheads="1"/>
          </p:cNvSpPr>
          <p:nvPr/>
        </p:nvSpPr>
        <p:spPr bwMode="auto">
          <a:xfrm>
            <a:off x="7215188" y="2643188"/>
            <a:ext cx="1238250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rPr>
              <a:t>СО</a:t>
            </a:r>
            <a:r>
              <a:rPr lang="ru-RU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rPr>
              <a:t>2</a:t>
            </a:r>
            <a:endParaRPr lang="ru-RU" sz="40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n-lt"/>
              <a:cs typeface="+mn-cs"/>
            </a:endParaRPr>
          </a:p>
        </p:txBody>
      </p:sp>
      <p:sp>
        <p:nvSpPr>
          <p:cNvPr id="33" name="Овал 32"/>
          <p:cNvSpPr/>
          <p:nvPr/>
        </p:nvSpPr>
        <p:spPr>
          <a:xfrm>
            <a:off x="7786688" y="2714625"/>
            <a:ext cx="214312" cy="142875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4" name="Овал 33"/>
          <p:cNvSpPr/>
          <p:nvPr/>
        </p:nvSpPr>
        <p:spPr>
          <a:xfrm>
            <a:off x="8215313" y="5214938"/>
            <a:ext cx="214312" cy="142875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5" name="Овал 34"/>
          <p:cNvSpPr/>
          <p:nvPr/>
        </p:nvSpPr>
        <p:spPr>
          <a:xfrm>
            <a:off x="8001000" y="1857375"/>
            <a:ext cx="214313" cy="142875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6" name="Овал 35"/>
          <p:cNvSpPr/>
          <p:nvPr/>
        </p:nvSpPr>
        <p:spPr>
          <a:xfrm>
            <a:off x="7572375" y="6072188"/>
            <a:ext cx="214313" cy="142875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7" name="Овал 36"/>
          <p:cNvSpPr/>
          <p:nvPr/>
        </p:nvSpPr>
        <p:spPr>
          <a:xfrm>
            <a:off x="7215188" y="3714750"/>
            <a:ext cx="214312" cy="142875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-1.11111E-6 C 0.04445 -0.01435 0.08924 -0.0287 0.15018 -0.02893 C 0.21111 -0.02917 0.30417 -0.01944 0.36545 -0.00208 C 0.42726 0.01528 0.46962 0.06389 0.51945 0.0757 C 0.56893 0.0875 0.63872 0.07014 0.66285 0.06898 " pathEditMode="relative" rAng="0" ptsTypes="aaaaA">
                                      <p:cBhvr>
                                        <p:cTn id="6" dur="2000" fill="hold"/>
                                        <p:tgtEl>
                                          <p:spTgt spid="368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1" y="29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687 0.00949 C -0.08125 0.0787 -0.11545 0.14792 -0.16684 0.20046 C -0.21823 0.25301 -0.2875 0.30949 -0.35521 0.325 C -0.42291 0.34051 -0.52309 0.33449 -0.57361 0.29375 C -0.62413 0.25301 -0.64097 0.13727 -0.6585 0.08056 C -0.67604 0.02384 -0.67534 -0.02338 -0.67864 -0.04607 " pathEditMode="relative" ptsTypes="aaaaaA">
                                      <p:cBhvr>
                                        <p:cTn id="8" dur="5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10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417 0.02778 C 0.09809 0.03079 0.14201 0.03403 0.17413 0.03449 C 0.20625 0.03495 0.21406 0.02199 0.2474 0.03009 C 0.28073 0.03819 0.35017 0.07477 0.37413 0.08333 C 0.39809 0.0919 0.37135 0.05833 0.3908 0.08125 C 0.41024 0.10417 0.46996 0.18287 0.4908 0.22106 C 0.51163 0.25926 0.48924 0.29375 0.5158 0.30995 C 0.54236 0.32616 0.6283 0.31759 0.65069 0.31898 " pathEditMode="relative" ptsTypes="aaaaaaaA">
                                      <p:cBhvr>
                                        <p:cTn id="11" dur="2000" fill="hold"/>
                                        <p:tgtEl>
                                          <p:spTgt spid="368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2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7344 0.02222 C -0.0993 0.01504 -0.12483 0.0081 -0.15555 0.02639 C -0.18576 0.04467 -0.21389 0.10717 -0.25625 0.13194 C -0.29878 0.15671 -0.34965 0.17129 -0.40955 0.17546 C -0.46944 0.17963 -0.56858 0.17569 -0.61493 0.15671 C -0.66146 0.13773 -0.66771 0.11041 -0.68802 0.06157 C -0.70833 0.01273 -0.72795 -0.09746 -0.7368 -0.13727 C -0.74566 -0.17685 -0.73958 -0.1713 -0.74184 -0.17639 C -0.74427 -0.18148 -0.74757 -0.175 -0.75052 -0.16829 " pathEditMode="relative" rAng="0" ptsTypes="aaaaaaaaA">
                                      <p:cBhvr>
                                        <p:cTn id="13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9" y="-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15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91 0.04143 C 0.06545 0.04583 0.13281 0.05023 0.21285 0.05856 C 0.29288 0.06713 0.4125 0.05717 0.47917 0.09143 C 0.54583 0.12569 0.59149 0.21759 0.6125 0.26458 C 0.63386 0.3118 0.60868 0.353 0.60764 0.37407 C 0.60642 0.39537 0.60087 0.37569 0.60573 0.39143 C 0.61024 0.4074 0.61233 0.45463 0.63576 0.46805 C 0.6592 0.48171 0.72761 0.4699 0.74618 0.47037 " pathEditMode="relative" rAng="0" ptsTypes="aaaaaaaA">
                                      <p:cBhvr>
                                        <p:cTn id="16" dur="2000" fill="hold"/>
                                        <p:tgtEl>
                                          <p:spTgt spid="36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4" y="220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337 -0.00625 C -0.02448 -0.01875 -0.06215 -0.03102 -0.10902 -0.02454 C -0.15555 -0.01829 -0.20364 0.02407 -0.26649 0.03264 C -0.32968 0.0412 -0.41996 0.06204 -0.48802 0.02639 C -0.5559 -0.0088 -0.64149 -0.13194 -0.67396 -0.18009 C -0.70625 -0.22801 -0.67222 -0.22407 -0.68281 -0.26157 C -0.69323 -0.2993 -0.73003 -0.38333 -0.7375 -0.40671 C -0.74496 -0.42963 -0.73021 -0.40162 -0.72882 -0.40069 " pathEditMode="relative" rAng="0" ptsTypes="aaaaaaaA">
                                      <p:cBhvr>
                                        <p:cTn id="18" dur="5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79" y="-1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7" grpId="0" build="p"/>
      <p:bldP spid="36883" grpId="0"/>
      <p:bldP spid="36884" grpId="0"/>
      <p:bldP spid="19" grpId="0"/>
      <p:bldP spid="21" grpId="0"/>
      <p:bldP spid="2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Group 74"/>
          <p:cNvGraphicFramePr>
            <a:graphicFrameLocks/>
          </p:cNvGraphicFramePr>
          <p:nvPr/>
        </p:nvGraphicFramePr>
        <p:xfrm>
          <a:off x="179388" y="9525"/>
          <a:ext cx="8856984" cy="6758623"/>
        </p:xfrm>
        <a:graphic>
          <a:graphicData uri="http://schemas.openxmlformats.org/drawingml/2006/table">
            <a:tbl>
              <a:tblPr/>
              <a:tblGrid>
                <a:gridCol w="3744416"/>
                <a:gridCol w="2664296"/>
                <a:gridCol w="2448272"/>
              </a:tblGrid>
              <a:tr h="122413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Вопросы для сравнения </a:t>
                      </a:r>
                    </a:p>
                  </a:txBody>
                  <a:tcPr marT="45715" marB="45715" horzOverflow="overflow">
                    <a:lnL cap="flat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В легких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ru-RU" sz="3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В тканях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4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cap="flat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394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Какая кровь в начале?</a:t>
                      </a:r>
                    </a:p>
                  </a:txBody>
                  <a:tcPr marT="45715" marB="45715" anchor="ctr" horzOverflow="overflow">
                    <a:lnL cap="flat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15" marB="4571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4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marT="45715" marB="4571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0811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4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marT="45715" marB="45715" horzOverflow="overflow">
                    <a:lnL cap="flat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4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marT="45715" marB="4571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4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marT="45715" marB="4571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3610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4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marT="45715" marB="45715" horzOverflow="overflow">
                    <a:lnL cap="flat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4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marT="45715" marB="4571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4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marT="45715" marB="4571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3610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4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marT="45715" marB="45715" horzOverflow="overflow">
                    <a:lnL cap="flat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4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marT="45715" marB="4571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4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marT="45715" marB="4571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672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4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marT="45715" marB="45715" anchor="ctr" horzOverflow="overflow">
                    <a:lnL cap="flat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4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marT="45715" marB="4571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4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marT="45715" marB="4571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Rectangle 75"/>
          <p:cNvSpPr>
            <a:spLocks noChangeArrowheads="1"/>
          </p:cNvSpPr>
          <p:nvPr/>
        </p:nvSpPr>
        <p:spPr bwMode="auto">
          <a:xfrm>
            <a:off x="3714750" y="2465388"/>
            <a:ext cx="2933700" cy="806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sz="3000" b="1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кислород</a:t>
            </a:r>
          </a:p>
        </p:txBody>
      </p:sp>
      <p:sp>
        <p:nvSpPr>
          <p:cNvPr id="29" name="Rectangle 75"/>
          <p:cNvSpPr>
            <a:spLocks noChangeArrowheads="1"/>
          </p:cNvSpPr>
          <p:nvPr/>
        </p:nvSpPr>
        <p:spPr bwMode="auto">
          <a:xfrm>
            <a:off x="-163513" y="2205038"/>
            <a:ext cx="4032251" cy="1296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00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rPr>
              <a:t>Какой газ поступает в кровь</a:t>
            </a:r>
            <a:r>
              <a:rPr lang="ru-RU" sz="300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rPr>
              <a:t>?</a:t>
            </a:r>
            <a:endParaRPr lang="ru-RU" sz="3000" b="1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n-lt"/>
              <a:cs typeface="+mn-cs"/>
            </a:endParaRPr>
          </a:p>
        </p:txBody>
      </p:sp>
      <p:sp>
        <p:nvSpPr>
          <p:cNvPr id="30" name="Rectangle 76"/>
          <p:cNvSpPr>
            <a:spLocks noChangeArrowheads="1"/>
          </p:cNvSpPr>
          <p:nvPr/>
        </p:nvSpPr>
        <p:spPr bwMode="auto">
          <a:xfrm>
            <a:off x="-30163" y="3211513"/>
            <a:ext cx="4032251" cy="1296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00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rPr>
              <a:t>Какой газ выходит </a:t>
            </a:r>
            <a:endParaRPr lang="ru-RU" sz="30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n-lt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00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rPr>
              <a:t>из </a:t>
            </a:r>
            <a:r>
              <a:rPr lang="ru-RU" sz="300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rPr>
              <a:t>крови</a:t>
            </a:r>
            <a:r>
              <a:rPr lang="ru-RU" sz="300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rPr>
              <a:t>? </a:t>
            </a:r>
            <a:endParaRPr lang="ru-RU" sz="30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n-lt"/>
              <a:cs typeface="+mn-cs"/>
            </a:endParaRPr>
          </a:p>
        </p:txBody>
      </p:sp>
      <p:sp>
        <p:nvSpPr>
          <p:cNvPr id="31" name="Rectangle 77"/>
          <p:cNvSpPr>
            <a:spLocks noChangeArrowheads="1"/>
          </p:cNvSpPr>
          <p:nvPr/>
        </p:nvSpPr>
        <p:spPr bwMode="auto">
          <a:xfrm>
            <a:off x="4002088" y="3389313"/>
            <a:ext cx="2514600" cy="94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sz="3000" b="1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углекислый газ</a:t>
            </a:r>
          </a:p>
        </p:txBody>
      </p:sp>
      <p:sp>
        <p:nvSpPr>
          <p:cNvPr id="7" name="Rectangle 77"/>
          <p:cNvSpPr>
            <a:spLocks noChangeArrowheads="1"/>
          </p:cNvSpPr>
          <p:nvPr/>
        </p:nvSpPr>
        <p:spPr bwMode="auto">
          <a:xfrm>
            <a:off x="6564313" y="3259138"/>
            <a:ext cx="2519362" cy="1087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sz="3000" b="1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кислород</a:t>
            </a:r>
          </a:p>
        </p:txBody>
      </p:sp>
      <p:sp>
        <p:nvSpPr>
          <p:cNvPr id="8" name="Rectangle 76"/>
          <p:cNvSpPr>
            <a:spLocks noChangeArrowheads="1"/>
          </p:cNvSpPr>
          <p:nvPr/>
        </p:nvSpPr>
        <p:spPr bwMode="auto">
          <a:xfrm>
            <a:off x="0" y="4149725"/>
            <a:ext cx="4032250" cy="129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00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rPr>
              <a:t>Какой стала кровь?</a:t>
            </a:r>
          </a:p>
        </p:txBody>
      </p:sp>
      <p:sp>
        <p:nvSpPr>
          <p:cNvPr id="10" name="Rectangle 76"/>
          <p:cNvSpPr>
            <a:spLocks noChangeArrowheads="1"/>
          </p:cNvSpPr>
          <p:nvPr/>
        </p:nvSpPr>
        <p:spPr bwMode="auto">
          <a:xfrm>
            <a:off x="-26988" y="5446713"/>
            <a:ext cx="4032251" cy="1296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00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rPr>
              <a:t>В каком круге кровообращения это происходит?</a:t>
            </a:r>
          </a:p>
        </p:txBody>
      </p:sp>
      <p:sp>
        <p:nvSpPr>
          <p:cNvPr id="11" name="Rectangle 77"/>
          <p:cNvSpPr>
            <a:spLocks noChangeArrowheads="1"/>
          </p:cNvSpPr>
          <p:nvPr/>
        </p:nvSpPr>
        <p:spPr bwMode="auto">
          <a:xfrm>
            <a:off x="6300788" y="2366963"/>
            <a:ext cx="2855912" cy="1004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sz="3000" b="1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углекислый </a:t>
            </a:r>
          </a:p>
          <a:p>
            <a:pPr algn="ctr"/>
            <a:r>
              <a:rPr lang="ru-RU" sz="3000" b="1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газ</a:t>
            </a:r>
          </a:p>
        </p:txBody>
      </p:sp>
      <p:sp>
        <p:nvSpPr>
          <p:cNvPr id="12" name="Rectangle 77"/>
          <p:cNvSpPr>
            <a:spLocks noChangeArrowheads="1"/>
          </p:cNvSpPr>
          <p:nvPr/>
        </p:nvSpPr>
        <p:spPr bwMode="auto">
          <a:xfrm>
            <a:off x="6546850" y="1497013"/>
            <a:ext cx="3760788" cy="747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ru-RU" sz="3000" b="1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артериальная</a:t>
            </a:r>
          </a:p>
        </p:txBody>
      </p:sp>
      <p:sp>
        <p:nvSpPr>
          <p:cNvPr id="13" name="Rectangle 77"/>
          <p:cNvSpPr>
            <a:spLocks noChangeArrowheads="1"/>
          </p:cNvSpPr>
          <p:nvPr/>
        </p:nvSpPr>
        <p:spPr bwMode="auto">
          <a:xfrm>
            <a:off x="3910013" y="4237038"/>
            <a:ext cx="2849562" cy="1120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ru-RU" sz="3000" b="1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артериальной</a:t>
            </a:r>
          </a:p>
        </p:txBody>
      </p:sp>
      <p:sp>
        <p:nvSpPr>
          <p:cNvPr id="15" name="Rectangle 75"/>
          <p:cNvSpPr>
            <a:spLocks noChangeArrowheads="1"/>
          </p:cNvSpPr>
          <p:nvPr/>
        </p:nvSpPr>
        <p:spPr bwMode="auto">
          <a:xfrm>
            <a:off x="3824288" y="1484313"/>
            <a:ext cx="2935287" cy="808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sz="3000" b="1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венозная</a:t>
            </a:r>
          </a:p>
        </p:txBody>
      </p:sp>
      <p:sp>
        <p:nvSpPr>
          <p:cNvPr id="16" name="Rectangle 77"/>
          <p:cNvSpPr>
            <a:spLocks noChangeArrowheads="1"/>
          </p:cNvSpPr>
          <p:nvPr/>
        </p:nvSpPr>
        <p:spPr bwMode="auto">
          <a:xfrm>
            <a:off x="6578600" y="4325938"/>
            <a:ext cx="2514600" cy="94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sz="3000" b="1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венозной</a:t>
            </a:r>
          </a:p>
        </p:txBody>
      </p:sp>
      <p:sp>
        <p:nvSpPr>
          <p:cNvPr id="18" name="Rectangle 77"/>
          <p:cNvSpPr>
            <a:spLocks noChangeArrowheads="1"/>
          </p:cNvSpPr>
          <p:nvPr/>
        </p:nvSpPr>
        <p:spPr bwMode="auto">
          <a:xfrm>
            <a:off x="4002088" y="5446713"/>
            <a:ext cx="2514600" cy="122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sz="3000" b="1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малый круг кровообраще-ния</a:t>
            </a:r>
          </a:p>
        </p:txBody>
      </p:sp>
      <p:sp>
        <p:nvSpPr>
          <p:cNvPr id="19" name="Rectangle 77"/>
          <p:cNvSpPr>
            <a:spLocks noChangeArrowheads="1"/>
          </p:cNvSpPr>
          <p:nvPr/>
        </p:nvSpPr>
        <p:spPr bwMode="auto">
          <a:xfrm>
            <a:off x="6608763" y="5627688"/>
            <a:ext cx="2514600" cy="1266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0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большой круг </a:t>
            </a:r>
            <a:r>
              <a:rPr lang="ru-RU" sz="30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кровообраще-ния</a:t>
            </a:r>
            <a:endParaRPr lang="ru-RU" sz="3000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000" b="1" i="1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31" grpId="0"/>
      <p:bldP spid="7" grpId="0"/>
      <p:bldP spid="11" grpId="0"/>
      <p:bldP spid="12" grpId="0"/>
      <p:bldP spid="13" grpId="0"/>
      <p:bldP spid="15" grpId="0"/>
      <p:bldP spid="16" grpId="0"/>
      <p:bldP spid="18" grpId="0"/>
      <p:bldP spid="1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Дыхательные движения.Анимация.swf"/>
          <p:cNvPicPr>
            <a:picLocks noRot="1" noChangeAspect="1"/>
          </p:cNvPicPr>
          <p:nvPr>
            <a:videoFile r:link="rId1"/>
          </p:nvPr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-31750"/>
            <a:ext cx="9186863" cy="688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565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МОДЕЛЬ ДОНДЕРСА.swf"/>
          <p:cNvPicPr>
            <a:picLocks noRot="1" noChangeAspect="1"/>
          </p:cNvPicPr>
          <p:nvPr>
            <a:videoFile r:link="rId1"/>
          </p:nvPr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15875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07" name="Rectangle 39"/>
          <p:cNvSpPr>
            <a:spLocks noGrp="1" noChangeArrowheads="1"/>
          </p:cNvSpPr>
          <p:nvPr>
            <p:ph type="title"/>
          </p:nvPr>
        </p:nvSpPr>
        <p:spPr>
          <a:xfrm>
            <a:off x="3059832" y="6261100"/>
            <a:ext cx="2674938" cy="671512"/>
          </a:xfrm>
          <a:effectLst>
            <a:glow>
              <a:schemeClr val="bg1"/>
            </a:glow>
            <a:outerShdw blurRad="50800" dist="50800" dir="5400000" algn="ctr" rotWithShape="0">
              <a:schemeClr val="bg1"/>
            </a:outerShdw>
          </a:effectLst>
        </p:spPr>
        <p:txBody>
          <a:bodyPr/>
          <a:lstStyle/>
          <a:p>
            <a:pPr marL="0" indent="0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ru-RU" sz="2400" b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Центр вдоха</a:t>
            </a:r>
          </a:p>
        </p:txBody>
      </p:sp>
      <p:graphicFrame>
        <p:nvGraphicFramePr>
          <p:cNvPr id="32846" name="Group 78"/>
          <p:cNvGraphicFramePr>
            <a:graphicFrameLocks noGrp="1"/>
          </p:cNvGraphicFramePr>
          <p:nvPr>
            <p:ph idx="1"/>
          </p:nvPr>
        </p:nvGraphicFramePr>
        <p:xfrm>
          <a:off x="323850" y="260350"/>
          <a:ext cx="8496300" cy="4054474"/>
        </p:xfrm>
        <a:graphic>
          <a:graphicData uri="http://schemas.openxmlformats.org/drawingml/2006/table">
            <a:tbl>
              <a:tblPr/>
              <a:tblGrid>
                <a:gridCol w="2832100"/>
                <a:gridCol w="2832100"/>
                <a:gridCol w="2832100"/>
              </a:tblGrid>
              <a:tr h="51824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marT="45727" marB="4572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ВДОХ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ВЫДОХ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8241">
                <a:tc>
                  <a:txBody>
                    <a:bodyPr/>
                    <a:lstStyle/>
                    <a:p>
                      <a:pPr marL="533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Возбуждение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marT="45727" marB="4572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4502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Межреберные мышцы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marT="45727" marB="4572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824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Грудная клетка</a:t>
                      </a:r>
                    </a:p>
                  </a:txBody>
                  <a:tcPr marT="45727" marB="4572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824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Диафрагма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marT="45727" marB="4572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824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Объем легких</a:t>
                      </a:r>
                    </a:p>
                  </a:txBody>
                  <a:tcPr marT="45727" marB="4572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824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Давление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marT="45727" marB="4572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2832" name="Rectangle 64"/>
          <p:cNvSpPr>
            <a:spLocks noChangeArrowheads="1"/>
          </p:cNvSpPr>
          <p:nvPr/>
        </p:nvSpPr>
        <p:spPr bwMode="auto">
          <a:xfrm>
            <a:off x="0" y="5734050"/>
            <a:ext cx="2674938" cy="52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rPr>
              <a:t>Куполообразная</a:t>
            </a:r>
          </a:p>
        </p:txBody>
      </p:sp>
      <p:sp>
        <p:nvSpPr>
          <p:cNvPr id="32833" name="Rectangle 65"/>
          <p:cNvSpPr>
            <a:spLocks noChangeArrowheads="1"/>
          </p:cNvSpPr>
          <p:nvPr/>
        </p:nvSpPr>
        <p:spPr bwMode="auto">
          <a:xfrm>
            <a:off x="4211638" y="0"/>
            <a:ext cx="2674937" cy="671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n-lt"/>
              <a:cs typeface="+mn-cs"/>
            </a:endParaRPr>
          </a:p>
        </p:txBody>
      </p:sp>
      <p:sp>
        <p:nvSpPr>
          <p:cNvPr id="32834" name="Rectangle 66"/>
          <p:cNvSpPr>
            <a:spLocks noChangeArrowheads="1"/>
          </p:cNvSpPr>
          <p:nvPr/>
        </p:nvSpPr>
        <p:spPr bwMode="auto">
          <a:xfrm>
            <a:off x="0" y="4508500"/>
            <a:ext cx="2674938" cy="671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rPr>
              <a:t>Увеличивается</a:t>
            </a:r>
          </a:p>
        </p:txBody>
      </p:sp>
      <p:sp>
        <p:nvSpPr>
          <p:cNvPr id="32835" name="Rectangle 67"/>
          <p:cNvSpPr>
            <a:spLocks noChangeArrowheads="1"/>
          </p:cNvSpPr>
          <p:nvPr/>
        </p:nvSpPr>
        <p:spPr bwMode="auto">
          <a:xfrm>
            <a:off x="6469063" y="4508500"/>
            <a:ext cx="2674937" cy="671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rPr>
              <a:t>Центр выдоха</a:t>
            </a:r>
          </a:p>
        </p:txBody>
      </p:sp>
      <p:sp>
        <p:nvSpPr>
          <p:cNvPr id="32836" name="Rectangle 68"/>
          <p:cNvSpPr>
            <a:spLocks noChangeArrowheads="1"/>
          </p:cNvSpPr>
          <p:nvPr/>
        </p:nvSpPr>
        <p:spPr bwMode="auto">
          <a:xfrm>
            <a:off x="6469063" y="6186488"/>
            <a:ext cx="2674937" cy="671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rPr>
              <a:t>Уменьшается</a:t>
            </a:r>
          </a:p>
        </p:txBody>
      </p:sp>
      <p:sp>
        <p:nvSpPr>
          <p:cNvPr id="32837" name="Rectangle 69"/>
          <p:cNvSpPr>
            <a:spLocks noChangeArrowheads="1"/>
          </p:cNvSpPr>
          <p:nvPr/>
        </p:nvSpPr>
        <p:spPr bwMode="auto">
          <a:xfrm>
            <a:off x="6469063" y="5589588"/>
            <a:ext cx="2674937" cy="671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rPr>
              <a:t>Сокращаются</a:t>
            </a:r>
          </a:p>
        </p:txBody>
      </p:sp>
      <p:sp>
        <p:nvSpPr>
          <p:cNvPr id="32838" name="Rectangle 70"/>
          <p:cNvSpPr>
            <a:spLocks noChangeArrowheads="1"/>
          </p:cNvSpPr>
          <p:nvPr/>
        </p:nvSpPr>
        <p:spPr bwMode="auto">
          <a:xfrm>
            <a:off x="0" y="6186488"/>
            <a:ext cx="2674938" cy="671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rPr>
              <a:t>Расслабляются</a:t>
            </a:r>
          </a:p>
        </p:txBody>
      </p:sp>
      <p:sp>
        <p:nvSpPr>
          <p:cNvPr id="32839" name="Rectangle 71"/>
          <p:cNvSpPr>
            <a:spLocks noChangeArrowheads="1"/>
          </p:cNvSpPr>
          <p:nvPr/>
        </p:nvSpPr>
        <p:spPr bwMode="auto">
          <a:xfrm>
            <a:off x="3276600" y="5661025"/>
            <a:ext cx="2674938" cy="671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rPr>
              <a:t>Сужается</a:t>
            </a:r>
          </a:p>
        </p:txBody>
      </p:sp>
      <p:sp>
        <p:nvSpPr>
          <p:cNvPr id="32840" name="Rectangle 72"/>
          <p:cNvSpPr>
            <a:spLocks noChangeArrowheads="1"/>
          </p:cNvSpPr>
          <p:nvPr/>
        </p:nvSpPr>
        <p:spPr bwMode="auto">
          <a:xfrm>
            <a:off x="0" y="5084763"/>
            <a:ext cx="2674938" cy="671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rPr>
              <a:t>Расширяется</a:t>
            </a:r>
          </a:p>
        </p:txBody>
      </p:sp>
      <p:sp>
        <p:nvSpPr>
          <p:cNvPr id="32841" name="Rectangle 73"/>
          <p:cNvSpPr>
            <a:spLocks noChangeArrowheads="1"/>
          </p:cNvSpPr>
          <p:nvPr/>
        </p:nvSpPr>
        <p:spPr bwMode="auto">
          <a:xfrm>
            <a:off x="3348038" y="5084763"/>
            <a:ext cx="2674937" cy="671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rPr>
              <a:t>Плоская</a:t>
            </a:r>
          </a:p>
        </p:txBody>
      </p:sp>
      <p:sp>
        <p:nvSpPr>
          <p:cNvPr id="32842" name="Rectangle 74"/>
          <p:cNvSpPr>
            <a:spLocks noChangeArrowheads="1"/>
          </p:cNvSpPr>
          <p:nvPr/>
        </p:nvSpPr>
        <p:spPr bwMode="auto">
          <a:xfrm>
            <a:off x="6469063" y="5013325"/>
            <a:ext cx="2674937" cy="671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rPr>
              <a:t>Повышается</a:t>
            </a:r>
          </a:p>
        </p:txBody>
      </p:sp>
      <p:sp>
        <p:nvSpPr>
          <p:cNvPr id="32844" name="Rectangle 76"/>
          <p:cNvSpPr>
            <a:spLocks noChangeArrowheads="1"/>
          </p:cNvSpPr>
          <p:nvPr/>
        </p:nvSpPr>
        <p:spPr bwMode="auto">
          <a:xfrm>
            <a:off x="3348038" y="4508500"/>
            <a:ext cx="2674937" cy="671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rPr>
              <a:t>Понижается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434 -0.07284 L -0.02795 -0.8069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28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" y="-3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3316 -0.05949 L -0.35365 -0.60533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328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0" y="-2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4913 -0.05919 L 0.35382 -0.43676 " pathEditMode="relative" ptsTypes="AA">
                                      <p:cBhvr>
                                        <p:cTn id="14" dur="2000" fill="hold"/>
                                        <p:tgtEl>
                                          <p:spTgt spid="328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452 -0.05919 L -0.01233 -0.35283 " pathEditMode="relative" ptsTypes="AA">
                                      <p:cBhvr>
                                        <p:cTn id="18" dur="2000" fill="hold"/>
                                        <p:tgtEl>
                                          <p:spTgt spid="328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52 -0.05919 L 0.36163 -0.1956 " pathEditMode="relative" ptsTypes="AA">
                                      <p:cBhvr>
                                        <p:cTn id="22" dur="2000" fill="hold"/>
                                        <p:tgtEl>
                                          <p:spTgt spid="328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47 -0.05919 L -0.00452 -0.12208 " pathEditMode="relative" ptsTypes="AA">
                                      <p:cBhvr>
                                        <p:cTn id="26" dur="2000" fill="hold"/>
                                        <p:tgtEl>
                                          <p:spTgt spid="328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2.48555E-6 L -0.05521 -0.55584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328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" y="-2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5695 -0.0518 L 0.66094 -0.69156 " pathEditMode="relative" ptsTypes="AA">
                                      <p:cBhvr>
                                        <p:cTn id="34" dur="2000" fill="hold"/>
                                        <p:tgtEl>
                                          <p:spTgt spid="328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5296 -0.05919 L 0.31042 -0.51028 " pathEditMode="relative" ptsTypes="AA">
                                      <p:cBhvr>
                                        <p:cTn id="38" dur="2000" fill="hold"/>
                                        <p:tgtEl>
                                          <p:spTgt spid="328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889 -0.04902 L 0.66875 -0.437 " pathEditMode="relative" ptsTypes="AA">
                                      <p:cBhvr>
                                        <p:cTn id="42" dur="2000" fill="hold"/>
                                        <p:tgtEl>
                                          <p:spTgt spid="328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69 -0.06243 L -0.03872 -0.44 " pathEditMode="relative" ptsTypes="AA">
                                      <p:cBhvr>
                                        <p:cTn id="46" dur="2000" fill="hold"/>
                                        <p:tgtEl>
                                          <p:spTgt spid="328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69 -0.05919 L -0.04653 -0.19561 " pathEditMode="relative" ptsTypes="AA">
                                      <p:cBhvr>
                                        <p:cTn id="50" dur="2000" fill="hold"/>
                                        <p:tgtEl>
                                          <p:spTgt spid="328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832" grpId="0"/>
      <p:bldP spid="32834" grpId="0"/>
      <p:bldP spid="32835" grpId="0"/>
      <p:bldP spid="32836" grpId="0"/>
      <p:bldP spid="32837" grpId="0"/>
      <p:bldP spid="32838" grpId="0"/>
      <p:bldP spid="32839" grpId="0"/>
      <p:bldP spid="32840" grpId="0"/>
      <p:bldP spid="32841" grpId="0"/>
      <p:bldP spid="32842" grpId="0"/>
      <p:bldP spid="3284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188640"/>
            <a:ext cx="6275040" cy="909861"/>
          </a:xfrm>
        </p:spPr>
        <p:txBody>
          <a:bodyPr/>
          <a:lstStyle/>
          <a:p>
            <a:pPr marL="320040" indent="-320040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ru-RU" sz="3200" dirty="0" smtClean="0"/>
              <a:t>Нервная регуляция дыхания</a:t>
            </a:r>
            <a:endParaRPr lang="ru-RU" sz="3200" dirty="0"/>
          </a:p>
        </p:txBody>
      </p:sp>
      <p:sp>
        <p:nvSpPr>
          <p:cNvPr id="15" name="Полилиния 14"/>
          <p:cNvSpPr/>
          <p:nvPr/>
        </p:nvSpPr>
        <p:spPr>
          <a:xfrm>
            <a:off x="1187450" y="1200150"/>
            <a:ext cx="3017838" cy="1508125"/>
          </a:xfrm>
          <a:custGeom>
            <a:avLst/>
            <a:gdLst>
              <a:gd name="connsiteX0" fmla="*/ 0 w 3017787"/>
              <a:gd name="connsiteY0" fmla="*/ 150889 h 1508893"/>
              <a:gd name="connsiteX1" fmla="*/ 150889 w 3017787"/>
              <a:gd name="connsiteY1" fmla="*/ 0 h 1508893"/>
              <a:gd name="connsiteX2" fmla="*/ 2866898 w 3017787"/>
              <a:gd name="connsiteY2" fmla="*/ 0 h 1508893"/>
              <a:gd name="connsiteX3" fmla="*/ 3017787 w 3017787"/>
              <a:gd name="connsiteY3" fmla="*/ 150889 h 1508893"/>
              <a:gd name="connsiteX4" fmla="*/ 3017787 w 3017787"/>
              <a:gd name="connsiteY4" fmla="*/ 1358004 h 1508893"/>
              <a:gd name="connsiteX5" fmla="*/ 2866898 w 3017787"/>
              <a:gd name="connsiteY5" fmla="*/ 1508893 h 1508893"/>
              <a:gd name="connsiteX6" fmla="*/ 150889 w 3017787"/>
              <a:gd name="connsiteY6" fmla="*/ 1508893 h 1508893"/>
              <a:gd name="connsiteX7" fmla="*/ 0 w 3017787"/>
              <a:gd name="connsiteY7" fmla="*/ 1358004 h 1508893"/>
              <a:gd name="connsiteX8" fmla="*/ 0 w 3017787"/>
              <a:gd name="connsiteY8" fmla="*/ 150889 h 15088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017787" h="1508893">
                <a:moveTo>
                  <a:pt x="0" y="150889"/>
                </a:moveTo>
                <a:cubicBezTo>
                  <a:pt x="0" y="67555"/>
                  <a:pt x="67555" y="0"/>
                  <a:pt x="150889" y="0"/>
                </a:cubicBezTo>
                <a:lnTo>
                  <a:pt x="2866898" y="0"/>
                </a:lnTo>
                <a:cubicBezTo>
                  <a:pt x="2950232" y="0"/>
                  <a:pt x="3017787" y="67555"/>
                  <a:pt x="3017787" y="150889"/>
                </a:cubicBezTo>
                <a:lnTo>
                  <a:pt x="3017787" y="1358004"/>
                </a:lnTo>
                <a:cubicBezTo>
                  <a:pt x="3017787" y="1441338"/>
                  <a:pt x="2950232" y="1508893"/>
                  <a:pt x="2866898" y="1508893"/>
                </a:cubicBezTo>
                <a:lnTo>
                  <a:pt x="150889" y="1508893"/>
                </a:lnTo>
                <a:cubicBezTo>
                  <a:pt x="67555" y="1508893"/>
                  <a:pt x="0" y="1441338"/>
                  <a:pt x="0" y="1358004"/>
                </a:cubicBezTo>
                <a:lnTo>
                  <a:pt x="0" y="150889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82294" tIns="69594" rIns="82294" bIns="69594" spcCol="1270" anchor="ctr"/>
          <a:lstStyle/>
          <a:p>
            <a:pPr algn="ctr" defTabSz="889000" fontAlgn="auto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2000" b="1" dirty="0"/>
              <a:t>Непроизвольная регуляция частоты и глубины дыхания</a:t>
            </a:r>
            <a:endParaRPr lang="ru-RU" sz="2000" b="1" dirty="0"/>
          </a:p>
        </p:txBody>
      </p:sp>
      <p:sp>
        <p:nvSpPr>
          <p:cNvPr id="16" name="Полилиния 15"/>
          <p:cNvSpPr/>
          <p:nvPr/>
        </p:nvSpPr>
        <p:spPr>
          <a:xfrm>
            <a:off x="1489075" y="2708275"/>
            <a:ext cx="301625" cy="1131888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1131670"/>
                </a:lnTo>
                <a:lnTo>
                  <a:pt x="301778" y="1131670"/>
                </a:lnTo>
              </a:path>
            </a:pathLst>
          </a:custGeom>
          <a:noFill/>
          <a:ln w="63500">
            <a:solidFill>
              <a:schemeClr val="bg2">
                <a:lumMod val="50000"/>
              </a:schemeClr>
            </a:solidFill>
          </a:ln>
        </p:spPr>
        <p:style>
          <a:lnRef idx="2">
            <a:scrgbClr r="0" g="0" b="0"/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7" name="Полилиния 16"/>
          <p:cNvSpPr/>
          <p:nvPr/>
        </p:nvSpPr>
        <p:spPr>
          <a:xfrm>
            <a:off x="1790700" y="3086100"/>
            <a:ext cx="2414588" cy="1508125"/>
          </a:xfrm>
          <a:custGeom>
            <a:avLst/>
            <a:gdLst>
              <a:gd name="connsiteX0" fmla="*/ 0 w 2414230"/>
              <a:gd name="connsiteY0" fmla="*/ 150889 h 1508893"/>
              <a:gd name="connsiteX1" fmla="*/ 150889 w 2414230"/>
              <a:gd name="connsiteY1" fmla="*/ 0 h 1508893"/>
              <a:gd name="connsiteX2" fmla="*/ 2263341 w 2414230"/>
              <a:gd name="connsiteY2" fmla="*/ 0 h 1508893"/>
              <a:gd name="connsiteX3" fmla="*/ 2414230 w 2414230"/>
              <a:gd name="connsiteY3" fmla="*/ 150889 h 1508893"/>
              <a:gd name="connsiteX4" fmla="*/ 2414230 w 2414230"/>
              <a:gd name="connsiteY4" fmla="*/ 1358004 h 1508893"/>
              <a:gd name="connsiteX5" fmla="*/ 2263341 w 2414230"/>
              <a:gd name="connsiteY5" fmla="*/ 1508893 h 1508893"/>
              <a:gd name="connsiteX6" fmla="*/ 150889 w 2414230"/>
              <a:gd name="connsiteY6" fmla="*/ 1508893 h 1508893"/>
              <a:gd name="connsiteX7" fmla="*/ 0 w 2414230"/>
              <a:gd name="connsiteY7" fmla="*/ 1358004 h 1508893"/>
              <a:gd name="connsiteX8" fmla="*/ 0 w 2414230"/>
              <a:gd name="connsiteY8" fmla="*/ 150889 h 15088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14230" h="1508893">
                <a:moveTo>
                  <a:pt x="0" y="150889"/>
                </a:moveTo>
                <a:cubicBezTo>
                  <a:pt x="0" y="67555"/>
                  <a:pt x="67555" y="0"/>
                  <a:pt x="150889" y="0"/>
                </a:cubicBezTo>
                <a:lnTo>
                  <a:pt x="2263341" y="0"/>
                </a:lnTo>
                <a:cubicBezTo>
                  <a:pt x="2346675" y="0"/>
                  <a:pt x="2414230" y="67555"/>
                  <a:pt x="2414230" y="150889"/>
                </a:cubicBezTo>
                <a:lnTo>
                  <a:pt x="2414230" y="1358004"/>
                </a:lnTo>
                <a:cubicBezTo>
                  <a:pt x="2414230" y="1441338"/>
                  <a:pt x="2346675" y="1508893"/>
                  <a:pt x="2263341" y="1508893"/>
                </a:cubicBezTo>
                <a:lnTo>
                  <a:pt x="150889" y="1508893"/>
                </a:lnTo>
                <a:cubicBezTo>
                  <a:pt x="67555" y="1508893"/>
                  <a:pt x="0" y="1441338"/>
                  <a:pt x="0" y="1358004"/>
                </a:cubicBezTo>
                <a:lnTo>
                  <a:pt x="0" y="150889"/>
                </a:lnTo>
                <a:close/>
              </a:path>
            </a:pathLst>
          </a:custGeom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82294" tIns="69594" rIns="82294" bIns="69594" spcCol="1270" anchor="ctr"/>
          <a:lstStyle/>
          <a:p>
            <a:pPr algn="ctr" defTabSz="889000" fontAlgn="auto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2000" i="1" dirty="0"/>
              <a:t>Дыхательный центр продолговатого мозга</a:t>
            </a:r>
            <a:endParaRPr lang="ru-RU" sz="2000" i="1" dirty="0"/>
          </a:p>
        </p:txBody>
      </p:sp>
      <p:sp>
        <p:nvSpPr>
          <p:cNvPr id="18" name="Полилиния 17"/>
          <p:cNvSpPr/>
          <p:nvPr/>
        </p:nvSpPr>
        <p:spPr>
          <a:xfrm>
            <a:off x="1489075" y="2708275"/>
            <a:ext cx="301625" cy="3017838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3017787"/>
                </a:lnTo>
                <a:lnTo>
                  <a:pt x="301778" y="3017787"/>
                </a:lnTo>
              </a:path>
            </a:pathLst>
          </a:custGeom>
          <a:noFill/>
          <a:ln w="63500">
            <a:solidFill>
              <a:schemeClr val="bg2">
                <a:lumMod val="50000"/>
              </a:schemeClr>
            </a:solidFill>
          </a:ln>
        </p:spPr>
        <p:style>
          <a:lnRef idx="2">
            <a:scrgbClr r="0" g="0" b="0"/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9" name="Полилиния 18"/>
          <p:cNvSpPr/>
          <p:nvPr/>
        </p:nvSpPr>
        <p:spPr>
          <a:xfrm>
            <a:off x="1790700" y="4972050"/>
            <a:ext cx="2414588" cy="1508125"/>
          </a:xfrm>
          <a:custGeom>
            <a:avLst/>
            <a:gdLst>
              <a:gd name="connsiteX0" fmla="*/ 0 w 2414230"/>
              <a:gd name="connsiteY0" fmla="*/ 150889 h 1508893"/>
              <a:gd name="connsiteX1" fmla="*/ 150889 w 2414230"/>
              <a:gd name="connsiteY1" fmla="*/ 0 h 1508893"/>
              <a:gd name="connsiteX2" fmla="*/ 2263341 w 2414230"/>
              <a:gd name="connsiteY2" fmla="*/ 0 h 1508893"/>
              <a:gd name="connsiteX3" fmla="*/ 2414230 w 2414230"/>
              <a:gd name="connsiteY3" fmla="*/ 150889 h 1508893"/>
              <a:gd name="connsiteX4" fmla="*/ 2414230 w 2414230"/>
              <a:gd name="connsiteY4" fmla="*/ 1358004 h 1508893"/>
              <a:gd name="connsiteX5" fmla="*/ 2263341 w 2414230"/>
              <a:gd name="connsiteY5" fmla="*/ 1508893 h 1508893"/>
              <a:gd name="connsiteX6" fmla="*/ 150889 w 2414230"/>
              <a:gd name="connsiteY6" fmla="*/ 1508893 h 1508893"/>
              <a:gd name="connsiteX7" fmla="*/ 0 w 2414230"/>
              <a:gd name="connsiteY7" fmla="*/ 1358004 h 1508893"/>
              <a:gd name="connsiteX8" fmla="*/ 0 w 2414230"/>
              <a:gd name="connsiteY8" fmla="*/ 150889 h 15088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14230" h="1508893">
                <a:moveTo>
                  <a:pt x="0" y="150889"/>
                </a:moveTo>
                <a:cubicBezTo>
                  <a:pt x="0" y="67555"/>
                  <a:pt x="67555" y="0"/>
                  <a:pt x="150889" y="0"/>
                </a:cubicBezTo>
                <a:lnTo>
                  <a:pt x="2263341" y="0"/>
                </a:lnTo>
                <a:cubicBezTo>
                  <a:pt x="2346675" y="0"/>
                  <a:pt x="2414230" y="67555"/>
                  <a:pt x="2414230" y="150889"/>
                </a:cubicBezTo>
                <a:lnTo>
                  <a:pt x="2414230" y="1358004"/>
                </a:lnTo>
                <a:cubicBezTo>
                  <a:pt x="2414230" y="1441338"/>
                  <a:pt x="2346675" y="1508893"/>
                  <a:pt x="2263341" y="1508893"/>
                </a:cubicBezTo>
                <a:lnTo>
                  <a:pt x="150889" y="1508893"/>
                </a:lnTo>
                <a:cubicBezTo>
                  <a:pt x="67555" y="1508893"/>
                  <a:pt x="0" y="1441338"/>
                  <a:pt x="0" y="1358004"/>
                </a:cubicBezTo>
                <a:lnTo>
                  <a:pt x="0" y="150889"/>
                </a:lnTo>
                <a:close/>
              </a:path>
            </a:pathLst>
          </a:custGeom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74674" tIns="64514" rIns="74674" bIns="64514" spcCol="1270" anchor="ctr"/>
          <a:lstStyle/>
          <a:p>
            <a:pPr algn="ctr" defTabSz="711200" fontAlgn="auto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i="1" dirty="0"/>
              <a:t>Воздействие на </a:t>
            </a:r>
            <a:r>
              <a:rPr lang="ru-RU" sz="1600" i="1" dirty="0" err="1"/>
              <a:t>холодовые</a:t>
            </a:r>
            <a:r>
              <a:rPr lang="ru-RU" sz="1600" i="1" dirty="0"/>
              <a:t>, болевые рецепторы может приостановить дыхание</a:t>
            </a:r>
            <a:endParaRPr lang="ru-RU" sz="1600" i="1" dirty="0"/>
          </a:p>
        </p:txBody>
      </p:sp>
      <p:sp>
        <p:nvSpPr>
          <p:cNvPr id="20" name="Полилиния 19"/>
          <p:cNvSpPr/>
          <p:nvPr/>
        </p:nvSpPr>
        <p:spPr>
          <a:xfrm>
            <a:off x="4959350" y="1200150"/>
            <a:ext cx="3017838" cy="1508125"/>
          </a:xfrm>
          <a:custGeom>
            <a:avLst/>
            <a:gdLst>
              <a:gd name="connsiteX0" fmla="*/ 0 w 3017787"/>
              <a:gd name="connsiteY0" fmla="*/ 150889 h 1508893"/>
              <a:gd name="connsiteX1" fmla="*/ 150889 w 3017787"/>
              <a:gd name="connsiteY1" fmla="*/ 0 h 1508893"/>
              <a:gd name="connsiteX2" fmla="*/ 2866898 w 3017787"/>
              <a:gd name="connsiteY2" fmla="*/ 0 h 1508893"/>
              <a:gd name="connsiteX3" fmla="*/ 3017787 w 3017787"/>
              <a:gd name="connsiteY3" fmla="*/ 150889 h 1508893"/>
              <a:gd name="connsiteX4" fmla="*/ 3017787 w 3017787"/>
              <a:gd name="connsiteY4" fmla="*/ 1358004 h 1508893"/>
              <a:gd name="connsiteX5" fmla="*/ 2866898 w 3017787"/>
              <a:gd name="connsiteY5" fmla="*/ 1508893 h 1508893"/>
              <a:gd name="connsiteX6" fmla="*/ 150889 w 3017787"/>
              <a:gd name="connsiteY6" fmla="*/ 1508893 h 1508893"/>
              <a:gd name="connsiteX7" fmla="*/ 0 w 3017787"/>
              <a:gd name="connsiteY7" fmla="*/ 1358004 h 1508893"/>
              <a:gd name="connsiteX8" fmla="*/ 0 w 3017787"/>
              <a:gd name="connsiteY8" fmla="*/ 150889 h 15088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017787" h="1508893">
                <a:moveTo>
                  <a:pt x="0" y="150889"/>
                </a:moveTo>
                <a:cubicBezTo>
                  <a:pt x="0" y="67555"/>
                  <a:pt x="67555" y="0"/>
                  <a:pt x="150889" y="0"/>
                </a:cubicBezTo>
                <a:lnTo>
                  <a:pt x="2866898" y="0"/>
                </a:lnTo>
                <a:cubicBezTo>
                  <a:pt x="2950232" y="0"/>
                  <a:pt x="3017787" y="67555"/>
                  <a:pt x="3017787" y="150889"/>
                </a:cubicBezTo>
                <a:lnTo>
                  <a:pt x="3017787" y="1358004"/>
                </a:lnTo>
                <a:cubicBezTo>
                  <a:pt x="3017787" y="1441338"/>
                  <a:pt x="2950232" y="1508893"/>
                  <a:pt x="2866898" y="1508893"/>
                </a:cubicBezTo>
                <a:lnTo>
                  <a:pt x="150889" y="1508893"/>
                </a:lnTo>
                <a:cubicBezTo>
                  <a:pt x="67555" y="1508893"/>
                  <a:pt x="0" y="1441338"/>
                  <a:pt x="0" y="1358004"/>
                </a:cubicBezTo>
                <a:lnTo>
                  <a:pt x="0" y="150889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82294" tIns="69594" rIns="82294" bIns="69594" spcCol="1270" anchor="ctr"/>
          <a:lstStyle/>
          <a:p>
            <a:pPr algn="ctr" defTabSz="889000" fontAlgn="auto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2000" b="1" dirty="0"/>
              <a:t>Произвольная регуляция частоты и глубины дыхания</a:t>
            </a:r>
            <a:endParaRPr lang="ru-RU" sz="2000" b="1" dirty="0"/>
          </a:p>
        </p:txBody>
      </p:sp>
      <p:sp>
        <p:nvSpPr>
          <p:cNvPr id="21" name="Полилиния 20"/>
          <p:cNvSpPr/>
          <p:nvPr/>
        </p:nvSpPr>
        <p:spPr>
          <a:xfrm>
            <a:off x="5260975" y="2708275"/>
            <a:ext cx="322263" cy="1171575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1171746"/>
                </a:lnTo>
                <a:lnTo>
                  <a:pt x="321140" y="1171746"/>
                </a:lnTo>
              </a:path>
            </a:pathLst>
          </a:custGeom>
          <a:noFill/>
          <a:ln w="63500">
            <a:solidFill>
              <a:schemeClr val="bg2">
                <a:lumMod val="50000"/>
              </a:schemeClr>
            </a:solidFill>
          </a:ln>
        </p:spPr>
        <p:style>
          <a:lnRef idx="2">
            <a:scrgbClr r="0" g="0" b="0"/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2" name="Полилиния 21"/>
          <p:cNvSpPr/>
          <p:nvPr/>
        </p:nvSpPr>
        <p:spPr>
          <a:xfrm>
            <a:off x="5583238" y="3125788"/>
            <a:ext cx="2413000" cy="1508125"/>
          </a:xfrm>
          <a:custGeom>
            <a:avLst/>
            <a:gdLst>
              <a:gd name="connsiteX0" fmla="*/ 0 w 2414230"/>
              <a:gd name="connsiteY0" fmla="*/ 150889 h 1508893"/>
              <a:gd name="connsiteX1" fmla="*/ 150889 w 2414230"/>
              <a:gd name="connsiteY1" fmla="*/ 0 h 1508893"/>
              <a:gd name="connsiteX2" fmla="*/ 2263341 w 2414230"/>
              <a:gd name="connsiteY2" fmla="*/ 0 h 1508893"/>
              <a:gd name="connsiteX3" fmla="*/ 2414230 w 2414230"/>
              <a:gd name="connsiteY3" fmla="*/ 150889 h 1508893"/>
              <a:gd name="connsiteX4" fmla="*/ 2414230 w 2414230"/>
              <a:gd name="connsiteY4" fmla="*/ 1358004 h 1508893"/>
              <a:gd name="connsiteX5" fmla="*/ 2263341 w 2414230"/>
              <a:gd name="connsiteY5" fmla="*/ 1508893 h 1508893"/>
              <a:gd name="connsiteX6" fmla="*/ 150889 w 2414230"/>
              <a:gd name="connsiteY6" fmla="*/ 1508893 h 1508893"/>
              <a:gd name="connsiteX7" fmla="*/ 0 w 2414230"/>
              <a:gd name="connsiteY7" fmla="*/ 1358004 h 1508893"/>
              <a:gd name="connsiteX8" fmla="*/ 0 w 2414230"/>
              <a:gd name="connsiteY8" fmla="*/ 150889 h 15088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14230" h="1508893">
                <a:moveTo>
                  <a:pt x="0" y="150889"/>
                </a:moveTo>
                <a:cubicBezTo>
                  <a:pt x="0" y="67555"/>
                  <a:pt x="67555" y="0"/>
                  <a:pt x="150889" y="0"/>
                </a:cubicBezTo>
                <a:lnTo>
                  <a:pt x="2263341" y="0"/>
                </a:lnTo>
                <a:cubicBezTo>
                  <a:pt x="2346675" y="0"/>
                  <a:pt x="2414230" y="67555"/>
                  <a:pt x="2414230" y="150889"/>
                </a:cubicBezTo>
                <a:lnTo>
                  <a:pt x="2414230" y="1358004"/>
                </a:lnTo>
                <a:cubicBezTo>
                  <a:pt x="2414230" y="1441338"/>
                  <a:pt x="2346675" y="1508893"/>
                  <a:pt x="2263341" y="1508893"/>
                </a:cubicBezTo>
                <a:lnTo>
                  <a:pt x="150889" y="1508893"/>
                </a:lnTo>
                <a:cubicBezTo>
                  <a:pt x="67555" y="1508893"/>
                  <a:pt x="0" y="1441338"/>
                  <a:pt x="0" y="1358004"/>
                </a:cubicBezTo>
                <a:lnTo>
                  <a:pt x="0" y="150889"/>
                </a:lnTo>
                <a:close/>
              </a:path>
            </a:pathLst>
          </a:custGeom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82294" tIns="69594" rIns="82294" bIns="69594" spcCol="1270" anchor="ctr"/>
          <a:lstStyle/>
          <a:p>
            <a:pPr algn="ctr" defTabSz="889000" fontAlgn="auto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2000" i="1" dirty="0"/>
              <a:t>Кора больших полушарий</a:t>
            </a:r>
            <a:endParaRPr lang="ru-RU" sz="2000" i="1" dirty="0"/>
          </a:p>
        </p:txBody>
      </p:sp>
      <p:sp>
        <p:nvSpPr>
          <p:cNvPr id="23" name="Полилиния 22"/>
          <p:cNvSpPr/>
          <p:nvPr/>
        </p:nvSpPr>
        <p:spPr>
          <a:xfrm>
            <a:off x="5260975" y="2708275"/>
            <a:ext cx="301625" cy="3017838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3017787"/>
                </a:lnTo>
                <a:lnTo>
                  <a:pt x="301778" y="3017787"/>
                </a:lnTo>
              </a:path>
            </a:pathLst>
          </a:custGeom>
          <a:noFill/>
          <a:ln w="63500">
            <a:solidFill>
              <a:schemeClr val="bg2">
                <a:lumMod val="50000"/>
              </a:schemeClr>
            </a:solidFill>
          </a:ln>
        </p:spPr>
        <p:style>
          <a:lnRef idx="2">
            <a:scrgbClr r="0" g="0" b="0"/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4" name="Полилиния 23"/>
          <p:cNvSpPr/>
          <p:nvPr/>
        </p:nvSpPr>
        <p:spPr>
          <a:xfrm>
            <a:off x="5562600" y="4972050"/>
            <a:ext cx="2414588" cy="1508125"/>
          </a:xfrm>
          <a:custGeom>
            <a:avLst/>
            <a:gdLst>
              <a:gd name="connsiteX0" fmla="*/ 0 w 2414230"/>
              <a:gd name="connsiteY0" fmla="*/ 150889 h 1508893"/>
              <a:gd name="connsiteX1" fmla="*/ 150889 w 2414230"/>
              <a:gd name="connsiteY1" fmla="*/ 0 h 1508893"/>
              <a:gd name="connsiteX2" fmla="*/ 2263341 w 2414230"/>
              <a:gd name="connsiteY2" fmla="*/ 0 h 1508893"/>
              <a:gd name="connsiteX3" fmla="*/ 2414230 w 2414230"/>
              <a:gd name="connsiteY3" fmla="*/ 150889 h 1508893"/>
              <a:gd name="connsiteX4" fmla="*/ 2414230 w 2414230"/>
              <a:gd name="connsiteY4" fmla="*/ 1358004 h 1508893"/>
              <a:gd name="connsiteX5" fmla="*/ 2263341 w 2414230"/>
              <a:gd name="connsiteY5" fmla="*/ 1508893 h 1508893"/>
              <a:gd name="connsiteX6" fmla="*/ 150889 w 2414230"/>
              <a:gd name="connsiteY6" fmla="*/ 1508893 h 1508893"/>
              <a:gd name="connsiteX7" fmla="*/ 0 w 2414230"/>
              <a:gd name="connsiteY7" fmla="*/ 1358004 h 1508893"/>
              <a:gd name="connsiteX8" fmla="*/ 0 w 2414230"/>
              <a:gd name="connsiteY8" fmla="*/ 150889 h 15088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14230" h="1508893">
                <a:moveTo>
                  <a:pt x="0" y="150889"/>
                </a:moveTo>
                <a:cubicBezTo>
                  <a:pt x="0" y="67555"/>
                  <a:pt x="67555" y="0"/>
                  <a:pt x="150889" y="0"/>
                </a:cubicBezTo>
                <a:lnTo>
                  <a:pt x="2263341" y="0"/>
                </a:lnTo>
                <a:cubicBezTo>
                  <a:pt x="2346675" y="0"/>
                  <a:pt x="2414230" y="67555"/>
                  <a:pt x="2414230" y="150889"/>
                </a:cubicBezTo>
                <a:lnTo>
                  <a:pt x="2414230" y="1358004"/>
                </a:lnTo>
                <a:cubicBezTo>
                  <a:pt x="2414230" y="1441338"/>
                  <a:pt x="2346675" y="1508893"/>
                  <a:pt x="2263341" y="1508893"/>
                </a:cubicBezTo>
                <a:lnTo>
                  <a:pt x="150889" y="1508893"/>
                </a:lnTo>
                <a:cubicBezTo>
                  <a:pt x="67555" y="1508893"/>
                  <a:pt x="0" y="1441338"/>
                  <a:pt x="0" y="1358004"/>
                </a:cubicBezTo>
                <a:lnTo>
                  <a:pt x="0" y="150889"/>
                </a:lnTo>
                <a:close/>
              </a:path>
            </a:pathLst>
          </a:custGeom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74674" tIns="64514" rIns="74674" bIns="64514" spcCol="1270" anchor="ctr"/>
          <a:lstStyle/>
          <a:p>
            <a:pPr algn="ctr" defTabSz="711200" fontAlgn="auto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i="1" dirty="0"/>
              <a:t>Мы можем произвольно ускорить или приостановить дыхание</a:t>
            </a:r>
            <a:endParaRPr lang="ru-RU" sz="1600" i="1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9" grpId="0" animBg="1"/>
      <p:bldP spid="22" grpId="0" animBg="1"/>
      <p:bldP spid="2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6540" y="476672"/>
            <a:ext cx="7776864" cy="792088"/>
          </a:xfrm>
        </p:spPr>
        <p:txBody>
          <a:bodyPr/>
          <a:lstStyle/>
          <a:p>
            <a:pPr marL="320040" indent="-320040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ru-RU" sz="3200" dirty="0" smtClean="0"/>
              <a:t>Гуморальная</a:t>
            </a:r>
            <a:r>
              <a:rPr lang="ru-RU" sz="2000" dirty="0" smtClean="0"/>
              <a:t> </a:t>
            </a:r>
            <a:r>
              <a:rPr lang="ru-RU" sz="3200" dirty="0" smtClean="0"/>
              <a:t>регуляция дыхания</a:t>
            </a:r>
            <a:endParaRPr lang="ru-RU" sz="3200" dirty="0"/>
          </a:p>
        </p:txBody>
      </p:sp>
      <p:sp>
        <p:nvSpPr>
          <p:cNvPr id="13" name="Полилиния 12"/>
          <p:cNvSpPr/>
          <p:nvPr/>
        </p:nvSpPr>
        <p:spPr>
          <a:xfrm>
            <a:off x="4435475" y="3195638"/>
            <a:ext cx="1506538" cy="715962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488840"/>
                </a:lnTo>
                <a:lnTo>
                  <a:pt x="1507286" y="488840"/>
                </a:lnTo>
                <a:lnTo>
                  <a:pt x="1507286" y="717331"/>
                </a:lnTo>
              </a:path>
            </a:pathLst>
          </a:custGeom>
          <a:noFill/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4" name="Полилиния 13"/>
          <p:cNvSpPr/>
          <p:nvPr/>
        </p:nvSpPr>
        <p:spPr>
          <a:xfrm>
            <a:off x="2927350" y="3195638"/>
            <a:ext cx="1508125" cy="715962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1507286" y="0"/>
                </a:moveTo>
                <a:lnTo>
                  <a:pt x="1507286" y="488840"/>
                </a:lnTo>
                <a:lnTo>
                  <a:pt x="0" y="488840"/>
                </a:lnTo>
                <a:lnTo>
                  <a:pt x="0" y="717331"/>
                </a:lnTo>
              </a:path>
            </a:pathLst>
          </a:custGeom>
          <a:noFill/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5" name="Скругленный прямоугольник 14"/>
          <p:cNvSpPr/>
          <p:nvPr/>
        </p:nvSpPr>
        <p:spPr>
          <a:xfrm>
            <a:off x="3201988" y="1628775"/>
            <a:ext cx="2466975" cy="1566863"/>
          </a:xfrm>
          <a:prstGeom prst="roundRect">
            <a:avLst>
              <a:gd name="adj" fmla="val 10000"/>
            </a:avLst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6" name="Полилиния 15"/>
          <p:cNvSpPr/>
          <p:nvPr/>
        </p:nvSpPr>
        <p:spPr>
          <a:xfrm>
            <a:off x="3475038" y="1889125"/>
            <a:ext cx="2466975" cy="1566863"/>
          </a:xfrm>
          <a:custGeom>
            <a:avLst/>
            <a:gdLst>
              <a:gd name="connsiteX0" fmla="*/ 0 w 2466468"/>
              <a:gd name="connsiteY0" fmla="*/ 156621 h 1566207"/>
              <a:gd name="connsiteX1" fmla="*/ 156621 w 2466468"/>
              <a:gd name="connsiteY1" fmla="*/ 0 h 1566207"/>
              <a:gd name="connsiteX2" fmla="*/ 2309847 w 2466468"/>
              <a:gd name="connsiteY2" fmla="*/ 0 h 1566207"/>
              <a:gd name="connsiteX3" fmla="*/ 2466468 w 2466468"/>
              <a:gd name="connsiteY3" fmla="*/ 156621 h 1566207"/>
              <a:gd name="connsiteX4" fmla="*/ 2466468 w 2466468"/>
              <a:gd name="connsiteY4" fmla="*/ 1409586 h 1566207"/>
              <a:gd name="connsiteX5" fmla="*/ 2309847 w 2466468"/>
              <a:gd name="connsiteY5" fmla="*/ 1566207 h 1566207"/>
              <a:gd name="connsiteX6" fmla="*/ 156621 w 2466468"/>
              <a:gd name="connsiteY6" fmla="*/ 1566207 h 1566207"/>
              <a:gd name="connsiteX7" fmla="*/ 0 w 2466468"/>
              <a:gd name="connsiteY7" fmla="*/ 1409586 h 1566207"/>
              <a:gd name="connsiteX8" fmla="*/ 0 w 2466468"/>
              <a:gd name="connsiteY8" fmla="*/ 156621 h 15662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66468" h="1566207">
                <a:moveTo>
                  <a:pt x="0" y="156621"/>
                </a:moveTo>
                <a:cubicBezTo>
                  <a:pt x="0" y="70122"/>
                  <a:pt x="70122" y="0"/>
                  <a:pt x="156621" y="0"/>
                </a:cubicBezTo>
                <a:lnTo>
                  <a:pt x="2309847" y="0"/>
                </a:lnTo>
                <a:cubicBezTo>
                  <a:pt x="2396346" y="0"/>
                  <a:pt x="2466468" y="70122"/>
                  <a:pt x="2466468" y="156621"/>
                </a:cubicBezTo>
                <a:lnTo>
                  <a:pt x="2466468" y="1409586"/>
                </a:lnTo>
                <a:cubicBezTo>
                  <a:pt x="2466468" y="1496085"/>
                  <a:pt x="2396346" y="1566207"/>
                  <a:pt x="2309847" y="1566207"/>
                </a:cubicBezTo>
                <a:lnTo>
                  <a:pt x="156621" y="1566207"/>
                </a:lnTo>
                <a:cubicBezTo>
                  <a:pt x="70122" y="1566207"/>
                  <a:pt x="0" y="1496085"/>
                  <a:pt x="0" y="1409586"/>
                </a:cubicBezTo>
                <a:lnTo>
                  <a:pt x="0" y="156621"/>
                </a:lnTo>
                <a:close/>
              </a:path>
            </a:pathLst>
          </a:custGeom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106833" tIns="106833" rIns="106833" bIns="106833" spcCol="1270" anchor="ctr"/>
          <a:lstStyle/>
          <a:p>
            <a:pPr algn="ctr" defTabSz="711200" fontAlgn="auto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dirty="0"/>
              <a:t>Частоту и глубину дыхания</a:t>
            </a:r>
            <a:endParaRPr lang="ru-RU" sz="1600" b="1" dirty="0"/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1693863" y="3911600"/>
            <a:ext cx="2466975" cy="1566863"/>
          </a:xfrm>
          <a:prstGeom prst="roundRect">
            <a:avLst>
              <a:gd name="adj" fmla="val 10000"/>
            </a:avLst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8" name="Полилиния 17"/>
          <p:cNvSpPr/>
          <p:nvPr/>
        </p:nvSpPr>
        <p:spPr>
          <a:xfrm>
            <a:off x="1968500" y="4171950"/>
            <a:ext cx="2466975" cy="1566863"/>
          </a:xfrm>
          <a:custGeom>
            <a:avLst/>
            <a:gdLst>
              <a:gd name="connsiteX0" fmla="*/ 0 w 2466468"/>
              <a:gd name="connsiteY0" fmla="*/ 156621 h 1566207"/>
              <a:gd name="connsiteX1" fmla="*/ 156621 w 2466468"/>
              <a:gd name="connsiteY1" fmla="*/ 0 h 1566207"/>
              <a:gd name="connsiteX2" fmla="*/ 2309847 w 2466468"/>
              <a:gd name="connsiteY2" fmla="*/ 0 h 1566207"/>
              <a:gd name="connsiteX3" fmla="*/ 2466468 w 2466468"/>
              <a:gd name="connsiteY3" fmla="*/ 156621 h 1566207"/>
              <a:gd name="connsiteX4" fmla="*/ 2466468 w 2466468"/>
              <a:gd name="connsiteY4" fmla="*/ 1409586 h 1566207"/>
              <a:gd name="connsiteX5" fmla="*/ 2309847 w 2466468"/>
              <a:gd name="connsiteY5" fmla="*/ 1566207 h 1566207"/>
              <a:gd name="connsiteX6" fmla="*/ 156621 w 2466468"/>
              <a:gd name="connsiteY6" fmla="*/ 1566207 h 1566207"/>
              <a:gd name="connsiteX7" fmla="*/ 0 w 2466468"/>
              <a:gd name="connsiteY7" fmla="*/ 1409586 h 1566207"/>
              <a:gd name="connsiteX8" fmla="*/ 0 w 2466468"/>
              <a:gd name="connsiteY8" fmla="*/ 156621 h 15662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66468" h="1566207">
                <a:moveTo>
                  <a:pt x="0" y="156621"/>
                </a:moveTo>
                <a:cubicBezTo>
                  <a:pt x="0" y="70122"/>
                  <a:pt x="70122" y="0"/>
                  <a:pt x="156621" y="0"/>
                </a:cubicBezTo>
                <a:lnTo>
                  <a:pt x="2309847" y="0"/>
                </a:lnTo>
                <a:cubicBezTo>
                  <a:pt x="2396346" y="0"/>
                  <a:pt x="2466468" y="70122"/>
                  <a:pt x="2466468" y="156621"/>
                </a:cubicBezTo>
                <a:lnTo>
                  <a:pt x="2466468" y="1409586"/>
                </a:lnTo>
                <a:cubicBezTo>
                  <a:pt x="2466468" y="1496085"/>
                  <a:pt x="2396346" y="1566207"/>
                  <a:pt x="2309847" y="1566207"/>
                </a:cubicBezTo>
                <a:lnTo>
                  <a:pt x="156621" y="1566207"/>
                </a:lnTo>
                <a:cubicBezTo>
                  <a:pt x="70122" y="1566207"/>
                  <a:pt x="0" y="1496085"/>
                  <a:pt x="0" y="1409586"/>
                </a:cubicBezTo>
                <a:lnTo>
                  <a:pt x="0" y="156621"/>
                </a:lnTo>
                <a:close/>
              </a:path>
            </a:pathLst>
          </a:custGeom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114453" tIns="114453" rIns="114453" bIns="114453" spcCol="1270" anchor="ctr"/>
          <a:lstStyle/>
          <a:p>
            <a:pPr algn="ctr" defTabSz="800100" fontAlgn="auto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b="1" dirty="0"/>
              <a:t>Ускоряет</a:t>
            </a:r>
          </a:p>
          <a:p>
            <a:pPr algn="ctr" defTabSz="800100" fontAlgn="auto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i="1" dirty="0"/>
              <a:t>Избыток СО2</a:t>
            </a:r>
            <a:endParaRPr lang="ru-RU" sz="1600" i="1" dirty="0"/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4708525" y="3911600"/>
            <a:ext cx="2466975" cy="1566863"/>
          </a:xfrm>
          <a:prstGeom prst="roundRect">
            <a:avLst>
              <a:gd name="adj" fmla="val 10000"/>
            </a:avLst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20" name="Полилиния 19"/>
          <p:cNvSpPr/>
          <p:nvPr/>
        </p:nvSpPr>
        <p:spPr>
          <a:xfrm>
            <a:off x="4983163" y="4171950"/>
            <a:ext cx="2466975" cy="1566863"/>
          </a:xfrm>
          <a:custGeom>
            <a:avLst/>
            <a:gdLst>
              <a:gd name="connsiteX0" fmla="*/ 0 w 2466468"/>
              <a:gd name="connsiteY0" fmla="*/ 156621 h 1566207"/>
              <a:gd name="connsiteX1" fmla="*/ 156621 w 2466468"/>
              <a:gd name="connsiteY1" fmla="*/ 0 h 1566207"/>
              <a:gd name="connsiteX2" fmla="*/ 2309847 w 2466468"/>
              <a:gd name="connsiteY2" fmla="*/ 0 h 1566207"/>
              <a:gd name="connsiteX3" fmla="*/ 2466468 w 2466468"/>
              <a:gd name="connsiteY3" fmla="*/ 156621 h 1566207"/>
              <a:gd name="connsiteX4" fmla="*/ 2466468 w 2466468"/>
              <a:gd name="connsiteY4" fmla="*/ 1409586 h 1566207"/>
              <a:gd name="connsiteX5" fmla="*/ 2309847 w 2466468"/>
              <a:gd name="connsiteY5" fmla="*/ 1566207 h 1566207"/>
              <a:gd name="connsiteX6" fmla="*/ 156621 w 2466468"/>
              <a:gd name="connsiteY6" fmla="*/ 1566207 h 1566207"/>
              <a:gd name="connsiteX7" fmla="*/ 0 w 2466468"/>
              <a:gd name="connsiteY7" fmla="*/ 1409586 h 1566207"/>
              <a:gd name="connsiteX8" fmla="*/ 0 w 2466468"/>
              <a:gd name="connsiteY8" fmla="*/ 156621 h 15662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66468" h="1566207">
                <a:moveTo>
                  <a:pt x="0" y="156621"/>
                </a:moveTo>
                <a:cubicBezTo>
                  <a:pt x="0" y="70122"/>
                  <a:pt x="70122" y="0"/>
                  <a:pt x="156621" y="0"/>
                </a:cubicBezTo>
                <a:lnTo>
                  <a:pt x="2309847" y="0"/>
                </a:lnTo>
                <a:cubicBezTo>
                  <a:pt x="2396346" y="0"/>
                  <a:pt x="2466468" y="70122"/>
                  <a:pt x="2466468" y="156621"/>
                </a:cubicBezTo>
                <a:lnTo>
                  <a:pt x="2466468" y="1409586"/>
                </a:lnTo>
                <a:cubicBezTo>
                  <a:pt x="2466468" y="1496085"/>
                  <a:pt x="2396346" y="1566207"/>
                  <a:pt x="2309847" y="1566207"/>
                </a:cubicBezTo>
                <a:lnTo>
                  <a:pt x="156621" y="1566207"/>
                </a:lnTo>
                <a:cubicBezTo>
                  <a:pt x="70122" y="1566207"/>
                  <a:pt x="0" y="1496085"/>
                  <a:pt x="0" y="1409586"/>
                </a:cubicBezTo>
                <a:lnTo>
                  <a:pt x="0" y="156621"/>
                </a:lnTo>
                <a:close/>
              </a:path>
            </a:pathLst>
          </a:custGeom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106833" tIns="106833" rIns="106833" bIns="106833" spcCol="1270" anchor="ctr"/>
          <a:lstStyle/>
          <a:p>
            <a:pPr algn="ctr" defTabSz="711200" fontAlgn="auto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dirty="0"/>
              <a:t>Замедляет</a:t>
            </a:r>
          </a:p>
          <a:p>
            <a:pPr algn="ctr" defTabSz="711200" fontAlgn="auto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i="1" dirty="0"/>
              <a:t>Недостаток СО2</a:t>
            </a:r>
            <a:endParaRPr lang="ru-RU" sz="1600" i="1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490538" y="2286000"/>
            <a:ext cx="8286750" cy="1714500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>
                <a:solidFill>
                  <a:schemeClr val="tx1"/>
                </a:solidFill>
              </a:rPr>
              <a:t>Дыхательный центр расположен в</a:t>
            </a:r>
            <a:r>
              <a:rPr lang="ru-RU" sz="3600" dirty="0">
                <a:solidFill>
                  <a:schemeClr val="tx1"/>
                </a:solidFill>
              </a:rPr>
              <a:t>:</a:t>
            </a:r>
            <a:endParaRPr lang="ru-RU" sz="3600" dirty="0">
              <a:solidFill>
                <a:schemeClr val="tx1"/>
              </a:solidFill>
            </a:endParaRPr>
          </a:p>
        </p:txBody>
      </p:sp>
      <p:cxnSp>
        <p:nvCxnSpPr>
          <p:cNvPr id="3" name="Прямая соединительная линия 2"/>
          <p:cNvCxnSpPr/>
          <p:nvPr/>
        </p:nvCxnSpPr>
        <p:spPr>
          <a:xfrm>
            <a:off x="0" y="1285875"/>
            <a:ext cx="9144000" cy="1588"/>
          </a:xfrm>
          <a:prstGeom prst="line">
            <a:avLst/>
          </a:prstGeom>
          <a:ln w="19050">
            <a:solidFill>
              <a:srgbClr val="006BB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532" name="Группа 7"/>
          <p:cNvGrpSpPr>
            <a:grpSpLocks/>
          </p:cNvGrpSpPr>
          <p:nvPr/>
        </p:nvGrpSpPr>
        <p:grpSpPr bwMode="auto">
          <a:xfrm>
            <a:off x="0" y="1428750"/>
            <a:ext cx="7429500" cy="719138"/>
            <a:chOff x="0" y="1285860"/>
            <a:chExt cx="7429552" cy="719280"/>
          </a:xfrm>
        </p:grpSpPr>
        <p:sp>
          <p:nvSpPr>
            <p:cNvPr id="4" name="Прямоугольник 3"/>
            <p:cNvSpPr/>
            <p:nvPr/>
          </p:nvSpPr>
          <p:spPr>
            <a:xfrm>
              <a:off x="0" y="1551540"/>
              <a:ext cx="7429552" cy="453600"/>
            </a:xfrm>
            <a:prstGeom prst="rect">
              <a:avLst/>
            </a:prstGeom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2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grpSp>
          <p:nvGrpSpPr>
            <p:cNvPr id="22578" name="Группа 4"/>
            <p:cNvGrpSpPr>
              <a:grpSpLocks/>
            </p:cNvGrpSpPr>
            <p:nvPr/>
          </p:nvGrpSpPr>
          <p:grpSpPr bwMode="auto">
            <a:xfrm>
              <a:off x="371477" y="1285860"/>
              <a:ext cx="5200686" cy="531360"/>
              <a:chOff x="371477" y="3289989"/>
              <a:chExt cx="5200686" cy="531360"/>
            </a:xfrm>
          </p:grpSpPr>
          <p:sp>
            <p:nvSpPr>
              <p:cNvPr id="6" name="Скругленный прямоугольник 5"/>
              <p:cNvSpPr/>
              <p:nvPr/>
            </p:nvSpPr>
            <p:spPr>
              <a:xfrm>
                <a:off x="371477" y="3289989"/>
                <a:ext cx="5200686" cy="531360"/>
              </a:xfrm>
              <a:prstGeom prst="roundRect">
                <a:avLst/>
              </a:prstGeom>
              <a:gradFill rotWithShape="0">
                <a:gsLst>
                  <a:gs pos="0">
                    <a:schemeClr val="tx2">
                      <a:lumMod val="40000"/>
                      <a:lumOff val="60000"/>
                    </a:schemeClr>
                  </a:gs>
                  <a:gs pos="80000">
                    <a:schemeClr val="accent1">
                      <a:hueOff val="0"/>
                      <a:satOff val="0"/>
                      <a:lumOff val="0"/>
                      <a:alphaOff val="0"/>
                      <a:shade val="93000"/>
                      <a:satMod val="130000"/>
                    </a:schemeClr>
                  </a:gs>
                  <a:gs pos="100000">
                    <a:schemeClr val="accent1">
                      <a:hueOff val="0"/>
                      <a:satOff val="0"/>
                      <a:lumOff val="0"/>
                      <a:alphaOff val="0"/>
                      <a:shade val="94000"/>
                      <a:satMod val="135000"/>
                    </a:schemeClr>
                  </a:gs>
                </a:gsLst>
                <a:lin ang="4800000" scaled="0"/>
              </a:gradFill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3">
                <a:scrgbClr r="0" g="0" b="0"/>
              </a:fillRef>
              <a:effectRef idx="3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7" name="Скругленный прямоугольник 5"/>
              <p:cNvSpPr/>
              <p:nvPr/>
            </p:nvSpPr>
            <p:spPr>
              <a:xfrm>
                <a:off x="396878" y="3315394"/>
                <a:ext cx="5149886" cy="481108"/>
              </a:xfrm>
              <a:prstGeom prst="rect">
                <a:avLst/>
              </a:prstGeom>
              <a:noFill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lIns="196574" tIns="0" rIns="196574" bIns="0" spcCol="1270" anchor="ctr"/>
              <a:lstStyle/>
              <a:p>
                <a:pPr defTabSz="1066800" fontAlgn="auto">
                  <a:lnSpc>
                    <a:spcPct val="90000"/>
                  </a:lnSpc>
                  <a:spcAft>
                    <a:spcPct val="35000"/>
                  </a:spcAft>
                  <a:defRPr/>
                </a:pPr>
                <a:r>
                  <a:rPr lang="ru-RU" sz="2400" dirty="0">
                    <a:solidFill>
                      <a:schemeClr val="bg1"/>
                    </a:solidFill>
                  </a:rPr>
                  <a:t>Проверка знаний</a:t>
                </a:r>
                <a:endParaRPr lang="ru-RU" sz="2400" dirty="0">
                  <a:solidFill>
                    <a:schemeClr val="bg1"/>
                  </a:solidFill>
                </a:endParaRPr>
              </a:p>
            </p:txBody>
          </p:sp>
        </p:grpSp>
      </p:grpSp>
      <p:sp>
        <p:nvSpPr>
          <p:cNvPr id="15" name="Скругленный прямоугольник 14"/>
          <p:cNvSpPr/>
          <p:nvPr/>
        </p:nvSpPr>
        <p:spPr>
          <a:xfrm>
            <a:off x="2589213" y="4470400"/>
            <a:ext cx="2955925" cy="1019175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solidFill>
                  <a:schemeClr val="tx1"/>
                </a:solidFill>
              </a:rPr>
              <a:t>среднем </a:t>
            </a:r>
            <a:r>
              <a:rPr lang="ru-RU" sz="2800" dirty="0">
                <a:solidFill>
                  <a:schemeClr val="tx1"/>
                </a:solidFill>
              </a:rPr>
              <a:t>мозге</a:t>
            </a:r>
            <a:endParaRPr lang="ru-RU" sz="2800" baseline="30000" dirty="0">
              <a:solidFill>
                <a:schemeClr val="tx1"/>
              </a:solidFill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6022975" y="4357688"/>
            <a:ext cx="2995613" cy="1209675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solidFill>
                  <a:schemeClr val="tx1"/>
                </a:solidFill>
              </a:rPr>
              <a:t>промежуточном мозге</a:t>
            </a:r>
            <a:endParaRPr lang="ru-RU" sz="2800" baseline="30000" dirty="0">
              <a:solidFill>
                <a:schemeClr val="tx1"/>
              </a:solidFill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2592388" y="5754688"/>
            <a:ext cx="2894012" cy="990600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solidFill>
                  <a:schemeClr val="tx1"/>
                </a:solidFill>
              </a:rPr>
              <a:t>продолговатом </a:t>
            </a:r>
            <a:r>
              <a:rPr lang="ru-RU" sz="2800" dirty="0">
                <a:solidFill>
                  <a:schemeClr val="tx1"/>
                </a:solidFill>
              </a:rPr>
              <a:t>мозге</a:t>
            </a:r>
            <a:endParaRPr lang="ru-RU" sz="2800" baseline="30000" dirty="0">
              <a:solidFill>
                <a:schemeClr val="tx1"/>
              </a:solidFill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6022975" y="5738813"/>
            <a:ext cx="2895600" cy="990600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solidFill>
                  <a:schemeClr val="tx1"/>
                </a:solidFill>
              </a:rPr>
              <a:t>спинном </a:t>
            </a:r>
            <a:r>
              <a:rPr lang="ru-RU" sz="2800" dirty="0">
                <a:solidFill>
                  <a:schemeClr val="tx1"/>
                </a:solidFill>
              </a:rPr>
              <a:t>мозге</a:t>
            </a:r>
            <a:endParaRPr lang="ru-RU" sz="2800" baseline="30000" dirty="0">
              <a:solidFill>
                <a:schemeClr val="tx1"/>
              </a:solidFill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285750" y="4357688"/>
            <a:ext cx="1428750" cy="428625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tx1"/>
                </a:solidFill>
              </a:rPr>
              <a:t>Вопрос 1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285750" y="4857750"/>
            <a:ext cx="1428750" cy="428625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tx1"/>
                </a:solidFill>
              </a:rPr>
              <a:t>Вопрос 2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285750" y="5357813"/>
            <a:ext cx="1428750" cy="428625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tx1"/>
                </a:solidFill>
              </a:rPr>
              <a:t>Вопрос 3 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24" name="Овал 23"/>
          <p:cNvSpPr/>
          <p:nvPr/>
        </p:nvSpPr>
        <p:spPr>
          <a:xfrm>
            <a:off x="2200325" y="4317975"/>
            <a:ext cx="428628" cy="357190"/>
          </a:xfrm>
          <a:prstGeom prst="ellipse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А</a:t>
            </a:r>
            <a:endParaRPr lang="ru-RU" sz="2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5" name="Овал 24"/>
          <p:cNvSpPr/>
          <p:nvPr/>
        </p:nvSpPr>
        <p:spPr>
          <a:xfrm>
            <a:off x="5601160" y="4179099"/>
            <a:ext cx="428628" cy="357190"/>
          </a:xfrm>
          <a:prstGeom prst="ellipse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</a:t>
            </a:r>
            <a:endParaRPr lang="ru-RU" sz="2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6" name="Овал 25"/>
          <p:cNvSpPr/>
          <p:nvPr/>
        </p:nvSpPr>
        <p:spPr>
          <a:xfrm>
            <a:off x="2190241" y="5581469"/>
            <a:ext cx="428628" cy="357190"/>
          </a:xfrm>
          <a:prstGeom prst="ellipse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</a:t>
            </a:r>
            <a:endParaRPr lang="ru-RU" sz="2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7" name="Овал 26"/>
          <p:cNvSpPr/>
          <p:nvPr/>
        </p:nvSpPr>
        <p:spPr>
          <a:xfrm>
            <a:off x="5547925" y="5581469"/>
            <a:ext cx="428628" cy="357190"/>
          </a:xfrm>
          <a:prstGeom prst="ellipse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D</a:t>
            </a:r>
            <a:endParaRPr lang="ru-RU" sz="2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65" name="Овал 64"/>
          <p:cNvSpPr/>
          <p:nvPr/>
        </p:nvSpPr>
        <p:spPr>
          <a:xfrm>
            <a:off x="2174316" y="4291619"/>
            <a:ext cx="428628" cy="357190"/>
          </a:xfrm>
          <a:prstGeom prst="ellipse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А</a:t>
            </a:r>
            <a:endParaRPr lang="ru-RU" sz="2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66" name="Овал 65"/>
          <p:cNvSpPr/>
          <p:nvPr/>
        </p:nvSpPr>
        <p:spPr>
          <a:xfrm>
            <a:off x="5601160" y="4179099"/>
            <a:ext cx="428628" cy="357190"/>
          </a:xfrm>
          <a:prstGeom prst="ellipse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</a:t>
            </a:r>
            <a:endParaRPr lang="ru-RU" sz="2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67" name="Овал 66"/>
          <p:cNvSpPr/>
          <p:nvPr/>
        </p:nvSpPr>
        <p:spPr>
          <a:xfrm>
            <a:off x="2213815" y="5607859"/>
            <a:ext cx="428628" cy="357190"/>
          </a:xfrm>
          <a:prstGeom prst="ellipse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</a:t>
            </a:r>
            <a:endParaRPr lang="ru-RU" sz="2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68" name="Овал 67"/>
          <p:cNvSpPr/>
          <p:nvPr/>
        </p:nvSpPr>
        <p:spPr>
          <a:xfrm>
            <a:off x="5579678" y="5607859"/>
            <a:ext cx="428628" cy="357190"/>
          </a:xfrm>
          <a:prstGeom prst="ellipse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D</a:t>
            </a:r>
            <a:endParaRPr lang="ru-RU" sz="2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69" name="Скругленный прямоугольник 68"/>
          <p:cNvSpPr/>
          <p:nvPr/>
        </p:nvSpPr>
        <p:spPr>
          <a:xfrm>
            <a:off x="285750" y="5857875"/>
            <a:ext cx="1428750" cy="428625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tx1"/>
                </a:solidFill>
              </a:rPr>
              <a:t>Вопрос 4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75" name="Овал 74"/>
          <p:cNvSpPr/>
          <p:nvPr/>
        </p:nvSpPr>
        <p:spPr>
          <a:xfrm>
            <a:off x="2174316" y="4291619"/>
            <a:ext cx="428628" cy="357190"/>
          </a:xfrm>
          <a:prstGeom prst="ellipse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А</a:t>
            </a:r>
            <a:endParaRPr lang="ru-RU" sz="2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76" name="Овал 75"/>
          <p:cNvSpPr/>
          <p:nvPr/>
        </p:nvSpPr>
        <p:spPr>
          <a:xfrm>
            <a:off x="5638717" y="4189365"/>
            <a:ext cx="428628" cy="357190"/>
          </a:xfrm>
          <a:prstGeom prst="ellipse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</a:t>
            </a:r>
            <a:endParaRPr lang="ru-RU" sz="2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77" name="Овал 76"/>
          <p:cNvSpPr/>
          <p:nvPr/>
        </p:nvSpPr>
        <p:spPr>
          <a:xfrm>
            <a:off x="2212494" y="5570547"/>
            <a:ext cx="428628" cy="357190"/>
          </a:xfrm>
          <a:prstGeom prst="ellipse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</a:t>
            </a:r>
            <a:endParaRPr lang="ru-RU" sz="2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78" name="Овал 77"/>
          <p:cNvSpPr/>
          <p:nvPr/>
        </p:nvSpPr>
        <p:spPr>
          <a:xfrm>
            <a:off x="5579678" y="5596790"/>
            <a:ext cx="428628" cy="357190"/>
          </a:xfrm>
          <a:prstGeom prst="ellipse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D</a:t>
            </a:r>
            <a:endParaRPr lang="ru-RU" sz="2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79" name="Скругленный прямоугольник 78"/>
          <p:cNvSpPr/>
          <p:nvPr/>
        </p:nvSpPr>
        <p:spPr>
          <a:xfrm>
            <a:off x="285750" y="6357938"/>
            <a:ext cx="1428750" cy="428625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tx1"/>
                </a:solidFill>
              </a:rPr>
              <a:t>Вопрос 5 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51" name="Заголовок 1"/>
          <p:cNvSpPr txBox="1">
            <a:spLocks/>
          </p:cNvSpPr>
          <p:nvPr/>
        </p:nvSpPr>
        <p:spPr>
          <a:xfrm>
            <a:off x="719572" y="276608"/>
            <a:ext cx="7704856" cy="1152128"/>
          </a:xfrm>
          <a:prstGeom prst="rect">
            <a:avLst/>
          </a:prstGeom>
        </p:spPr>
        <p:txBody>
          <a:bodyPr/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 fontAlgn="auto">
              <a:spcAft>
                <a:spcPts val="0"/>
              </a:spcAft>
              <a:defRPr/>
            </a:pPr>
            <a:r>
              <a:rPr lang="ru-RU" dirty="0" smtClean="0"/>
              <a:t>Дыхание</a:t>
            </a:r>
            <a:endParaRPr lang="ru-RU" dirty="0"/>
          </a:p>
        </p:txBody>
      </p:sp>
      <p:sp>
        <p:nvSpPr>
          <p:cNvPr id="52" name="Скругленный прямоугольник 51"/>
          <p:cNvSpPr/>
          <p:nvPr/>
        </p:nvSpPr>
        <p:spPr>
          <a:xfrm>
            <a:off x="490538" y="2286000"/>
            <a:ext cx="8286750" cy="1714500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>
                <a:solidFill>
                  <a:schemeClr val="tx1"/>
                </a:solidFill>
              </a:rPr>
              <a:t>Газообмен в легких объясняется:</a:t>
            </a:r>
          </a:p>
        </p:txBody>
      </p:sp>
      <p:sp>
        <p:nvSpPr>
          <p:cNvPr id="53" name="Скругленный прямоугольник 52"/>
          <p:cNvSpPr/>
          <p:nvPr/>
        </p:nvSpPr>
        <p:spPr>
          <a:xfrm>
            <a:off x="490538" y="2274888"/>
            <a:ext cx="8286750" cy="1714500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>
                <a:solidFill>
                  <a:schemeClr val="tx1"/>
                </a:solidFill>
              </a:rPr>
              <a:t>Просвет гортани поддерживается благодаря наличию в ее стенке скелета:</a:t>
            </a:r>
          </a:p>
        </p:txBody>
      </p:sp>
      <p:sp>
        <p:nvSpPr>
          <p:cNvPr id="60" name="Скругленный прямоугольник 59"/>
          <p:cNvSpPr/>
          <p:nvPr/>
        </p:nvSpPr>
        <p:spPr>
          <a:xfrm>
            <a:off x="482600" y="2286000"/>
            <a:ext cx="8286750" cy="1714500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>
                <a:solidFill>
                  <a:schemeClr val="tx1"/>
                </a:solidFill>
              </a:rPr>
              <a:t>При дыхании происходит газообмен между:</a:t>
            </a:r>
          </a:p>
        </p:txBody>
      </p:sp>
      <p:sp>
        <p:nvSpPr>
          <p:cNvPr id="70" name="Скругленный прямоугольник 69"/>
          <p:cNvSpPr/>
          <p:nvPr/>
        </p:nvSpPr>
        <p:spPr>
          <a:xfrm>
            <a:off x="482600" y="2286000"/>
            <a:ext cx="8286750" cy="1714500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>
                <a:solidFill>
                  <a:schemeClr val="tx1"/>
                </a:solidFill>
              </a:rPr>
              <a:t>Давление в </a:t>
            </a:r>
            <a:r>
              <a:rPr lang="ru-RU" sz="3600" dirty="0" err="1">
                <a:solidFill>
                  <a:schemeClr val="tx1"/>
                </a:solidFill>
              </a:rPr>
              <a:t>межплевральной</a:t>
            </a:r>
            <a:r>
              <a:rPr lang="ru-RU" sz="3600" dirty="0">
                <a:solidFill>
                  <a:schemeClr val="tx1"/>
                </a:solidFill>
              </a:rPr>
              <a:t> полости:</a:t>
            </a:r>
          </a:p>
        </p:txBody>
      </p:sp>
      <p:sp>
        <p:nvSpPr>
          <p:cNvPr id="54" name="Скругленный прямоугольник 53"/>
          <p:cNvSpPr/>
          <p:nvPr/>
        </p:nvSpPr>
        <p:spPr>
          <a:xfrm>
            <a:off x="2603500" y="4503738"/>
            <a:ext cx="2954338" cy="1019175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aseline="30000" dirty="0">
                <a:solidFill>
                  <a:schemeClr val="tx1"/>
                </a:solidFill>
              </a:rPr>
              <a:t>законом диффузии </a:t>
            </a:r>
            <a:r>
              <a:rPr lang="ru-RU" sz="2800" baseline="30000" dirty="0">
                <a:solidFill>
                  <a:schemeClr val="tx1"/>
                </a:solidFill>
              </a:rPr>
              <a:t>газов</a:t>
            </a:r>
            <a:endParaRPr lang="ru-RU" sz="2800" baseline="30000" dirty="0">
              <a:solidFill>
                <a:schemeClr val="tx1"/>
              </a:solidFill>
            </a:endParaRPr>
          </a:p>
        </p:txBody>
      </p:sp>
      <p:sp>
        <p:nvSpPr>
          <p:cNvPr id="55" name="Скругленный прямоугольник 54"/>
          <p:cNvSpPr/>
          <p:nvPr/>
        </p:nvSpPr>
        <p:spPr>
          <a:xfrm>
            <a:off x="6026150" y="4357688"/>
            <a:ext cx="2992438" cy="1208087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aseline="30000" dirty="0">
                <a:solidFill>
                  <a:schemeClr val="tx1"/>
                </a:solidFill>
              </a:rPr>
              <a:t>избирательной проницаемостью кровеносных капилляров для кислорода</a:t>
            </a:r>
          </a:p>
        </p:txBody>
      </p:sp>
      <p:sp>
        <p:nvSpPr>
          <p:cNvPr id="56" name="Скругленный прямоугольник 55"/>
          <p:cNvSpPr/>
          <p:nvPr/>
        </p:nvSpPr>
        <p:spPr>
          <a:xfrm>
            <a:off x="2603500" y="5754688"/>
            <a:ext cx="2895600" cy="989012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aseline="30000" dirty="0">
                <a:solidFill>
                  <a:schemeClr val="tx1"/>
                </a:solidFill>
              </a:rPr>
              <a:t>избирательной проницаемостью кровеносных капилляров для углекислого газа</a:t>
            </a:r>
          </a:p>
        </p:txBody>
      </p:sp>
      <p:sp>
        <p:nvSpPr>
          <p:cNvPr id="57" name="Скругленный прямоугольник 56"/>
          <p:cNvSpPr/>
          <p:nvPr/>
        </p:nvSpPr>
        <p:spPr>
          <a:xfrm>
            <a:off x="6021388" y="5738813"/>
            <a:ext cx="2894012" cy="990600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aseline="30000" dirty="0">
                <a:solidFill>
                  <a:schemeClr val="tx1"/>
                </a:solidFill>
              </a:rPr>
              <a:t>всеми указанными факторами</a:t>
            </a:r>
          </a:p>
        </p:txBody>
      </p:sp>
      <p:sp>
        <p:nvSpPr>
          <p:cNvPr id="58" name="Скругленный прямоугольник 57"/>
          <p:cNvSpPr/>
          <p:nvPr/>
        </p:nvSpPr>
        <p:spPr>
          <a:xfrm>
            <a:off x="2616200" y="4503738"/>
            <a:ext cx="2955925" cy="1019175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aseline="30000" dirty="0">
                <a:solidFill>
                  <a:schemeClr val="tx1"/>
                </a:solidFill>
              </a:rPr>
              <a:t>Хрящевого</a:t>
            </a:r>
          </a:p>
        </p:txBody>
      </p:sp>
      <p:sp>
        <p:nvSpPr>
          <p:cNvPr id="59" name="Скругленный прямоугольник 58"/>
          <p:cNvSpPr/>
          <p:nvPr/>
        </p:nvSpPr>
        <p:spPr>
          <a:xfrm>
            <a:off x="6021388" y="4367213"/>
            <a:ext cx="2994025" cy="1209675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aseline="30000" dirty="0">
                <a:solidFill>
                  <a:schemeClr val="tx1"/>
                </a:solidFill>
              </a:rPr>
              <a:t>Костного</a:t>
            </a:r>
          </a:p>
        </p:txBody>
      </p:sp>
      <p:sp>
        <p:nvSpPr>
          <p:cNvPr id="80" name="Скругленный прямоугольник 79"/>
          <p:cNvSpPr/>
          <p:nvPr/>
        </p:nvSpPr>
        <p:spPr>
          <a:xfrm>
            <a:off x="2603500" y="5749925"/>
            <a:ext cx="2894013" cy="989013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aseline="30000" dirty="0">
                <a:solidFill>
                  <a:schemeClr val="tx1"/>
                </a:solidFill>
              </a:rPr>
              <a:t>Х</a:t>
            </a:r>
            <a:r>
              <a:rPr lang="ru-RU" sz="3200" baseline="30000" dirty="0">
                <a:solidFill>
                  <a:schemeClr val="tx1"/>
                </a:solidFill>
              </a:rPr>
              <a:t>рящевого </a:t>
            </a:r>
            <a:r>
              <a:rPr lang="ru-RU" sz="3200" baseline="30000" dirty="0">
                <a:solidFill>
                  <a:schemeClr val="tx1"/>
                </a:solidFill>
              </a:rPr>
              <a:t>и </a:t>
            </a:r>
            <a:r>
              <a:rPr lang="ru-RU" sz="3200" baseline="30000" dirty="0">
                <a:solidFill>
                  <a:schemeClr val="tx1"/>
                </a:solidFill>
              </a:rPr>
              <a:t>костного</a:t>
            </a:r>
            <a:endParaRPr lang="ru-RU" sz="3200" baseline="30000" dirty="0">
              <a:solidFill>
                <a:schemeClr val="tx1"/>
              </a:solidFill>
            </a:endParaRPr>
          </a:p>
        </p:txBody>
      </p:sp>
      <p:sp>
        <p:nvSpPr>
          <p:cNvPr id="81" name="Скругленный прямоугольник 80"/>
          <p:cNvSpPr/>
          <p:nvPr/>
        </p:nvSpPr>
        <p:spPr>
          <a:xfrm>
            <a:off x="6037263" y="5738813"/>
            <a:ext cx="2894012" cy="990600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aseline="30000" dirty="0">
              <a:solidFill>
                <a:schemeClr val="tx1"/>
              </a:solidFill>
            </a:endParaRPr>
          </a:p>
        </p:txBody>
      </p:sp>
      <p:sp>
        <p:nvSpPr>
          <p:cNvPr id="61" name="Скругленный прямоугольник 60"/>
          <p:cNvSpPr/>
          <p:nvPr/>
        </p:nvSpPr>
        <p:spPr>
          <a:xfrm>
            <a:off x="2593975" y="4500563"/>
            <a:ext cx="2954338" cy="1017587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aseline="30000" dirty="0">
                <a:solidFill>
                  <a:schemeClr val="tx1"/>
                </a:solidFill>
              </a:rPr>
              <a:t>внешней средой и </a:t>
            </a:r>
            <a:r>
              <a:rPr lang="ru-RU" sz="3200" baseline="30000" dirty="0">
                <a:solidFill>
                  <a:schemeClr val="tx1"/>
                </a:solidFill>
              </a:rPr>
              <a:t>легкими</a:t>
            </a:r>
            <a:endParaRPr lang="ru-RU" sz="3200" baseline="30000" dirty="0">
              <a:solidFill>
                <a:schemeClr val="tx1"/>
              </a:solidFill>
            </a:endParaRPr>
          </a:p>
        </p:txBody>
      </p:sp>
      <p:sp>
        <p:nvSpPr>
          <p:cNvPr id="63" name="Скругленный прямоугольник 62"/>
          <p:cNvSpPr/>
          <p:nvPr/>
        </p:nvSpPr>
        <p:spPr>
          <a:xfrm>
            <a:off x="2605088" y="5738813"/>
            <a:ext cx="2894012" cy="990600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000" baseline="30000" dirty="0">
                <a:solidFill>
                  <a:schemeClr val="tx1"/>
                </a:solidFill>
              </a:rPr>
              <a:t>тканевой жидкостью и клетками</a:t>
            </a:r>
          </a:p>
        </p:txBody>
      </p:sp>
      <p:sp>
        <p:nvSpPr>
          <p:cNvPr id="62" name="Скругленный прямоугольник 61"/>
          <p:cNvSpPr/>
          <p:nvPr/>
        </p:nvSpPr>
        <p:spPr>
          <a:xfrm>
            <a:off x="6022975" y="4356100"/>
            <a:ext cx="2995613" cy="1209675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aseline="30000" dirty="0">
                <a:solidFill>
                  <a:schemeClr val="tx1"/>
                </a:solidFill>
              </a:rPr>
              <a:t>кровью и тканевой жидкостью</a:t>
            </a:r>
          </a:p>
        </p:txBody>
      </p:sp>
      <p:sp>
        <p:nvSpPr>
          <p:cNvPr id="64" name="Скругленный прямоугольник 63"/>
          <p:cNvSpPr/>
          <p:nvPr/>
        </p:nvSpPr>
        <p:spPr>
          <a:xfrm>
            <a:off x="6026150" y="5743575"/>
            <a:ext cx="2894013" cy="990600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aseline="30000" dirty="0">
                <a:solidFill>
                  <a:schemeClr val="tx1"/>
                </a:solidFill>
              </a:rPr>
              <a:t>все верно</a:t>
            </a:r>
          </a:p>
        </p:txBody>
      </p:sp>
      <p:sp>
        <p:nvSpPr>
          <p:cNvPr id="71" name="Скругленный прямоугольник 70"/>
          <p:cNvSpPr/>
          <p:nvPr/>
        </p:nvSpPr>
        <p:spPr>
          <a:xfrm>
            <a:off x="2603500" y="4487863"/>
            <a:ext cx="2954338" cy="1019175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aseline="30000" dirty="0">
                <a:solidFill>
                  <a:schemeClr val="tx1"/>
                </a:solidFill>
              </a:rPr>
              <a:t>равно </a:t>
            </a:r>
            <a:r>
              <a:rPr lang="ru-RU" sz="3600" baseline="30000" dirty="0">
                <a:solidFill>
                  <a:schemeClr val="tx1"/>
                </a:solidFill>
              </a:rPr>
              <a:t>атмосферному</a:t>
            </a:r>
            <a:endParaRPr lang="ru-RU" sz="3600" baseline="30000" dirty="0">
              <a:solidFill>
                <a:schemeClr val="tx1"/>
              </a:solidFill>
            </a:endParaRPr>
          </a:p>
        </p:txBody>
      </p:sp>
      <p:sp>
        <p:nvSpPr>
          <p:cNvPr id="72" name="Скругленный прямоугольник 71"/>
          <p:cNvSpPr/>
          <p:nvPr/>
        </p:nvSpPr>
        <p:spPr>
          <a:xfrm>
            <a:off x="6037263" y="4337050"/>
            <a:ext cx="2994025" cy="1209675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aseline="30000" dirty="0">
                <a:solidFill>
                  <a:schemeClr val="tx1"/>
                </a:solidFill>
              </a:rPr>
              <a:t>ниже </a:t>
            </a:r>
            <a:r>
              <a:rPr lang="ru-RU" sz="3600" baseline="30000" dirty="0">
                <a:solidFill>
                  <a:schemeClr val="tx1"/>
                </a:solidFill>
              </a:rPr>
              <a:t>атмосферного</a:t>
            </a:r>
            <a:endParaRPr lang="ru-RU" sz="3600" baseline="30000" dirty="0">
              <a:solidFill>
                <a:schemeClr val="tx1"/>
              </a:solidFill>
            </a:endParaRPr>
          </a:p>
        </p:txBody>
      </p:sp>
      <p:sp>
        <p:nvSpPr>
          <p:cNvPr id="74" name="Скругленный прямоугольник 73"/>
          <p:cNvSpPr/>
          <p:nvPr/>
        </p:nvSpPr>
        <p:spPr>
          <a:xfrm>
            <a:off x="6022975" y="5738813"/>
            <a:ext cx="2895600" cy="990600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aseline="30000" dirty="0">
                <a:solidFill>
                  <a:schemeClr val="tx1"/>
                </a:solidFill>
              </a:rPr>
              <a:t>может </a:t>
            </a:r>
            <a:r>
              <a:rPr lang="ru-RU" sz="3600" baseline="30000" dirty="0">
                <a:solidFill>
                  <a:schemeClr val="tx1"/>
                </a:solidFill>
              </a:rPr>
              <a:t>колебаться</a:t>
            </a:r>
            <a:endParaRPr lang="ru-RU" sz="3600" baseline="30000" dirty="0">
              <a:solidFill>
                <a:schemeClr val="tx1"/>
              </a:solidFill>
            </a:endParaRPr>
          </a:p>
        </p:txBody>
      </p:sp>
      <p:sp>
        <p:nvSpPr>
          <p:cNvPr id="73" name="Скругленный прямоугольник 72"/>
          <p:cNvSpPr/>
          <p:nvPr/>
        </p:nvSpPr>
        <p:spPr>
          <a:xfrm>
            <a:off x="2593975" y="5743575"/>
            <a:ext cx="2894013" cy="990600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aseline="30000" dirty="0">
                <a:solidFill>
                  <a:schemeClr val="tx1"/>
                </a:solidFill>
              </a:rPr>
              <a:t>выше </a:t>
            </a:r>
            <a:r>
              <a:rPr lang="ru-RU" sz="3600" baseline="30000" dirty="0">
                <a:solidFill>
                  <a:schemeClr val="tx1"/>
                </a:solidFill>
              </a:rPr>
              <a:t>атмосферного</a:t>
            </a:r>
            <a:endParaRPr lang="ru-RU" sz="3600" baseline="300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00"/>
                            </p:stCondLst>
                            <p:childTnLst>
                              <p:par>
                                <p:cTn id="74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00"/>
                            </p:stCondLst>
                            <p:childTnLst>
                              <p:par>
                                <p:cTn id="77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00"/>
                            </p:stCondLst>
                            <p:childTnLst>
                              <p:par>
                                <p:cTn id="80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00"/>
                            </p:stCondLst>
                            <p:childTnLst>
                              <p:par>
                                <p:cTn id="83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103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4" fill="hold">
                      <p:stCondLst>
                        <p:cond delay="0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500"/>
                            </p:stCondLst>
                            <p:childTnLst>
                              <p:par>
                                <p:cTn id="110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500"/>
                            </p:stCondLst>
                            <p:childTnLst>
                              <p:par>
                                <p:cTn id="113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500"/>
                            </p:stCondLst>
                            <p:childTnLst>
                              <p:par>
                                <p:cTn id="116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500"/>
                            </p:stCondLst>
                            <p:childTnLst>
                              <p:par>
                                <p:cTn id="119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500"/>
                            </p:stCondLst>
                            <p:childTnLst>
                              <p:par>
                                <p:cTn id="12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500"/>
                            </p:stCondLst>
                            <p:childTnLst>
                              <p:par>
                                <p:cTn id="12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500"/>
                            </p:stCondLst>
                            <p:childTnLst>
                              <p:par>
                                <p:cTn id="12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500"/>
                            </p:stCondLst>
                            <p:childTnLst>
                              <p:par>
                                <p:cTn id="13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  <p:seq concurrent="1" nextAc="seek">
              <p:cTn id="164" restart="whenNotActive" fill="hold" evtFilter="cancelBubble" nodeType="interactiveSeq">
                <p:stCondLst>
                  <p:cond evt="onClick" delay="0">
                    <p:tgtEl>
                      <p:spTgt spid="7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5" fill="hold">
                      <p:stCondLst>
                        <p:cond delay="0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500"/>
                            </p:stCondLst>
                            <p:childTnLst>
                              <p:par>
                                <p:cTn id="17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3" fill="hold">
                            <p:stCondLst>
                              <p:cond delay="500"/>
                            </p:stCondLst>
                            <p:childTnLst>
                              <p:par>
                                <p:cTn id="17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500"/>
                            </p:stCondLst>
                            <p:childTnLst>
                              <p:par>
                                <p:cTn id="17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9" fill="hold">
                            <p:stCondLst>
                              <p:cond delay="500"/>
                            </p:stCondLst>
                            <p:childTnLst>
                              <p:par>
                                <p:cTn id="18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2" fill="hold">
                            <p:stCondLst>
                              <p:cond delay="500"/>
                            </p:stCondLst>
                            <p:childTnLst>
                              <p:par>
                                <p:cTn id="18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5" fill="hold">
                            <p:stCondLst>
                              <p:cond delay="500"/>
                            </p:stCondLst>
                            <p:childTnLst>
                              <p:par>
                                <p:cTn id="18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8" fill="hold">
                            <p:stCondLst>
                              <p:cond delay="500"/>
                            </p:stCondLst>
                            <p:childTnLst>
                              <p:par>
                                <p:cTn id="18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1" fill="hold">
                            <p:stCondLst>
                              <p:cond delay="500"/>
                            </p:stCondLst>
                            <p:childTnLst>
                              <p:par>
                                <p:cTn id="19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4" fill="hold">
                      <p:stCondLst>
                        <p:cond delay="indefinite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0" fill="hold">
                            <p:stCondLst>
                              <p:cond delay="0"/>
                            </p:stCondLst>
                            <p:childTnLst>
                              <p:par>
                                <p:cTn id="211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3" fill="hold">
                            <p:stCondLst>
                              <p:cond delay="0"/>
                            </p:stCondLst>
                            <p:childTnLst>
                              <p:par>
                                <p:cTn id="214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6" fill="hold">
                            <p:stCondLst>
                              <p:cond delay="0"/>
                            </p:stCondLst>
                            <p:childTnLst>
                              <p:par>
                                <p:cTn id="217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2" fill="hold">
                            <p:stCondLst>
                              <p:cond delay="0"/>
                            </p:stCondLst>
                            <p:childTnLst>
                              <p:par>
                                <p:cTn id="223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9"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 animBg="1"/>
      <p:bldP spid="69" grpId="0" animBg="1"/>
      <p:bldP spid="79" grpId="0" animBg="1"/>
      <p:bldP spid="52" grpId="0" animBg="1"/>
      <p:bldP spid="52" grpId="1" animBg="1"/>
      <p:bldP spid="53" grpId="0" animBg="1"/>
      <p:bldP spid="53" grpId="1" animBg="1"/>
      <p:bldP spid="60" grpId="0" animBg="1"/>
      <p:bldP spid="60" grpId="1" animBg="1"/>
      <p:bldP spid="70" grpId="0" animBg="1"/>
      <p:bldP spid="70" grpId="1" animBg="1"/>
      <p:bldP spid="54" grpId="0" animBg="1"/>
      <p:bldP spid="54" grpId="1" animBg="1"/>
      <p:bldP spid="55" grpId="0" animBg="1"/>
      <p:bldP spid="55" grpId="1" animBg="1"/>
      <p:bldP spid="56" grpId="0" animBg="1"/>
      <p:bldP spid="56" grpId="1" animBg="1"/>
      <p:bldP spid="57" grpId="0" animBg="1"/>
      <p:bldP spid="57" grpId="1" animBg="1"/>
      <p:bldP spid="58" grpId="0" animBg="1"/>
      <p:bldP spid="58" grpId="1" animBg="1"/>
      <p:bldP spid="59" grpId="0" animBg="1"/>
      <p:bldP spid="59" grpId="1" animBg="1"/>
      <p:bldP spid="80" grpId="0" animBg="1"/>
      <p:bldP spid="80" grpId="1" animBg="1"/>
      <p:bldP spid="81" grpId="0" animBg="1"/>
      <p:bldP spid="81" grpId="1" animBg="1"/>
      <p:bldP spid="61" grpId="0" animBg="1"/>
      <p:bldP spid="61" grpId="1" animBg="1"/>
      <p:bldP spid="63" grpId="0" animBg="1"/>
      <p:bldP spid="63" grpId="1" animBg="1"/>
      <p:bldP spid="62" grpId="0" animBg="1"/>
      <p:bldP spid="62" grpId="1" animBg="1"/>
      <p:bldP spid="64" grpId="0" animBg="1"/>
      <p:bldP spid="64" grpId="1" animBg="1"/>
      <p:bldP spid="71" grpId="0" animBg="1"/>
      <p:bldP spid="71" grpId="1" animBg="1"/>
      <p:bldP spid="72" grpId="0" animBg="1"/>
      <p:bldP spid="72" grpId="1" animBg="1"/>
      <p:bldP spid="74" grpId="0" animBg="1"/>
      <p:bldP spid="74" grpId="1" animBg="1"/>
      <p:bldP spid="73" grpId="0" animBg="1"/>
      <p:bldP spid="73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548680"/>
            <a:ext cx="6512511" cy="1143000"/>
          </a:xfrm>
        </p:spPr>
        <p:txBody>
          <a:bodyPr/>
          <a:lstStyle/>
          <a:p>
            <a:pPr marL="320040" indent="-320040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ru-RU" dirty="0" smtClean="0"/>
              <a:t>Результаты работы</a:t>
            </a:r>
            <a:endParaRPr lang="ru-RU" dirty="0"/>
          </a:p>
        </p:txBody>
      </p:sp>
      <p:sp>
        <p:nvSpPr>
          <p:cNvPr id="23555" name="Содержимое 2"/>
          <p:cNvSpPr>
            <a:spLocks noGrp="1"/>
          </p:cNvSpPr>
          <p:nvPr>
            <p:ph idx="4294967295"/>
          </p:nvPr>
        </p:nvSpPr>
        <p:spPr>
          <a:xfrm>
            <a:off x="457200" y="1981200"/>
            <a:ext cx="8229600" cy="4114800"/>
          </a:xfrm>
        </p:spPr>
        <p:txBody>
          <a:bodyPr/>
          <a:lstStyle/>
          <a:p>
            <a:r>
              <a:rPr lang="ru-RU" b="1" i="1" smtClean="0"/>
              <a:t>Что нового вы сегодня узнали?</a:t>
            </a:r>
          </a:p>
          <a:p>
            <a:endParaRPr lang="ru-RU" b="1" i="1" smtClean="0"/>
          </a:p>
          <a:p>
            <a:r>
              <a:rPr lang="ru-RU" b="1" i="1" smtClean="0"/>
              <a:t>В чём возникли  затруднения?</a:t>
            </a:r>
          </a:p>
          <a:p>
            <a:endParaRPr lang="ru-RU" b="1" i="1" smtClean="0"/>
          </a:p>
          <a:p>
            <a:r>
              <a:rPr lang="ru-RU" b="1" i="1" smtClean="0"/>
              <a:t>Что помогло их разрешить?</a:t>
            </a:r>
          </a:p>
          <a:p>
            <a:endParaRPr lang="ru-RU" b="1" i="1" smtClean="0"/>
          </a:p>
          <a:p>
            <a:r>
              <a:rPr lang="ru-RU" b="1" i="1" smtClean="0"/>
              <a:t>Достигли ли вы поставленной цели?</a:t>
            </a:r>
          </a:p>
          <a:p>
            <a:endParaRPr lang="ru-RU" smtClean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7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2555776" y="2087563"/>
            <a:ext cx="6257925" cy="3924300"/>
          </a:xfrm>
          <a:effectLst>
            <a:softEdge rad="112500"/>
          </a:effectLst>
        </p:spPr>
      </p:pic>
      <p:pic>
        <p:nvPicPr>
          <p:cNvPr id="7" name="Picture 18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643063" y="3929063"/>
            <a:ext cx="808037" cy="2082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89756" y="692696"/>
            <a:ext cx="8964488" cy="1371600"/>
          </a:xfrm>
          <a:prstGeom prst="rect">
            <a:avLst/>
          </a:prstGeom>
          <a:effectLst/>
        </p:spPr>
        <p:txBody>
          <a:bodyPr/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90488" indent="-52388" algn="ctr" fontAlgn="auto">
              <a:spcAft>
                <a:spcPts val="0"/>
              </a:spcAft>
              <a:defRPr/>
            </a:pPr>
            <a:r>
              <a:rPr lang="ru-RU" sz="4000" dirty="0" smtClean="0"/>
              <a:t>Как вы оцениваете свою работу</a:t>
            </a:r>
            <a:endParaRPr lang="ru-RU" sz="40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512" y="193318"/>
            <a:ext cx="8712968" cy="1224136"/>
          </a:xfrm>
        </p:spPr>
        <p:txBody>
          <a:bodyPr/>
          <a:lstStyle/>
          <a:p>
            <a:pPr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ru-RU" sz="4000" dirty="0" smtClean="0"/>
              <a:t>Выберите правильные ответы</a:t>
            </a:r>
            <a:endParaRPr lang="ru-RU" sz="4000" dirty="0"/>
          </a:p>
        </p:txBody>
      </p:sp>
      <p:sp>
        <p:nvSpPr>
          <p:cNvPr id="7171" name="Прямоугольник 13"/>
          <p:cNvSpPr>
            <a:spLocks noChangeArrowheads="1"/>
          </p:cNvSpPr>
          <p:nvPr/>
        </p:nvSpPr>
        <p:spPr bwMode="auto">
          <a:xfrm>
            <a:off x="833438" y="1489075"/>
            <a:ext cx="63103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Значение дыхания для организма человека:</a:t>
            </a:r>
          </a:p>
        </p:txBody>
      </p:sp>
      <p:sp>
        <p:nvSpPr>
          <p:cNvPr id="7172" name="Прямоугольник 22"/>
          <p:cNvSpPr>
            <a:spLocks noChangeArrowheads="1"/>
          </p:cNvSpPr>
          <p:nvPr/>
        </p:nvSpPr>
        <p:spPr bwMode="auto">
          <a:xfrm>
            <a:off x="1835150" y="2339975"/>
            <a:ext cx="4656138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а) обеспечение питательными веществами</a:t>
            </a:r>
          </a:p>
        </p:txBody>
      </p:sp>
      <p:sp>
        <p:nvSpPr>
          <p:cNvPr id="24" name="Прямоугольник 23"/>
          <p:cNvSpPr>
            <a:spLocks noChangeArrowheads="1"/>
          </p:cNvSpPr>
          <p:nvPr/>
        </p:nvSpPr>
        <p:spPr bwMode="auto">
          <a:xfrm>
            <a:off x="2651125" y="2795588"/>
            <a:ext cx="28082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б) охлаждение организма</a:t>
            </a:r>
          </a:p>
        </p:txBody>
      </p:sp>
      <p:sp>
        <p:nvSpPr>
          <p:cNvPr id="25" name="Прямоугольник 24"/>
          <p:cNvSpPr>
            <a:spLocks noChangeArrowheads="1"/>
          </p:cNvSpPr>
          <p:nvPr/>
        </p:nvSpPr>
        <p:spPr bwMode="auto">
          <a:xfrm>
            <a:off x="2651125" y="3251200"/>
            <a:ext cx="28384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в) поглощение кислорода</a:t>
            </a:r>
          </a:p>
        </p:txBody>
      </p:sp>
      <p:sp>
        <p:nvSpPr>
          <p:cNvPr id="7175" name="Прямоугольник 25"/>
          <p:cNvSpPr>
            <a:spLocks noChangeArrowheads="1"/>
          </p:cNvSpPr>
          <p:nvPr/>
        </p:nvSpPr>
        <p:spPr bwMode="auto">
          <a:xfrm>
            <a:off x="2684463" y="3687763"/>
            <a:ext cx="28035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г) выделение паров воды</a:t>
            </a:r>
          </a:p>
        </p:txBody>
      </p:sp>
      <p:sp>
        <p:nvSpPr>
          <p:cNvPr id="27" name="Прямоугольник 26"/>
          <p:cNvSpPr>
            <a:spLocks noChangeArrowheads="1"/>
          </p:cNvSpPr>
          <p:nvPr/>
        </p:nvSpPr>
        <p:spPr bwMode="auto">
          <a:xfrm>
            <a:off x="2411413" y="4133850"/>
            <a:ext cx="33734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д) выделение углекислого газа</a:t>
            </a:r>
          </a:p>
        </p:txBody>
      </p:sp>
      <p:sp>
        <p:nvSpPr>
          <p:cNvPr id="28" name="Прямоугольник 27"/>
          <p:cNvSpPr>
            <a:spLocks noChangeArrowheads="1"/>
          </p:cNvSpPr>
          <p:nvPr/>
        </p:nvSpPr>
        <p:spPr bwMode="auto">
          <a:xfrm>
            <a:off x="2667000" y="4543425"/>
            <a:ext cx="274637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е) освобождение энергии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AF297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0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AF297"/>
                                      </p:to>
                                    </p:animClr>
                                    <p:set>
                                      <p:cBhvr>
                                        <p:cTn id="11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4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AF297"/>
                                      </p:to>
                                    </p:animClr>
                                    <p:set>
                                      <p:cBhvr>
                                        <p:cTn id="15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8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AF297"/>
                                      </p:to>
                                    </p:animClr>
                                    <p:set>
                                      <p:cBhvr>
                                        <p:cTn id="19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0" y="1981200"/>
            <a:ext cx="9144000" cy="4114800"/>
          </a:xfrm>
        </p:spPr>
        <p:txBody>
          <a:bodyPr rtlCol="0">
            <a:normAutofit/>
          </a:bodyPr>
          <a:lstStyle/>
          <a:p>
            <a:pPr indent="-182880" algn="ctr" fontAlgn="auto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ru-RU" sz="7200" dirty="0" smtClean="0">
                <a:solidFill>
                  <a:schemeClr val="accent1">
                    <a:lumMod val="75000"/>
                  </a:schemeClr>
                </a:solidFill>
              </a:rPr>
              <a:t>Спасибо за работу!!!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3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animClr clrSpc="rgb" dir="cw">
                                      <p:cBhvr>
                                        <p:cTn id="7" dur="3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8" dur="3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3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512" y="193318"/>
            <a:ext cx="8712968" cy="1224136"/>
          </a:xfrm>
        </p:spPr>
        <p:txBody>
          <a:bodyPr/>
          <a:lstStyle/>
          <a:p>
            <a:pPr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ru-RU" sz="4000" dirty="0" smtClean="0"/>
              <a:t>Вставьте пропущенные слова</a:t>
            </a:r>
            <a:endParaRPr lang="ru-RU" sz="4000" dirty="0"/>
          </a:p>
        </p:txBody>
      </p:sp>
      <p:sp>
        <p:nvSpPr>
          <p:cNvPr id="8195" name="Прямоугольник 13"/>
          <p:cNvSpPr>
            <a:spLocks noChangeArrowheads="1"/>
          </p:cNvSpPr>
          <p:nvPr/>
        </p:nvSpPr>
        <p:spPr bwMode="auto">
          <a:xfrm>
            <a:off x="833438" y="1489075"/>
            <a:ext cx="45958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lvl="1"/>
            <a:r>
              <a:rPr lang="ru-RU" sz="2400" b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Дышать нужно через      … . </a:t>
            </a:r>
          </a:p>
        </p:txBody>
      </p:sp>
      <p:sp>
        <p:nvSpPr>
          <p:cNvPr id="8196" name="Прямоугольник 9"/>
          <p:cNvSpPr>
            <a:spLocks noChangeArrowheads="1"/>
          </p:cNvSpPr>
          <p:nvPr/>
        </p:nvSpPr>
        <p:spPr bwMode="auto">
          <a:xfrm>
            <a:off x="833438" y="2143125"/>
            <a:ext cx="657066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lvl="1"/>
            <a:r>
              <a:rPr lang="ru-RU" sz="2400" b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Носовая полость выстлана      …   	         , </a:t>
            </a:r>
          </a:p>
        </p:txBody>
      </p:sp>
      <p:sp>
        <p:nvSpPr>
          <p:cNvPr id="8197" name="Прямоугольник 11"/>
          <p:cNvSpPr>
            <a:spLocks noChangeArrowheads="1"/>
          </p:cNvSpPr>
          <p:nvPr/>
        </p:nvSpPr>
        <p:spPr bwMode="auto">
          <a:xfrm>
            <a:off x="850900" y="2781300"/>
            <a:ext cx="70326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lvl="1"/>
            <a:r>
              <a:rPr lang="ru-RU" sz="2400" b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покрыта многочисленными     … 	 	 ,</a:t>
            </a:r>
          </a:p>
        </p:txBody>
      </p:sp>
      <p:sp>
        <p:nvSpPr>
          <p:cNvPr id="8198" name="Прямоугольник 12"/>
          <p:cNvSpPr>
            <a:spLocks noChangeArrowheads="1"/>
          </p:cNvSpPr>
          <p:nvPr/>
        </p:nvSpPr>
        <p:spPr bwMode="auto">
          <a:xfrm>
            <a:off x="838200" y="3395663"/>
            <a:ext cx="50482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lvl="1"/>
            <a:r>
              <a:rPr lang="ru-RU" sz="2400" b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которые задерживают   …       .</a:t>
            </a:r>
          </a:p>
        </p:txBody>
      </p:sp>
      <p:sp>
        <p:nvSpPr>
          <p:cNvPr id="8199" name="Прямоугольник 14"/>
          <p:cNvSpPr>
            <a:spLocks noChangeArrowheads="1"/>
          </p:cNvSpPr>
          <p:nvPr/>
        </p:nvSpPr>
        <p:spPr bwMode="auto">
          <a:xfrm>
            <a:off x="828675" y="4005263"/>
            <a:ext cx="67214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lvl="1"/>
            <a:r>
              <a:rPr lang="ru-RU" sz="2400" b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Клетки носовой полости выделяют   …       ,</a:t>
            </a:r>
          </a:p>
        </p:txBody>
      </p:sp>
      <p:sp>
        <p:nvSpPr>
          <p:cNvPr id="8200" name="Прямоугольник 15"/>
          <p:cNvSpPr>
            <a:spLocks noChangeArrowheads="1"/>
          </p:cNvSpPr>
          <p:nvPr/>
        </p:nvSpPr>
        <p:spPr bwMode="auto">
          <a:xfrm>
            <a:off x="822325" y="4581525"/>
            <a:ext cx="76803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lvl="1"/>
            <a:r>
              <a:rPr lang="ru-RU" sz="2400" b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которая задерживает частички пыли и микробы.</a:t>
            </a:r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auto">
          <a:xfrm>
            <a:off x="4376738" y="1397000"/>
            <a:ext cx="762000" cy="554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000" b="1" i="1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нос</a:t>
            </a:r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auto">
          <a:xfrm>
            <a:off x="5087938" y="2043113"/>
            <a:ext cx="2063750" cy="554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000" b="1" i="1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эпителием</a:t>
            </a:r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auto">
          <a:xfrm>
            <a:off x="5264150" y="2689225"/>
            <a:ext cx="2197100" cy="554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000" b="1" i="1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ресничками</a:t>
            </a:r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auto">
          <a:xfrm>
            <a:off x="4519613" y="3275013"/>
            <a:ext cx="1039812" cy="554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000" b="1" i="1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пыль</a:t>
            </a:r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auto">
          <a:xfrm>
            <a:off x="6227763" y="3917950"/>
            <a:ext cx="1093787" cy="554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000" b="1" i="1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слизь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/>
      <p:bldP spid="2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512" y="193318"/>
            <a:ext cx="8712968" cy="1224136"/>
          </a:xfrm>
        </p:spPr>
        <p:txBody>
          <a:bodyPr/>
          <a:lstStyle/>
          <a:p>
            <a:pPr algn="ctr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ru-RU" sz="4000" dirty="0" smtClean="0"/>
              <a:t>Расположите последовательно органы дыхательной системы</a:t>
            </a:r>
            <a:endParaRPr lang="ru-RU" sz="4000" dirty="0"/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auto">
          <a:xfrm>
            <a:off x="2193925" y="1822450"/>
            <a:ext cx="16129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lvl="1"/>
            <a:r>
              <a:rPr lang="ru-RU" sz="2400" b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Трахея</a:t>
            </a:r>
          </a:p>
        </p:txBody>
      </p:sp>
      <p:sp>
        <p:nvSpPr>
          <p:cNvPr id="23" name="Прямоугольник 22"/>
          <p:cNvSpPr>
            <a:spLocks noChangeArrowheads="1"/>
          </p:cNvSpPr>
          <p:nvPr/>
        </p:nvSpPr>
        <p:spPr bwMode="auto">
          <a:xfrm>
            <a:off x="2157413" y="2468563"/>
            <a:ext cx="306863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lvl="1"/>
            <a:r>
              <a:rPr lang="ru-RU" sz="2400" b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Носовая полость</a:t>
            </a:r>
          </a:p>
        </p:txBody>
      </p:sp>
      <p:sp>
        <p:nvSpPr>
          <p:cNvPr id="24" name="Прямоугольник 23"/>
          <p:cNvSpPr>
            <a:spLocks noChangeArrowheads="1"/>
          </p:cNvSpPr>
          <p:nvPr/>
        </p:nvSpPr>
        <p:spPr bwMode="auto">
          <a:xfrm>
            <a:off x="2139950" y="3198813"/>
            <a:ext cx="16446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lvl="1"/>
            <a:r>
              <a:rPr lang="ru-RU" sz="2400" b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Лёгкие</a:t>
            </a:r>
          </a:p>
        </p:txBody>
      </p:sp>
      <p:sp>
        <p:nvSpPr>
          <p:cNvPr id="25" name="Прямоугольник 24"/>
          <p:cNvSpPr>
            <a:spLocks noChangeArrowheads="1"/>
          </p:cNvSpPr>
          <p:nvPr/>
        </p:nvSpPr>
        <p:spPr bwMode="auto">
          <a:xfrm>
            <a:off x="2139950" y="3903663"/>
            <a:ext cx="178593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lvl="1"/>
            <a:r>
              <a:rPr lang="ru-RU" sz="2400" b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Гортань</a:t>
            </a:r>
          </a:p>
        </p:txBody>
      </p:sp>
      <p:sp>
        <p:nvSpPr>
          <p:cNvPr id="9223" name="Прямоугольник 25"/>
          <p:cNvSpPr>
            <a:spLocks noChangeArrowheads="1"/>
          </p:cNvSpPr>
          <p:nvPr/>
        </p:nvSpPr>
        <p:spPr bwMode="auto">
          <a:xfrm>
            <a:off x="2157413" y="4621213"/>
            <a:ext cx="16859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lvl="1"/>
            <a:r>
              <a:rPr lang="ru-RU" sz="2400" b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Бронхи</a:t>
            </a:r>
          </a:p>
        </p:txBody>
      </p:sp>
      <p:sp>
        <p:nvSpPr>
          <p:cNvPr id="27" name="Прямоугольник 26"/>
          <p:cNvSpPr>
            <a:spLocks noChangeArrowheads="1"/>
          </p:cNvSpPr>
          <p:nvPr/>
        </p:nvSpPr>
        <p:spPr bwMode="auto">
          <a:xfrm>
            <a:off x="2081213" y="5324475"/>
            <a:ext cx="225266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lvl="1"/>
            <a:r>
              <a:rPr lang="ru-RU" sz="2400" b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Носоглотка</a:t>
            </a:r>
          </a:p>
        </p:txBody>
      </p:sp>
      <p:sp>
        <p:nvSpPr>
          <p:cNvPr id="9225" name="Прямоугольник 34"/>
          <p:cNvSpPr>
            <a:spLocks noChangeArrowheads="1"/>
          </p:cNvSpPr>
          <p:nvPr/>
        </p:nvSpPr>
        <p:spPr bwMode="auto">
          <a:xfrm>
            <a:off x="1571625" y="1835150"/>
            <a:ext cx="95408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lvl="1"/>
            <a:r>
              <a:rPr lang="ru-RU" sz="2400" b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1. </a:t>
            </a:r>
          </a:p>
        </p:txBody>
      </p:sp>
      <p:sp>
        <p:nvSpPr>
          <p:cNvPr id="9226" name="Прямоугольник 35"/>
          <p:cNvSpPr>
            <a:spLocks noChangeArrowheads="1"/>
          </p:cNvSpPr>
          <p:nvPr/>
        </p:nvSpPr>
        <p:spPr bwMode="auto">
          <a:xfrm>
            <a:off x="1571625" y="2457450"/>
            <a:ext cx="954088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lvl="1"/>
            <a:r>
              <a:rPr lang="ru-RU" sz="2400" b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2. </a:t>
            </a:r>
          </a:p>
        </p:txBody>
      </p:sp>
      <p:sp>
        <p:nvSpPr>
          <p:cNvPr id="9227" name="Прямоугольник 36"/>
          <p:cNvSpPr>
            <a:spLocks noChangeArrowheads="1"/>
          </p:cNvSpPr>
          <p:nvPr/>
        </p:nvSpPr>
        <p:spPr bwMode="auto">
          <a:xfrm>
            <a:off x="1571625" y="3198813"/>
            <a:ext cx="95408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lvl="1"/>
            <a:r>
              <a:rPr lang="ru-RU" sz="2400" b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3. </a:t>
            </a:r>
          </a:p>
        </p:txBody>
      </p:sp>
      <p:sp>
        <p:nvSpPr>
          <p:cNvPr id="9228" name="Прямоугольник 37"/>
          <p:cNvSpPr>
            <a:spLocks noChangeArrowheads="1"/>
          </p:cNvSpPr>
          <p:nvPr/>
        </p:nvSpPr>
        <p:spPr bwMode="auto">
          <a:xfrm>
            <a:off x="1571625" y="3884613"/>
            <a:ext cx="95408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lvl="1"/>
            <a:r>
              <a:rPr lang="ru-RU" sz="2400" b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4. </a:t>
            </a:r>
          </a:p>
        </p:txBody>
      </p:sp>
      <p:sp>
        <p:nvSpPr>
          <p:cNvPr id="9229" name="Прямоугольник 38"/>
          <p:cNvSpPr>
            <a:spLocks noChangeArrowheads="1"/>
          </p:cNvSpPr>
          <p:nvPr/>
        </p:nvSpPr>
        <p:spPr bwMode="auto">
          <a:xfrm>
            <a:off x="1557338" y="4621213"/>
            <a:ext cx="95408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lvl="1"/>
            <a:r>
              <a:rPr lang="ru-RU" sz="2400" b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5. </a:t>
            </a:r>
          </a:p>
        </p:txBody>
      </p:sp>
      <p:sp>
        <p:nvSpPr>
          <p:cNvPr id="9230" name="Прямоугольник 39"/>
          <p:cNvSpPr>
            <a:spLocks noChangeArrowheads="1"/>
          </p:cNvSpPr>
          <p:nvPr/>
        </p:nvSpPr>
        <p:spPr bwMode="auto">
          <a:xfrm>
            <a:off x="1571625" y="5284788"/>
            <a:ext cx="95408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lvl="1"/>
            <a:r>
              <a:rPr lang="ru-RU" sz="2400" b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6. </a:t>
            </a:r>
          </a:p>
        </p:txBody>
      </p:sp>
      <p:pic>
        <p:nvPicPr>
          <p:cNvPr id="41" name="Picture 4" descr="U24_10"/>
          <p:cNvPicPr>
            <a:picLocks noChangeAspect="1" noChangeArrowheads="1" noCrop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5225738" y="1739962"/>
            <a:ext cx="3791359" cy="4083001"/>
          </a:xfrm>
          <a:prstGeom prst="rect">
            <a:avLst/>
          </a:prstGeom>
          <a:effectLst>
            <a:softEdge rad="112500"/>
          </a:effectLst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1.48148E-6 L 0.00191 -0.0930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" y="-47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1.85185E-6 L 0.00764 -0.41504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" y="-208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2.22222E-6 L 0.00295 -0.10278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" y="-51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1.11111E-6 L -0.00625 0.29745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" y="149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059 0 L 0.00278 0.3044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" y="152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25" grpId="0"/>
      <p:bldP spid="2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Group 74"/>
          <p:cNvGraphicFramePr>
            <a:graphicFrameLocks/>
          </p:cNvGraphicFramePr>
          <p:nvPr/>
        </p:nvGraphicFramePr>
        <p:xfrm>
          <a:off x="457200" y="549275"/>
          <a:ext cx="8229600" cy="5592915"/>
        </p:xfrm>
        <a:graphic>
          <a:graphicData uri="http://schemas.openxmlformats.org/drawingml/2006/table">
            <a:tbl>
              <a:tblPr/>
              <a:tblGrid>
                <a:gridCol w="4114800"/>
                <a:gridCol w="4114800"/>
              </a:tblGrid>
              <a:tr h="138573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4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ВДОХ</a:t>
                      </a:r>
                    </a:p>
                  </a:txBody>
                  <a:tcPr marT="45715" marB="45715" horzOverflow="overflow">
                    <a:lnL cap="flat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4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ВЫДОХ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cap="flat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8890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4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N</a:t>
                      </a:r>
                      <a:r>
                        <a:rPr lang="ru-RU" sz="2400" b="1" baseline="-25000" dirty="0" smtClean="0">
                          <a:solidFill>
                            <a:schemeClr val="bg1"/>
                          </a:solidFill>
                        </a:rPr>
                        <a:t>2</a:t>
                      </a:r>
                      <a:r>
                        <a:rPr kumimoji="0" lang="en-US" sz="4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 – 79</a:t>
                      </a:r>
                      <a:r>
                        <a:rPr kumimoji="0" lang="ru-RU" sz="4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 %</a:t>
                      </a:r>
                    </a:p>
                  </a:txBody>
                  <a:tcPr marT="45715" marB="45715" anchor="ctr" horzOverflow="overflow">
                    <a:lnL cap="flat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4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N</a:t>
                      </a:r>
                      <a:r>
                        <a:rPr lang="ru-RU" sz="2400" b="1" baseline="-25000" dirty="0" smtClean="0">
                          <a:solidFill>
                            <a:schemeClr val="bg1"/>
                          </a:solidFill>
                        </a:rPr>
                        <a:t>2</a:t>
                      </a:r>
                      <a:r>
                        <a:rPr kumimoji="0" lang="en-US" sz="4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 –</a:t>
                      </a:r>
                      <a:r>
                        <a:rPr kumimoji="0" lang="ru-RU" sz="4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 79 %</a:t>
                      </a:r>
                    </a:p>
                  </a:txBody>
                  <a:tcPr marT="45715" marB="4571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3239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4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4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marT="45715" marB="45715" horzOverflow="overflow">
                    <a:lnL cap="flat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4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marT="45715" marB="4571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8573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4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marT="45715" marB="45715" anchor="ctr" horzOverflow="overflow">
                    <a:lnL cap="flat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4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marT="45715" marB="4571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Rectangle 75"/>
          <p:cNvSpPr>
            <a:spLocks noChangeArrowheads="1"/>
          </p:cNvSpPr>
          <p:nvPr/>
        </p:nvSpPr>
        <p:spPr bwMode="auto">
          <a:xfrm>
            <a:off x="4643438" y="3429000"/>
            <a:ext cx="4032250" cy="129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rPr>
              <a:t>О</a:t>
            </a:r>
            <a:r>
              <a:rPr lang="en-US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–</a:t>
            </a:r>
            <a:r>
              <a:rPr lang="ru-RU" sz="2400" baseline="-2500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rPr>
              <a:t>2</a:t>
            </a:r>
            <a:r>
              <a:rPr lang="en-US" sz="440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rPr>
              <a:t> </a:t>
            </a:r>
            <a:r>
              <a:rPr lang="en-US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–</a:t>
            </a:r>
            <a:r>
              <a:rPr lang="ru-R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rPr>
              <a:t> </a:t>
            </a:r>
            <a:r>
              <a:rPr lang="ru-R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rPr>
              <a:t>16 %</a:t>
            </a:r>
          </a:p>
        </p:txBody>
      </p:sp>
      <p:sp>
        <p:nvSpPr>
          <p:cNvPr id="29" name="Rectangle 75"/>
          <p:cNvSpPr>
            <a:spLocks noChangeArrowheads="1"/>
          </p:cNvSpPr>
          <p:nvPr/>
        </p:nvSpPr>
        <p:spPr bwMode="auto">
          <a:xfrm>
            <a:off x="395288" y="3408363"/>
            <a:ext cx="4032250" cy="1296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rPr>
              <a:t>О</a:t>
            </a:r>
            <a:r>
              <a:rPr lang="ru-RU" sz="2400" baseline="-2500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rPr>
              <a:t>2</a:t>
            </a:r>
            <a:r>
              <a:rPr lang="en-US" sz="4000" b="1" dirty="0">
                <a:solidFill>
                  <a:schemeClr val="bg1"/>
                </a:solidFill>
                <a:latin typeface="+mn-lt"/>
                <a:cs typeface="+mn-cs"/>
              </a:rPr>
              <a:t> </a:t>
            </a:r>
            <a:r>
              <a:rPr lang="en-US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–</a:t>
            </a:r>
            <a:r>
              <a:rPr lang="ru-R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 21</a:t>
            </a:r>
            <a:r>
              <a:rPr lang="ru-RU" sz="4000" b="1" dirty="0">
                <a:solidFill>
                  <a:schemeClr val="bg1"/>
                </a:solidFill>
                <a:latin typeface="+mn-lt"/>
                <a:cs typeface="+mn-cs"/>
              </a:rPr>
              <a:t> </a:t>
            </a:r>
            <a:r>
              <a:rPr lang="ru-R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%</a:t>
            </a:r>
            <a:endParaRPr lang="ru-RU" sz="4000" b="1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n-lt"/>
              <a:cs typeface="+mn-cs"/>
            </a:endParaRPr>
          </a:p>
        </p:txBody>
      </p:sp>
      <p:sp>
        <p:nvSpPr>
          <p:cNvPr id="30" name="Rectangle 76"/>
          <p:cNvSpPr>
            <a:spLocks noChangeArrowheads="1"/>
          </p:cNvSpPr>
          <p:nvPr/>
        </p:nvSpPr>
        <p:spPr bwMode="auto">
          <a:xfrm>
            <a:off x="395288" y="4868863"/>
            <a:ext cx="4032250" cy="1296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rPr>
              <a:t>СО</a:t>
            </a:r>
            <a:r>
              <a:rPr lang="ru-RU" sz="2400" baseline="-2500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rPr>
              <a:t>2</a:t>
            </a:r>
            <a:r>
              <a:rPr lang="en-US" sz="600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rPr>
              <a:t> </a:t>
            </a:r>
            <a:r>
              <a:rPr lang="en-US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–</a:t>
            </a:r>
            <a:r>
              <a:rPr lang="ru-R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rPr>
              <a:t> </a:t>
            </a:r>
            <a:r>
              <a:rPr lang="ru-R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rPr>
              <a:t>0,03 % </a:t>
            </a:r>
          </a:p>
        </p:txBody>
      </p:sp>
      <p:sp>
        <p:nvSpPr>
          <p:cNvPr id="31" name="Rectangle 77"/>
          <p:cNvSpPr>
            <a:spLocks noChangeArrowheads="1"/>
          </p:cNvSpPr>
          <p:nvPr/>
        </p:nvSpPr>
        <p:spPr bwMode="auto">
          <a:xfrm>
            <a:off x="4716463" y="4868863"/>
            <a:ext cx="4032250" cy="1296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rPr>
              <a:t>СО</a:t>
            </a:r>
            <a:r>
              <a:rPr lang="ru-RU" sz="2400" baseline="-2500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rPr>
              <a:t>2</a:t>
            </a:r>
            <a:r>
              <a:rPr lang="en-US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rPr>
              <a:t> </a:t>
            </a:r>
            <a:r>
              <a:rPr lang="en-US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–</a:t>
            </a:r>
            <a:r>
              <a:rPr lang="ru-R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rPr>
              <a:t> </a:t>
            </a:r>
            <a:r>
              <a:rPr lang="ru-R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rPr>
              <a:t>4 %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" dur="2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99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3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99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  <p:bldP spid="3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1412776"/>
            <a:ext cx="7704856" cy="4032448"/>
          </a:xfrm>
        </p:spPr>
        <p:txBody>
          <a:bodyPr/>
          <a:lstStyle/>
          <a:p>
            <a:pPr marL="320040" indent="-320040" algn="ctr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ru-RU" dirty="0"/>
              <a:t>Газообмен в легких и тканях. Дыхательные движения и их регуляция.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Газообмен в легких и тканях.swf"/>
          <p:cNvPicPr>
            <a:picLocks noRot="1" noChangeAspect="1"/>
          </p:cNvPicPr>
          <p:nvPr>
            <a:videoFile r:link="rId1"/>
          </p:nvPr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137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4" descr="U25_04"/>
          <p:cNvPicPr>
            <a:picLocks noGrp="1" noChangeAspect="1" noChangeArrowheads="1" noCrop="1"/>
          </p:cNvPicPr>
          <p:nvPr>
            <p:ph idx="4294967295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2580587" y="1539197"/>
            <a:ext cx="3929090" cy="4429156"/>
          </a:xfrm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404664"/>
            <a:ext cx="6512511" cy="1143000"/>
          </a:xfrm>
        </p:spPr>
        <p:txBody>
          <a:bodyPr/>
          <a:lstStyle/>
          <a:p>
            <a:pPr marL="320040" indent="-320040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ru-RU" dirty="0" smtClean="0"/>
              <a:t>Газообмен в лёгких</a:t>
            </a:r>
            <a:endParaRPr lang="ru-RU" dirty="0"/>
          </a:p>
        </p:txBody>
      </p:sp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-382588" y="1585913"/>
            <a:ext cx="7445376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lvl="1"/>
            <a:r>
              <a:rPr lang="ru-RU" sz="2400" b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Важнейший механизм газообмена    …                 . </a:t>
            </a:r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-344488" y="2117725"/>
            <a:ext cx="942498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lvl="1"/>
            <a:r>
              <a:rPr lang="ru-RU" sz="2400" b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Лёгочный газообмен происходит     …                                             . </a:t>
            </a:r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-344488" y="2725738"/>
            <a:ext cx="8235951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lvl="1"/>
            <a:r>
              <a:rPr lang="ru-RU" sz="2400" b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В лёгочные капилляры поступает    …                            . </a:t>
            </a:r>
          </a:p>
        </p:txBody>
      </p:sp>
      <p:sp>
        <p:nvSpPr>
          <p:cNvPr id="7" name="Прямоугольник 6"/>
          <p:cNvSpPr>
            <a:spLocks noChangeArrowheads="1"/>
          </p:cNvSpPr>
          <p:nvPr/>
        </p:nvSpPr>
        <p:spPr bwMode="auto">
          <a:xfrm>
            <a:off x="-371475" y="3340100"/>
            <a:ext cx="805656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lvl="1"/>
            <a:r>
              <a:rPr lang="ru-RU" sz="2400" b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В лёгочных капиллярах происходит    …                   . </a:t>
            </a: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-344488" y="3890963"/>
            <a:ext cx="9137651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lvl="1"/>
            <a:r>
              <a:rPr lang="ru-RU" sz="2400" b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Лёгочные капилляры покидает   …                                          . </a:t>
            </a:r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4956175" y="1485900"/>
            <a:ext cx="1858963" cy="554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000" b="1" i="1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диффузия</a:t>
            </a:r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4800600" y="2025650"/>
            <a:ext cx="4092575" cy="554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000" b="1" i="1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 лёгочных капиллярах</a:t>
            </a:r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4970463" y="2633663"/>
            <a:ext cx="2701925" cy="554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000" b="1" i="1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венозная кровь</a:t>
            </a:r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5346700" y="3248025"/>
            <a:ext cx="1874838" cy="554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000" b="1" i="1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газообмен</a:t>
            </a:r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4735513" y="3802063"/>
            <a:ext cx="3694112" cy="554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000" b="1" i="1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артериальная кровь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42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42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42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42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42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42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42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42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42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404664"/>
            <a:ext cx="6512511" cy="1143000"/>
          </a:xfrm>
        </p:spPr>
        <p:txBody>
          <a:bodyPr/>
          <a:lstStyle/>
          <a:p>
            <a:pPr marL="320040" indent="-320040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ru-RU" dirty="0" smtClean="0"/>
              <a:t>Газообмен в тканях</a:t>
            </a:r>
            <a:endParaRPr lang="ru-RU" dirty="0"/>
          </a:p>
        </p:txBody>
      </p:sp>
      <p:sp>
        <p:nvSpPr>
          <p:cNvPr id="14339" name="Прямоугольник 13"/>
          <p:cNvSpPr>
            <a:spLocks noChangeArrowheads="1"/>
          </p:cNvSpPr>
          <p:nvPr/>
        </p:nvSpPr>
        <p:spPr bwMode="auto">
          <a:xfrm>
            <a:off x="-382588" y="1585913"/>
            <a:ext cx="7907338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lvl="1"/>
            <a:r>
              <a:rPr lang="ru-RU" sz="2400" b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Тканевое дыхание осуществляется благодаря   …   . </a:t>
            </a:r>
          </a:p>
        </p:txBody>
      </p:sp>
      <p:sp>
        <p:nvSpPr>
          <p:cNvPr id="14340" name="Прямоугольник 14"/>
          <p:cNvSpPr>
            <a:spLocks noChangeArrowheads="1"/>
          </p:cNvSpPr>
          <p:nvPr/>
        </p:nvSpPr>
        <p:spPr bwMode="auto">
          <a:xfrm>
            <a:off x="-344488" y="2768600"/>
            <a:ext cx="704056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lvl="1"/>
            <a:r>
              <a:rPr lang="ru-RU" sz="2400" b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В тканях мало кислорода, потому  что     …   . </a:t>
            </a:r>
          </a:p>
        </p:txBody>
      </p:sp>
      <p:sp>
        <p:nvSpPr>
          <p:cNvPr id="14341" name="Прямоугольник 15"/>
          <p:cNvSpPr>
            <a:spLocks noChangeArrowheads="1"/>
          </p:cNvSpPr>
          <p:nvPr/>
        </p:nvSpPr>
        <p:spPr bwMode="auto">
          <a:xfrm>
            <a:off x="-382588" y="4191000"/>
            <a:ext cx="760888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lvl="1"/>
            <a:r>
              <a:rPr lang="ru-RU" sz="2400" b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В тканях много углекислого газа, потому что…   . </a:t>
            </a:r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auto">
          <a:xfrm>
            <a:off x="5724525" y="2073275"/>
            <a:ext cx="1970088" cy="554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000" b="1" i="1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диффузии.</a:t>
            </a:r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auto">
          <a:xfrm>
            <a:off x="320675" y="3270250"/>
            <a:ext cx="8823325" cy="554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000" b="1" i="1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он используется для получения энергии в клетках.</a:t>
            </a:r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auto">
          <a:xfrm>
            <a:off x="1296988" y="4859338"/>
            <a:ext cx="7943850" cy="554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000" b="1" i="1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он образуется в результате обмена веществ.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</p:bld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426</TotalTime>
  <Words>561</Words>
  <Application>Microsoft Office PowerPoint</Application>
  <PresentationFormat>Экран (4:3)</PresentationFormat>
  <Paragraphs>191</Paragraphs>
  <Slides>20</Slides>
  <Notes>0</Notes>
  <HiddenSlides>0</HiddenSlides>
  <MMClips>3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8" baseType="lpstr">
      <vt:lpstr>Trebuchet MS</vt:lpstr>
      <vt:lpstr>Arial</vt:lpstr>
      <vt:lpstr>Georgia</vt:lpstr>
      <vt:lpstr>Calibri</vt:lpstr>
      <vt:lpstr>Times New Roman</vt:lpstr>
      <vt:lpstr>Tahoma</vt:lpstr>
      <vt:lpstr>Wingdings</vt:lpstr>
      <vt:lpstr>Воздушный поток</vt:lpstr>
      <vt:lpstr>Биологический диктант</vt:lpstr>
      <vt:lpstr>Выберите правильные ответы</vt:lpstr>
      <vt:lpstr>Вставьте пропущенные слова</vt:lpstr>
      <vt:lpstr>Расположите последовательно органы дыхательной системы</vt:lpstr>
      <vt:lpstr>Слайд 5</vt:lpstr>
      <vt:lpstr>Газообмен в легких и тканях. Дыхательные движения и их регуляция.</vt:lpstr>
      <vt:lpstr>Слайд 7</vt:lpstr>
      <vt:lpstr>Газообмен в лёгких</vt:lpstr>
      <vt:lpstr>Газообмен в тканях</vt:lpstr>
      <vt:lpstr>Газообмен в легких и тканях</vt:lpstr>
      <vt:lpstr>Слайд 11</vt:lpstr>
      <vt:lpstr>Слайд 12</vt:lpstr>
      <vt:lpstr>Слайд 13</vt:lpstr>
      <vt:lpstr>Центр вдоха</vt:lpstr>
      <vt:lpstr>Нервная регуляция дыхания</vt:lpstr>
      <vt:lpstr>Гуморальная регуляция дыхания</vt:lpstr>
      <vt:lpstr>Слайд 17</vt:lpstr>
      <vt:lpstr>Результаты работы</vt:lpstr>
      <vt:lpstr>Слайд 19</vt:lpstr>
      <vt:lpstr>Слайд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Биологический диктант</dc:title>
  <dc:creator>Windows User</dc:creator>
  <cp:lastModifiedBy>re</cp:lastModifiedBy>
  <cp:revision>68</cp:revision>
  <dcterms:created xsi:type="dcterms:W3CDTF">2014-01-21T11:09:03Z</dcterms:created>
  <dcterms:modified xsi:type="dcterms:W3CDTF">2014-04-03T21:55:50Z</dcterms:modified>
</cp:coreProperties>
</file>