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C3F4"/>
    <a:srgbClr val="97BAF3"/>
    <a:srgbClr val="A2C5F0"/>
    <a:srgbClr val="8FBAED"/>
    <a:srgbClr val="7CA8F0"/>
    <a:srgbClr val="76B7F2"/>
    <a:srgbClr val="AFCA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50E5A-558E-41E3-B72D-42B3404AFA72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24F8A-652E-47D0-A42B-3B9746B66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CA0E9-740B-477A-AD88-024BACB34326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9660-A13D-4569-9E38-F70F2A17B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9D050-345A-4725-8716-E453136F2AC7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A8B5-EA56-4D4F-ADB3-9DA52618B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A92BA-C0CF-4093-B280-F5B38521B620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70B7C-1629-4AB9-8DDE-989DA6063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7BE07-BE2B-4D41-81D6-18BCDFF9B0F5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10751-E1CD-4E63-BE26-72FD2E5D3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3EC3A-AAD9-43A2-BE45-E51F791E027D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36D6A-26BF-43E3-A3B6-9B8785328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8042C-C945-496D-B5CB-B572C537C944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E3C84-C867-40C8-9A7C-5D6D42B74C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23F04-D5F3-4F5C-AE89-A0A5D2793417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63398-38F4-4F70-B307-CCDAA92F2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3B6CC-28D5-42DB-84C6-EBBB46C42032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EA34F-B177-43D9-AE49-5656BAA30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D8DA5-1CE2-45BE-A8B2-678B8439B559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74D1E-FC3F-4D24-A31F-957FDB148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6CD8D-F1DB-4A33-8A92-C5C7FCD0FA6D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F9AE1-C8CD-4C24-9036-5E3E69436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E8E20D-BA25-4F89-9873-BD12500E8699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60EDB3-14A4-4ECB-8EE2-725A5BACA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4.xml"/><Relationship Id="rId7" Type="http://schemas.openxmlformats.org/officeDocument/2006/relationships/slide" Target="slide10.xml"/><Relationship Id="rId12" Type="http://schemas.openxmlformats.org/officeDocument/2006/relationships/slide" Target="slide1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5.xml"/><Relationship Id="rId5" Type="http://schemas.openxmlformats.org/officeDocument/2006/relationships/slide" Target="slide6.xml"/><Relationship Id="rId10" Type="http://schemas.openxmlformats.org/officeDocument/2006/relationships/slide" Target="slide14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4213" y="1989138"/>
            <a:ext cx="7772400" cy="1470025"/>
          </a:xfrm>
        </p:spPr>
        <p:txBody>
          <a:bodyPr/>
          <a:lstStyle/>
          <a:p>
            <a:pPr eaLnBrk="1" hangingPunct="1"/>
            <a:r>
              <a:rPr lang="ru-RU" b="1" smtClean="0"/>
              <a:t>Тема: «Закрепление, обобщение темы: «Величины»</a:t>
            </a: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4075" y="5373688"/>
            <a:ext cx="6727825" cy="1054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i="1" dirty="0" smtClean="0"/>
              <a:t>Программа: «Перспектива»(1-4кл.) Преподаватель: Т. А. Арикайнен</a:t>
            </a:r>
            <a:r>
              <a:rPr lang="ru-RU" sz="2800" dirty="0" smtClean="0"/>
              <a:t> </a:t>
            </a:r>
            <a:endParaRPr lang="ru-RU" sz="2800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Задание </a:t>
            </a:r>
            <a:r>
              <a:rPr lang="en-US" b="1" smtClean="0">
                <a:hlinkClick r:id="rId2" action="ppaction://hlinksldjump"/>
              </a:rPr>
              <a:t>3</a:t>
            </a:r>
            <a:r>
              <a:rPr lang="ru-RU" b="1" smtClean="0">
                <a:hlinkClick r:id="rId2" action="ppaction://hlinksldjump"/>
              </a:rPr>
              <a:t> группы</a:t>
            </a:r>
            <a:endParaRPr 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250825" y="908050"/>
            <a:ext cx="8713788" cy="1873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000" smtClean="0"/>
              <a:t>1) </a:t>
            </a:r>
            <a:r>
              <a:rPr lang="ru-RU" sz="3000" smtClean="0"/>
              <a:t>Измерь на рисунке длину лыж и палок, используя разные мерки (полоски: Б – большая, М – маленькая).</a:t>
            </a:r>
          </a:p>
          <a:p>
            <a:pPr eaLnBrk="1" hangingPunct="1">
              <a:buFont typeface="Arial" charset="0"/>
              <a:buNone/>
            </a:pPr>
            <a:r>
              <a:rPr lang="en-US" sz="3000" smtClean="0"/>
              <a:t>2) </a:t>
            </a:r>
            <a:r>
              <a:rPr lang="ru-RU" sz="3000" smtClean="0"/>
              <a:t>Запишите количество мерок.</a:t>
            </a:r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</p:txBody>
      </p:sp>
      <p:pic>
        <p:nvPicPr>
          <p:cNvPr id="11268" name="Picture 2" descr="0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1844675"/>
            <a:ext cx="3563937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Содержимое 2"/>
          <p:cNvSpPr txBox="1">
            <a:spLocks/>
          </p:cNvSpPr>
          <p:nvPr/>
        </p:nvSpPr>
        <p:spPr bwMode="auto">
          <a:xfrm>
            <a:off x="323850" y="3429000"/>
            <a:ext cx="48244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3000"/>
              <a:t>3</a:t>
            </a:r>
            <a:r>
              <a:rPr lang="ru-RU" sz="3000"/>
              <a:t>) Сравни длину лыж и палок. Восстанови запись: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</p:txBody>
      </p:sp>
      <p:sp>
        <p:nvSpPr>
          <p:cNvPr id="11270" name="Rectangle 3"/>
          <p:cNvSpPr>
            <a:spLocks noChangeArrowheads="1"/>
          </p:cNvSpPr>
          <p:nvPr/>
        </p:nvSpPr>
        <p:spPr bwMode="auto">
          <a:xfrm>
            <a:off x="2051050" y="4724400"/>
            <a:ext cx="5048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11271" name="Rectangle 3"/>
          <p:cNvSpPr>
            <a:spLocks noChangeArrowheads="1"/>
          </p:cNvSpPr>
          <p:nvPr/>
        </p:nvSpPr>
        <p:spPr bwMode="auto">
          <a:xfrm>
            <a:off x="2051050" y="5876925"/>
            <a:ext cx="5048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11272" name="Содержимое 2"/>
          <p:cNvSpPr txBox="1">
            <a:spLocks/>
          </p:cNvSpPr>
          <p:nvPr/>
        </p:nvSpPr>
        <p:spPr bwMode="auto">
          <a:xfrm>
            <a:off x="1331913" y="4652963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Л         П</a:t>
            </a:r>
          </a:p>
        </p:txBody>
      </p:sp>
      <p:sp>
        <p:nvSpPr>
          <p:cNvPr id="11273" name="Содержимое 2"/>
          <p:cNvSpPr txBox="1">
            <a:spLocks/>
          </p:cNvSpPr>
          <p:nvPr/>
        </p:nvSpPr>
        <p:spPr bwMode="auto">
          <a:xfrm>
            <a:off x="1331913" y="5805488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П         Л</a:t>
            </a:r>
          </a:p>
        </p:txBody>
      </p:sp>
      <p:sp>
        <p:nvSpPr>
          <p:cNvPr id="11274" name="Содержимое 2"/>
          <p:cNvSpPr txBox="1">
            <a:spLocks/>
          </p:cNvSpPr>
          <p:nvPr/>
        </p:nvSpPr>
        <p:spPr bwMode="auto">
          <a:xfrm>
            <a:off x="2051050" y="4724400"/>
            <a:ext cx="5762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3000"/>
              <a:t>&gt;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3000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3000"/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Задание </a:t>
            </a:r>
            <a:r>
              <a:rPr lang="en-US" b="1" smtClean="0">
                <a:hlinkClick r:id="rId2" action="ppaction://hlinksldjump"/>
              </a:rPr>
              <a:t>4</a:t>
            </a:r>
            <a:r>
              <a:rPr lang="ru-RU" b="1" smtClean="0">
                <a:hlinkClick r:id="rId2" action="ppaction://hlinksldjump"/>
              </a:rPr>
              <a:t> группы</a:t>
            </a:r>
            <a:endParaRPr lang="ru-RU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179388" y="1196975"/>
            <a:ext cx="8713787" cy="22320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000" smtClean="0"/>
              <a:t>1) </a:t>
            </a:r>
            <a:r>
              <a:rPr lang="ru-RU" sz="3000" smtClean="0"/>
              <a:t>Выполни практическую работу.</a:t>
            </a:r>
          </a:p>
          <a:p>
            <a:pPr eaLnBrk="1" hangingPunct="1">
              <a:buFont typeface="Arial" charset="0"/>
              <a:buNone/>
            </a:pPr>
            <a:r>
              <a:rPr lang="ru-RU" sz="3000" smtClean="0"/>
              <a:t>Измерь объём </a:t>
            </a:r>
            <a:r>
              <a:rPr lang="ru-RU" sz="3000" b="1" i="1" smtClean="0"/>
              <a:t>кружки</a:t>
            </a:r>
            <a:r>
              <a:rPr lang="ru-RU" sz="3000" smtClean="0"/>
              <a:t>, </a:t>
            </a:r>
            <a:r>
              <a:rPr lang="ru-RU" sz="3000" b="1" i="1" smtClean="0"/>
              <a:t>стакана</a:t>
            </a:r>
            <a:r>
              <a:rPr lang="ru-RU" sz="3000" smtClean="0"/>
              <a:t>, </a:t>
            </a:r>
            <a:r>
              <a:rPr lang="ru-RU" sz="3000" b="1" i="1" smtClean="0"/>
              <a:t>банки</a:t>
            </a:r>
            <a:r>
              <a:rPr lang="ru-RU" sz="3000" smtClean="0"/>
              <a:t>, используя мерку</a:t>
            </a:r>
            <a:r>
              <a:rPr lang="en-US" sz="3000" smtClean="0"/>
              <a:t> </a:t>
            </a:r>
            <a:r>
              <a:rPr lang="ru-RU" sz="3000" smtClean="0"/>
              <a:t>–</a:t>
            </a:r>
            <a:r>
              <a:rPr lang="en-US" sz="3000" smtClean="0"/>
              <a:t> </a:t>
            </a:r>
            <a:r>
              <a:rPr lang="ru-RU" sz="3000" smtClean="0"/>
              <a:t>кружку.</a:t>
            </a:r>
            <a:endParaRPr lang="en-US" sz="3000" smtClean="0"/>
          </a:p>
          <a:p>
            <a:pPr eaLnBrk="1" hangingPunct="1">
              <a:buFont typeface="Arial" charset="0"/>
              <a:buNone/>
            </a:pPr>
            <a:endParaRPr lang="en-US" sz="3000" smtClean="0"/>
          </a:p>
          <a:p>
            <a:pPr eaLnBrk="1" hangingPunct="1">
              <a:buFont typeface="Arial" charset="0"/>
              <a:buNone/>
            </a:pPr>
            <a:r>
              <a:rPr lang="en-US" sz="3000" smtClean="0"/>
              <a:t>2) </a:t>
            </a:r>
            <a:r>
              <a:rPr lang="ru-RU" sz="3000" smtClean="0"/>
              <a:t>Восстанови запись:</a:t>
            </a:r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</p:txBody>
      </p:sp>
      <p:sp>
        <p:nvSpPr>
          <p:cNvPr id="12292" name="Rectangle 21"/>
          <p:cNvSpPr>
            <a:spLocks noChangeArrowheads="1"/>
          </p:cNvSpPr>
          <p:nvPr/>
        </p:nvSpPr>
        <p:spPr bwMode="auto">
          <a:xfrm>
            <a:off x="1835150" y="4437063"/>
            <a:ext cx="504825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Rectangle 21"/>
          <p:cNvSpPr>
            <a:spLocks noChangeArrowheads="1"/>
          </p:cNvSpPr>
          <p:nvPr/>
        </p:nvSpPr>
        <p:spPr bwMode="auto">
          <a:xfrm>
            <a:off x="4356100" y="4437063"/>
            <a:ext cx="503238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Rectangle 21"/>
          <p:cNvSpPr>
            <a:spLocks noChangeArrowheads="1"/>
          </p:cNvSpPr>
          <p:nvPr/>
        </p:nvSpPr>
        <p:spPr bwMode="auto">
          <a:xfrm>
            <a:off x="6659563" y="4437063"/>
            <a:ext cx="504825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Содержимое 2"/>
          <p:cNvSpPr txBox="1">
            <a:spLocks/>
          </p:cNvSpPr>
          <p:nvPr/>
        </p:nvSpPr>
        <p:spPr bwMode="auto">
          <a:xfrm>
            <a:off x="1116013" y="4365625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К        С</a:t>
            </a:r>
          </a:p>
        </p:txBody>
      </p:sp>
      <p:sp>
        <p:nvSpPr>
          <p:cNvPr id="12296" name="Содержимое 2"/>
          <p:cNvSpPr txBox="1">
            <a:spLocks/>
          </p:cNvSpPr>
          <p:nvPr/>
        </p:nvSpPr>
        <p:spPr bwMode="auto">
          <a:xfrm>
            <a:off x="3563938" y="4365625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 С         Б</a:t>
            </a:r>
          </a:p>
        </p:txBody>
      </p:sp>
      <p:sp>
        <p:nvSpPr>
          <p:cNvPr id="12297" name="Содержимое 2"/>
          <p:cNvSpPr txBox="1">
            <a:spLocks/>
          </p:cNvSpPr>
          <p:nvPr/>
        </p:nvSpPr>
        <p:spPr bwMode="auto">
          <a:xfrm>
            <a:off x="5940425" y="4365625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К        Б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763713" y="3933825"/>
            <a:ext cx="647700" cy="100806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=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4284663" y="3933825"/>
            <a:ext cx="647700" cy="100806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=</a:t>
            </a: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6588125" y="3933825"/>
            <a:ext cx="647700" cy="100806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179388" y="188913"/>
            <a:ext cx="8713787" cy="20161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000" smtClean="0"/>
              <a:t>3</a:t>
            </a:r>
            <a:r>
              <a:rPr lang="en-US" sz="3000" smtClean="0"/>
              <a:t>)</a:t>
            </a:r>
            <a:r>
              <a:rPr lang="ru-RU" sz="3000" smtClean="0"/>
              <a:t> Расположи старинные меры жидкостей в порядке уменьшения.</a:t>
            </a:r>
          </a:p>
          <a:p>
            <a:pPr algn="ctr" eaLnBrk="1" hangingPunct="1">
              <a:buFont typeface="Arial" charset="0"/>
              <a:buNone/>
            </a:pPr>
            <a:endParaRPr lang="ru-RU" sz="2800" b="1" i="1" smtClean="0"/>
          </a:p>
          <a:p>
            <a:pPr algn="ctr" eaLnBrk="1" hangingPunct="1">
              <a:buFont typeface="Arial" charset="0"/>
              <a:buNone/>
            </a:pPr>
            <a:r>
              <a:rPr lang="ru-RU" sz="2800" b="1" i="1" smtClean="0"/>
              <a:t>Бочка       кружка      ведро</a:t>
            </a:r>
          </a:p>
          <a:p>
            <a:pPr algn="ctr" eaLnBrk="1" hangingPunct="1">
              <a:buFont typeface="Arial" charset="0"/>
              <a:buNone/>
            </a:pPr>
            <a:endParaRPr lang="ru-RU" sz="2800" b="1" i="1" smtClean="0"/>
          </a:p>
          <a:p>
            <a:pPr algn="ctr" eaLnBrk="1" hangingPunct="1">
              <a:buFont typeface="Arial" charset="0"/>
              <a:buNone/>
            </a:pPr>
            <a:endParaRPr lang="ru-RU" sz="2800" b="1" i="1" smtClean="0"/>
          </a:p>
          <a:p>
            <a:pPr algn="ctr" eaLnBrk="1" hangingPunct="1">
              <a:buFont typeface="Arial" charset="0"/>
              <a:buNone/>
            </a:pPr>
            <a:r>
              <a:rPr lang="ru-RU" sz="2800" b="1" i="1" smtClean="0"/>
              <a:t> </a:t>
            </a:r>
            <a:endParaRPr lang="ru-RU" sz="28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288" y="3573463"/>
          <a:ext cx="8424862" cy="2802332"/>
        </p:xfrm>
        <a:graphic>
          <a:graphicData uri="http://schemas.openxmlformats.org/drawingml/2006/table">
            <a:tbl>
              <a:tblPr/>
              <a:tblGrid>
                <a:gridCol w="1831492"/>
                <a:gridCol w="2051271"/>
                <a:gridCol w="2564088"/>
                <a:gridCol w="1978011"/>
              </a:tblGrid>
              <a:tr h="1060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Величина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Единицы измерения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Старинные </a:t>
                      </a:r>
                      <a:r>
                        <a:rPr lang="ru-RU" sz="3000" b="1" dirty="0" smtClean="0">
                          <a:latin typeface="Calibri"/>
                          <a:ea typeface="Calibri"/>
                          <a:cs typeface="Times New Roman"/>
                        </a:rPr>
                        <a:t>ед.измерения</a:t>
                      </a:r>
                      <a:r>
                        <a:rPr lang="ru-RU" sz="3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Свойства величин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>
          <a:xfrm>
            <a:off x="684213" y="4652963"/>
            <a:ext cx="8315325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если </a:t>
            </a:r>
            <a:r>
              <a:rPr lang="ru-RU" sz="3200" dirty="0" err="1">
                <a:latin typeface="+mn-lt"/>
                <a:cs typeface="+mn-cs"/>
              </a:rPr>
              <a:t>а=б</a:t>
            </a:r>
            <a:r>
              <a:rPr lang="ru-RU" sz="3200" dirty="0">
                <a:latin typeface="+mn-lt"/>
                <a:cs typeface="+mn-cs"/>
              </a:rPr>
              <a:t>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Объём             1 л          Бочка  ведро                </a:t>
            </a:r>
            <a:r>
              <a:rPr lang="ru-RU" sz="3200" dirty="0" err="1">
                <a:latin typeface="+mn-lt"/>
                <a:cs typeface="+mn-cs"/>
              </a:rPr>
              <a:t>б=с</a:t>
            </a:r>
            <a:r>
              <a:rPr lang="ru-RU" sz="3200" dirty="0">
                <a:latin typeface="+mn-lt"/>
                <a:cs typeface="+mn-cs"/>
              </a:rPr>
              <a:t>,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кружка                  то      </a:t>
            </a:r>
            <a:r>
              <a:rPr lang="ru-RU" sz="3200" dirty="0" err="1">
                <a:latin typeface="+mn-lt"/>
                <a:cs typeface="+mn-cs"/>
              </a:rPr>
              <a:t>с=а</a:t>
            </a:r>
            <a:r>
              <a:rPr lang="ru-RU" sz="3200" dirty="0">
                <a:latin typeface="+mn-lt"/>
                <a:cs typeface="+mn-cs"/>
              </a:rPr>
              <a:t>     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2339975" y="1700213"/>
            <a:ext cx="4356100" cy="504825"/>
          </a:xfrm>
          <a:prstGeom prst="rect">
            <a:avLst/>
          </a:prstGeom>
          <a:solidFill>
            <a:srgbClr val="96C3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2800" b="1" i="1"/>
              <a:t>Бочка       ведро      кружка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ru-RU" sz="2800" b="1" i="1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ru-RU" sz="2800" b="1" i="1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ru-RU" sz="2800" b="1" i="1"/>
              <a:t> </a:t>
            </a:r>
            <a:endParaRPr lang="ru-RU" sz="28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Обобщение:</a:t>
            </a:r>
            <a:endParaRPr lang="ru-RU" b="1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836613"/>
          <a:ext cx="8640763" cy="5732463"/>
        </p:xfrm>
        <a:graphic>
          <a:graphicData uri="http://schemas.openxmlformats.org/drawingml/2006/table">
            <a:tbl>
              <a:tblPr/>
              <a:tblGrid>
                <a:gridCol w="1752600"/>
                <a:gridCol w="1990725"/>
                <a:gridCol w="2520950"/>
                <a:gridCol w="2376488"/>
              </a:tblGrid>
              <a:tr h="172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Величина</a:t>
                      </a:r>
                      <a:r>
                        <a:rPr kumimoji="0" lang="ru-RU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Единицы измерения</a:t>
                      </a:r>
                      <a:r>
                        <a:rPr kumimoji="0" lang="ru-RU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Старинные ед.измерения</a:t>
                      </a:r>
                      <a:r>
                        <a:rPr kumimoji="0" lang="ru-RU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Свойства величин</a:t>
                      </a:r>
                      <a:r>
                        <a:rPr kumimoji="0" lang="ru-RU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3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7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57" marR="59457" marT="7707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Содержимое 2"/>
          <p:cNvSpPr txBox="1">
            <a:spLocks/>
          </p:cNvSpPr>
          <p:nvPr/>
        </p:nvSpPr>
        <p:spPr>
          <a:xfrm>
            <a:off x="323850" y="2420938"/>
            <a:ext cx="8315325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  если </a:t>
            </a:r>
            <a:r>
              <a:rPr lang="ru-RU" sz="3200" dirty="0" err="1">
                <a:latin typeface="+mn-lt"/>
                <a:cs typeface="+mn-cs"/>
              </a:rPr>
              <a:t>а=б</a:t>
            </a:r>
            <a:r>
              <a:rPr lang="ru-RU" sz="3200" dirty="0">
                <a:latin typeface="+mn-lt"/>
                <a:cs typeface="+mn-cs"/>
              </a:rPr>
              <a:t>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Масса              1 кг            берковец пуд     то     </a:t>
            </a:r>
            <a:r>
              <a:rPr lang="ru-RU" sz="3200" dirty="0" err="1">
                <a:latin typeface="+mn-lt"/>
                <a:cs typeface="+mn-cs"/>
              </a:rPr>
              <a:t>б=а</a:t>
            </a:r>
            <a:r>
              <a:rPr lang="ru-RU" sz="3200" dirty="0">
                <a:latin typeface="+mn-lt"/>
                <a:cs typeface="+mn-cs"/>
              </a:rPr>
              <a:t>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фунт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23850" y="3789363"/>
            <a:ext cx="8315325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  если а</a:t>
            </a:r>
            <a:r>
              <a:rPr lang="en-US" sz="3200" dirty="0">
                <a:latin typeface="+mn-lt"/>
                <a:cs typeface="+mn-cs"/>
              </a:rPr>
              <a:t>&gt;</a:t>
            </a:r>
            <a:r>
              <a:rPr lang="ru-RU" sz="3200" dirty="0">
                <a:latin typeface="+mn-lt"/>
                <a:cs typeface="+mn-cs"/>
              </a:rPr>
              <a:t>б,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Длина              1 см         дюйм  вершок              б</a:t>
            </a:r>
            <a:r>
              <a:rPr lang="en-US" sz="3200" dirty="0">
                <a:latin typeface="+mn-lt"/>
                <a:cs typeface="+mn-cs"/>
              </a:rPr>
              <a:t>&gt;</a:t>
            </a:r>
            <a:r>
              <a:rPr lang="ru-RU" sz="3200" dirty="0">
                <a:latin typeface="+mn-lt"/>
                <a:cs typeface="+mn-cs"/>
              </a:rPr>
              <a:t>с,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локоть  сажень   то      с</a:t>
            </a:r>
            <a:r>
              <a:rPr lang="en-US" sz="3200" dirty="0">
                <a:latin typeface="+mn-lt"/>
                <a:cs typeface="+mn-cs"/>
              </a:rPr>
              <a:t>&lt;</a:t>
            </a:r>
            <a:r>
              <a:rPr lang="ru-RU" sz="3200" dirty="0">
                <a:latin typeface="+mn-lt"/>
                <a:cs typeface="+mn-cs"/>
              </a:rPr>
              <a:t>а     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23850" y="5084763"/>
            <a:ext cx="8315325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  если </a:t>
            </a:r>
            <a:r>
              <a:rPr lang="ru-RU" sz="3200" dirty="0" err="1">
                <a:latin typeface="+mn-lt"/>
                <a:cs typeface="+mn-cs"/>
              </a:rPr>
              <a:t>а=б</a:t>
            </a:r>
            <a:r>
              <a:rPr lang="ru-RU" sz="3200" dirty="0">
                <a:latin typeface="+mn-lt"/>
                <a:cs typeface="+mn-cs"/>
              </a:rPr>
              <a:t>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Объём               1 л          бочка  ведро                </a:t>
            </a:r>
            <a:r>
              <a:rPr lang="ru-RU" sz="3200" dirty="0" err="1">
                <a:latin typeface="+mn-lt"/>
                <a:cs typeface="+mn-cs"/>
              </a:rPr>
              <a:t>б=с</a:t>
            </a:r>
            <a:r>
              <a:rPr lang="ru-RU" sz="3200" dirty="0">
                <a:latin typeface="+mn-lt"/>
                <a:cs typeface="+mn-cs"/>
              </a:rPr>
              <a:t>,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кружка                  то      </a:t>
            </a:r>
            <a:r>
              <a:rPr lang="ru-RU" sz="3200" dirty="0" err="1">
                <a:latin typeface="+mn-lt"/>
                <a:cs typeface="+mn-cs"/>
              </a:rPr>
              <a:t>с=а</a:t>
            </a:r>
            <a:r>
              <a:rPr lang="ru-RU" sz="3200" dirty="0">
                <a:latin typeface="+mn-lt"/>
                <a:cs typeface="+mn-cs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777875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Работа над задачей</a:t>
            </a:r>
            <a:endParaRPr lang="ru-RU" b="1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323850" y="981075"/>
            <a:ext cx="8712200" cy="1439863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i="1" smtClean="0"/>
              <a:t>Емеля отправился за водой. В одном ведре у него 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i="1" smtClean="0"/>
              <a:t>было 8 л, а в другом на  2кг  меньше. Сколько литров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i="1" smtClean="0"/>
              <a:t> было в втором ведре?</a:t>
            </a:r>
            <a:endParaRPr lang="ru-RU" sz="3000" smtClean="0"/>
          </a:p>
          <a:p>
            <a:pPr algn="just" eaLnBrk="1" hangingPunct="1">
              <a:buFont typeface="Arial" charset="0"/>
              <a:buNone/>
            </a:pPr>
            <a:endParaRPr lang="ru-RU" sz="3000" smtClean="0"/>
          </a:p>
          <a:p>
            <a:pPr algn="just" eaLnBrk="1" hangingPunct="1">
              <a:buFont typeface="Arial" charset="0"/>
              <a:buNone/>
            </a:pPr>
            <a:endParaRPr lang="ru-RU" sz="300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4663" y="1484313"/>
            <a:ext cx="431800" cy="431800"/>
          </a:xfrm>
          <a:prstGeom prst="rect">
            <a:avLst/>
          </a:prstGeom>
          <a:solidFill>
            <a:srgbClr val="96C3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2800" i="1"/>
              <a:t>л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ru-RU" sz="2800" b="1" i="1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ru-RU" sz="2800" b="1" i="1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ru-RU" sz="2800" b="1" i="1"/>
              <a:t> </a:t>
            </a:r>
            <a:endParaRPr lang="ru-RU" sz="28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388" y="2565400"/>
          <a:ext cx="8785226" cy="298704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32060"/>
                <a:gridCol w="3374871"/>
                <a:gridCol w="441662"/>
                <a:gridCol w="4536633"/>
              </a:tblGrid>
              <a:tr h="170633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I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en-US" sz="2800" baseline="30000" dirty="0" smtClean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2800" baseline="300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           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                   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                                     2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         </a:t>
                      </a: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I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en-US" sz="2800" baseline="30000" dirty="0" smtClean="0">
                          <a:latin typeface="Times New Roman"/>
                          <a:ea typeface="Times New Roman"/>
                        </a:rPr>
                        <a:t>8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baseline="300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baseline="300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en-US" sz="2800" baseline="300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baseline="30000" dirty="0" smtClean="0">
                          <a:latin typeface="Times New Roman"/>
                          <a:ea typeface="Times New Roman"/>
                        </a:rPr>
                        <a:t>                                                          2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7975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II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         </a:t>
                      </a:r>
                      <a:endParaRPr lang="ru-RU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      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                ?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II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</a:rPr>
                        <a:t>                                             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endParaRPr lang="ru-RU" sz="28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                    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?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374" name="Line 8"/>
          <p:cNvSpPr>
            <a:spLocks noChangeShapeType="1"/>
          </p:cNvSpPr>
          <p:nvPr/>
        </p:nvSpPr>
        <p:spPr bwMode="auto">
          <a:xfrm>
            <a:off x="755650" y="3500438"/>
            <a:ext cx="2879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diamond" w="med" len="sm"/>
            <a:tailEnd type="diamond" w="med" len="sm"/>
          </a:ln>
        </p:spPr>
        <p:txBody>
          <a:bodyPr/>
          <a:lstStyle/>
          <a:p>
            <a:endParaRPr lang="ru-RU"/>
          </a:p>
        </p:txBody>
      </p:sp>
      <p:sp>
        <p:nvSpPr>
          <p:cNvPr id="15375" name="Arc 9"/>
          <p:cNvSpPr>
            <a:spLocks/>
          </p:cNvSpPr>
          <p:nvPr/>
        </p:nvSpPr>
        <p:spPr bwMode="auto">
          <a:xfrm rot="16200000" flipV="1">
            <a:off x="1871663" y="1736725"/>
            <a:ext cx="647700" cy="2879725"/>
          </a:xfrm>
          <a:custGeom>
            <a:avLst/>
            <a:gdLst>
              <a:gd name="T0" fmla="*/ 0 w 21600"/>
              <a:gd name="T1" fmla="*/ 0 h 43199"/>
              <a:gd name="T2" fmla="*/ 186244 w 21600"/>
              <a:gd name="T3" fmla="*/ 192007443 h 43199"/>
              <a:gd name="T4" fmla="*/ 0 w 21600"/>
              <a:gd name="T5" fmla="*/ 96005921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6" name="Arc 10"/>
          <p:cNvSpPr>
            <a:spLocks/>
          </p:cNvSpPr>
          <p:nvPr/>
        </p:nvSpPr>
        <p:spPr bwMode="auto">
          <a:xfrm rot="5400000">
            <a:off x="2951163" y="3176588"/>
            <a:ext cx="360362" cy="1008062"/>
          </a:xfrm>
          <a:custGeom>
            <a:avLst/>
            <a:gdLst>
              <a:gd name="T0" fmla="*/ 0 w 21600"/>
              <a:gd name="T1" fmla="*/ 0 h 43199"/>
              <a:gd name="T2" fmla="*/ 57558 w 21600"/>
              <a:gd name="T3" fmla="*/ 23524628 h 43199"/>
              <a:gd name="T4" fmla="*/ 0 w 21600"/>
              <a:gd name="T5" fmla="*/ 11762582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Line 8"/>
          <p:cNvSpPr>
            <a:spLocks noChangeShapeType="1"/>
          </p:cNvSpPr>
          <p:nvPr/>
        </p:nvSpPr>
        <p:spPr bwMode="auto">
          <a:xfrm>
            <a:off x="755650" y="4581525"/>
            <a:ext cx="18716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diamond" w="med" len="sm"/>
            <a:tailEnd type="diamond" w="med" len="sm"/>
          </a:ln>
        </p:spPr>
        <p:txBody>
          <a:bodyPr/>
          <a:lstStyle/>
          <a:p>
            <a:endParaRPr lang="ru-RU"/>
          </a:p>
        </p:txBody>
      </p:sp>
      <p:sp>
        <p:nvSpPr>
          <p:cNvPr id="15378" name="Arc 10"/>
          <p:cNvSpPr>
            <a:spLocks/>
          </p:cNvSpPr>
          <p:nvPr/>
        </p:nvSpPr>
        <p:spPr bwMode="auto">
          <a:xfrm rot="5400000">
            <a:off x="1475582" y="3861593"/>
            <a:ext cx="431800" cy="1871663"/>
          </a:xfrm>
          <a:custGeom>
            <a:avLst/>
            <a:gdLst>
              <a:gd name="T0" fmla="*/ 0 w 21600"/>
              <a:gd name="T1" fmla="*/ 0 h 43199"/>
              <a:gd name="T2" fmla="*/ 82762 w 21600"/>
              <a:gd name="T3" fmla="*/ 81116286 h 43199"/>
              <a:gd name="T4" fmla="*/ 0 w 21600"/>
              <a:gd name="T5" fmla="*/ 4055909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" name="Содержимое 2"/>
          <p:cNvSpPr txBox="1">
            <a:spLocks/>
          </p:cNvSpPr>
          <p:nvPr/>
        </p:nvSpPr>
        <p:spPr bwMode="auto">
          <a:xfrm>
            <a:off x="431800" y="5661025"/>
            <a:ext cx="87122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ru-RU" sz="2800" i="1"/>
              <a:t>8 – 2 = 6 (л)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ru-RU" sz="2800" i="1"/>
              <a:t>Ответ: 6 литров.</a:t>
            </a:r>
            <a:endParaRPr lang="ru-RU" sz="3000"/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endParaRPr lang="ru-RU" sz="3000"/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endParaRPr lang="ru-RU" sz="3000"/>
          </a:p>
        </p:txBody>
      </p:sp>
      <p:sp>
        <p:nvSpPr>
          <p:cNvPr id="15380" name="Line 8"/>
          <p:cNvSpPr>
            <a:spLocks noChangeShapeType="1"/>
          </p:cNvSpPr>
          <p:nvPr/>
        </p:nvSpPr>
        <p:spPr bwMode="auto">
          <a:xfrm>
            <a:off x="4572000" y="3500438"/>
            <a:ext cx="2879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diamond" w="med" len="sm"/>
            <a:tailEnd type="diamond" w="med" len="sm"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Line 8"/>
          <p:cNvSpPr>
            <a:spLocks noChangeShapeType="1"/>
          </p:cNvSpPr>
          <p:nvPr/>
        </p:nvSpPr>
        <p:spPr bwMode="auto">
          <a:xfrm>
            <a:off x="4572000" y="4581525"/>
            <a:ext cx="38877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diamond" w="med" len="sm"/>
            <a:tailEnd type="diamond" w="med" len="sm"/>
          </a:ln>
        </p:spPr>
        <p:txBody>
          <a:bodyPr/>
          <a:lstStyle/>
          <a:p>
            <a:endParaRPr lang="ru-RU"/>
          </a:p>
        </p:txBody>
      </p:sp>
      <p:sp>
        <p:nvSpPr>
          <p:cNvPr id="15382" name="Arc 10"/>
          <p:cNvSpPr>
            <a:spLocks/>
          </p:cNvSpPr>
          <p:nvPr/>
        </p:nvSpPr>
        <p:spPr bwMode="auto">
          <a:xfrm rot="-5400000">
            <a:off x="7775576" y="3897312"/>
            <a:ext cx="360362" cy="1008063"/>
          </a:xfrm>
          <a:custGeom>
            <a:avLst/>
            <a:gdLst>
              <a:gd name="T0" fmla="*/ 0 w 21600"/>
              <a:gd name="T1" fmla="*/ 0 h 43199"/>
              <a:gd name="T2" fmla="*/ 57558 w 21600"/>
              <a:gd name="T3" fmla="*/ 23524651 h 43199"/>
              <a:gd name="T4" fmla="*/ 0 w 21600"/>
              <a:gd name="T5" fmla="*/ 1176259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3" name="Arc 10"/>
          <p:cNvSpPr>
            <a:spLocks/>
          </p:cNvSpPr>
          <p:nvPr/>
        </p:nvSpPr>
        <p:spPr bwMode="auto">
          <a:xfrm rot="5400000">
            <a:off x="6227762" y="2925763"/>
            <a:ext cx="576263" cy="3887788"/>
          </a:xfrm>
          <a:custGeom>
            <a:avLst/>
            <a:gdLst>
              <a:gd name="T0" fmla="*/ 0 w 21600"/>
              <a:gd name="T1" fmla="*/ 0 h 43199"/>
              <a:gd name="T2" fmla="*/ 147294 w 21600"/>
              <a:gd name="T3" fmla="*/ 349947899 h 43199"/>
              <a:gd name="T4" fmla="*/ 0 w 21600"/>
              <a:gd name="T5" fmla="*/ 174977999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4" name="Arc 9"/>
          <p:cNvSpPr>
            <a:spLocks/>
          </p:cNvSpPr>
          <p:nvPr/>
        </p:nvSpPr>
        <p:spPr bwMode="auto">
          <a:xfrm rot="16200000" flipV="1">
            <a:off x="5688013" y="1736725"/>
            <a:ext cx="647700" cy="2879725"/>
          </a:xfrm>
          <a:custGeom>
            <a:avLst/>
            <a:gdLst>
              <a:gd name="T0" fmla="*/ 0 w 21600"/>
              <a:gd name="T1" fmla="*/ 0 h 43199"/>
              <a:gd name="T2" fmla="*/ 186244 w 21600"/>
              <a:gd name="T3" fmla="*/ 192007443 h 43199"/>
              <a:gd name="T4" fmla="*/ 0 w 21600"/>
              <a:gd name="T5" fmla="*/ 96005921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8"/>
                  <a:pt x="12055" y="43085"/>
                  <a:pt x="20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84213" y="2420938"/>
            <a:ext cx="3240087" cy="32400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55650" y="3573463"/>
            <a:ext cx="0" cy="100806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627313" y="3500438"/>
            <a:ext cx="0" cy="100806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72000" y="3573463"/>
            <a:ext cx="0" cy="100806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451725" y="3500438"/>
            <a:ext cx="0" cy="100806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229600" cy="100965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Срезовая работа по вариантам</a:t>
            </a:r>
            <a:endParaRPr lang="ru-RU" b="1" smtClean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250825" y="908050"/>
            <a:ext cx="8713788" cy="1873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b="1" i="1" smtClean="0"/>
              <a:t>1 вариант</a:t>
            </a:r>
            <a:r>
              <a:rPr lang="ru-RU" sz="2800" smtClean="0"/>
              <a:t>. Выберите действия с единицами массы и 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/>
              <a:t>вычисли.</a:t>
            </a:r>
          </a:p>
          <a:p>
            <a:pPr eaLnBrk="1" hangingPunct="1">
              <a:buFont typeface="Arial" charset="0"/>
              <a:buNone/>
            </a:pPr>
            <a:r>
              <a:rPr lang="ru-RU" sz="2800" b="1" i="1" smtClean="0"/>
              <a:t>2 вариант</a:t>
            </a:r>
            <a:r>
              <a:rPr lang="ru-RU" sz="2800" smtClean="0"/>
              <a:t>. Выберите действия с единицами длины и 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/>
              <a:t>вычисли.</a:t>
            </a:r>
          </a:p>
          <a:p>
            <a:pPr algn="ctr" eaLnBrk="1" hangingPunct="1">
              <a:buFont typeface="Arial" charset="0"/>
              <a:buNone/>
            </a:pPr>
            <a:endParaRPr lang="ru-RU" sz="2800" b="1" i="1" smtClean="0"/>
          </a:p>
          <a:p>
            <a:pPr algn="ctr" eaLnBrk="1" hangingPunct="1">
              <a:buFont typeface="Arial" charset="0"/>
              <a:buNone/>
            </a:pPr>
            <a:endParaRPr lang="ru-RU" sz="2800" b="1" i="1" smtClean="0"/>
          </a:p>
          <a:p>
            <a:pPr algn="ctr" eaLnBrk="1" hangingPunct="1">
              <a:buFont typeface="Arial" charset="0"/>
              <a:buNone/>
            </a:pPr>
            <a:r>
              <a:rPr lang="ru-RU" sz="2800" b="1" i="1" smtClean="0"/>
              <a:t> </a:t>
            </a:r>
            <a:endParaRPr lang="ru-RU" sz="28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916238" y="2636838"/>
            <a:ext cx="3671887" cy="2952750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7 кг – 2 кг – 1 кг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4 см + 4 см – 3 см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6 л – 3 л + 0 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8 кг + 0 кг – 7 кг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2 см + 3 см – 5 см</a:t>
            </a:r>
            <a:endParaRPr lang="ru-RU" sz="3200" b="1" i="1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i="1" dirty="0">
                <a:latin typeface="+mn-lt"/>
                <a:cs typeface="+mn-cs"/>
              </a:rPr>
              <a:t> </a:t>
            </a:r>
            <a:endParaRPr lang="ru-RU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003800" y="5373688"/>
            <a:ext cx="4321175" cy="12954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i="1" dirty="0">
                <a:latin typeface="+mn-lt"/>
                <a:cs typeface="+mn-cs"/>
              </a:rPr>
              <a:t>2 вариант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latin typeface="+mn-lt"/>
                <a:cs typeface="+mn-cs"/>
              </a:rPr>
              <a:t>4 см + 4 см – 3 см = 5 см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latin typeface="+mn-lt"/>
                <a:cs typeface="+mn-cs"/>
              </a:rPr>
              <a:t>2 см + 3 см – 5 см = 0 см</a:t>
            </a:r>
            <a:endParaRPr lang="ru-RU" sz="3000" b="1" i="1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i="1" dirty="0">
                <a:latin typeface="+mn-lt"/>
                <a:cs typeface="+mn-cs"/>
              </a:rPr>
              <a:t> </a:t>
            </a: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50825" y="5373688"/>
            <a:ext cx="3744913" cy="12954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i="1" dirty="0">
                <a:latin typeface="+mn-lt"/>
                <a:cs typeface="+mn-cs"/>
              </a:rPr>
              <a:t>1 вариант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latin typeface="+mn-lt"/>
                <a:cs typeface="+mn-cs"/>
              </a:rPr>
              <a:t>7 кг – 2 кг – 1 кг = 4 кг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latin typeface="+mn-lt"/>
                <a:cs typeface="+mn-cs"/>
              </a:rPr>
              <a:t>8 кг + 0 кг – 7 кг = 1 кг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i="1" dirty="0">
                <a:latin typeface="+mn-lt"/>
                <a:cs typeface="+mn-cs"/>
              </a:rPr>
              <a:t> </a:t>
            </a: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Лесенка успеха</a:t>
            </a:r>
            <a:endParaRPr lang="ru-RU" b="1" smtClean="0"/>
          </a:p>
        </p:txBody>
      </p:sp>
      <p:pic>
        <p:nvPicPr>
          <p:cNvPr id="17411" name="Рисунок 3"/>
          <p:cNvPicPr>
            <a:picLocks noChangeAspect="1" noChangeArrowheads="1"/>
          </p:cNvPicPr>
          <p:nvPr/>
        </p:nvPicPr>
        <p:blipFill>
          <a:blip r:embed="rId3" cstate="email"/>
          <a:srcRect t="-471" r="-15" b="-708"/>
          <a:stretch>
            <a:fillRect/>
          </a:stretch>
        </p:blipFill>
        <p:spPr bwMode="auto">
          <a:xfrm>
            <a:off x="539750" y="1557338"/>
            <a:ext cx="7993063" cy="4751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611188" y="2205038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/>
              <a:t>Содержание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836613"/>
            <a:ext cx="8229600" cy="5545137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2" action="ppaction://hlinksldjump"/>
              </a:rPr>
              <a:t>Выполните действия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3" action="ppaction://hlinksldjump"/>
              </a:rPr>
              <a:t>Рассмотрите схему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4" action="ppaction://hlinksldjump"/>
              </a:rPr>
              <a:t>Правила работы в группе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5" action="ppaction://hlinksldjump"/>
              </a:rPr>
              <a:t>Задание 1 группы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6" action="ppaction://hlinksldjump"/>
              </a:rPr>
              <a:t>Задание 2 группы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7" action="ppaction://hlinksldjump"/>
              </a:rPr>
              <a:t>Задание 3 группы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8" action="ppaction://hlinksldjump"/>
              </a:rPr>
              <a:t>Задание 4 группы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9" action="ppaction://hlinksldjump"/>
              </a:rPr>
              <a:t>Обобщение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10" action="ppaction://hlinksldjump"/>
              </a:rPr>
              <a:t>Работа над задачей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err="1" smtClean="0">
                <a:hlinkClick r:id="rId11" action="ppaction://hlinksldjump"/>
              </a:rPr>
              <a:t>Срезовая</a:t>
            </a:r>
            <a:r>
              <a:rPr lang="ru-RU" dirty="0" smtClean="0">
                <a:hlinkClick r:id="rId11" action="ppaction://hlinksldjump"/>
              </a:rPr>
              <a:t> работа по вариантам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hlinkClick r:id="rId12" action="ppaction://hlinksldjump"/>
              </a:rPr>
              <a:t>Лесенка успеха</a:t>
            </a: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Выполните действия</a:t>
            </a:r>
            <a:endParaRPr lang="ru-RU" smtClean="0"/>
          </a:p>
        </p:txBody>
      </p:sp>
      <p:sp>
        <p:nvSpPr>
          <p:cNvPr id="26" name="Содержимое 2"/>
          <p:cNvSpPr txBox="1">
            <a:spLocks/>
          </p:cNvSpPr>
          <p:nvPr/>
        </p:nvSpPr>
        <p:spPr bwMode="auto">
          <a:xfrm>
            <a:off x="4787900" y="1700213"/>
            <a:ext cx="2376488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/>
              <a:t>4 см + 3 см =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9 л – 5 л=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8 кг – 2 кг 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3 л + 0 л 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2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200"/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3132138" y="1773238"/>
            <a:ext cx="503237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3132138" y="2349500"/>
            <a:ext cx="503237" cy="5032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3132138" y="3500438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" name="Rectangle 21"/>
          <p:cNvSpPr>
            <a:spLocks noChangeArrowheads="1"/>
          </p:cNvSpPr>
          <p:nvPr/>
        </p:nvSpPr>
        <p:spPr bwMode="auto">
          <a:xfrm>
            <a:off x="3132138" y="2924175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7308850" y="1773238"/>
            <a:ext cx="503238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" name="Rectangle 21"/>
          <p:cNvSpPr>
            <a:spLocks noChangeArrowheads="1"/>
          </p:cNvSpPr>
          <p:nvPr/>
        </p:nvSpPr>
        <p:spPr bwMode="auto">
          <a:xfrm>
            <a:off x="7308850" y="2349500"/>
            <a:ext cx="503238" cy="5032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" name="Rectangle 21"/>
          <p:cNvSpPr>
            <a:spLocks noChangeArrowheads="1"/>
          </p:cNvSpPr>
          <p:nvPr/>
        </p:nvSpPr>
        <p:spPr bwMode="auto">
          <a:xfrm>
            <a:off x="7308850" y="3500438"/>
            <a:ext cx="503238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7308850" y="2924175"/>
            <a:ext cx="503238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5385" name="AutoShape 25"/>
          <p:cNvCxnSpPr>
            <a:cxnSpLocks noChangeShapeType="1"/>
          </p:cNvCxnSpPr>
          <p:nvPr/>
        </p:nvCxnSpPr>
        <p:spPr bwMode="auto">
          <a:xfrm>
            <a:off x="3708400" y="2276475"/>
            <a:ext cx="5032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0" name="AutoShape 25"/>
          <p:cNvCxnSpPr>
            <a:cxnSpLocks noChangeShapeType="1"/>
          </p:cNvCxnSpPr>
          <p:nvPr/>
        </p:nvCxnSpPr>
        <p:spPr bwMode="auto">
          <a:xfrm>
            <a:off x="3708400" y="2852738"/>
            <a:ext cx="5032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" name="AutoShape 25"/>
          <p:cNvCxnSpPr>
            <a:cxnSpLocks noChangeShapeType="1"/>
          </p:cNvCxnSpPr>
          <p:nvPr/>
        </p:nvCxnSpPr>
        <p:spPr bwMode="auto">
          <a:xfrm>
            <a:off x="3708400" y="3429000"/>
            <a:ext cx="5032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2" name="AutoShape 25"/>
          <p:cNvCxnSpPr>
            <a:cxnSpLocks noChangeShapeType="1"/>
          </p:cNvCxnSpPr>
          <p:nvPr/>
        </p:nvCxnSpPr>
        <p:spPr bwMode="auto">
          <a:xfrm>
            <a:off x="3708400" y="4005263"/>
            <a:ext cx="5032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3" name="AutoShape 25"/>
          <p:cNvCxnSpPr>
            <a:cxnSpLocks noChangeShapeType="1"/>
          </p:cNvCxnSpPr>
          <p:nvPr/>
        </p:nvCxnSpPr>
        <p:spPr bwMode="auto">
          <a:xfrm>
            <a:off x="7885113" y="2276475"/>
            <a:ext cx="5032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4" name="AutoShape 25"/>
          <p:cNvCxnSpPr>
            <a:cxnSpLocks noChangeShapeType="1"/>
          </p:cNvCxnSpPr>
          <p:nvPr/>
        </p:nvCxnSpPr>
        <p:spPr bwMode="auto">
          <a:xfrm>
            <a:off x="7885113" y="2852738"/>
            <a:ext cx="5032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5" name="AutoShape 25"/>
          <p:cNvCxnSpPr>
            <a:cxnSpLocks noChangeShapeType="1"/>
          </p:cNvCxnSpPr>
          <p:nvPr/>
        </p:nvCxnSpPr>
        <p:spPr bwMode="auto">
          <a:xfrm>
            <a:off x="7885113" y="3429000"/>
            <a:ext cx="5032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6" name="AutoShape 25"/>
          <p:cNvCxnSpPr>
            <a:cxnSpLocks noChangeShapeType="1"/>
          </p:cNvCxnSpPr>
          <p:nvPr/>
        </p:nvCxnSpPr>
        <p:spPr bwMode="auto">
          <a:xfrm>
            <a:off x="7885113" y="4005263"/>
            <a:ext cx="5032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47" name="Содержимое 2"/>
          <p:cNvSpPr txBox="1">
            <a:spLocks/>
          </p:cNvSpPr>
          <p:nvPr/>
        </p:nvSpPr>
        <p:spPr bwMode="auto">
          <a:xfrm>
            <a:off x="2916238" y="1700213"/>
            <a:ext cx="1511300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9    л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5    кг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   8   см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   2    кг </a:t>
            </a:r>
          </a:p>
        </p:txBody>
      </p:sp>
      <p:sp>
        <p:nvSpPr>
          <p:cNvPr id="48" name="Содержимое 2"/>
          <p:cNvSpPr txBox="1">
            <a:spLocks/>
          </p:cNvSpPr>
          <p:nvPr/>
        </p:nvSpPr>
        <p:spPr bwMode="auto">
          <a:xfrm>
            <a:off x="7092950" y="1700213"/>
            <a:ext cx="1511300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7    см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4    л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   6   кг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   3    л </a:t>
            </a:r>
          </a:p>
        </p:txBody>
      </p:sp>
      <p:sp>
        <p:nvSpPr>
          <p:cNvPr id="49" name="Содержимое 2"/>
          <p:cNvSpPr txBox="1">
            <a:spLocks/>
          </p:cNvSpPr>
          <p:nvPr/>
        </p:nvSpPr>
        <p:spPr bwMode="auto">
          <a:xfrm>
            <a:off x="611188" y="1773238"/>
            <a:ext cx="237648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/>
              <a:t>5 л + 4 л =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9 кг – 4 кг=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6 см + 2 см =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/>
              <a:t>2 кг – 0 кг 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200"/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200"/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381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7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Рассмотрите схему</a:t>
            </a:r>
            <a:endParaRPr lang="ru-RU" b="1" smtClean="0"/>
          </a:p>
        </p:txBody>
      </p:sp>
      <p:grpSp>
        <p:nvGrpSpPr>
          <p:cNvPr id="14337" name="Group 1"/>
          <p:cNvGrpSpPr>
            <a:grpSpLocks/>
          </p:cNvGrpSpPr>
          <p:nvPr/>
        </p:nvGrpSpPr>
        <p:grpSpPr bwMode="auto">
          <a:xfrm>
            <a:off x="539750" y="1484313"/>
            <a:ext cx="8424863" cy="4854575"/>
            <a:chOff x="1806" y="1019"/>
            <a:chExt cx="8482" cy="2323"/>
          </a:xfrm>
        </p:grpSpPr>
        <p:sp>
          <p:nvSpPr>
            <p:cNvPr id="5129" name="AutoShape 2"/>
            <p:cNvSpPr>
              <a:spLocks noChangeArrowheads="1"/>
            </p:cNvSpPr>
            <p:nvPr/>
          </p:nvSpPr>
          <p:spPr bwMode="auto">
            <a:xfrm>
              <a:off x="1931" y="1019"/>
              <a:ext cx="2110" cy="406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Масса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0" name="AutoShape 5"/>
            <p:cNvSpPr>
              <a:spLocks noChangeArrowheads="1"/>
            </p:cNvSpPr>
            <p:nvPr/>
          </p:nvSpPr>
          <p:spPr bwMode="auto">
            <a:xfrm>
              <a:off x="6953" y="1019"/>
              <a:ext cx="1247" cy="316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Цвет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1" name="AutoShape 6"/>
            <p:cNvSpPr>
              <a:spLocks noChangeArrowheads="1"/>
            </p:cNvSpPr>
            <p:nvPr/>
          </p:nvSpPr>
          <p:spPr bwMode="auto">
            <a:xfrm>
              <a:off x="7451" y="1559"/>
              <a:ext cx="2837" cy="361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Температура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2" name="AutoShape 7"/>
            <p:cNvSpPr>
              <a:spLocks noChangeArrowheads="1"/>
            </p:cNvSpPr>
            <p:nvPr/>
          </p:nvSpPr>
          <p:spPr bwMode="auto">
            <a:xfrm>
              <a:off x="8693" y="2363"/>
              <a:ext cx="149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Объём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3" name="AutoShape 3"/>
            <p:cNvSpPr>
              <a:spLocks noChangeArrowheads="1"/>
            </p:cNvSpPr>
            <p:nvPr/>
          </p:nvSpPr>
          <p:spPr bwMode="auto">
            <a:xfrm>
              <a:off x="2169" y="1777"/>
              <a:ext cx="1730" cy="315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Аппетит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4" name="AutoShape 4"/>
            <p:cNvSpPr>
              <a:spLocks noChangeArrowheads="1"/>
            </p:cNvSpPr>
            <p:nvPr/>
          </p:nvSpPr>
          <p:spPr bwMode="auto">
            <a:xfrm>
              <a:off x="4779" y="1191"/>
              <a:ext cx="161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Запах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5" name="Oval 8"/>
            <p:cNvSpPr>
              <a:spLocks noChangeArrowheads="1"/>
            </p:cNvSpPr>
            <p:nvPr/>
          </p:nvSpPr>
          <p:spPr bwMode="auto">
            <a:xfrm>
              <a:off x="4126" y="1919"/>
              <a:ext cx="368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 b="1"/>
                <a:t>ВЕЛИЧИНЫ</a:t>
              </a:r>
              <a:endParaRPr lang="ru-RU" sz="3200" b="1">
                <a:latin typeface="Arial" charset="0"/>
              </a:endParaRPr>
            </a:p>
          </p:txBody>
        </p:sp>
        <p:sp>
          <p:nvSpPr>
            <p:cNvPr id="5136" name="AutoShape 9"/>
            <p:cNvSpPr>
              <a:spLocks noChangeArrowheads="1"/>
            </p:cNvSpPr>
            <p:nvPr/>
          </p:nvSpPr>
          <p:spPr bwMode="auto">
            <a:xfrm>
              <a:off x="1806" y="2363"/>
              <a:ext cx="1424" cy="359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Время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7" name="AutoShape 10"/>
            <p:cNvSpPr>
              <a:spLocks noChangeArrowheads="1"/>
            </p:cNvSpPr>
            <p:nvPr/>
          </p:nvSpPr>
          <p:spPr bwMode="auto">
            <a:xfrm>
              <a:off x="2749" y="2983"/>
              <a:ext cx="1874" cy="359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Конфета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8" name="AutoShape 11"/>
            <p:cNvSpPr>
              <a:spLocks noChangeArrowheads="1"/>
            </p:cNvSpPr>
            <p:nvPr/>
          </p:nvSpPr>
          <p:spPr bwMode="auto">
            <a:xfrm>
              <a:off x="8113" y="2983"/>
              <a:ext cx="1417" cy="359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Длина</a:t>
              </a:r>
              <a:endParaRPr lang="ru-RU" sz="3200">
                <a:latin typeface="Arial" charset="0"/>
              </a:endParaRPr>
            </a:p>
          </p:txBody>
        </p:sp>
        <p:sp>
          <p:nvSpPr>
            <p:cNvPr id="5139" name="AutoShape 12"/>
            <p:cNvSpPr>
              <a:spLocks noChangeArrowheads="1"/>
            </p:cNvSpPr>
            <p:nvPr/>
          </p:nvSpPr>
          <p:spPr bwMode="auto">
            <a:xfrm>
              <a:off x="5069" y="2708"/>
              <a:ext cx="1534" cy="31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3200"/>
                <a:t>Форма</a:t>
              </a:r>
              <a:endParaRPr lang="ru-RU" sz="3200">
                <a:latin typeface="Arial" charset="0"/>
              </a:endParaRPr>
            </a:p>
          </p:txBody>
        </p:sp>
      </p:grpSp>
      <p:cxnSp>
        <p:nvCxnSpPr>
          <p:cNvPr id="24" name="Прямая со стрелкой 23"/>
          <p:cNvCxnSpPr/>
          <p:nvPr/>
        </p:nvCxnSpPr>
        <p:spPr>
          <a:xfrm>
            <a:off x="1763713" y="2349500"/>
            <a:ext cx="1800225" cy="1079500"/>
          </a:xfrm>
          <a:prstGeom prst="straightConnector1">
            <a:avLst/>
          </a:prstGeom>
          <a:ln w="41275" cmpd="sng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979613" y="4221163"/>
            <a:ext cx="1008062" cy="431800"/>
          </a:xfrm>
          <a:prstGeom prst="straightConnector1">
            <a:avLst/>
          </a:prstGeom>
          <a:ln w="41275" cmpd="sng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5138" idx="0"/>
          </p:cNvCxnSpPr>
          <p:nvPr/>
        </p:nvCxnSpPr>
        <p:spPr>
          <a:xfrm flipH="1" flipV="1">
            <a:off x="5508625" y="4437063"/>
            <a:ext cx="1998663" cy="1152525"/>
          </a:xfrm>
          <a:prstGeom prst="straightConnector1">
            <a:avLst/>
          </a:prstGeom>
          <a:ln w="41275" cmpd="sng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5132" idx="1"/>
          </p:cNvCxnSpPr>
          <p:nvPr/>
        </p:nvCxnSpPr>
        <p:spPr>
          <a:xfrm flipH="1" flipV="1">
            <a:off x="6372225" y="4149725"/>
            <a:ext cx="1008063" cy="519113"/>
          </a:xfrm>
          <a:prstGeom prst="straightConnector1">
            <a:avLst/>
          </a:prstGeom>
          <a:ln w="41275" cmpd="sng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5508625" y="2924175"/>
            <a:ext cx="647700" cy="504825"/>
          </a:xfrm>
          <a:prstGeom prst="straightConnector1">
            <a:avLst/>
          </a:prstGeom>
          <a:ln w="41275" cmpd="sng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Правила работы в группе:</a:t>
            </a:r>
            <a:endParaRPr lang="ru-RU" b="1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группе должен быть ответственный.</a:t>
            </a:r>
          </a:p>
          <a:p>
            <a:pPr eaLnBrk="1" hangingPunct="1"/>
            <a:r>
              <a:rPr lang="ru-RU" smtClean="0"/>
              <a:t>Один говорит – другие слушают.</a:t>
            </a:r>
          </a:p>
          <a:p>
            <a:pPr eaLnBrk="1" hangingPunct="1"/>
            <a:r>
              <a:rPr lang="ru-RU" smtClean="0"/>
              <a:t>Своё несогласие высказывай вежливо.</a:t>
            </a:r>
          </a:p>
          <a:p>
            <a:pPr eaLnBrk="1" hangingPunct="1"/>
            <a:r>
              <a:rPr lang="ru-RU" smtClean="0"/>
              <a:t>Если не понял, переспроси.</a:t>
            </a:r>
          </a:p>
          <a:p>
            <a:pPr eaLnBrk="1" hangingPunct="1"/>
            <a:r>
              <a:rPr lang="ru-RU" smtClean="0"/>
              <a:t>Работать должен каждый на результат. 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Задание 1 группы</a:t>
            </a:r>
            <a:endParaRPr lang="ru-RU" b="1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76375" y="1484313"/>
          <a:ext cx="6278563" cy="2592388"/>
        </p:xfrm>
        <a:graphic>
          <a:graphicData uri="http://schemas.openxmlformats.org/drawingml/2006/table">
            <a:tbl>
              <a:tblPr/>
              <a:tblGrid>
                <a:gridCol w="2092325"/>
                <a:gridCol w="2092325"/>
                <a:gridCol w="2093913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СОБАКА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КОТЁНОК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293" name="Picture 5" descr="pat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67175" y="1916113"/>
            <a:ext cx="12096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0_6de6d_4b957943_XL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76375" y="2060575"/>
            <a:ext cx="20875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wide-wallpaper-1366x768-01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1500" y="2060575"/>
            <a:ext cx="20891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2339975" y="3573463"/>
            <a:ext cx="503238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6516688" y="3573463"/>
            <a:ext cx="503237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427538" y="3573463"/>
            <a:ext cx="504825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203575" y="5084763"/>
          <a:ext cx="2795588" cy="1150938"/>
        </p:xfrm>
        <a:graphic>
          <a:graphicData uri="http://schemas.openxmlformats.org/drawingml/2006/table">
            <a:tbl>
              <a:tblPr/>
              <a:tblGrid>
                <a:gridCol w="1073150"/>
                <a:gridCol w="655638"/>
                <a:gridCol w="1066800"/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284663" y="5084763"/>
            <a:ext cx="647700" cy="576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4284663" y="5661025"/>
            <a:ext cx="647700" cy="576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684213" y="5949950"/>
            <a:ext cx="3024187" cy="5032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 bwMode="auto">
          <a:xfrm>
            <a:off x="2411413" y="3500438"/>
            <a:ext cx="5545137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5                     8                    2 </a:t>
            </a: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4284663" y="5157788"/>
            <a:ext cx="647700" cy="115093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latin typeface="+mn-lt"/>
                <a:cs typeface="+mn-cs"/>
              </a:rPr>
              <a:t>&gt;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latin typeface="+mn-lt"/>
                <a:cs typeface="+mn-cs"/>
              </a:rPr>
              <a:t>&lt;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7214" name="Содержимое 2"/>
          <p:cNvSpPr>
            <a:spLocks noGrp="1"/>
          </p:cNvSpPr>
          <p:nvPr>
            <p:ph idx="1"/>
          </p:nvPr>
        </p:nvSpPr>
        <p:spPr>
          <a:xfrm>
            <a:off x="395288" y="908050"/>
            <a:ext cx="8424862" cy="7207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000" smtClean="0"/>
              <a:t>Вставь числа, соответствующие массе животных.</a:t>
            </a:r>
          </a:p>
        </p:txBody>
      </p:sp>
      <p:sp>
        <p:nvSpPr>
          <p:cNvPr id="7215" name="Содержимое 2"/>
          <p:cNvSpPr txBox="1">
            <a:spLocks/>
          </p:cNvSpPr>
          <p:nvPr/>
        </p:nvSpPr>
        <p:spPr bwMode="auto">
          <a:xfrm>
            <a:off x="539750" y="4292600"/>
            <a:ext cx="51117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000"/>
              <a:t>Поставь знаки  </a:t>
            </a:r>
            <a:r>
              <a:rPr lang="en-US" sz="3000"/>
              <a:t>&gt;</a:t>
            </a:r>
            <a:r>
              <a:rPr lang="ru-RU" sz="3000"/>
              <a:t>  </a:t>
            </a:r>
            <a:r>
              <a:rPr lang="en-US" sz="3000"/>
              <a:t>=</a:t>
            </a:r>
            <a:r>
              <a:rPr lang="ru-RU" sz="3000"/>
              <a:t>  </a:t>
            </a:r>
            <a:r>
              <a:rPr lang="en-US" sz="3000"/>
              <a:t>&lt;</a:t>
            </a:r>
            <a:endParaRPr lang="ru-RU" sz="3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 animBg="1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484313"/>
            <a:ext cx="1268412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1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55875" y="1484313"/>
            <a:ext cx="1268413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Объект 1"/>
          <p:cNvPicPr>
            <a:picLocks noChangeArrowheads="1"/>
          </p:cNvPicPr>
          <p:nvPr/>
        </p:nvPicPr>
        <p:blipFill>
          <a:blip r:embed="rId4" cstate="email"/>
          <a:srcRect t="-1012" r="-60" b="-1418"/>
          <a:stretch>
            <a:fillRect/>
          </a:stretch>
        </p:blipFill>
        <p:spPr bwMode="auto">
          <a:xfrm>
            <a:off x="611188" y="2492375"/>
            <a:ext cx="345598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1"/>
          <p:cNvSpPr>
            <a:spLocks noChangeArrowheads="1"/>
          </p:cNvSpPr>
          <p:nvPr/>
        </p:nvSpPr>
        <p:spPr bwMode="auto">
          <a:xfrm>
            <a:off x="6516688" y="2492375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Rectangle 21"/>
          <p:cNvSpPr>
            <a:spLocks noChangeArrowheads="1"/>
          </p:cNvSpPr>
          <p:nvPr/>
        </p:nvSpPr>
        <p:spPr bwMode="auto">
          <a:xfrm>
            <a:off x="6516688" y="1557338"/>
            <a:ext cx="503237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Содержимое 2"/>
          <p:cNvSpPr>
            <a:spLocks noGrp="1"/>
          </p:cNvSpPr>
          <p:nvPr>
            <p:ph idx="1"/>
          </p:nvPr>
        </p:nvSpPr>
        <p:spPr>
          <a:xfrm>
            <a:off x="395288" y="404813"/>
            <a:ext cx="8424862" cy="7207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000" smtClean="0"/>
              <a:t>Сравни массу мешочков с кормом для животных (К – кот, С - собака)</a:t>
            </a:r>
          </a:p>
        </p:txBody>
      </p:sp>
      <p:sp>
        <p:nvSpPr>
          <p:cNvPr id="8200" name="Содержимое 2"/>
          <p:cNvSpPr txBox="1">
            <a:spLocks/>
          </p:cNvSpPr>
          <p:nvPr/>
        </p:nvSpPr>
        <p:spPr bwMode="auto">
          <a:xfrm>
            <a:off x="5795963" y="1484313"/>
            <a:ext cx="20161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К           С</a:t>
            </a:r>
          </a:p>
        </p:txBody>
      </p:sp>
      <p:sp>
        <p:nvSpPr>
          <p:cNvPr id="8201" name="Содержимое 2"/>
          <p:cNvSpPr txBox="1">
            <a:spLocks/>
          </p:cNvSpPr>
          <p:nvPr/>
        </p:nvSpPr>
        <p:spPr bwMode="auto">
          <a:xfrm>
            <a:off x="5795963" y="2420938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С           К</a:t>
            </a: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6443663" y="1557338"/>
            <a:ext cx="649287" cy="15843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=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=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39750" y="3716338"/>
          <a:ext cx="8280399" cy="2803525"/>
        </p:xfrm>
        <a:graphic>
          <a:graphicData uri="http://schemas.openxmlformats.org/drawingml/2006/table">
            <a:tbl>
              <a:tblPr/>
              <a:tblGrid>
                <a:gridCol w="1872090"/>
                <a:gridCol w="2160104"/>
                <a:gridCol w="2664128"/>
                <a:gridCol w="1584077"/>
              </a:tblGrid>
              <a:tr h="106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Величина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Единицы измерения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Старинные </a:t>
                      </a:r>
                      <a:r>
                        <a:rPr lang="ru-RU" sz="3000" b="1" dirty="0" smtClean="0">
                          <a:latin typeface="Calibri"/>
                          <a:ea typeface="Calibri"/>
                          <a:cs typeface="Times New Roman"/>
                        </a:rPr>
                        <a:t>ед.измерения</a:t>
                      </a:r>
                      <a:r>
                        <a:rPr lang="ru-RU" sz="3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Свойства величин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latin typeface="Times New Roman"/>
                        <a:ea typeface="Times New Roman"/>
                      </a:endParaRP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6" marR="68576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Содержимое 2"/>
          <p:cNvSpPr txBox="1">
            <a:spLocks/>
          </p:cNvSpPr>
          <p:nvPr/>
        </p:nvSpPr>
        <p:spPr>
          <a:xfrm>
            <a:off x="827088" y="4797425"/>
            <a:ext cx="8316912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  если </a:t>
            </a:r>
            <a:r>
              <a:rPr lang="ru-RU" sz="3200" dirty="0" err="1">
                <a:latin typeface="+mn-lt"/>
                <a:cs typeface="+mn-cs"/>
              </a:rPr>
              <a:t>а=б</a:t>
            </a:r>
            <a:r>
              <a:rPr lang="ru-RU" sz="3200" dirty="0">
                <a:latin typeface="+mn-lt"/>
                <a:cs typeface="+mn-cs"/>
              </a:rPr>
              <a:t>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Масса              1 кг            берковец пуд    то      </a:t>
            </a:r>
            <a:r>
              <a:rPr lang="ru-RU" sz="3200" dirty="0" err="1">
                <a:latin typeface="+mn-lt"/>
                <a:cs typeface="+mn-cs"/>
              </a:rPr>
              <a:t>б=а</a:t>
            </a:r>
            <a:r>
              <a:rPr lang="ru-RU" sz="3200" dirty="0">
                <a:latin typeface="+mn-lt"/>
                <a:cs typeface="+mn-cs"/>
              </a:rPr>
              <a:t>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фунт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288" y="-100013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b="1" smtClean="0">
                <a:hlinkClick r:id="rId2" action="ppaction://hlinksldjump"/>
              </a:rPr>
              <a:t>Задание 2 группы</a:t>
            </a:r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395288" y="765175"/>
            <a:ext cx="8424862" cy="9350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smtClean="0"/>
              <a:t>1) Измерь длину рыбки по линейке и запиши. 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/>
              <a:t>2) Соотнеси их длину с длиной отрезка.</a:t>
            </a:r>
          </a:p>
          <a:p>
            <a:pPr eaLnBrk="1" hangingPunct="1">
              <a:buFont typeface="Arial" charset="0"/>
              <a:buNone/>
            </a:pPr>
            <a:endParaRPr lang="ru-RU" sz="280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388" y="2133600"/>
          <a:ext cx="8569325" cy="2785110"/>
        </p:xfrm>
        <a:graphic>
          <a:graphicData uri="http://schemas.openxmlformats.org/drawingml/2006/table">
            <a:tbl>
              <a:tblPr/>
              <a:tblGrid>
                <a:gridCol w="1993900"/>
                <a:gridCol w="3128962"/>
                <a:gridCol w="3446463"/>
              </a:tblGrid>
              <a:tr h="1079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Гуппи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см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Меченосец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см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Данио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см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233" name="Рисунок 22" descr="Brachydanio_rerio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3213100"/>
            <a:ext cx="1511300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4" name="Рисунок 6" descr="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39975" y="2060575"/>
            <a:ext cx="36718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5" name="Рисунок 7" descr="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87675" y="4005263"/>
            <a:ext cx="2160588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6" name="Rectangle 3"/>
          <p:cNvSpPr>
            <a:spLocks noChangeArrowheads="1"/>
          </p:cNvSpPr>
          <p:nvPr/>
        </p:nvSpPr>
        <p:spPr bwMode="auto">
          <a:xfrm>
            <a:off x="684213" y="3429000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9237" name="Rectangle 3"/>
          <p:cNvSpPr>
            <a:spLocks noChangeArrowheads="1"/>
          </p:cNvSpPr>
          <p:nvPr/>
        </p:nvSpPr>
        <p:spPr bwMode="auto">
          <a:xfrm>
            <a:off x="684213" y="2565400"/>
            <a:ext cx="503237" cy="5032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9238" name="Rectangle 3"/>
          <p:cNvSpPr>
            <a:spLocks noChangeArrowheads="1"/>
          </p:cNvSpPr>
          <p:nvPr/>
        </p:nvSpPr>
        <p:spPr bwMode="auto">
          <a:xfrm>
            <a:off x="684213" y="4437063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9239" name="Rectangle 3"/>
          <p:cNvSpPr>
            <a:spLocks noChangeArrowheads="1"/>
          </p:cNvSpPr>
          <p:nvPr/>
        </p:nvSpPr>
        <p:spPr bwMode="auto">
          <a:xfrm>
            <a:off x="7596188" y="3357563"/>
            <a:ext cx="504825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9240" name="Rectangle 3"/>
          <p:cNvSpPr>
            <a:spLocks noChangeArrowheads="1"/>
          </p:cNvSpPr>
          <p:nvPr/>
        </p:nvSpPr>
        <p:spPr bwMode="auto">
          <a:xfrm>
            <a:off x="7596188" y="2492375"/>
            <a:ext cx="5048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sp>
        <p:nvSpPr>
          <p:cNvPr id="9241" name="Rectangle 3"/>
          <p:cNvSpPr>
            <a:spLocks noChangeArrowheads="1"/>
          </p:cNvSpPr>
          <p:nvPr/>
        </p:nvSpPr>
        <p:spPr bwMode="auto">
          <a:xfrm>
            <a:off x="7596188" y="4221163"/>
            <a:ext cx="504825" cy="503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Arial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7164388" y="3068638"/>
            <a:ext cx="1295400" cy="0"/>
          </a:xfrm>
          <a:prstGeom prst="straightConnector1">
            <a:avLst/>
          </a:prstGeom>
          <a:ln w="254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7019925" y="4797425"/>
            <a:ext cx="1728788" cy="0"/>
          </a:xfrm>
          <a:prstGeom prst="straightConnector1">
            <a:avLst/>
          </a:prstGeom>
          <a:ln w="254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011863" y="3933825"/>
            <a:ext cx="3024187" cy="0"/>
          </a:xfrm>
          <a:prstGeom prst="straightConnector1">
            <a:avLst/>
          </a:prstGeom>
          <a:ln w="254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одержимое 2"/>
          <p:cNvSpPr txBox="1">
            <a:spLocks/>
          </p:cNvSpPr>
          <p:nvPr/>
        </p:nvSpPr>
        <p:spPr>
          <a:xfrm>
            <a:off x="684213" y="2492375"/>
            <a:ext cx="647700" cy="252095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6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8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4</a:t>
            </a:r>
          </a:p>
        </p:txBody>
      </p:sp>
      <p:sp>
        <p:nvSpPr>
          <p:cNvPr id="38" name="Содержимое 2"/>
          <p:cNvSpPr txBox="1">
            <a:spLocks/>
          </p:cNvSpPr>
          <p:nvPr/>
        </p:nvSpPr>
        <p:spPr>
          <a:xfrm>
            <a:off x="7524750" y="2492375"/>
            <a:ext cx="647700" cy="237648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4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8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6</a:t>
            </a:r>
          </a:p>
        </p:txBody>
      </p:sp>
      <p:sp>
        <p:nvSpPr>
          <p:cNvPr id="9247" name="Содержимое 2"/>
          <p:cNvSpPr txBox="1">
            <a:spLocks/>
          </p:cNvSpPr>
          <p:nvPr/>
        </p:nvSpPr>
        <p:spPr bwMode="auto">
          <a:xfrm>
            <a:off x="323850" y="5084763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3000"/>
              <a:t>3</a:t>
            </a:r>
            <a:r>
              <a:rPr lang="ru-RU" sz="3000"/>
              <a:t>) Восстанови запись: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ru-RU" sz="3000"/>
          </a:p>
        </p:txBody>
      </p:sp>
      <p:sp>
        <p:nvSpPr>
          <p:cNvPr id="9248" name="Rectangle 21"/>
          <p:cNvSpPr>
            <a:spLocks noChangeArrowheads="1"/>
          </p:cNvSpPr>
          <p:nvPr/>
        </p:nvSpPr>
        <p:spPr bwMode="auto">
          <a:xfrm>
            <a:off x="1763713" y="5876925"/>
            <a:ext cx="5048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9" name="Rectangle 21"/>
          <p:cNvSpPr>
            <a:spLocks noChangeArrowheads="1"/>
          </p:cNvSpPr>
          <p:nvPr/>
        </p:nvSpPr>
        <p:spPr bwMode="auto">
          <a:xfrm>
            <a:off x="4284663" y="5876925"/>
            <a:ext cx="503237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0" name="Rectangle 21"/>
          <p:cNvSpPr>
            <a:spLocks noChangeArrowheads="1"/>
          </p:cNvSpPr>
          <p:nvPr/>
        </p:nvSpPr>
        <p:spPr bwMode="auto">
          <a:xfrm>
            <a:off x="6588125" y="5876925"/>
            <a:ext cx="504825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1" name="Содержимое 2"/>
          <p:cNvSpPr txBox="1">
            <a:spLocks/>
          </p:cNvSpPr>
          <p:nvPr/>
        </p:nvSpPr>
        <p:spPr bwMode="auto">
          <a:xfrm>
            <a:off x="1042988" y="5805488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М         Г</a:t>
            </a:r>
          </a:p>
        </p:txBody>
      </p:sp>
      <p:sp>
        <p:nvSpPr>
          <p:cNvPr id="9252" name="Содержимое 2"/>
          <p:cNvSpPr txBox="1">
            <a:spLocks/>
          </p:cNvSpPr>
          <p:nvPr/>
        </p:nvSpPr>
        <p:spPr bwMode="auto">
          <a:xfrm>
            <a:off x="3492500" y="5805488"/>
            <a:ext cx="2016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  Г         Д</a:t>
            </a:r>
          </a:p>
        </p:txBody>
      </p:sp>
      <p:sp>
        <p:nvSpPr>
          <p:cNvPr id="9253" name="Содержимое 2"/>
          <p:cNvSpPr txBox="1">
            <a:spLocks/>
          </p:cNvSpPr>
          <p:nvPr/>
        </p:nvSpPr>
        <p:spPr bwMode="auto">
          <a:xfrm>
            <a:off x="5867400" y="5805488"/>
            <a:ext cx="20177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/>
              <a:t>  М         Д</a:t>
            </a:r>
          </a:p>
        </p:txBody>
      </p:sp>
      <p:sp>
        <p:nvSpPr>
          <p:cNvPr id="46" name="Содержимое 2"/>
          <p:cNvSpPr txBox="1">
            <a:spLocks/>
          </p:cNvSpPr>
          <p:nvPr/>
        </p:nvSpPr>
        <p:spPr>
          <a:xfrm>
            <a:off x="1763713" y="5373688"/>
            <a:ext cx="576262" cy="100806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latin typeface="+mn-lt"/>
                <a:cs typeface="+mn-cs"/>
              </a:rPr>
              <a:t>&gt;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47" name="Содержимое 2"/>
          <p:cNvSpPr txBox="1">
            <a:spLocks/>
          </p:cNvSpPr>
          <p:nvPr/>
        </p:nvSpPr>
        <p:spPr>
          <a:xfrm>
            <a:off x="4284663" y="5373688"/>
            <a:ext cx="574675" cy="100806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latin typeface="+mn-lt"/>
                <a:cs typeface="+mn-cs"/>
              </a:rPr>
              <a:t>&gt;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48" name="Содержимое 2"/>
          <p:cNvSpPr txBox="1">
            <a:spLocks/>
          </p:cNvSpPr>
          <p:nvPr/>
        </p:nvSpPr>
        <p:spPr>
          <a:xfrm>
            <a:off x="6588125" y="5373688"/>
            <a:ext cx="576263" cy="100806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latin typeface="+mn-lt"/>
                <a:cs typeface="+mn-cs"/>
              </a:rPr>
              <a:t>&gt;</a:t>
            </a:r>
            <a:endParaRPr lang="ru-RU" sz="3200" dirty="0">
              <a:latin typeface="+mn-lt"/>
              <a:cs typeface="+mn-cs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flipH="1">
            <a:off x="4932363" y="3068638"/>
            <a:ext cx="2087562" cy="43180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 flipV="1">
            <a:off x="6084888" y="2565400"/>
            <a:ext cx="1079500" cy="129540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H="1" flipV="1">
            <a:off x="5292725" y="4508500"/>
            <a:ext cx="1582738" cy="288925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692275" y="2420938"/>
            <a:ext cx="1223963" cy="1944687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1763713" y="3500438"/>
            <a:ext cx="1512887" cy="865187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V="1">
            <a:off x="1835150" y="3068638"/>
            <a:ext cx="792163" cy="576262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6" grpId="0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395288" y="333375"/>
            <a:ext cx="8424862" cy="11509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000" smtClean="0"/>
              <a:t>4</a:t>
            </a:r>
            <a:r>
              <a:rPr lang="ru-RU" sz="3000" smtClean="0"/>
              <a:t>) Найди лишнее:</a:t>
            </a:r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algn="ctr" eaLnBrk="1" hangingPunct="1">
              <a:buFont typeface="Arial" charset="0"/>
              <a:buNone/>
            </a:pPr>
            <a:r>
              <a:rPr lang="ru-RU" sz="3000" b="1" i="1" smtClean="0"/>
              <a:t>Локоть       вершок       пуд       сажень       дюйм</a:t>
            </a:r>
          </a:p>
          <a:p>
            <a:pPr eaLnBrk="1" hangingPunct="1">
              <a:buFont typeface="Arial" charset="0"/>
              <a:buNone/>
            </a:pPr>
            <a:endParaRPr lang="ru-RU" sz="3000" smtClean="0"/>
          </a:p>
          <a:p>
            <a:pPr eaLnBrk="1" hangingPunct="1">
              <a:buFont typeface="Arial" charset="0"/>
              <a:buNone/>
            </a:pPr>
            <a:endParaRPr lang="ru-RU" sz="3000" smtClean="0"/>
          </a:p>
        </p:txBody>
      </p:sp>
      <p:sp>
        <p:nvSpPr>
          <p:cNvPr id="6" name="Овал 5"/>
          <p:cNvSpPr/>
          <p:nvPr/>
        </p:nvSpPr>
        <p:spPr>
          <a:xfrm>
            <a:off x="4211638" y="1412875"/>
            <a:ext cx="1152525" cy="576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8313" y="2997200"/>
          <a:ext cx="8424862" cy="2803525"/>
        </p:xfrm>
        <a:graphic>
          <a:graphicData uri="http://schemas.openxmlformats.org/drawingml/2006/table">
            <a:tbl>
              <a:tblPr/>
              <a:tblGrid>
                <a:gridCol w="1831492"/>
                <a:gridCol w="2051271"/>
                <a:gridCol w="2564088"/>
                <a:gridCol w="1978011"/>
              </a:tblGrid>
              <a:tr h="106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Величина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Единицы измерения</a:t>
                      </a:r>
                      <a:r>
                        <a:rPr lang="ru-RU" sz="3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Старинные </a:t>
                      </a:r>
                      <a:r>
                        <a:rPr lang="ru-RU" sz="3000" b="1" dirty="0" smtClean="0">
                          <a:latin typeface="Calibri"/>
                          <a:ea typeface="Calibri"/>
                          <a:cs typeface="Times New Roman"/>
                        </a:rPr>
                        <a:t>ед.измерения</a:t>
                      </a:r>
                      <a:r>
                        <a:rPr lang="ru-RU" sz="3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dirty="0">
                          <a:latin typeface="Calibri"/>
                          <a:ea typeface="Calibri"/>
                          <a:cs typeface="Times New Roman"/>
                        </a:rPr>
                        <a:t>Свойства величин</a:t>
                      </a:r>
                      <a:endParaRPr lang="ru-RU" sz="3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79" marR="68579" marT="88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Содержимое 2"/>
          <p:cNvSpPr txBox="1">
            <a:spLocks/>
          </p:cNvSpPr>
          <p:nvPr/>
        </p:nvSpPr>
        <p:spPr>
          <a:xfrm>
            <a:off x="827088" y="4005263"/>
            <a:ext cx="8316912" cy="162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                               если а</a:t>
            </a:r>
            <a:r>
              <a:rPr lang="en-US" sz="3200" dirty="0">
                <a:latin typeface="+mn-lt"/>
                <a:cs typeface="+mn-cs"/>
              </a:rPr>
              <a:t>&gt;</a:t>
            </a:r>
            <a:r>
              <a:rPr lang="ru-RU" sz="3200" dirty="0">
                <a:latin typeface="+mn-lt"/>
                <a:cs typeface="+mn-cs"/>
              </a:rPr>
              <a:t>б,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Длина             1 см        Дюйм  вершок             б</a:t>
            </a:r>
            <a:r>
              <a:rPr lang="en-US" sz="3200" dirty="0">
                <a:latin typeface="+mn-lt"/>
                <a:cs typeface="+mn-cs"/>
              </a:rPr>
              <a:t>&gt;</a:t>
            </a:r>
            <a:r>
              <a:rPr lang="ru-RU" sz="3200" dirty="0">
                <a:latin typeface="+mn-lt"/>
                <a:cs typeface="+mn-cs"/>
              </a:rPr>
              <a:t>с,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latin typeface="+mn-lt"/>
                <a:cs typeface="+mn-cs"/>
              </a:rPr>
              <a:t>                                         локоть  сажень   то      с</a:t>
            </a:r>
            <a:r>
              <a:rPr lang="en-US" sz="3200" dirty="0">
                <a:latin typeface="+mn-lt"/>
                <a:cs typeface="+mn-cs"/>
              </a:rPr>
              <a:t>&lt;</a:t>
            </a:r>
            <a:r>
              <a:rPr lang="ru-RU" sz="3200" dirty="0">
                <a:latin typeface="+mn-lt"/>
                <a:cs typeface="+mn-cs"/>
              </a:rPr>
              <a:t>а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734</Words>
  <Application>Microsoft Office PowerPoint</Application>
  <PresentationFormat>Экран (4:3)</PresentationFormat>
  <Paragraphs>242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Arial</vt:lpstr>
      <vt:lpstr>Wingdings</vt:lpstr>
      <vt:lpstr>Times New Roman</vt:lpstr>
      <vt:lpstr>Тема Office</vt:lpstr>
      <vt:lpstr>Тема: «Закрепление, обобщение темы: «Величины»</vt:lpstr>
      <vt:lpstr>Содержание</vt:lpstr>
      <vt:lpstr>Выполните действия</vt:lpstr>
      <vt:lpstr>Рассмотрите схему</vt:lpstr>
      <vt:lpstr>Правила работы в группе:</vt:lpstr>
      <vt:lpstr>Задание 1 группы</vt:lpstr>
      <vt:lpstr>Слайд 7</vt:lpstr>
      <vt:lpstr>Задание 2 группы</vt:lpstr>
      <vt:lpstr>Слайд 9</vt:lpstr>
      <vt:lpstr>Задание 3 группы</vt:lpstr>
      <vt:lpstr>Задание 4 группы</vt:lpstr>
      <vt:lpstr>Слайд 12</vt:lpstr>
      <vt:lpstr>Обобщение:</vt:lpstr>
      <vt:lpstr>Работа над задачей</vt:lpstr>
      <vt:lpstr>Срезовая работа по вариантам</vt:lpstr>
      <vt:lpstr>Лесенка успеха</vt:lpstr>
      <vt:lpstr>Спасибо за внимание!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«Закрепление, обобщение темы: «Величины»</dc:title>
  <dc:creator>Катя</dc:creator>
  <cp:lastModifiedBy>re</cp:lastModifiedBy>
  <cp:revision>43</cp:revision>
  <dcterms:created xsi:type="dcterms:W3CDTF">2013-03-02T12:57:22Z</dcterms:created>
  <dcterms:modified xsi:type="dcterms:W3CDTF">2014-04-03T20:44:17Z</dcterms:modified>
</cp:coreProperties>
</file>