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60" r:id="rId4"/>
    <p:sldId id="261" r:id="rId5"/>
    <p:sldId id="262" r:id="rId6"/>
    <p:sldId id="264" r:id="rId7"/>
    <p:sldId id="263" r:id="rId8"/>
    <p:sldId id="266" r:id="rId9"/>
    <p:sldId id="265" r:id="rId10"/>
    <p:sldId id="277" r:id="rId11"/>
    <p:sldId id="259" r:id="rId12"/>
    <p:sldId id="268" r:id="rId13"/>
    <p:sldId id="269" r:id="rId14"/>
    <p:sldId id="270" r:id="rId15"/>
    <p:sldId id="273" r:id="rId16"/>
    <p:sldId id="272" r:id="rId17"/>
    <p:sldId id="274" r:id="rId18"/>
    <p:sldId id="278" r:id="rId19"/>
    <p:sldId id="27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7A9D5-546F-44E3-8326-6C522317DF46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D66A4-1F08-45F4-8FB2-964B621AD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 для презентации\1263271753_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79183" y="1412776"/>
            <a:ext cx="5889161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конкурс педагог 2014 мое\для урока1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4509120"/>
            <a:ext cx="7237413" cy="1714500"/>
          </a:xfrm>
          <a:prstGeom prst="rect">
            <a:avLst/>
          </a:prstGeom>
          <a:noFill/>
        </p:spPr>
      </p:pic>
      <p:pic>
        <p:nvPicPr>
          <p:cNvPr id="1027" name="Picture 3" descr="G:\конкурс педагог 2014 мое\для урока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5616" y="1700808"/>
            <a:ext cx="6646863" cy="181927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55576" y="3212976"/>
            <a:ext cx="79928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Обратная пропорциональная зависимость</a:t>
            </a:r>
            <a:endParaRPr lang="ru-RU" sz="4400" b="1" i="1" dirty="0" smtClean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76672"/>
            <a:ext cx="78572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Прямая пропорциональная зависимость</a:t>
            </a:r>
            <a:endParaRPr lang="ru-RU" sz="4400" b="1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28750"/>
            <a:ext cx="9144000" cy="28623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b="1" dirty="0" smtClean="0">
                <a:solidFill>
                  <a:srgbClr val="FF0000"/>
                </a:solidFill>
              </a:rPr>
              <a:t>«Прямая </a:t>
            </a:r>
            <a:r>
              <a:rPr lang="ru-RU" sz="6000" b="1" dirty="0">
                <a:solidFill>
                  <a:srgbClr val="FF0000"/>
                </a:solidFill>
              </a:rPr>
              <a:t>и обратная пропорциональные </a:t>
            </a:r>
            <a:r>
              <a:rPr lang="ru-RU" sz="6000" b="1" dirty="0" smtClean="0">
                <a:solidFill>
                  <a:srgbClr val="FF0000"/>
                </a:solidFill>
              </a:rPr>
              <a:t>зависимости»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799288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bg2">
                    <a:lumMod val="25000"/>
                  </a:schemeClr>
                </a:solidFill>
                <a:cs typeface="+mn-cs"/>
              </a:rPr>
              <a:t>№</a:t>
            </a: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cs typeface="+mn-cs"/>
              </a:rPr>
              <a:t>1:</a:t>
            </a:r>
            <a:endParaRPr lang="ru-RU" sz="4000" b="1" dirty="0">
              <a:solidFill>
                <a:schemeClr val="bg2">
                  <a:lumMod val="25000"/>
                </a:schemeClr>
              </a:solidFill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b="1" dirty="0" smtClean="0">
                <a:cs typeface="+mn-cs"/>
              </a:rPr>
              <a:t>Необходимо </a:t>
            </a:r>
            <a:r>
              <a:rPr lang="ru-RU" sz="3400" b="1" dirty="0">
                <a:cs typeface="+mn-cs"/>
              </a:rPr>
              <a:t>выложить </a:t>
            </a:r>
            <a:r>
              <a:rPr lang="ru-RU" sz="3400" b="1" dirty="0" smtClean="0">
                <a:cs typeface="+mn-cs"/>
              </a:rPr>
              <a:t>стены </a:t>
            </a:r>
            <a:r>
              <a:rPr lang="ru-RU" sz="3400" b="1" dirty="0" smtClean="0"/>
              <a:t>ванной комнаты</a:t>
            </a:r>
            <a:r>
              <a:rPr lang="ru-RU" sz="3400" b="1" dirty="0" smtClean="0">
                <a:cs typeface="+mn-cs"/>
              </a:rPr>
              <a:t> </a:t>
            </a:r>
            <a:r>
              <a:rPr lang="ru-RU" sz="3400" b="1" dirty="0">
                <a:cs typeface="+mn-cs"/>
              </a:rPr>
              <a:t>керамической плиткой.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b="1" dirty="0" smtClean="0"/>
              <a:t>И</a:t>
            </a:r>
            <a:r>
              <a:rPr lang="ru-RU" sz="3400" b="1" dirty="0" smtClean="0">
                <a:cs typeface="+mn-cs"/>
              </a:rPr>
              <a:t>меется </a:t>
            </a:r>
            <a:r>
              <a:rPr lang="ru-RU" sz="3400" b="1" dirty="0">
                <a:cs typeface="+mn-cs"/>
              </a:rPr>
              <a:t>плитка двух видов</a:t>
            </a:r>
            <a:r>
              <a:rPr lang="ru-RU" sz="3400" b="1" dirty="0" smtClean="0">
                <a:cs typeface="+mn-cs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b="1" dirty="0" smtClean="0">
                <a:cs typeface="+mn-cs"/>
              </a:rPr>
              <a:t> </a:t>
            </a:r>
            <a:r>
              <a:rPr lang="ru-RU" sz="3400" b="1" dirty="0">
                <a:cs typeface="+mn-cs"/>
              </a:rPr>
              <a:t>площадью </a:t>
            </a:r>
            <a:r>
              <a:rPr lang="ru-RU" sz="3400" b="1" dirty="0" smtClean="0">
                <a:solidFill>
                  <a:srgbClr val="FF0000"/>
                </a:solidFill>
                <a:cs typeface="+mn-cs"/>
              </a:rPr>
              <a:t>4 </a:t>
            </a:r>
            <a:r>
              <a:rPr lang="ru-RU" sz="3400" b="1" dirty="0">
                <a:solidFill>
                  <a:srgbClr val="FF0000"/>
                </a:solidFill>
                <a:cs typeface="+mn-cs"/>
              </a:rPr>
              <a:t>дм</a:t>
            </a:r>
            <a:r>
              <a:rPr lang="ru-RU" sz="3400" b="1" baseline="30000" dirty="0">
                <a:solidFill>
                  <a:srgbClr val="FF0000"/>
                </a:solidFill>
                <a:cs typeface="+mn-cs"/>
              </a:rPr>
              <a:t>2</a:t>
            </a:r>
            <a:r>
              <a:rPr lang="ru-RU" sz="3400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ru-RU" sz="3400" b="1" dirty="0">
                <a:cs typeface="+mn-cs"/>
              </a:rPr>
              <a:t>и площадью</a:t>
            </a:r>
            <a:r>
              <a:rPr lang="ru-RU" sz="3400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ru-RU" sz="3400" b="1" dirty="0" smtClean="0">
                <a:solidFill>
                  <a:srgbClr val="FF0000"/>
                </a:solidFill>
                <a:cs typeface="+mn-cs"/>
              </a:rPr>
              <a:t>9 </a:t>
            </a:r>
            <a:r>
              <a:rPr lang="ru-RU" sz="3400" b="1" dirty="0">
                <a:solidFill>
                  <a:srgbClr val="FF0000"/>
                </a:solidFill>
                <a:cs typeface="+mn-cs"/>
              </a:rPr>
              <a:t>дм</a:t>
            </a:r>
            <a:r>
              <a:rPr lang="ru-RU" sz="3400" b="1" baseline="30000" dirty="0">
                <a:solidFill>
                  <a:srgbClr val="FF0000"/>
                </a:solidFill>
                <a:cs typeface="+mn-cs"/>
              </a:rPr>
              <a:t>2</a:t>
            </a:r>
            <a:r>
              <a:rPr lang="ru-RU" sz="3400" b="1" dirty="0">
                <a:cs typeface="+mn-cs"/>
              </a:rPr>
              <a:t>. Сколько потребуется </a:t>
            </a:r>
            <a:r>
              <a:rPr lang="ru-RU" sz="3400" b="1" dirty="0" smtClean="0">
                <a:cs typeface="+mn-cs"/>
              </a:rPr>
              <a:t>плитки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b="1" dirty="0" smtClean="0">
                <a:cs typeface="+mn-cs"/>
              </a:rPr>
              <a:t> </a:t>
            </a:r>
            <a:r>
              <a:rPr lang="ru-RU" sz="3400" b="1" dirty="0">
                <a:cs typeface="+mn-cs"/>
              </a:rPr>
              <a:t>площадью </a:t>
            </a:r>
            <a:r>
              <a:rPr lang="ru-RU" sz="3400" b="1" dirty="0" smtClean="0">
                <a:solidFill>
                  <a:srgbClr val="FF0000"/>
                </a:solidFill>
                <a:cs typeface="+mn-cs"/>
              </a:rPr>
              <a:t>4 </a:t>
            </a:r>
            <a:r>
              <a:rPr lang="ru-RU" sz="3400" b="1" dirty="0">
                <a:solidFill>
                  <a:srgbClr val="FF0000"/>
                </a:solidFill>
                <a:cs typeface="+mn-cs"/>
              </a:rPr>
              <a:t>дм</a:t>
            </a:r>
            <a:r>
              <a:rPr lang="ru-RU" sz="3400" b="1" baseline="30000" dirty="0">
                <a:solidFill>
                  <a:srgbClr val="FF0000"/>
                </a:solidFill>
                <a:cs typeface="+mn-cs"/>
              </a:rPr>
              <a:t>2</a:t>
            </a:r>
            <a:r>
              <a:rPr lang="ru-RU" sz="3400" b="1" dirty="0">
                <a:cs typeface="+mn-cs"/>
              </a:rPr>
              <a:t>, </a:t>
            </a:r>
            <a:r>
              <a:rPr lang="ru-RU" sz="3400" b="1" dirty="0" smtClean="0">
                <a:cs typeface="+mn-cs"/>
              </a:rPr>
              <a:t>если </a:t>
            </a:r>
            <a:r>
              <a:rPr lang="ru-RU" sz="3400" b="1" dirty="0">
                <a:cs typeface="+mn-cs"/>
              </a:rPr>
              <a:t>плитки площадью </a:t>
            </a:r>
            <a:r>
              <a:rPr lang="ru-RU" sz="3400" b="1" dirty="0" smtClean="0">
                <a:solidFill>
                  <a:srgbClr val="FF0000"/>
                </a:solidFill>
                <a:cs typeface="+mn-cs"/>
              </a:rPr>
              <a:t>9 </a:t>
            </a:r>
            <a:r>
              <a:rPr lang="ru-RU" sz="3400" b="1" dirty="0">
                <a:solidFill>
                  <a:srgbClr val="FF0000"/>
                </a:solidFill>
                <a:cs typeface="+mn-cs"/>
              </a:rPr>
              <a:t>дм</a:t>
            </a:r>
            <a:r>
              <a:rPr lang="ru-RU" sz="3400" b="1" baseline="30000" dirty="0">
                <a:solidFill>
                  <a:srgbClr val="FF0000"/>
                </a:solidFill>
                <a:cs typeface="+mn-cs"/>
              </a:rPr>
              <a:t>2</a:t>
            </a:r>
            <a:r>
              <a:rPr lang="ru-RU" sz="3400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ru-RU" sz="3400" b="1" dirty="0">
                <a:cs typeface="+mn-cs"/>
              </a:rPr>
              <a:t>требуется </a:t>
            </a:r>
            <a:r>
              <a:rPr lang="ru-RU" sz="3400" b="1" dirty="0" smtClean="0">
                <a:solidFill>
                  <a:srgbClr val="FF0000"/>
                </a:solidFill>
              </a:rPr>
              <a:t>12 </a:t>
            </a:r>
            <a:r>
              <a:rPr lang="ru-RU" sz="3400" b="1" dirty="0" smtClean="0">
                <a:cs typeface="+mn-cs"/>
              </a:rPr>
              <a:t>упаковок</a:t>
            </a:r>
            <a:r>
              <a:rPr lang="ru-RU" sz="3400" b="1" dirty="0">
                <a:cs typeface="+mn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620688"/>
            <a:ext cx="33123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АЛГОРИТМ: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700808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1</a:t>
            </a:r>
            <a:r>
              <a:rPr lang="ru-RU" sz="4000" b="1" i="1" dirty="0" smtClean="0"/>
              <a:t>.  </a:t>
            </a:r>
            <a:r>
              <a:rPr lang="ru-RU" sz="4000" i="1" dirty="0" smtClean="0"/>
              <a:t>Составить схему.</a:t>
            </a:r>
          </a:p>
          <a:p>
            <a:r>
              <a:rPr lang="ru-RU" sz="4000" b="1" dirty="0" smtClean="0"/>
              <a:t>2.  </a:t>
            </a:r>
            <a:r>
              <a:rPr lang="ru-RU" sz="4000" i="1" dirty="0" smtClean="0"/>
              <a:t>Неизвестное число обозначить за </a:t>
            </a:r>
            <a:r>
              <a:rPr lang="ru-RU" sz="4000" b="1" dirty="0" smtClean="0">
                <a:solidFill>
                  <a:srgbClr val="FF0000"/>
                </a:solidFill>
              </a:rPr>
              <a:t>х</a:t>
            </a:r>
            <a:r>
              <a:rPr lang="ru-RU" sz="4000" dirty="0" smtClean="0"/>
              <a:t>.</a:t>
            </a:r>
          </a:p>
          <a:p>
            <a:r>
              <a:rPr lang="ru-RU" sz="4000" b="1" dirty="0" smtClean="0"/>
              <a:t>3.  </a:t>
            </a:r>
            <a:r>
              <a:rPr lang="ru-RU" sz="4000" i="1" dirty="0" smtClean="0"/>
              <a:t>Установить вид зависимости между величинами.</a:t>
            </a:r>
          </a:p>
          <a:p>
            <a:r>
              <a:rPr lang="ru-RU" sz="4000" b="1" dirty="0" smtClean="0"/>
              <a:t>4.  </a:t>
            </a:r>
            <a:r>
              <a:rPr lang="ru-RU" sz="4000" i="1" dirty="0" smtClean="0"/>
              <a:t>Записать пропорцию.</a:t>
            </a:r>
          </a:p>
          <a:p>
            <a:r>
              <a:rPr lang="ru-RU" sz="4000" b="1" dirty="0" smtClean="0"/>
              <a:t>5.  </a:t>
            </a:r>
            <a:r>
              <a:rPr lang="ru-RU" sz="4000" i="1" dirty="0" smtClean="0"/>
              <a:t>Найти её неизвестный член.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75656" y="1556792"/>
          <a:ext cx="6096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576064">
                <a:tc>
                  <a:txBody>
                    <a:bodyPr/>
                    <a:lstStyle/>
                    <a:p>
                      <a:endParaRPr lang="ru-RU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Площадь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плитки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, </a:t>
                      </a:r>
                      <a:r>
                        <a:rPr lang="ru-RU" sz="2800" b="0" dirty="0" smtClean="0">
                          <a:solidFill>
                            <a:schemeClr val="tx1"/>
                          </a:solidFill>
                          <a:cs typeface="+mn-cs"/>
                        </a:rPr>
                        <a:t>дм</a:t>
                      </a:r>
                      <a:r>
                        <a:rPr lang="ru-RU" sz="2800" b="0" baseline="30000" dirty="0" smtClean="0">
                          <a:solidFill>
                            <a:schemeClr val="tx1"/>
                          </a:solidFill>
                          <a:cs typeface="+mn-cs"/>
                        </a:rPr>
                        <a:t>2</a:t>
                      </a:r>
                      <a:endParaRPr lang="ru-RU" sz="2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Количество,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упаковок</a:t>
                      </a:r>
                      <a:endParaRPr lang="ru-RU" sz="28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9168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вид</a:t>
                      </a:r>
                      <a:endParaRPr lang="ru-RU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9</a:t>
                      </a:r>
                      <a:endParaRPr lang="ru-RU" sz="28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  <a:endParaRPr lang="ru-RU" sz="28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 вид</a:t>
                      </a:r>
                      <a:endParaRPr lang="ru-RU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ru-RU" sz="28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3" name="Прямая со стрелкой 2"/>
          <p:cNvCxnSpPr/>
          <p:nvPr/>
        </p:nvCxnSpPr>
        <p:spPr>
          <a:xfrm flipV="1">
            <a:off x="7380312" y="2492896"/>
            <a:ext cx="0" cy="99955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flipV="1">
            <a:off x="3851920" y="2564904"/>
            <a:ext cx="0" cy="936104"/>
          </a:xfrm>
          <a:prstGeom prst="straightConnector1">
            <a:avLst/>
          </a:prstGeom>
          <a:ln w="571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6228184" y="3068960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72200" y="2996952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</a:rPr>
              <a:t>х</a:t>
            </a:r>
            <a:endParaRPr lang="ru-RU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4572000" y="692696"/>
            <a:ext cx="0" cy="5400600"/>
          </a:xfrm>
          <a:prstGeom prst="line">
            <a:avLst/>
          </a:prstGeom>
          <a:ln w="571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4437112"/>
          <a:ext cx="3672408" cy="17281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741"/>
                <a:gridCol w="1662855"/>
                <a:gridCol w="1585812"/>
              </a:tblGrid>
              <a:tr h="711608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Количество,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упаковок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Стоимость,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8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руб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829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20000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829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27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>
            <a:off x="1403648" y="5229200"/>
            <a:ext cx="0" cy="86409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67544" y="476672"/>
            <a:ext cx="41764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№2: </a:t>
            </a:r>
            <a:r>
              <a:rPr lang="ru-RU" sz="2800" b="1" dirty="0" smtClean="0"/>
              <a:t>Плитки площадью 4 дм² требуется </a:t>
            </a:r>
            <a:r>
              <a:rPr lang="ru-RU" sz="2800" b="1" dirty="0" smtClean="0">
                <a:solidFill>
                  <a:srgbClr val="FF0000"/>
                </a:solidFill>
              </a:rPr>
              <a:t>27</a:t>
            </a:r>
            <a:r>
              <a:rPr lang="ru-RU" sz="2800" b="1" dirty="0" smtClean="0"/>
              <a:t> упаковок.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/>
              <a:t>Стоимость </a:t>
            </a:r>
            <a:r>
              <a:rPr lang="ru-RU" sz="2800" b="1" dirty="0" smtClean="0">
                <a:solidFill>
                  <a:srgbClr val="FF0000"/>
                </a:solidFill>
              </a:rPr>
              <a:t>50 </a:t>
            </a:r>
            <a:r>
              <a:rPr lang="ru-RU" sz="2800" b="1" dirty="0" smtClean="0"/>
              <a:t>упаковок такой плитки составляет </a:t>
            </a:r>
            <a:r>
              <a:rPr lang="ru-RU" sz="2800" b="1" dirty="0" smtClean="0">
                <a:solidFill>
                  <a:srgbClr val="FF0000"/>
                </a:solidFill>
              </a:rPr>
              <a:t>20000</a:t>
            </a:r>
            <a:r>
              <a:rPr lang="ru-RU" sz="2800" b="1" dirty="0" smtClean="0"/>
              <a:t> рублей.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/>
              <a:t>Сколько стоит 27 упаковок такой плитки?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4788024" y="4437112"/>
          <a:ext cx="3600400" cy="17281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432"/>
                <a:gridCol w="1630250"/>
                <a:gridCol w="1554718"/>
              </a:tblGrid>
              <a:tr h="711608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Количество,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упаковок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Стоимость,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8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руб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829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40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28000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829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572000" y="476672"/>
            <a:ext cx="40324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№3: </a:t>
            </a:r>
            <a:r>
              <a:rPr lang="ru-RU" sz="2800" b="1" dirty="0" smtClean="0"/>
              <a:t>Плитки площадью 9 дм² требуется </a:t>
            </a:r>
            <a:r>
              <a:rPr lang="ru-RU" sz="2800" b="1" dirty="0" smtClean="0">
                <a:solidFill>
                  <a:srgbClr val="FF0000"/>
                </a:solidFill>
              </a:rPr>
              <a:t>12</a:t>
            </a:r>
            <a:r>
              <a:rPr lang="ru-RU" sz="2800" b="1" dirty="0" smtClean="0"/>
              <a:t> упаковок. Стоимость </a:t>
            </a:r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r>
              <a:rPr lang="ru-RU" sz="2800" b="1" dirty="0" smtClean="0"/>
              <a:t> упаковок такой плитки составляет  </a:t>
            </a:r>
            <a:r>
              <a:rPr lang="ru-RU" sz="2800" b="1" dirty="0" smtClean="0">
                <a:solidFill>
                  <a:srgbClr val="FF0000"/>
                </a:solidFill>
              </a:rPr>
              <a:t>28000 </a:t>
            </a:r>
            <a:r>
              <a:rPr lang="ru-RU" sz="2800" b="1" dirty="0" smtClean="0"/>
              <a:t>рублей. </a:t>
            </a:r>
          </a:p>
          <a:p>
            <a:pPr>
              <a:defRPr/>
            </a:pPr>
            <a:r>
              <a:rPr lang="ru-RU" sz="2800" b="1" i="1" dirty="0" smtClean="0"/>
              <a:t>Сколько стоят 12 упаковок такой плитки?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 smtClean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067944" y="5229200"/>
            <a:ext cx="0" cy="86409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508104" y="5229200"/>
            <a:ext cx="0" cy="86409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8172400" y="5229200"/>
            <a:ext cx="0" cy="86409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203848" y="5589240"/>
            <a:ext cx="4320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</a:rPr>
              <a:t>х</a:t>
            </a: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92280" y="5589240"/>
            <a:ext cx="1152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8400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771800" y="5589240"/>
            <a:ext cx="1152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10800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452320" y="5589240"/>
            <a:ext cx="4320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</a:rPr>
              <a:t>х</a:t>
            </a:r>
            <a:endParaRPr lang="ru-RU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1" grpId="0"/>
      <p:bldP spid="22" grpId="0"/>
      <p:bldP spid="23" grpId="0"/>
      <p:bldP spid="2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132856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400" dirty="0">
              <a:solidFill>
                <a:schemeClr val="bg2">
                  <a:lumMod val="25000"/>
                </a:schemeClr>
              </a:solidFill>
              <a:latin typeface="Arial Black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FF0000"/>
                </a:solidFill>
                <a:cs typeface="+mn-cs"/>
              </a:rPr>
              <a:t>Какую </a:t>
            </a:r>
            <a:r>
              <a:rPr lang="ru-RU" sz="4400" b="1" dirty="0">
                <a:solidFill>
                  <a:srgbClr val="FF0000"/>
                </a:solidFill>
                <a:cs typeface="+mn-cs"/>
              </a:rPr>
              <a:t>плитку выгоднее купить?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400" dirty="0">
              <a:solidFill>
                <a:schemeClr val="bg2">
                  <a:lumMod val="25000"/>
                </a:schemeClr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F:\конкурс педагог 20141\человечки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99592" y="1628800"/>
            <a:ext cx="1080120" cy="852726"/>
          </a:xfrm>
          <a:prstGeom prst="rect">
            <a:avLst/>
          </a:prstGeom>
          <a:noFill/>
        </p:spPr>
      </p:pic>
      <p:pic>
        <p:nvPicPr>
          <p:cNvPr id="17411" name="Picture 3" descr="F:\конкурс педагог 20141\человечки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35696" y="1556792"/>
            <a:ext cx="1152128" cy="864096"/>
          </a:xfrm>
          <a:prstGeom prst="rect">
            <a:avLst/>
          </a:prstGeom>
          <a:noFill/>
        </p:spPr>
      </p:pic>
      <p:pic>
        <p:nvPicPr>
          <p:cNvPr id="17412" name="Picture 4" descr="F:\конкурс педагог 20141\человечки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79712" y="692696"/>
            <a:ext cx="1152128" cy="864096"/>
          </a:xfrm>
          <a:prstGeom prst="rect">
            <a:avLst/>
          </a:prstGeom>
          <a:noFill/>
        </p:spPr>
      </p:pic>
      <p:pic>
        <p:nvPicPr>
          <p:cNvPr id="17413" name="Picture 5" descr="F:\конкурс педагог 20141\человечки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55576" y="2420888"/>
            <a:ext cx="1080120" cy="852726"/>
          </a:xfrm>
          <a:prstGeom prst="rect">
            <a:avLst/>
          </a:prstGeom>
          <a:noFill/>
        </p:spPr>
      </p:pic>
      <p:pic>
        <p:nvPicPr>
          <p:cNvPr id="7" name="Picture 5" descr="F:\конкурс педагог 20141\человечки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99592" y="692696"/>
            <a:ext cx="1080120" cy="852726"/>
          </a:xfrm>
          <a:prstGeom prst="rect">
            <a:avLst/>
          </a:prstGeom>
          <a:noFill/>
        </p:spPr>
      </p:pic>
      <p:pic>
        <p:nvPicPr>
          <p:cNvPr id="9" name="Picture 4" descr="F:\конкурс педагог 20141\человечки3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84168" y="764704"/>
            <a:ext cx="1248139" cy="936104"/>
          </a:xfrm>
          <a:prstGeom prst="rect">
            <a:avLst/>
          </a:prstGeom>
          <a:noFill/>
        </p:spPr>
      </p:pic>
      <p:pic>
        <p:nvPicPr>
          <p:cNvPr id="11" name="Picture 3" descr="F:\конкурс педагог 20141\человечки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08304" y="764704"/>
            <a:ext cx="1152128" cy="864096"/>
          </a:xfrm>
          <a:prstGeom prst="rect">
            <a:avLst/>
          </a:prstGeom>
          <a:noFill/>
        </p:spPr>
      </p:pic>
      <p:pic>
        <p:nvPicPr>
          <p:cNvPr id="12" name="Picture 2" descr="F:\конкурс педагог 20141\человечки1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380312" y="1700808"/>
            <a:ext cx="1067597" cy="792088"/>
          </a:xfrm>
          <a:prstGeom prst="rect">
            <a:avLst/>
          </a:prstGeom>
          <a:noFill/>
        </p:spPr>
      </p:pic>
      <p:pic>
        <p:nvPicPr>
          <p:cNvPr id="16" name="Picture 4" descr="F:\конкурс педагог 20141\человечки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63688" y="2420888"/>
            <a:ext cx="1152128" cy="864096"/>
          </a:xfrm>
          <a:prstGeom prst="rect">
            <a:avLst/>
          </a:prstGeom>
          <a:noFill/>
        </p:spPr>
      </p:pic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539552" y="4971365"/>
            <a:ext cx="80648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/>
              <a:t>Какую бригаду, выгоднее нанять, если </a:t>
            </a:r>
            <a:r>
              <a:rPr lang="ru-RU" sz="3200" b="1" dirty="0" smtClean="0">
                <a:solidFill>
                  <a:srgbClr val="FF0000"/>
                </a:solidFill>
              </a:rPr>
              <a:t>за работу </a:t>
            </a:r>
            <a:r>
              <a:rPr lang="ru-RU" sz="3200" b="1" dirty="0" smtClean="0"/>
              <a:t>они берут одну и ту же сумму денег? </a:t>
            </a:r>
            <a:endParaRPr lang="ru-RU" sz="3200" b="1" dirty="0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2555776" y="2636912"/>
          <a:ext cx="6096000" cy="185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576064"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Количество, человек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Время,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дней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916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бригада</a:t>
                      </a:r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8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 бригада</a:t>
                      </a:r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3" name="Oval 24" descr="Пергамент"/>
          <p:cNvSpPr>
            <a:spLocks noChangeArrowheads="1"/>
          </p:cNvSpPr>
          <p:nvPr/>
        </p:nvSpPr>
        <p:spPr bwMode="auto">
          <a:xfrm>
            <a:off x="899592" y="3645024"/>
            <a:ext cx="792088" cy="649188"/>
          </a:xfrm>
          <a:prstGeom prst="ellipse">
            <a:avLst/>
          </a:prstGeom>
          <a:blipFill dpi="0" rotWithShape="1">
            <a:blip r:embed="rId8" cstate="email"/>
            <a:srcRect/>
            <a:tile tx="0" ty="0" sx="100000" sy="100000" flip="none" algn="tl"/>
          </a:blip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1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ea typeface="+mj-ea"/>
                <a:cs typeface="Times New Roman" pitchFamily="18" charset="0"/>
              </a:rPr>
              <a:t>Спасибо за урок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1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kumimoji="0" lang="ru-RU" sz="8000" b="1" i="1" u="none" strike="noStrike" kern="1200" cap="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ea typeface="+mj-ea"/>
                <a:cs typeface="Times New Roman" pitchFamily="18" charset="0"/>
              </a:rPr>
              <a:t>МОЛОДЦЫ!</a:t>
            </a:r>
            <a:endParaRPr kumimoji="0" lang="ru-RU" sz="8000" b="1" i="1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</a:rPr>
              <a:t>Комарова Наталья Алексеевна,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</a:rPr>
              <a:t>учитель математики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МБОУ «СОШ №38»,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 Озерского городского округа,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Челябинской области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 План ремонта: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Покрасить потолок. Купить краску.</a:t>
            </a:r>
          </a:p>
          <a:p>
            <a:r>
              <a:rPr lang="ru-RU" sz="4000" dirty="0" smtClean="0"/>
              <a:t>Купить плитку наиболее экономичную.</a:t>
            </a:r>
          </a:p>
          <a:p>
            <a:r>
              <a:rPr lang="ru-RU" sz="4000" dirty="0" smtClean="0"/>
              <a:t>Нанять бригаду, которая выполнит работу быстрее.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96728" y="3140968"/>
            <a:ext cx="1440160" cy="1799456"/>
            <a:chOff x="1248" y="709"/>
            <a:chExt cx="726" cy="952"/>
          </a:xfrm>
          <a:blipFill>
            <a:blip r:embed="rId2"/>
            <a:tile tx="0" ty="0" sx="100000" sy="100000" flip="none" algn="tl"/>
          </a:blipFill>
        </p:grpSpPr>
        <p:sp>
          <p:nvSpPr>
            <p:cNvPr id="3076" name="AutoShape 4" descr="Циновка"/>
            <p:cNvSpPr>
              <a:spLocks noChangeArrowheads="1"/>
            </p:cNvSpPr>
            <p:nvPr/>
          </p:nvSpPr>
          <p:spPr bwMode="auto">
            <a:xfrm>
              <a:off x="1248" y="709"/>
              <a:ext cx="726" cy="952"/>
            </a:xfrm>
            <a:prstGeom prst="roundRect">
              <a:avLst>
                <a:gd name="adj" fmla="val 16667"/>
              </a:avLst>
            </a:prstGeom>
            <a:grpFill/>
            <a:ln w="9525"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66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1284" y="938"/>
              <a:ext cx="690" cy="2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 dirty="0" smtClean="0"/>
                <a:t>КРАСКА</a:t>
              </a:r>
              <a:endParaRPr lang="ru-RU" sz="2800" b="1" dirty="0"/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1320" y="1242"/>
              <a:ext cx="590" cy="2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 dirty="0" smtClean="0">
                  <a:solidFill>
                    <a:srgbClr val="FF0000"/>
                  </a:solidFill>
                </a:rPr>
                <a:t>3 </a:t>
              </a:r>
              <a:r>
                <a:rPr lang="ru-RU" sz="2800" b="1" dirty="0">
                  <a:solidFill>
                    <a:srgbClr val="FF0000"/>
                  </a:solidFill>
                </a:rPr>
                <a:t>кг</a:t>
              </a: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508104" y="1196752"/>
            <a:ext cx="1584176" cy="3671615"/>
            <a:chOff x="1655" y="1934"/>
            <a:chExt cx="726" cy="1451"/>
          </a:xfrm>
          <a:blipFill>
            <a:blip r:embed="rId2"/>
            <a:tile tx="0" ty="0" sx="100000" sy="100000" flip="none" algn="tl"/>
          </a:blipFill>
        </p:grpSpPr>
        <p:sp>
          <p:nvSpPr>
            <p:cNvPr id="3085" name="AutoShape 13" descr="Циновка"/>
            <p:cNvSpPr>
              <a:spLocks noChangeArrowheads="1"/>
            </p:cNvSpPr>
            <p:nvPr/>
          </p:nvSpPr>
          <p:spPr bwMode="auto">
            <a:xfrm>
              <a:off x="1655" y="1934"/>
              <a:ext cx="726" cy="1451"/>
            </a:xfrm>
            <a:prstGeom prst="roundRect">
              <a:avLst>
                <a:gd name="adj" fmla="val 16667"/>
              </a:avLst>
            </a:prstGeom>
            <a:grpFill/>
            <a:ln w="9525"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66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1688" y="2190"/>
              <a:ext cx="635" cy="2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 dirty="0" smtClean="0"/>
                <a:t>КРАСКА</a:t>
              </a:r>
              <a:endParaRPr lang="ru-RU" sz="2800" b="1" dirty="0"/>
            </a:p>
          </p:txBody>
        </p:sp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1700" y="3019"/>
              <a:ext cx="590" cy="2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 dirty="0" smtClean="0">
                  <a:solidFill>
                    <a:srgbClr val="FF0000"/>
                  </a:solidFill>
                </a:rPr>
                <a:t>9 кг</a:t>
              </a:r>
              <a:endParaRPr lang="ru-RU" sz="28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094" name="Text Box 22" descr="Пергамент"/>
          <p:cNvSpPr txBox="1">
            <a:spLocks noChangeArrowheads="1"/>
          </p:cNvSpPr>
          <p:nvPr/>
        </p:nvSpPr>
        <p:spPr bwMode="auto">
          <a:xfrm>
            <a:off x="2195736" y="5085184"/>
            <a:ext cx="1368152" cy="523220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solidFill>
              <a:srgbClr val="6633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smtClean="0"/>
              <a:t>250 </a:t>
            </a:r>
            <a:r>
              <a:rPr lang="ru-RU" sz="2800" b="1" dirty="0"/>
              <a:t>р.</a:t>
            </a:r>
          </a:p>
        </p:txBody>
      </p:sp>
      <p:sp>
        <p:nvSpPr>
          <p:cNvPr id="3097" name="Text Box 25" descr="Пергамент"/>
          <p:cNvSpPr txBox="1">
            <a:spLocks noChangeArrowheads="1"/>
          </p:cNvSpPr>
          <p:nvPr/>
        </p:nvSpPr>
        <p:spPr bwMode="auto">
          <a:xfrm>
            <a:off x="5580112" y="5085184"/>
            <a:ext cx="1440160" cy="523220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solidFill>
              <a:srgbClr val="6633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smtClean="0"/>
              <a:t>750 </a:t>
            </a:r>
            <a:r>
              <a:rPr lang="ru-RU" sz="2800" b="1" dirty="0"/>
              <a:t>р.</a:t>
            </a:r>
          </a:p>
        </p:txBody>
      </p:sp>
      <p:sp>
        <p:nvSpPr>
          <p:cNvPr id="3100" name="Oval 28" descr="Пергамент"/>
          <p:cNvSpPr>
            <a:spLocks noChangeArrowheads="1"/>
          </p:cNvSpPr>
          <p:nvPr/>
        </p:nvSpPr>
        <p:spPr bwMode="auto">
          <a:xfrm>
            <a:off x="5940152" y="3140968"/>
            <a:ext cx="671512" cy="617537"/>
          </a:xfrm>
          <a:prstGeom prst="ellipse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7" grpId="0" animBg="1"/>
      <p:bldP spid="31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547664" y="1268760"/>
          <a:ext cx="6096000" cy="185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576064"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Масса краски, кг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Стоимость,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руб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916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банка</a:t>
                      </a:r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250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 банка</a:t>
                      </a:r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750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611560" y="3356992"/>
            <a:ext cx="8064896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b="1" u="sng" dirty="0">
                <a:solidFill>
                  <a:schemeClr val="bg2">
                    <a:lumMod val="25000"/>
                  </a:schemeClr>
                </a:solidFill>
              </a:rPr>
              <a:t>Во сколько раз </a:t>
            </a:r>
            <a:r>
              <a:rPr lang="ru-RU" sz="2900" b="1" dirty="0">
                <a:solidFill>
                  <a:srgbClr val="FF0000"/>
                </a:solidFill>
              </a:rPr>
              <a:t>увеличивается</a:t>
            </a:r>
            <a:r>
              <a:rPr lang="ru-RU" sz="29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масса краски, </a:t>
            </a:r>
            <a:r>
              <a:rPr lang="ru-RU" sz="2900" b="1" u="sng" dirty="0">
                <a:solidFill>
                  <a:schemeClr val="bg2">
                    <a:lumMod val="25000"/>
                  </a:schemeClr>
                </a:solidFill>
              </a:rPr>
              <a:t>во </a:t>
            </a: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</a:rPr>
              <a:t>столько </a:t>
            </a:r>
            <a:r>
              <a:rPr lang="ru-RU" sz="2900" b="1" u="sng" dirty="0">
                <a:solidFill>
                  <a:schemeClr val="bg2">
                    <a:lumMod val="25000"/>
                  </a:schemeClr>
                </a:solidFill>
              </a:rPr>
              <a:t>же раз </a:t>
            </a:r>
            <a:r>
              <a:rPr lang="ru-RU" sz="2900" b="1" dirty="0">
                <a:solidFill>
                  <a:srgbClr val="FF0000"/>
                </a:solidFill>
              </a:rPr>
              <a:t>увеличивается</a:t>
            </a:r>
            <a:r>
              <a:rPr lang="ru-RU" sz="29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её стоимость, при условии, что </a:t>
            </a: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</a:rPr>
              <a:t>цена на товар остается неизменной.</a:t>
            </a:r>
            <a:endParaRPr lang="ru-RU" sz="2900" b="1" u="sng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3131840" y="2132856"/>
            <a:ext cx="0" cy="864096"/>
          </a:xfrm>
          <a:prstGeom prst="straightConnector1">
            <a:avLst/>
          </a:prstGeom>
          <a:ln w="571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380312" y="2132856"/>
            <a:ext cx="0" cy="864096"/>
          </a:xfrm>
          <a:prstGeom prst="straightConnector1">
            <a:avLst/>
          </a:prstGeom>
          <a:ln w="571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87824" y="1556792"/>
            <a:ext cx="28083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 3            250</a:t>
            </a:r>
            <a:endParaRPr lang="ru-RU" sz="3600" b="1" dirty="0"/>
          </a:p>
          <a:p>
            <a:pPr>
              <a:defRPr/>
            </a:pPr>
            <a:r>
              <a:rPr lang="ru-RU" sz="3600" b="1" dirty="0" smtClean="0"/>
              <a:t> –              –</a:t>
            </a:r>
            <a:endParaRPr lang="ru-RU" sz="36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 9            750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789040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</a:rPr>
              <a:t>Вывод:</a:t>
            </a:r>
          </a:p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Отношения соответствующих </a:t>
            </a:r>
          </a:p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значений этих величин </a:t>
            </a:r>
            <a:r>
              <a:rPr lang="ru-RU" sz="3600" b="1" i="1" u="sng" dirty="0">
                <a:solidFill>
                  <a:schemeClr val="bg2">
                    <a:lumMod val="25000"/>
                  </a:schemeClr>
                </a:solidFill>
              </a:rPr>
              <a:t>равны</a:t>
            </a:r>
            <a:endParaRPr lang="ru-RU" sz="3600" b="1" u="sng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620688"/>
            <a:ext cx="2232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Значит: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07904" y="1700808"/>
            <a:ext cx="5760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i="1" dirty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=</a:t>
            </a:r>
            <a:endParaRPr lang="ru-RU" sz="8000" b="1" i="1" dirty="0" smtClean="0">
              <a:solidFill>
                <a:schemeClr val="bg2">
                  <a:lumMod val="25000"/>
                </a:schemeClr>
              </a:solidFill>
              <a:latin typeface="Constantia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7020272" y="5229200"/>
            <a:ext cx="864096" cy="85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843808" y="5517232"/>
            <a:ext cx="381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пропорция </a:t>
            </a:r>
            <a:r>
              <a:rPr lang="ru-RU" sz="3600" b="1" i="1" u="sng" dirty="0" smtClean="0">
                <a:solidFill>
                  <a:schemeClr val="bg2">
                    <a:lumMod val="25000"/>
                  </a:schemeClr>
                </a:solidFill>
              </a:rPr>
              <a:t>верна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F:\конкурс педагог 20141\человечки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1772816"/>
            <a:ext cx="1368152" cy="1080120"/>
          </a:xfrm>
          <a:prstGeom prst="rect">
            <a:avLst/>
          </a:prstGeom>
          <a:noFill/>
        </p:spPr>
      </p:pic>
      <p:pic>
        <p:nvPicPr>
          <p:cNvPr id="17411" name="Picture 3" descr="F:\конкурс педагог 20141\человечки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95736" y="1844824"/>
            <a:ext cx="1440160" cy="1080120"/>
          </a:xfrm>
          <a:prstGeom prst="rect">
            <a:avLst/>
          </a:prstGeom>
          <a:noFill/>
        </p:spPr>
      </p:pic>
      <p:pic>
        <p:nvPicPr>
          <p:cNvPr id="17412" name="Picture 4" descr="F:\конкурс педагог 20141\человечки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95736" y="692696"/>
            <a:ext cx="1440160" cy="1080120"/>
          </a:xfrm>
          <a:prstGeom prst="rect">
            <a:avLst/>
          </a:prstGeom>
          <a:noFill/>
        </p:spPr>
      </p:pic>
      <p:pic>
        <p:nvPicPr>
          <p:cNvPr id="17413" name="Picture 5" descr="F:\конкурс педагог 20141\человечки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55576" y="2852936"/>
            <a:ext cx="1368152" cy="1080120"/>
          </a:xfrm>
          <a:prstGeom prst="rect">
            <a:avLst/>
          </a:prstGeom>
          <a:noFill/>
        </p:spPr>
      </p:pic>
      <p:pic>
        <p:nvPicPr>
          <p:cNvPr id="7" name="Picture 5" descr="F:\конкурс педагог 20141\человечки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99592" y="692696"/>
            <a:ext cx="1368152" cy="1080120"/>
          </a:xfrm>
          <a:prstGeom prst="rect">
            <a:avLst/>
          </a:prstGeom>
          <a:noFill/>
        </p:spPr>
      </p:pic>
      <p:pic>
        <p:nvPicPr>
          <p:cNvPr id="9" name="Picture 4" descr="F:\конкурс педагог 20141\человечки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436096" y="764704"/>
            <a:ext cx="1440160" cy="1080120"/>
          </a:xfrm>
          <a:prstGeom prst="rect">
            <a:avLst/>
          </a:prstGeom>
          <a:noFill/>
        </p:spPr>
      </p:pic>
      <p:pic>
        <p:nvPicPr>
          <p:cNvPr id="11" name="Picture 3" descr="F:\конкурс педагог 20141\человечки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76256" y="764704"/>
            <a:ext cx="1440160" cy="1080120"/>
          </a:xfrm>
          <a:prstGeom prst="rect">
            <a:avLst/>
          </a:prstGeom>
          <a:noFill/>
        </p:spPr>
      </p:pic>
      <p:pic>
        <p:nvPicPr>
          <p:cNvPr id="12" name="Picture 2" descr="F:\конкурс педагог 20141\человечки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372200" y="1988840"/>
            <a:ext cx="1455814" cy="1080120"/>
          </a:xfrm>
          <a:prstGeom prst="rect">
            <a:avLst/>
          </a:prstGeom>
          <a:noFill/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611560" y="4653136"/>
            <a:ext cx="7639469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Сколько дней будет </a:t>
            </a:r>
            <a:r>
              <a:rPr lang="ru-RU" sz="2800" b="1" dirty="0" smtClean="0">
                <a:ea typeface="Times New Roman" pitchFamily="18" charset="0"/>
                <a:cs typeface="Times New Roman" pitchFamily="18" charset="0"/>
              </a:rPr>
              <a:t>выполнять эту же работу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 вторая бригада, работая с той же производительностью труда, состоящая из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 человек?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1560" y="3789040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>
                <a:ea typeface="Times New Roman" pitchFamily="18" charset="0"/>
                <a:cs typeface="Times New Roman" pitchFamily="18" charset="0"/>
              </a:rPr>
              <a:t>Первая бригада состоит из </a:t>
            </a:r>
            <a:r>
              <a:rPr lang="ru-RU" sz="2800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8 </a:t>
            </a:r>
            <a:r>
              <a:rPr lang="ru-RU" sz="2800" b="1" dirty="0" smtClean="0">
                <a:ea typeface="Times New Roman" pitchFamily="18" charset="0"/>
                <a:cs typeface="Times New Roman" pitchFamily="18" charset="0"/>
              </a:rPr>
              <a:t>человек, они могут выложить плитку за </a:t>
            </a:r>
            <a:r>
              <a:rPr lang="ru-RU" sz="2800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ea typeface="Times New Roman" pitchFamily="18" charset="0"/>
                <a:cs typeface="Times New Roman" pitchFamily="18" charset="0"/>
              </a:rPr>
              <a:t> дня.</a:t>
            </a:r>
          </a:p>
        </p:txBody>
      </p:sp>
      <p:pic>
        <p:nvPicPr>
          <p:cNvPr id="16" name="Picture 4" descr="F:\конкурс педагог 20141\человечки3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23728" y="2924944"/>
            <a:ext cx="1296144" cy="972108"/>
          </a:xfrm>
          <a:prstGeom prst="rect">
            <a:avLst/>
          </a:prstGeom>
          <a:noFill/>
        </p:spPr>
      </p:pic>
      <p:sp>
        <p:nvSpPr>
          <p:cNvPr id="13" name="Oval 28" descr="Пергамент"/>
          <p:cNvSpPr>
            <a:spLocks noChangeArrowheads="1"/>
          </p:cNvSpPr>
          <p:nvPr/>
        </p:nvSpPr>
        <p:spPr bwMode="auto">
          <a:xfrm>
            <a:off x="6804248" y="3212976"/>
            <a:ext cx="671512" cy="617537"/>
          </a:xfrm>
          <a:prstGeom prst="ellipse">
            <a:avLst/>
          </a:prstGeom>
          <a:blipFill dpi="0" rotWithShape="1">
            <a:blip r:embed="rId8" cstate="email"/>
            <a:srcRect/>
            <a:tile tx="0" ty="0" sx="100000" sy="100000" flip="none" algn="tl"/>
          </a:blip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/>
              <a:t>?</a:t>
            </a:r>
          </a:p>
        </p:txBody>
      </p:sp>
      <p:sp>
        <p:nvSpPr>
          <p:cNvPr id="19" name="Oval 28" descr="Пергамент"/>
          <p:cNvSpPr>
            <a:spLocks noChangeArrowheads="1"/>
          </p:cNvSpPr>
          <p:nvPr/>
        </p:nvSpPr>
        <p:spPr bwMode="auto">
          <a:xfrm>
            <a:off x="6804248" y="3212976"/>
            <a:ext cx="671512" cy="649188"/>
          </a:xfrm>
          <a:prstGeom prst="ellipse">
            <a:avLst/>
          </a:prstGeom>
          <a:blipFill dpi="0" rotWithShape="1">
            <a:blip r:embed="rId8" cstate="email"/>
            <a:srcRect/>
            <a:tile tx="0" ty="0" sx="100000" sy="100000" flip="none" algn="tl"/>
          </a:blip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/>
              <a:t>6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03648" y="980728"/>
          <a:ext cx="6096000" cy="185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576064"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Количество, человек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Время,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дней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916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бригада</a:t>
                      </a:r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8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 бригада</a:t>
                      </a:r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3" name="Прямая со стрелкой 2"/>
          <p:cNvCxnSpPr/>
          <p:nvPr/>
        </p:nvCxnSpPr>
        <p:spPr>
          <a:xfrm flipV="1">
            <a:off x="3275856" y="1916832"/>
            <a:ext cx="2" cy="927546"/>
          </a:xfrm>
          <a:prstGeom prst="straightConnector1">
            <a:avLst/>
          </a:prstGeom>
          <a:ln w="571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V="1">
            <a:off x="7308304" y="1916832"/>
            <a:ext cx="0" cy="92754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115616" y="2924944"/>
            <a:ext cx="6768752" cy="3216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b="1" u="sng" dirty="0">
                <a:solidFill>
                  <a:schemeClr val="bg2">
                    <a:lumMod val="25000"/>
                  </a:schemeClr>
                </a:solidFill>
              </a:rPr>
              <a:t>Во сколько раз </a:t>
            </a: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900" b="1" dirty="0">
                <a:solidFill>
                  <a:srgbClr val="FF0000"/>
                </a:solidFill>
              </a:rPr>
              <a:t>уменьшается</a:t>
            </a:r>
            <a:r>
              <a:rPr lang="ru-RU" sz="29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число человек, выполняющих с одинаковой производительностью труда работу, </a:t>
            </a:r>
            <a:r>
              <a:rPr lang="ru-RU" sz="2900" b="1" u="sng" dirty="0">
                <a:solidFill>
                  <a:schemeClr val="bg2">
                    <a:lumMod val="25000"/>
                  </a:schemeClr>
                </a:solidFill>
              </a:rPr>
              <a:t>во </a:t>
            </a: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</a:rPr>
              <a:t>столько </a:t>
            </a:r>
            <a:r>
              <a:rPr lang="ru-RU" sz="2900" b="1" u="sng" dirty="0">
                <a:solidFill>
                  <a:schemeClr val="bg2">
                    <a:lumMod val="25000"/>
                  </a:schemeClr>
                </a:solidFill>
              </a:rPr>
              <a:t>же раз</a:t>
            </a:r>
            <a:r>
              <a:rPr lang="ru-RU" sz="29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900" b="1" dirty="0">
                <a:solidFill>
                  <a:srgbClr val="FF0000"/>
                </a:solidFill>
              </a:rPr>
              <a:t>увеличивается</a:t>
            </a:r>
            <a:r>
              <a:rPr lang="ru-RU" sz="29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время выполнения работы, при условии, что </a:t>
            </a: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</a:rPr>
              <a:t>объем работы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, которую выполняют бригады </a:t>
            </a: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</a:rPr>
              <a:t>одинаковый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29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31840" y="908720"/>
            <a:ext cx="28083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latin typeface="Constantia" pitchFamily="18" charset="0"/>
              </a:rPr>
              <a:t> </a:t>
            </a:r>
            <a:r>
              <a:rPr lang="ru-RU" sz="3600" b="1" dirty="0" smtClean="0"/>
              <a:t>8             3           </a:t>
            </a:r>
            <a:endParaRPr lang="ru-RU" sz="3600" b="1" dirty="0"/>
          </a:p>
          <a:p>
            <a:pPr>
              <a:defRPr/>
            </a:pPr>
            <a:r>
              <a:rPr lang="ru-RU" sz="3600" b="1" dirty="0" smtClean="0"/>
              <a:t> –             –</a:t>
            </a:r>
            <a:endParaRPr lang="ru-RU" sz="36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 4             6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2564904"/>
            <a:ext cx="26642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8            6</a:t>
            </a:r>
            <a:endParaRPr lang="ru-RU" sz="3600" b="1" dirty="0"/>
          </a:p>
          <a:p>
            <a:pPr>
              <a:defRPr/>
            </a:pPr>
            <a:r>
              <a:rPr lang="ru-RU" sz="3600" b="1" dirty="0" smtClean="0"/>
              <a:t>–            –</a:t>
            </a:r>
            <a:endParaRPr lang="ru-RU" sz="36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4            3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573016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</a:rPr>
              <a:t>Вывод:</a:t>
            </a:r>
          </a:p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Отношение значений одной величины равно обратному отношению соответствующих значений другой величины                 </a:t>
            </a:r>
            <a:endParaRPr lang="ru-RU" sz="3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476672"/>
            <a:ext cx="2232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Значит: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23928" y="1052736"/>
            <a:ext cx="5760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i="1" dirty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=</a:t>
            </a:r>
            <a:endParaRPr lang="ru-RU" sz="8000" b="1" i="1" dirty="0" smtClean="0">
              <a:solidFill>
                <a:schemeClr val="bg2">
                  <a:lumMod val="25000"/>
                </a:schemeClr>
              </a:solidFill>
              <a:latin typeface="Constant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3928" y="2708920"/>
            <a:ext cx="5760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i="1" dirty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=</a:t>
            </a:r>
            <a:endParaRPr lang="ru-RU" sz="8000" b="1" i="1" dirty="0" smtClean="0">
              <a:solidFill>
                <a:schemeClr val="bg2">
                  <a:lumMod val="25000"/>
                </a:schemeClr>
              </a:solidFill>
              <a:latin typeface="Constantia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843808" y="6093296"/>
            <a:ext cx="864096" cy="85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139952" y="5733256"/>
            <a:ext cx="3672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п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ропорция </a:t>
            </a:r>
            <a:r>
              <a:rPr lang="ru-RU" sz="3600" b="1" i="1" u="sng" dirty="0" smtClean="0">
                <a:solidFill>
                  <a:schemeClr val="bg2">
                    <a:lumMod val="25000"/>
                  </a:schemeClr>
                </a:solidFill>
              </a:rPr>
              <a:t>верна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067944" y="1484784"/>
            <a:ext cx="432048" cy="5760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4572000" y="692696"/>
            <a:ext cx="0" cy="5400600"/>
          </a:xfrm>
          <a:prstGeom prst="line">
            <a:avLst/>
          </a:prstGeom>
          <a:ln w="571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684742"/>
          <a:ext cx="3168352" cy="1562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580"/>
                <a:gridCol w="1434620"/>
                <a:gridCol w="1368152"/>
              </a:tblGrid>
              <a:tr h="648072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Масса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краски, кг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Стоимость,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8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руб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428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250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780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750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932040" y="692696"/>
          <a:ext cx="2880318" cy="1562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512168"/>
                <a:gridCol w="1008110"/>
              </a:tblGrid>
              <a:tr h="648072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Количество, человек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Время,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дней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28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8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28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 flipV="1">
            <a:off x="1259632" y="1340768"/>
            <a:ext cx="0" cy="78353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3563888" y="1340768"/>
            <a:ext cx="0" cy="78353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7668344" y="1340768"/>
            <a:ext cx="0" cy="78353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580112" y="1340768"/>
            <a:ext cx="1585" cy="792088"/>
          </a:xfrm>
          <a:prstGeom prst="straightConnector1">
            <a:avLst/>
          </a:prstGeom>
          <a:ln w="571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148064" y="2348880"/>
            <a:ext cx="26642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8            6</a:t>
            </a:r>
            <a:endParaRPr lang="ru-RU" sz="3600" b="1" dirty="0"/>
          </a:p>
          <a:p>
            <a:pPr>
              <a:defRPr/>
            </a:pPr>
            <a:r>
              <a:rPr lang="ru-RU" sz="3600" b="1" dirty="0" smtClean="0"/>
              <a:t>–     =     –</a:t>
            </a:r>
            <a:endParaRPr lang="ru-RU" sz="36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4            3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4437112"/>
            <a:ext cx="417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Прямо пропорциональными</a:t>
            </a:r>
            <a:endParaRPr lang="ru-RU" sz="3200" b="1" i="1" dirty="0" smtClean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4437112"/>
            <a:ext cx="42484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Обратно пропорциональными</a:t>
            </a:r>
            <a:endParaRPr lang="ru-RU" sz="3200" b="1" i="1" dirty="0" smtClean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7624" y="2348880"/>
            <a:ext cx="28083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3            250</a:t>
            </a:r>
            <a:endParaRPr lang="ru-RU" sz="3600" b="1" dirty="0"/>
          </a:p>
          <a:p>
            <a:pPr>
              <a:defRPr/>
            </a:pPr>
            <a:r>
              <a:rPr lang="ru-RU" sz="3600" b="1" dirty="0" smtClean="0"/>
              <a:t> –     =      –</a:t>
            </a:r>
            <a:endParaRPr lang="ru-RU" sz="36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9            750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  <p:bldP spid="1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518</Words>
  <Application>Microsoft Office PowerPoint</Application>
  <PresentationFormat>Экран (4:3)</PresentationFormat>
  <Paragraphs>146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 План ремонта: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Комарова Н.А.</dc:creator>
  <cp:keywords>Открытый урок</cp:keywords>
  <cp:lastModifiedBy>re</cp:lastModifiedBy>
  <cp:revision>64</cp:revision>
  <dcterms:created xsi:type="dcterms:W3CDTF">2014-01-20T13:10:07Z</dcterms:created>
  <dcterms:modified xsi:type="dcterms:W3CDTF">2014-04-03T14:44:12Z</dcterms:modified>
</cp:coreProperties>
</file>