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4" r:id="rId3"/>
    <p:sldId id="263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6" r:id="rId12"/>
    <p:sldId id="273" r:id="rId13"/>
    <p:sldId id="274" r:id="rId14"/>
    <p:sldId id="281" r:id="rId15"/>
    <p:sldId id="280" r:id="rId16"/>
    <p:sldId id="282" r:id="rId17"/>
    <p:sldId id="279" r:id="rId18"/>
    <p:sldId id="283" r:id="rId19"/>
    <p:sldId id="277" r:id="rId20"/>
    <p:sldId id="278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FC9E-7BC6-4A43-8315-6F9BC19AF903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643E3-1D8F-4FA6-93FC-D018331E8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сетчатки «активно», обеспечивает переход к слайду 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1E1C-DF63-439F-BEE9-672F3796E4E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BB0A68-EC4A-4B66-B43A-B417AA5A2FC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5B5FBD-3C9B-4E12-AF20-DFE20B79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71670" y="4643446"/>
            <a:ext cx="6615130" cy="136384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Выполнила:</a:t>
            </a:r>
          </a:p>
          <a:p>
            <a:r>
              <a:rPr lang="ru-RU" sz="1600" dirty="0" smtClean="0"/>
              <a:t>Учитель биологии МКОУ «</a:t>
            </a:r>
            <a:r>
              <a:rPr lang="ru-RU" sz="1600" dirty="0" err="1" smtClean="0"/>
              <a:t>Углянская</a:t>
            </a:r>
            <a:r>
              <a:rPr lang="ru-RU" sz="1600" dirty="0" smtClean="0"/>
              <a:t> СОШ»</a:t>
            </a:r>
          </a:p>
          <a:p>
            <a:r>
              <a:rPr lang="ru-RU" sz="1600" dirty="0" err="1" smtClean="0"/>
              <a:t>Верхнехавского</a:t>
            </a:r>
            <a:r>
              <a:rPr lang="ru-RU" sz="1600" dirty="0" smtClean="0"/>
              <a:t> района Воронежской области</a:t>
            </a:r>
          </a:p>
          <a:p>
            <a:r>
              <a:rPr lang="ru-RU" sz="1600" dirty="0" smtClean="0"/>
              <a:t>Хохлова Е.В.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Зрительный анализатор.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7" y="1714488"/>
            <a:ext cx="3246619" cy="22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3571900" cy="22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229600" cy="6429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Внешнее строение глаза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/>
              <a:t>Глазное яблоко имеет почти сферическую форму около 2 см в диаметре, массой – 6-8 г.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7"/>
            <a:ext cx="746127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4310" r="6562" b="3735"/>
          <a:stretch>
            <a:fillRect/>
          </a:stretch>
        </p:blipFill>
        <p:spPr bwMode="auto">
          <a:xfrm>
            <a:off x="1285852" y="1714488"/>
            <a:ext cx="6929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1928802"/>
            <a:ext cx="1779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Глазное яблоко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Положение глазного яблока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1571604" y="2357430"/>
            <a:ext cx="1214446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286248" y="2285992"/>
            <a:ext cx="2214578" cy="16430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893471" y="2035959"/>
            <a:ext cx="1357322" cy="1285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4286248" y="2000240"/>
            <a:ext cx="192882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29322" y="1428736"/>
            <a:ext cx="246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Мышцы, приводящие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движение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глазное яблоко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768" y="5214950"/>
            <a:ext cx="156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Глазной нерв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>
            <a:off x="5500694" y="3571876"/>
            <a:ext cx="2286016" cy="1571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pPr algn="ctr"/>
            <a:r>
              <a:rPr lang="ru-RU" dirty="0" smtClean="0"/>
              <a:t>Мышцы глаза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5072098" cy="35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4857760"/>
            <a:ext cx="6572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/>
              <a:t> Для управления движением глаза существует 6 мышц: 4 прямые и 2 косые.</a:t>
            </a:r>
          </a:p>
          <a:p>
            <a:pPr>
              <a:buFontTx/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Одна пара поворачивает глаз влево и вправо, другая - вверх и вниз, а третья вращает его относительно оптической оси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2852"/>
            <a:ext cx="5818199" cy="7143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9900"/>
                </a:solidFill>
              </a:rPr>
              <a:t>Слезная железа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вв</a:t>
            </a:r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l="2923" t="2895" b="8572"/>
          <a:stretch>
            <a:fillRect/>
          </a:stretch>
        </p:blipFill>
        <p:spPr bwMode="auto">
          <a:xfrm>
            <a:off x="285720" y="714356"/>
            <a:ext cx="590394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57422" y="5786454"/>
            <a:ext cx="6408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1 — слезная железа; 2 — слезное мясцо; 3, 4 — слезные канальцы; 5 — слезный мешок; 6 — носослезный проток; 7 — нижняя носовая раковина.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286512" y="285728"/>
            <a:ext cx="26638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Состав слезной жидкости: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99% </a:t>
            </a:r>
            <a:r>
              <a:rPr lang="ru-RU" dirty="0"/>
              <a:t>- вода</a:t>
            </a:r>
          </a:p>
          <a:p>
            <a:pPr>
              <a:spcBef>
                <a:spcPct val="50000"/>
              </a:spcBef>
            </a:pPr>
            <a:r>
              <a:rPr lang="ru-RU" dirty="0"/>
              <a:t>1</a:t>
            </a:r>
            <a:r>
              <a:rPr lang="ru-RU" dirty="0" smtClean="0"/>
              <a:t>, % -соли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5"/>
          <p:cNvGrpSpPr/>
          <p:nvPr/>
        </p:nvGrpSpPr>
        <p:grpSpPr>
          <a:xfrm>
            <a:off x="4643438" y="1928802"/>
            <a:ext cx="3974551" cy="3857652"/>
            <a:chOff x="4643438" y="1928802"/>
            <a:chExt cx="3974551" cy="3857652"/>
          </a:xfrm>
        </p:grpSpPr>
        <p:pic>
          <p:nvPicPr>
            <p:cNvPr id="4" name="Picture 4" descr="http://3.bp.blogspot.com/_uMyIdl_4lnQ/S8QkcJYMLyI/AAAAAAAAANs/m8Pxo_z0YQs/s1600/Ey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3438" y="1928802"/>
              <a:ext cx="3974551" cy="3857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45" name="Прямоугольник 44"/>
            <p:cNvSpPr/>
            <p:nvPr/>
          </p:nvSpPr>
          <p:spPr>
            <a:xfrm>
              <a:off x="7429520" y="5643578"/>
              <a:ext cx="1071570" cy="1428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Picture 8" descr="http://www.sciencephoto.com/images/showFullWatermarked.html/F0022637-Structure_of_the_eye-SPL.jpg?id=700022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3672616" cy="4000528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857224" y="2000240"/>
            <a:ext cx="571504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71472" y="2857496"/>
            <a:ext cx="642942" cy="642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0" idx="0"/>
          </p:cNvCxnSpPr>
          <p:nvPr/>
        </p:nvCxnSpPr>
        <p:spPr>
          <a:xfrm rot="16200000" flipH="1">
            <a:off x="2816166" y="5113396"/>
            <a:ext cx="928694" cy="560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892943" y="5250669"/>
            <a:ext cx="1071570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07191" y="4321975"/>
            <a:ext cx="857256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4286248" y="2500306"/>
            <a:ext cx="1500198" cy="100013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7250925" y="2107397"/>
            <a:ext cx="1285884" cy="50006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607983" y="5607859"/>
            <a:ext cx="785818" cy="158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28794" y="357166"/>
            <a:ext cx="4852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строение глаза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844" y="1643050"/>
            <a:ext cx="883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склера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500306"/>
            <a:ext cx="113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роговица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143512"/>
            <a:ext cx="867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зрачок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472" y="6072206"/>
            <a:ext cx="103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радужка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57488" y="5857892"/>
            <a:ext cx="1406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сосудистая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оболочка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992" y="2143116"/>
            <a:ext cx="1217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хрусталик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9322" y="6000768"/>
            <a:ext cx="2140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стекловидное тело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15272" y="1285860"/>
            <a:ext cx="10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сетчатка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iam.ru/2009/6/img/see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1857364"/>
            <a:ext cx="5811663" cy="4338596"/>
          </a:xfrm>
          <a:prstGeom prst="rect">
            <a:avLst/>
          </a:prstGeom>
          <a:noFill/>
        </p:spPr>
      </p:pic>
      <p:pic>
        <p:nvPicPr>
          <p:cNvPr id="3" name="Picture 4" descr="http://www.retina.ru/otsloyka/retina.rod.cone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429388" y="1785926"/>
            <a:ext cx="2304939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4751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сетчатка глаза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5286388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Палочки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125 миллионов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72396" y="5286388"/>
            <a:ext cx="157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Колбочки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 миллионов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214546" y="2143116"/>
            <a:ext cx="92869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86050" y="1714488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Слепое пятно</a:t>
            </a:r>
            <a:endParaRPr lang="ru-RU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STaK2E43XuRuf2Twdp3KuuHSK-_JnApTOhaToG1nUpPe7lOrF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14422"/>
            <a:ext cx="4619625" cy="3629025"/>
          </a:xfrm>
          <a:prstGeom prst="rect">
            <a:avLst/>
          </a:prstGeom>
          <a:noFill/>
        </p:spPr>
      </p:pic>
      <p:pic>
        <p:nvPicPr>
          <p:cNvPr id="3" name="Picture 2" descr="ВИД ВНУТРЕННЕЙ ПОВЕРХНОСТИ СЕТЧАТ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00174"/>
            <a:ext cx="3808195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5072074"/>
            <a:ext cx="46267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 На фотографии, полученной с помощью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сканирующего электронного микроскопа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видны колбочки (фиолетовые) и палочки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(серые), выстилающие поверхность сетчатки.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1481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 Сетчатку пронизывает сложная сеть кровеносных сосудов.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01090" y="6336792"/>
            <a:ext cx="642910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9182100" cy="680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85728"/>
            <a:ext cx="6724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Бинокулярное зрение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43504" y="1357298"/>
            <a:ext cx="32362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внобедренный треугольник 3"/>
          <p:cNvSpPr/>
          <p:nvPr/>
        </p:nvSpPr>
        <p:spPr>
          <a:xfrm>
            <a:off x="5011411" y="2677472"/>
            <a:ext cx="3500462" cy="16202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28728" y="1357298"/>
            <a:ext cx="2990872" cy="299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4500570"/>
            <a:ext cx="85011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Благодаря тому, что у нас имеется два глаза, каждый из которых воспринимает предметы под своим углом, а также благодаря мозгу. Сводящему полученное изображение воедино, мы способны воспринимать пространственные объемы. Каждый глаз посылает в головной мозг различные образы. Мозг в свою очередь объединяет оба изображения в единое целое, обладающее тремя измерениями: высотой, шириной и глубиной.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00013"/>
            <a:ext cx="8229600" cy="1143001"/>
          </a:xfrm>
        </p:spPr>
        <p:txBody>
          <a:bodyPr/>
          <a:lstStyle/>
          <a:p>
            <a:r>
              <a:rPr lang="ru-RU" b="1">
                <a:solidFill>
                  <a:srgbClr val="009900"/>
                </a:solidFill>
              </a:rPr>
              <a:t>Дальтонизм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r>
              <a:rPr lang="ru-RU" sz="2000" b="1" dirty="0"/>
              <a:t>До 14 месяцев у новорожденных девочек и до 16 месяцев у мальчиков наблюдается период полного </a:t>
            </a:r>
            <a:r>
              <a:rPr lang="ru-RU" sz="2000" b="1" dirty="0" smtClean="0"/>
              <a:t>не восприятия </a:t>
            </a:r>
            <a:r>
              <a:rPr lang="ru-RU" sz="2000" b="1" dirty="0"/>
              <a:t>цветов. Формирование цветоощущения заканчивается к 7,5 годам у девочек и к 8 годам у мальчиков.</a:t>
            </a:r>
          </a:p>
          <a:p>
            <a:r>
              <a:rPr lang="ru-RU" sz="2000" b="1" dirty="0"/>
              <a:t>Около 10% мужчин и менее 1% женщин имеют </a:t>
            </a:r>
            <a:r>
              <a:rPr lang="ru-RU" sz="2000" b="1" dirty="0" smtClean="0"/>
              <a:t>дефект </a:t>
            </a:r>
            <a:r>
              <a:rPr lang="ru-RU" sz="2000" b="1" dirty="0"/>
              <a:t>цветового зрения ( </a:t>
            </a:r>
            <a:r>
              <a:rPr lang="ru-RU" sz="2000" b="1" dirty="0" smtClean="0"/>
              <a:t>не различение </a:t>
            </a:r>
            <a:r>
              <a:rPr lang="ru-RU" sz="2000" b="1" dirty="0"/>
              <a:t>красного и зеленого цветов или, реже, </a:t>
            </a:r>
            <a:r>
              <a:rPr lang="ru-RU" sz="2000" b="1" dirty="0" smtClean="0"/>
              <a:t>синего)</a:t>
            </a:r>
            <a:endParaRPr lang="ru-RU" sz="2000" b="1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43248"/>
            <a:ext cx="5143536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 l="5774" t="17442" r="7613" b="15698"/>
          <a:stretch>
            <a:fillRect/>
          </a:stretch>
        </p:blipFill>
        <p:spPr bwMode="auto">
          <a:xfrm>
            <a:off x="2714612" y="4714884"/>
            <a:ext cx="321471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15074" y="2285992"/>
            <a:ext cx="2614602" cy="37212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1)зрительный</a:t>
            </a:r>
          </a:p>
          <a:p>
            <a:r>
              <a:rPr lang="ru-RU" sz="2000" dirty="0" smtClean="0"/>
              <a:t>2)слуховой</a:t>
            </a:r>
          </a:p>
          <a:p>
            <a:r>
              <a:rPr lang="ru-RU" sz="2000" dirty="0" smtClean="0"/>
              <a:t>3)обонятельный</a:t>
            </a:r>
          </a:p>
          <a:p>
            <a:r>
              <a:rPr lang="ru-RU" sz="2000" dirty="0" smtClean="0"/>
              <a:t>4)осязательный</a:t>
            </a:r>
          </a:p>
          <a:p>
            <a:r>
              <a:rPr lang="ru-RU" sz="2000" dirty="0" smtClean="0"/>
              <a:t>5)вкусовой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Анализатор </a:t>
            </a:r>
            <a:r>
              <a:rPr lang="ru-RU" sz="2400" dirty="0" smtClean="0"/>
              <a:t>– это система, обеспечивающая восприятие, доставку в мозг и анализ в нем какого– либо вида информации.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534" t="8955" r="7090" b="23881"/>
          <a:stretch>
            <a:fillRect/>
          </a:stretch>
        </p:blipFill>
        <p:spPr bwMode="auto">
          <a:xfrm>
            <a:off x="285720" y="1857364"/>
            <a:ext cx="60023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r="38333"/>
          <a:stretch>
            <a:fillRect/>
          </a:stretch>
        </p:blipFill>
        <p:spPr bwMode="auto">
          <a:xfrm>
            <a:off x="785786" y="285728"/>
            <a:ext cx="2357454" cy="318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11987" r="20055"/>
          <a:stretch>
            <a:fillRect/>
          </a:stretch>
        </p:blipFill>
        <p:spPr bwMode="auto">
          <a:xfrm>
            <a:off x="1285852" y="3571876"/>
            <a:ext cx="2928958" cy="305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5000"/>
          <a:stretch>
            <a:fillRect/>
          </a:stretch>
        </p:blipFill>
        <p:spPr bwMode="auto">
          <a:xfrm>
            <a:off x="5429256" y="3500438"/>
            <a:ext cx="3144521" cy="315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9506" t="2661" r="22053" b="4211"/>
          <a:stretch>
            <a:fillRect/>
          </a:stretch>
        </p:blipFill>
        <p:spPr bwMode="auto">
          <a:xfrm>
            <a:off x="4000496" y="285728"/>
            <a:ext cx="3000396" cy="291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6429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          2)   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392906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                 4)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27318" y="1481138"/>
            <a:ext cx="64893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Катаракта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r>
              <a:rPr lang="ru-RU" b="1" dirty="0"/>
              <a:t>Разграничьте понятия «зрительный анализатор» и «орган зрения»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35798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 rot="3302961">
            <a:off x="2182664" y="2790474"/>
            <a:ext cx="485775" cy="3089059"/>
          </a:xfrm>
          <a:prstGeom prst="upArrow">
            <a:avLst>
              <a:gd name="adj1" fmla="val 27328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2399765">
            <a:off x="4928360" y="5095761"/>
            <a:ext cx="519997" cy="976312"/>
          </a:xfrm>
          <a:prstGeom prst="upArrow">
            <a:avLst>
              <a:gd name="adj1" fmla="val 21418"/>
              <a:gd name="adj2" fmla="val 447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18200908">
            <a:off x="6951953" y="3006131"/>
            <a:ext cx="485775" cy="3446953"/>
          </a:xfrm>
          <a:prstGeom prst="upArrow">
            <a:avLst>
              <a:gd name="adj1" fmla="val 31547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Такие разные глаза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4552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908050"/>
            <a:ext cx="45529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009900"/>
                </a:solidFill>
              </a:rPr>
              <a:t>Значение зрения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Благодаря глазам мы с вами получаем </a:t>
            </a:r>
            <a:r>
              <a:rPr lang="ru-RU" sz="2000" b="1" dirty="0" smtClean="0">
                <a:solidFill>
                  <a:srgbClr val="0000FF"/>
                </a:solidFill>
              </a:rPr>
              <a:t>70</a:t>
            </a:r>
            <a:r>
              <a:rPr lang="ru-RU" sz="2000" dirty="0" smtClean="0">
                <a:solidFill>
                  <a:srgbClr val="0000FF"/>
                </a:solidFill>
              </a:rPr>
              <a:t>% </a:t>
            </a:r>
            <a:r>
              <a:rPr lang="ru-RU" sz="2000" dirty="0">
                <a:solidFill>
                  <a:srgbClr val="0000FF"/>
                </a:solidFill>
              </a:rPr>
              <a:t>информации</a:t>
            </a:r>
            <a:r>
              <a:rPr lang="ru-RU" sz="2000" dirty="0"/>
              <a:t> об окружающем мире, </a:t>
            </a:r>
            <a:r>
              <a:rPr lang="ru-RU" sz="2000" dirty="0" smtClean="0"/>
              <a:t>дают </a:t>
            </a:r>
            <a:r>
              <a:rPr lang="ru-RU" sz="2000" dirty="0"/>
              <a:t>человеку до </a:t>
            </a:r>
            <a:r>
              <a:rPr lang="ru-RU" sz="2000" dirty="0">
                <a:solidFill>
                  <a:srgbClr val="0000FF"/>
                </a:solidFill>
              </a:rPr>
              <a:t>1000 ощущений в минуту.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Глаз позволяет увидеть предметы, их форму, размер, цвет, перемещения.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Глаз способен различить хорошо освещенный </a:t>
            </a:r>
            <a:r>
              <a:rPr lang="ru-RU" sz="2000" dirty="0" smtClean="0"/>
              <a:t>предмет.</a:t>
            </a:r>
          </a:p>
          <a:p>
            <a:pPr>
              <a:lnSpc>
                <a:spcPct val="80000"/>
              </a:lnSpc>
              <a:buNone/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Теоретически человек мог бы увидеть огонек свечи на расстоянии </a:t>
            </a:r>
            <a:r>
              <a:rPr lang="ru-RU" sz="2000" dirty="0">
                <a:solidFill>
                  <a:srgbClr val="0000FF"/>
                </a:solidFill>
              </a:rPr>
              <a:t>200 км. 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/>
              <a:t>Глаз способен различать </a:t>
            </a:r>
            <a:r>
              <a:rPr lang="ru-RU" sz="2000" dirty="0">
                <a:solidFill>
                  <a:srgbClr val="0000FF"/>
                </a:solidFill>
              </a:rPr>
              <a:t>130-250 чистых цветовых тонов и 5-10 миллионов смешанных оттенков.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/>
              <a:t>Полная адаптация глаза к темноте занимает 60-80 минут.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>
                <a:solidFill>
                  <a:schemeClr val="tx1"/>
                </a:solidFill>
              </a:rPr>
              <a:t>«Глаза – зеркало души»</a:t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В. Гюго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ru-RU" sz="2400" b="1"/>
              <a:t>“</a:t>
            </a:r>
            <a:r>
              <a:rPr lang="ru-RU" sz="2400" b="1">
                <a:solidFill>
                  <a:srgbClr val="0000FF"/>
                </a:solidFill>
              </a:rPr>
              <a:t>Посмотри мне в глаза</a:t>
            </a:r>
            <a:r>
              <a:rPr lang="ru-RU" sz="2400" b="1"/>
              <a:t>”, – просим мы .  Именно в них можно увидеть правду и ложь, самое высокое чувство и самое низкое.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1" y="2708275"/>
            <a:ext cx="4748216" cy="343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14620"/>
            <a:ext cx="4000496" cy="333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А теперь представьте на минуту, что вся красота окружающего нас мира исчезла…</a:t>
            </a:r>
            <a:r>
              <a:rPr lang="ru-RU" sz="2800" dirty="0"/>
              <a:t>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70877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928794" y="6143644"/>
            <a:ext cx="6572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“Береги как зеница око”, – говорят о самом дорогом.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564991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200" b="1" dirty="0">
                <a:solidFill>
                  <a:srgbClr val="009900"/>
                </a:solidFill>
              </a:rPr>
              <a:t>Как же устроены наши глаза,</a:t>
            </a:r>
          </a:p>
          <a:p>
            <a:pPr algn="ctr">
              <a:buFontTx/>
              <a:buNone/>
            </a:pPr>
            <a:r>
              <a:rPr lang="ru-RU" sz="3200" b="1" dirty="0">
                <a:solidFill>
                  <a:srgbClr val="009900"/>
                </a:solidFill>
              </a:rPr>
              <a:t> в чем состоит принцип их работы? 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357982" cy="480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536</Words>
  <Application>Microsoft Office PowerPoint</Application>
  <PresentationFormat>Экран (4:3)</PresentationFormat>
  <Paragraphs>77</Paragraphs>
  <Slides>21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Зрительный анализатор.</vt:lpstr>
      <vt:lpstr>Анализатор – это система, обеспечивающая восприятие, доставку в мозг и анализ в нем какого– либо вида информации.</vt:lpstr>
      <vt:lpstr>Слайд 3</vt:lpstr>
      <vt:lpstr>Слайд 4</vt:lpstr>
      <vt:lpstr>Такие разные глаза</vt:lpstr>
      <vt:lpstr>Значение зрения</vt:lpstr>
      <vt:lpstr>«Глаза – зеркало души» В. Гюго</vt:lpstr>
      <vt:lpstr>А теперь представьте на минуту, что вся красота окружающего нас мира исчезла… </vt:lpstr>
      <vt:lpstr>Слайд 9</vt:lpstr>
      <vt:lpstr>Внешнее строение глаза</vt:lpstr>
      <vt:lpstr>Слайд 11</vt:lpstr>
      <vt:lpstr>Мышцы глаза</vt:lpstr>
      <vt:lpstr>Слезная железа</vt:lpstr>
      <vt:lpstr>Слайд 14</vt:lpstr>
      <vt:lpstr>Слайд 15</vt:lpstr>
      <vt:lpstr>Слайд 16</vt:lpstr>
      <vt:lpstr>Слайд 17</vt:lpstr>
      <vt:lpstr>Слайд 18</vt:lpstr>
      <vt:lpstr>Дальтонизм</vt:lpstr>
      <vt:lpstr>Слайд 20</vt:lpstr>
      <vt:lpstr>Катаракта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2013-11-02T12:19:04Z</dcterms:created>
  <dcterms:modified xsi:type="dcterms:W3CDTF">2014-01-16T12:55:54Z</dcterms:modified>
</cp:coreProperties>
</file>