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64" r:id="rId3"/>
    <p:sldId id="269" r:id="rId4"/>
    <p:sldId id="265" r:id="rId5"/>
    <p:sldId id="266" r:id="rId6"/>
    <p:sldId id="270" r:id="rId7"/>
    <p:sldId id="256" r:id="rId8"/>
    <p:sldId id="257" r:id="rId9"/>
    <p:sldId id="259" r:id="rId10"/>
    <p:sldId id="260" r:id="rId11"/>
    <p:sldId id="261" r:id="rId12"/>
    <p:sldId id="271" r:id="rId13"/>
    <p:sldId id="263" r:id="rId14"/>
    <p:sldId id="272" r:id="rId15"/>
    <p:sldId id="26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2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C3117F-D52B-4BDC-83F9-EA0B6F9812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208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20ABC-EB5F-4BE5-8E85-38C9D9821C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328A9-B316-416A-90C8-98DFA122DA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6E9FE-DD79-49C5-A769-2402C7D9ED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952E4-CEB1-4FE9-BD08-9E5BD9016D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928D8-15D4-4D4C-A8D5-C0578F3877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C7EB5-EDA2-4CAB-82DE-A93F48C49C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AF246-285A-4645-B9EB-D10039EDF4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82D70-BBA0-4238-9AAA-E17AAAF553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E0B02-9D6E-494A-84D0-7583208BB8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7DBAD-05F5-47AC-BCFA-76334F13E1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B3B48-1052-41DA-A00A-CF9F924911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8B2E069-D934-494D-B280-02489CC7DB8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A2%D1%80%D0%BE%D1%82%D0%B8%D0%BB%D0%BE%D0%B2%D1%8B%D0%B9_%D1%8D%D0%BA%D0%B2%D0%B8%D0%B2%D0%B0%D0%BB%D0%B5%D0%BD%D1%82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6;&#1073;&#1088;&#1086;%20&#1080;%20&#1079;&#1083;&#1086;\Esli_dobryj_ty_to_vsegda_legko(1)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480" y="2285992"/>
            <a:ext cx="585791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6600"/>
                </a:solidFill>
              </a:rPr>
              <a:t>Добро и  зло</a:t>
            </a:r>
            <a:endParaRPr lang="ru-RU" sz="6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28604"/>
            <a:ext cx="828680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В истории человечества было много случаев, когда людей убивали за то, что у них другой цвет кожи, другое вероисповедание. И это не считалось </a:t>
            </a:r>
            <a:r>
              <a:rPr lang="ru-RU" sz="2000" dirty="0" smtClean="0">
                <a:solidFill>
                  <a:srgbClr val="006600"/>
                </a:solidFill>
              </a:rPr>
              <a:t>злом</a:t>
            </a:r>
            <a:endParaRPr lang="ru-RU" sz="2000" dirty="0">
              <a:solidFill>
                <a:srgbClr val="006600"/>
              </a:solidFill>
            </a:endParaRPr>
          </a:p>
        </p:txBody>
      </p:sp>
      <p:pic>
        <p:nvPicPr>
          <p:cNvPr id="5122" name="Picture 2" descr="C:\Documents and Settings\Admin\Рабочий стол\негры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3695701" cy="462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Documents and Settings\Admin\Рабочий стол\вероисповед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357562"/>
            <a:ext cx="4361041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42968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Шло время. Менялось общество и люди стали задумываться как сделать свою жизнь и жизнь общества лучше и учились </a:t>
            </a:r>
            <a:r>
              <a:rPr lang="ru-RU" dirty="0" smtClean="0">
                <a:solidFill>
                  <a:srgbClr val="006600"/>
                </a:solidFill>
              </a:rPr>
              <a:t>этому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6147" name="Picture 3" descr="C:\Documents and Settings\Admin\Рабочий стол\забот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618462"/>
            <a:ext cx="4143404" cy="2791865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Рабочий стол\дет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500438"/>
            <a:ext cx="3758234" cy="293803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1142984"/>
            <a:ext cx="2857520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В современном мире зло, насилие, убийство считается аморальным, то есть безнравственным. Это называют нравственным </a:t>
            </a:r>
            <a:r>
              <a:rPr lang="ru-RU" dirty="0" smtClean="0">
                <a:solidFill>
                  <a:srgbClr val="006600"/>
                </a:solidFill>
              </a:rPr>
              <a:t>прогрессом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1214422"/>
            <a:ext cx="3357586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Сегодня люди знают, что нельзя никого держать в рабстве и заставлять работать без оплаты, что нужно заботиться о стариках, слабых, </a:t>
            </a:r>
            <a:r>
              <a:rPr lang="ru-RU" dirty="0" smtClean="0">
                <a:solidFill>
                  <a:srgbClr val="006600"/>
                </a:solidFill>
              </a:rPr>
              <a:t>больных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Acy;&amp;vcy;&amp;tcy;&amp;ocy;&amp;bcy;&amp;ucy;&amp;scy; &amp;pcy;&amp;ocy;&amp;scy;&amp;lcy;&amp;iecy; &amp;vcy;&amp;zcy;&amp;rcy;&amp;ycy;&amp;v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071810"/>
            <a:ext cx="2857500" cy="1609726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0/0d/Krest_poklonnyi_terakt.JPG/220px-Krest_poklonnyi_terak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214554"/>
            <a:ext cx="2095500" cy="3143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72132" y="5572140"/>
            <a:ext cx="321467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  <a:cs typeface="Times New Roman" pitchFamily="18" charset="0"/>
              </a:rPr>
              <a:t>Поклонный крест в память о погибших на месте трагедии</a:t>
            </a:r>
            <a:endParaRPr lang="ru-RU" dirty="0">
              <a:solidFill>
                <a:srgbClr val="006600"/>
              </a:solidFill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71472" y="242809"/>
            <a:ext cx="8072494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21 октября 2013 года в городе Волгограде в автобусе № 29 произошел взрыв.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Причиной взрыва стала детонация взрывного устройства, изготовленного из двух тротиловых шашек и двух гранат, начинённых поражающими элементами — шурупами и металлической стружкой. Мощность взрыва составила 500—600 г в </a:t>
            </a: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  <a:hlinkClick r:id="rId4" tooltip="Тротиловый эквивалент"/>
              </a:rPr>
              <a:t>тротиловом </a:t>
            </a: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  <a:hlinkClick r:id="rId4" tooltip="Тротиловый эквивалент"/>
              </a:rPr>
              <a:t>эквиваленте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5000636"/>
            <a:ext cx="307183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  <a:cs typeface="Times New Roman" pitchFamily="18" charset="0"/>
              </a:rPr>
              <a:t>Автобус после взрыва</a:t>
            </a:r>
            <a:endParaRPr lang="ru-RU" dirty="0">
              <a:solidFill>
                <a:srgbClr val="0066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де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4643470" cy="5556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20072" y="1057897"/>
            <a:ext cx="3714776" cy="44012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10 декабря 1948 года Организация Объединенных Наций приняла главный документ  современности – Всеобщую Декларацию прав человека. Статья 1 Декларации  гласит – Все люди рождаются свободными и равными в своём достоинстве и правах. Они наделены разумом и совестью и должны поступать в отношении друг  друга в духе </a:t>
            </a:r>
            <a:r>
              <a:rPr lang="ru-RU" sz="2000" dirty="0" smtClean="0">
                <a:solidFill>
                  <a:srgbClr val="006600"/>
                </a:solidFill>
              </a:rPr>
              <a:t>братства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29058" y="285728"/>
            <a:ext cx="4572000" cy="31393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6600"/>
                </a:solidFill>
                <a:latin typeface="+mn-lt"/>
              </a:rPr>
              <a:t>20 ноября 1989 г. Конвенция о правах ребенка была единогласно принята Генеральной Ассамблеей ООН. Через год она была ратифицирована нашей страной.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  <a:latin typeface="+mn-lt"/>
              </a:rPr>
              <a:t>Эта Конвенция является наиболее полным документом, в котором права ребенка приобретают силу норм международного права. </a:t>
            </a:r>
            <a:r>
              <a:rPr lang="ru-RU" b="1" dirty="0" smtClean="0">
                <a:solidFill>
                  <a:srgbClr val="006600"/>
                </a:solidFill>
                <a:latin typeface="+mn-lt"/>
              </a:rPr>
              <a:t>Она </a:t>
            </a:r>
            <a:r>
              <a:rPr lang="ru-RU" b="1" dirty="0">
                <a:solidFill>
                  <a:srgbClr val="006600"/>
                </a:solidFill>
                <a:latin typeface="+mn-lt"/>
              </a:rPr>
              <a:t>призвана создать благополучные условия для развития </a:t>
            </a:r>
            <a:r>
              <a:rPr lang="ru-RU" b="1" dirty="0" smtClean="0">
                <a:solidFill>
                  <a:srgbClr val="006600"/>
                </a:solidFill>
                <a:latin typeface="+mn-lt"/>
              </a:rPr>
              <a:t>детей</a:t>
            </a:r>
            <a:endParaRPr lang="ru-RU" b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7174" name="Picture 6" descr="317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214314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3643314"/>
            <a:ext cx="8429684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Статья 1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Все люди рождены свободными и равными в своих правах. Все люди наделены разумом и должны относиться друг к другу по-братски.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Статья 2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Каждый человек должен обладать всеми правами и свободами, провозглашенными данной Декларацией, независимо от: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- национальности, языка, расы, пола, религии;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- социального происхождения, политических убеждений, богатства или бедности;</a:t>
            </a:r>
          </a:p>
          <a:p>
            <a:pPr marL="342900" indent="-342900" algn="ctr"/>
            <a:r>
              <a:rPr lang="ru-RU" b="1" dirty="0" smtClean="0">
                <a:solidFill>
                  <a:srgbClr val="006600"/>
                </a:solidFill>
                <a:latin typeface="+mn-lt"/>
              </a:rPr>
              <a:t>- величины и мирового значения его </a:t>
            </a:r>
            <a:r>
              <a:rPr lang="ru-RU" b="1" dirty="0" smtClean="0">
                <a:solidFill>
                  <a:srgbClr val="006600"/>
                </a:solidFill>
                <a:latin typeface="+mn-lt"/>
              </a:rPr>
              <a:t>страны</a:t>
            </a:r>
            <a:endParaRPr lang="ru-RU" b="1" dirty="0">
              <a:solidFill>
                <a:srgbClr val="0066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84666"/>
            <a:ext cx="778674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Выбери верный </a:t>
            </a:r>
            <a:r>
              <a:rPr lang="ru-RU" b="1" dirty="0" smtClean="0">
                <a:solidFill>
                  <a:srgbClr val="006600"/>
                </a:solidFill>
              </a:rPr>
              <a:t>ответ: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877" y="764704"/>
            <a:ext cx="5857916" cy="13542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С чем связано нравственное развитие общества: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Поменялась техника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Изменилась природа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Изменились поступки людей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Изменились условия жизни</a:t>
            </a:r>
            <a:endParaRPr lang="ru-RU" sz="1600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53" y="2276872"/>
            <a:ext cx="8001056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Что осознали люди в связи с нравственным развитием общества: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Нельзя держать людей в рабстве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rgbClr val="006600"/>
                </a:solidFill>
              </a:rPr>
              <a:t>Н</a:t>
            </a:r>
            <a:r>
              <a:rPr lang="ru-RU" sz="1600" dirty="0" smtClean="0">
                <a:solidFill>
                  <a:srgbClr val="006600"/>
                </a:solidFill>
              </a:rPr>
              <a:t>ельзя </a:t>
            </a:r>
            <a:r>
              <a:rPr lang="ru-RU" sz="1600" dirty="0" smtClean="0">
                <a:solidFill>
                  <a:srgbClr val="006600"/>
                </a:solidFill>
              </a:rPr>
              <a:t>унижать  людей за их цвет кожи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6600"/>
                </a:solidFill>
              </a:rPr>
              <a:t>Нельзя </a:t>
            </a:r>
            <a:r>
              <a:rPr lang="ru-RU" sz="1600" dirty="0" smtClean="0">
                <a:solidFill>
                  <a:srgbClr val="006600"/>
                </a:solidFill>
              </a:rPr>
              <a:t>заставлять работать без оплаты труда</a:t>
            </a:r>
            <a:endParaRPr lang="ru-RU" sz="1600" dirty="0">
              <a:solidFill>
                <a:srgbClr val="00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750410"/>
            <a:ext cx="5643602" cy="14157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Что такое аморальный поступок:</a:t>
            </a:r>
          </a:p>
          <a:p>
            <a:r>
              <a:rPr lang="ru-RU" dirty="0" smtClean="0">
                <a:solidFill>
                  <a:srgbClr val="006600"/>
                </a:solidFill>
              </a:rPr>
              <a:t>1. </a:t>
            </a:r>
            <a:r>
              <a:rPr lang="ru-RU" sz="1600" dirty="0" smtClean="0">
                <a:solidFill>
                  <a:srgbClr val="006600"/>
                </a:solidFill>
              </a:rPr>
              <a:t>Подумать плохо о друге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2. Промолчать при встрече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3. Забыть дома тетрадь с домашним заданием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4. Не заботиться о пожилых родственниках </a:t>
            </a:r>
            <a:endParaRPr lang="ru-RU" sz="1600" dirty="0">
              <a:solidFill>
                <a:srgbClr val="00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4105" y="5373216"/>
            <a:ext cx="5143536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Знания о добре и зле помогают людям: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1</a:t>
            </a:r>
            <a:r>
              <a:rPr lang="ru-RU" sz="1600" dirty="0" smtClean="0">
                <a:solidFill>
                  <a:srgbClr val="006600"/>
                </a:solidFill>
              </a:rPr>
              <a:t>. Проявлять </a:t>
            </a:r>
            <a:r>
              <a:rPr lang="ru-RU" sz="1600" dirty="0" smtClean="0">
                <a:solidFill>
                  <a:srgbClr val="006600"/>
                </a:solidFill>
              </a:rPr>
              <a:t>заботу о  близких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2. Жить в мире</a:t>
            </a:r>
          </a:p>
          <a:p>
            <a:r>
              <a:rPr lang="ru-RU" sz="1600" dirty="0" smtClean="0">
                <a:solidFill>
                  <a:srgbClr val="006600"/>
                </a:solidFill>
              </a:rPr>
              <a:t>3</a:t>
            </a:r>
            <a:r>
              <a:rPr lang="ru-RU" sz="1600" dirty="0" smtClean="0">
                <a:solidFill>
                  <a:srgbClr val="006600"/>
                </a:solidFill>
              </a:rPr>
              <a:t>. Дружить</a:t>
            </a:r>
            <a:endParaRPr lang="ru-RU" dirty="0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li_dobryj_ty_to_vsegda_legko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00768"/>
            <a:ext cx="304800" cy="304800"/>
          </a:xfrm>
          <a:prstGeom prst="rect">
            <a:avLst/>
          </a:prstGeom>
        </p:spPr>
      </p:pic>
      <p:pic>
        <p:nvPicPr>
          <p:cNvPr id="15362" name="Picture 2" descr="C:\Documents and Settings\Admin\Рабочий стол\лео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142984"/>
            <a:ext cx="4465626" cy="3349220"/>
          </a:xfrm>
          <a:prstGeom prst="rect">
            <a:avLst/>
          </a:prstGeom>
          <a:noFill/>
        </p:spPr>
      </p:pic>
      <p:pic>
        <p:nvPicPr>
          <p:cNvPr id="15363" name="Picture 3" descr="C:\Documents and Settings\Admin\Рабочий стол\лео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785794"/>
            <a:ext cx="3500462" cy="4398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67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для презентации\Pic11-15-13_082114.jpg"/>
          <p:cNvPicPr>
            <a:picLocks noChangeAspect="1" noChangeArrowheads="1"/>
          </p:cNvPicPr>
          <p:nvPr/>
        </p:nvPicPr>
        <p:blipFill>
          <a:blip r:embed="rId2" cstate="print"/>
          <a:srcRect l="20354" t="885" r="2655"/>
          <a:stretch>
            <a:fillRect/>
          </a:stretch>
        </p:blipFill>
        <p:spPr bwMode="auto">
          <a:xfrm>
            <a:off x="214282" y="857232"/>
            <a:ext cx="3000396" cy="2896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14348" y="357166"/>
            <a:ext cx="7358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Представление четвероклассников о добре и зле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Admin\Рабочий стол\для презентации\Pic11-15-13_082230.jpg"/>
          <p:cNvPicPr>
            <a:picLocks noChangeAspect="1" noChangeArrowheads="1"/>
          </p:cNvPicPr>
          <p:nvPr/>
        </p:nvPicPr>
        <p:blipFill>
          <a:blip r:embed="rId3" cstate="print"/>
          <a:srcRect l="4286" t="1905" r="21429" b="8572"/>
          <a:stretch>
            <a:fillRect/>
          </a:stretch>
        </p:blipFill>
        <p:spPr bwMode="auto">
          <a:xfrm>
            <a:off x="6005287" y="1000108"/>
            <a:ext cx="3138713" cy="2836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Documents and Settings\Admin\Рабочий стол\для презентации\Pic11-15-13_094538.jpg"/>
          <p:cNvPicPr>
            <a:picLocks noChangeAspect="1" noChangeArrowheads="1"/>
          </p:cNvPicPr>
          <p:nvPr/>
        </p:nvPicPr>
        <p:blipFill>
          <a:blip r:embed="rId4" cstate="print"/>
          <a:srcRect l="4878" r="12805" b="4878"/>
          <a:stretch>
            <a:fillRect/>
          </a:stretch>
        </p:blipFill>
        <p:spPr bwMode="auto">
          <a:xfrm>
            <a:off x="2928926" y="4071919"/>
            <a:ext cx="3214710" cy="2786081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для презентации\Pic11-15-13_094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400000">
            <a:off x="3202772" y="1297766"/>
            <a:ext cx="2952772" cy="2214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86380" y="5429264"/>
            <a:ext cx="328614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Доброе дело </a:t>
            </a:r>
            <a:r>
              <a:rPr lang="ru-RU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себя хвалит</a:t>
            </a: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93017"/>
            <a:ext cx="2214578" cy="1607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86380" y="3429000"/>
            <a:ext cx="2714644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Доброе слово и кошке приятно</a:t>
            </a:r>
            <a:endParaRPr lang="ru-RU" sz="2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143248"/>
            <a:ext cx="228601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C:\Documents and Settings\Admin\Рабочий стол\fbe1c3ebe2d7.jpg"/>
          <p:cNvPicPr>
            <a:picLocks noChangeAspect="1" noChangeArrowheads="1"/>
          </p:cNvPicPr>
          <p:nvPr/>
        </p:nvPicPr>
        <p:blipFill>
          <a:blip r:embed="rId4" cstate="print"/>
          <a:srcRect l="9663" t="8798" r="10109" b="25025"/>
          <a:stretch>
            <a:fillRect/>
          </a:stretch>
        </p:blipFill>
        <p:spPr bwMode="auto">
          <a:xfrm>
            <a:off x="1071538" y="5072074"/>
            <a:ext cx="2276161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143504" y="1857364"/>
            <a:ext cx="292895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Худо тому, кто добра не делает никому</a:t>
            </a:r>
            <a:endParaRPr lang="ru-RU" sz="2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285728"/>
            <a:ext cx="600079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Соотнеси пословицу с картинкой. 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Объясни смысл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428992" y="2143116"/>
            <a:ext cx="1857388" cy="351832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3"/>
            <a:endCxn id="5" idx="1"/>
          </p:cNvCxnSpPr>
          <p:nvPr/>
        </p:nvCxnSpPr>
        <p:spPr>
          <a:xfrm flipV="1">
            <a:off x="3357554" y="3782943"/>
            <a:ext cx="1928826" cy="21756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6386" idx="3"/>
            <a:endCxn id="8" idx="1"/>
          </p:cNvCxnSpPr>
          <p:nvPr/>
        </p:nvCxnSpPr>
        <p:spPr>
          <a:xfrm flipV="1">
            <a:off x="3347699" y="2211307"/>
            <a:ext cx="1795805" cy="361086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Admin\Рабочий стол\для презентации\Pic11-15-13_083234.jpg"/>
          <p:cNvPicPr>
            <a:picLocks noChangeAspect="1" noChangeArrowheads="1"/>
          </p:cNvPicPr>
          <p:nvPr/>
        </p:nvPicPr>
        <p:blipFill>
          <a:blip r:embed="rId2" cstate="print"/>
          <a:srcRect l="11310" t="66667" r="17262"/>
          <a:stretch>
            <a:fillRect/>
          </a:stretch>
        </p:blipFill>
        <p:spPr bwMode="auto">
          <a:xfrm rot="-60000">
            <a:off x="3714744" y="203574"/>
            <a:ext cx="5143535" cy="1368038"/>
          </a:xfrm>
          <a:prstGeom prst="rect">
            <a:avLst/>
          </a:prstGeom>
          <a:noFill/>
        </p:spPr>
      </p:pic>
      <p:pic>
        <p:nvPicPr>
          <p:cNvPr id="17412" name="Picture 4" descr="C:\Documents and Settings\Admin\Рабочий стол\для презентации\Pic11-15-13_083634.jpg"/>
          <p:cNvPicPr>
            <a:picLocks noChangeAspect="1" noChangeArrowheads="1"/>
          </p:cNvPicPr>
          <p:nvPr/>
        </p:nvPicPr>
        <p:blipFill>
          <a:blip r:embed="rId3" cstate="print"/>
          <a:srcRect l="18889" r="1111"/>
          <a:stretch>
            <a:fillRect/>
          </a:stretch>
        </p:blipFill>
        <p:spPr bwMode="auto">
          <a:xfrm>
            <a:off x="3714744" y="1571612"/>
            <a:ext cx="5143536" cy="4822065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баба яг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429000"/>
            <a:ext cx="2108261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C:\Documents and Settings\Admin\Рабочий стол\добро и зло\коще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6124"/>
            <a:ext cx="228601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Admin\Рабочий стол\змей горыныч.jpg"/>
          <p:cNvPicPr>
            <a:picLocks noChangeAspect="1" noChangeArrowheads="1"/>
          </p:cNvPicPr>
          <p:nvPr/>
        </p:nvPicPr>
        <p:blipFill>
          <a:blip r:embed="rId6" cstate="print"/>
          <a:srcRect l="21888" r="28081" b="5556"/>
          <a:stretch>
            <a:fillRect/>
          </a:stretch>
        </p:blipFill>
        <p:spPr bwMode="auto">
          <a:xfrm>
            <a:off x="1571604" y="5143512"/>
            <a:ext cx="1428760" cy="151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Admin\Рабочий стол\иван царевич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480000">
            <a:off x="88501" y="171104"/>
            <a:ext cx="2560320" cy="145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Documents and Settings\Admin\Рабочий стол\илья муромец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20000">
            <a:off x="1085210" y="1735478"/>
            <a:ext cx="2785049" cy="1567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85818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 сегодня мы поговорим о том, как менялись представления о добре и зле в ходе истории развития </a:t>
            </a:r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человечества </a:t>
            </a:r>
            <a:endParaRPr lang="ru-RU" sz="32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жертв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428736"/>
            <a:ext cx="4973638" cy="3200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85852" y="285728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Жертвоприношения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26" y="1039072"/>
            <a:ext cx="321471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В древности существовал обычай приносить в жертву богам не только плоды и животных, но и людей. И это не считалось злом. Наоборот, люди думали, что делают хорошо, ведь они пытались задобрить богов, которые потом помогут им вырастить богатый урожай, или удачно </a:t>
            </a:r>
            <a:r>
              <a:rPr lang="ru-RU" sz="2000" b="1" dirty="0" smtClean="0">
                <a:solidFill>
                  <a:srgbClr val="006600"/>
                </a:solidFill>
              </a:rPr>
              <a:t>поохотиться</a:t>
            </a:r>
            <a:endParaRPr lang="ru-RU" sz="2000" b="1" dirty="0">
              <a:solidFill>
                <a:srgbClr val="006600"/>
              </a:solidFill>
            </a:endParaRPr>
          </a:p>
        </p:txBody>
      </p:sp>
      <p:pic>
        <p:nvPicPr>
          <p:cNvPr id="2055" name="Picture 7" descr="C:\Documents and Settings\Admin\Рабочий стол\iжертва3.jpg"/>
          <p:cNvPicPr>
            <a:picLocks noChangeAspect="1" noChangeArrowheads="1"/>
          </p:cNvPicPr>
          <p:nvPr/>
        </p:nvPicPr>
        <p:blipFill>
          <a:blip r:embed="rId3" cstate="print"/>
          <a:srcRect l="3779" t="32143" r="5345" b="1786"/>
          <a:stretch>
            <a:fillRect/>
          </a:stretch>
        </p:blipFill>
        <p:spPr bwMode="auto">
          <a:xfrm>
            <a:off x="3666475" y="1428736"/>
            <a:ext cx="5382950" cy="3214710"/>
          </a:xfrm>
          <a:prstGeom prst="rect">
            <a:avLst/>
          </a:prstGeom>
          <a:noFill/>
        </p:spPr>
      </p:pic>
      <p:pic>
        <p:nvPicPr>
          <p:cNvPr id="2057" name="Picture 9" descr="C:\Documents and Settings\Admin\Рабочий стол\жертва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286129"/>
            <a:ext cx="5470026" cy="3785945"/>
          </a:xfrm>
          <a:prstGeom prst="rect">
            <a:avLst/>
          </a:prstGeom>
          <a:noFill/>
        </p:spPr>
      </p:pic>
      <p:pic>
        <p:nvPicPr>
          <p:cNvPr id="2058" name="Picture 10" descr="C:\Documents and Settings\Admin\Рабочий стол\жертва5.jpg"/>
          <p:cNvPicPr>
            <a:picLocks noChangeAspect="1" noChangeArrowheads="1"/>
          </p:cNvPicPr>
          <p:nvPr/>
        </p:nvPicPr>
        <p:blipFill>
          <a:blip r:embed="rId5" cstate="print"/>
          <a:srcRect l="2742" r="16815" b="3582"/>
          <a:stretch>
            <a:fillRect/>
          </a:stretch>
        </p:blipFill>
        <p:spPr bwMode="auto">
          <a:xfrm>
            <a:off x="3500432" y="1214423"/>
            <a:ext cx="5565138" cy="385765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857620" y="5286388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Жрец совершает жертвоприношение вскрывая  грудь несчастной жертвы ритуальным каменным </a:t>
            </a:r>
            <a:r>
              <a:rPr lang="ru-RU" b="1" dirty="0" smtClean="0">
                <a:solidFill>
                  <a:srgbClr val="006600"/>
                </a:solidFill>
              </a:rPr>
              <a:t>топором</a:t>
            </a:r>
            <a:endParaRPr lang="ru-RU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4546" y="285728"/>
            <a:ext cx="535785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Рабство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124744"/>
            <a:ext cx="8429684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На протяжении многих тысяч лет в истории существовало рабство, когда одни люди полностью зависели от других. Рабовладельцы заставляли рабов работать на себя, плохо их кормили, могли вообще продать или даже </a:t>
            </a:r>
            <a:r>
              <a:rPr lang="ru-RU" sz="2000" b="1" dirty="0" smtClean="0">
                <a:solidFill>
                  <a:srgbClr val="006600"/>
                </a:solidFill>
              </a:rPr>
              <a:t>убить</a:t>
            </a:r>
            <a:endParaRPr lang="ru-RU" sz="2000" b="1" dirty="0">
              <a:solidFill>
                <a:srgbClr val="006600"/>
              </a:solidFill>
            </a:endParaRPr>
          </a:p>
        </p:txBody>
      </p:sp>
      <p:pic>
        <p:nvPicPr>
          <p:cNvPr id="2" name="Picture 2" descr="C:\Documents and Settings\Admin\Рабочий стол\рабы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445074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C:\Documents and Settings\Admin\Рабочий стол\рабы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272" y="2928934"/>
            <a:ext cx="4007999" cy="292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Admin\Рабочий стол\рабы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1" y="2928934"/>
            <a:ext cx="4579765" cy="3143272"/>
          </a:xfrm>
          <a:prstGeom prst="rect">
            <a:avLst/>
          </a:prstGeom>
          <a:noFill/>
        </p:spPr>
      </p:pic>
      <p:pic>
        <p:nvPicPr>
          <p:cNvPr id="3077" name="Picture 5" descr="C:\Documents and Settings\Admin\Рабочий стол\продаже люде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857496"/>
            <a:ext cx="4172794" cy="3221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910" y="285728"/>
            <a:ext cx="807249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В России сотни лет существовало крепостное право. Крестьяне, как вещь, принадлежали барину. Их могли обменять, подарить, отобрать детей. Нередко жестокие помещики издевались над крестьянами, наказывали их за любую </a:t>
            </a:r>
            <a:r>
              <a:rPr lang="ru-RU" dirty="0" smtClean="0">
                <a:solidFill>
                  <a:srgbClr val="006600"/>
                </a:solidFill>
              </a:rPr>
              <a:t>провинность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4098" name="Picture 2" descr="C:\Documents and Settings\Admin\Рабочий стол\продажа крепостны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714488"/>
            <a:ext cx="4744133" cy="3780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Documents and Settings\Admin\Рабочий стол\креп.право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71744"/>
            <a:ext cx="38100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596</Words>
  <Application>Microsoft Office PowerPoint</Application>
  <PresentationFormat>Экран (4:3)</PresentationFormat>
  <Paragraphs>51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Люсенька</dc:creator>
  <cp:lastModifiedBy>Нач школа</cp:lastModifiedBy>
  <cp:revision>41</cp:revision>
  <dcterms:created xsi:type="dcterms:W3CDTF">2009-09-06T13:49:53Z</dcterms:created>
  <dcterms:modified xsi:type="dcterms:W3CDTF">2014-01-21T11:54:11Z</dcterms:modified>
</cp:coreProperties>
</file>