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72" r:id="rId7"/>
    <p:sldId id="264" r:id="rId8"/>
    <p:sldId id="265" r:id="rId9"/>
    <p:sldId id="266" r:id="rId10"/>
    <p:sldId id="267" r:id="rId11"/>
    <p:sldId id="280" r:id="rId12"/>
    <p:sldId id="284" r:id="rId13"/>
    <p:sldId id="283" r:id="rId14"/>
    <p:sldId id="276" r:id="rId15"/>
    <p:sldId id="285" r:id="rId16"/>
    <p:sldId id="286" r:id="rId17"/>
    <p:sldId id="287" r:id="rId18"/>
    <p:sldId id="288" r:id="rId19"/>
    <p:sldId id="290" r:id="rId20"/>
    <p:sldId id="294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7E46C-2D31-407F-BF80-D9A6C6A1948C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E707F-66D3-4020-A085-27228DE40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E707F-66D3-4020-A085-27228DE40DF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069080" cy="45720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ЛИТЕРАТУРНО-МУЗЫКАЛЬНАЯ КОМПОЗИЦИЯ ПО ЛИРИКЕ                                                                                                 </a:t>
            </a:r>
            <a:br>
              <a:rPr lang="ru-RU" sz="2800" dirty="0" smtClean="0">
                <a:solidFill>
                  <a:srgbClr val="FFC000"/>
                </a:solidFill>
              </a:rPr>
            </a:br>
            <a:r>
              <a:rPr lang="ru-RU" sz="2800" dirty="0" smtClean="0">
                <a:solidFill>
                  <a:srgbClr val="FFC000"/>
                </a:solidFill>
              </a:rPr>
              <a:t>М.ЦВЕТАЕВОЙ      </a:t>
            </a:r>
            <a:r>
              <a:rPr lang="ru-RU" sz="2800" dirty="0" smtClean="0">
                <a:solidFill>
                  <a:srgbClr val="C00000"/>
                </a:solidFill>
              </a:rPr>
              <a:t> «КРАСНОЮ КИСТЬЮ РЯБИНА ЗАЖГЛАСЬ…»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64776" y="1250144"/>
            <a:ext cx="5357851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Максимилиан Волошин – один из лучших друзей Марины Ивановны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ЕМЭ 2008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37433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1\Desktop\CVET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66"/>
            <a:ext cx="30035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354700" cy="418795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solidFill>
                  <a:srgbClr val="C00000"/>
                </a:solidFill>
              </a:rPr>
              <a:t>Какой была Марина Цветаева?</a:t>
            </a:r>
            <a:endParaRPr lang="ru-RU" sz="1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7000" b="1" dirty="0" smtClean="0">
                <a:solidFill>
                  <a:srgbClr val="002060"/>
                </a:solidFill>
              </a:rPr>
              <a:t>   Небольшого роста со строгой и стройной осанкой. Золотисто-каштановые волосы, бледное лицо, глаза... зеленые, цвета винограда.</a:t>
            </a:r>
            <a:endParaRPr lang="ru-RU" sz="7000" dirty="0" smtClean="0">
              <a:solidFill>
                <a:srgbClr val="002060"/>
              </a:solidFill>
            </a:endParaRPr>
          </a:p>
          <a:p>
            <a:r>
              <a:rPr lang="ru-RU" sz="7000" b="1" dirty="0" smtClean="0">
                <a:solidFill>
                  <a:srgbClr val="002060"/>
                </a:solidFill>
              </a:rPr>
              <a:t>Черты лица и его контуры были очень точными и четкими. Ее голос был высоким, звонким и гибким. Стихи читала охотно, по первой просьбе, или предлагала сама: «Хотите я вам прочту стихи?»</a:t>
            </a:r>
            <a:endParaRPr lang="ru-RU" sz="7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Тагир\Desktop\Downloads\i2NC87heu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785794"/>
            <a:ext cx="4391039" cy="5283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3643338" cy="35004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«Волшебный фонарь» (1912г.) и «Из двух книг» (1913г.), изданные при содействии Сергея Эфрона.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photo.tsvetayeva.com/data/media/39/CVET1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049113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1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00108"/>
            <a:ext cx="4354832" cy="37181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" b="1" i="1" dirty="0" smtClean="0"/>
              <a:t>  </a:t>
            </a:r>
            <a:endParaRPr lang="ru-RU" sz="8000" b="1" i="1" dirty="0" smtClean="0"/>
          </a:p>
          <a:p>
            <a:pPr>
              <a:buNone/>
            </a:pPr>
            <a:r>
              <a:rPr lang="ru-RU" sz="9600" b="1" dirty="0" smtClean="0">
                <a:latin typeface="+mj-lt"/>
                <a:cs typeface="Aharoni" pitchFamily="2" charset="-79"/>
              </a:rPr>
              <a:t>   5 мая 1911 года </a:t>
            </a:r>
            <a:br>
              <a:rPr lang="ru-RU" sz="9600" b="1" dirty="0" smtClean="0">
                <a:latin typeface="+mj-lt"/>
                <a:cs typeface="Aharoni" pitchFamily="2" charset="-79"/>
              </a:rPr>
            </a:br>
            <a:r>
              <a:rPr lang="ru-RU" sz="9600" b="1" dirty="0" smtClean="0">
                <a:latin typeface="+mj-lt"/>
                <a:cs typeface="Aharoni" pitchFamily="2" charset="-79"/>
              </a:rPr>
              <a:t>в Коктебеле юная Марина  знакомится с Сергеем Эфроном.</a:t>
            </a:r>
            <a:endParaRPr lang="ru-RU" sz="9600" b="1" i="1" dirty="0" smtClean="0">
              <a:cs typeface="Aharoni" pitchFamily="2" charset="-79"/>
            </a:endParaRPr>
          </a:p>
          <a:p>
            <a:pPr>
              <a:buNone/>
            </a:pPr>
            <a:r>
              <a:rPr lang="ru-RU" sz="9600" b="1" i="1" dirty="0" smtClean="0">
                <a:cs typeface="Aharoni" pitchFamily="2" charset="-79"/>
              </a:rPr>
              <a:t>   Обвенчались Марина Цветаева и Сергей Эфрон 27 января 1912 года. Эфрон подарил любимой кольцо, на внутренней стороне которого была выгравирована дата свадьбы и имя Марина.</a:t>
            </a:r>
            <a:endParaRPr lang="ru-RU" sz="9600" b="1" dirty="0">
              <a:cs typeface="Aharoni" pitchFamily="2" charset="-79"/>
            </a:endParaRPr>
          </a:p>
        </p:txBody>
      </p:sp>
      <p:pic>
        <p:nvPicPr>
          <p:cNvPr id="2051" name="Picture 3" descr="http://t-smertina.narod.ru/litphoto/marina/cvetaeva/tsvetaeva_3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6680"/>
          <a:stretch>
            <a:fillRect/>
          </a:stretch>
        </p:blipFill>
        <p:spPr bwMode="auto">
          <a:xfrm>
            <a:off x="4714876" y="785794"/>
            <a:ext cx="3786214" cy="521497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Я с вызовом ношу его кольцо! </a:t>
            </a:r>
          </a:p>
          <a:p>
            <a:pPr>
              <a:buNone/>
            </a:pPr>
            <a:r>
              <a:rPr lang="ru-RU" sz="1800" b="1" dirty="0" smtClean="0"/>
              <a:t>Да, в Вечности - жена, не на бумаге!</a:t>
            </a:r>
          </a:p>
          <a:p>
            <a:pPr>
              <a:buNone/>
            </a:pPr>
            <a:r>
              <a:rPr lang="ru-RU" sz="1800" b="1" dirty="0" smtClean="0"/>
              <a:t>Чрезмерно узкое его лицо</a:t>
            </a:r>
          </a:p>
          <a:p>
            <a:pPr>
              <a:buNone/>
            </a:pPr>
            <a:r>
              <a:rPr lang="ru-RU" sz="1800" b="1" dirty="0" smtClean="0"/>
              <a:t> Подобно шпаге. </a:t>
            </a:r>
          </a:p>
          <a:p>
            <a:pPr>
              <a:buNone/>
            </a:pPr>
            <a:r>
              <a:rPr lang="ru-RU" sz="1800" b="1" dirty="0" smtClean="0"/>
              <a:t>Безмолвен рот его, углами вниз.</a:t>
            </a:r>
          </a:p>
          <a:p>
            <a:pPr>
              <a:buNone/>
            </a:pPr>
            <a:r>
              <a:rPr lang="ru-RU" sz="1800" b="1" dirty="0" smtClean="0"/>
              <a:t> Мучительно-великолепны брови. </a:t>
            </a:r>
          </a:p>
          <a:p>
            <a:pPr>
              <a:buNone/>
            </a:pPr>
            <a:r>
              <a:rPr lang="ru-RU" sz="1800" b="1" dirty="0" smtClean="0"/>
              <a:t>В его лице трагически слились </a:t>
            </a:r>
          </a:p>
          <a:p>
            <a:pPr>
              <a:buNone/>
            </a:pPr>
            <a:r>
              <a:rPr lang="ru-RU" sz="1800" b="1" dirty="0" smtClean="0"/>
              <a:t>Две древних крови.</a:t>
            </a:r>
          </a:p>
          <a:p>
            <a:pPr>
              <a:buNone/>
            </a:pPr>
            <a:r>
              <a:rPr lang="ru-RU" sz="1800" b="1" dirty="0" smtClean="0"/>
              <a:t> </a:t>
            </a:r>
          </a:p>
        </p:txBody>
      </p:sp>
      <p:pic>
        <p:nvPicPr>
          <p:cNvPr id="5122" name="Picture 2" descr="C:\Users\Тагир\Desktop\Downloads\262052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357562"/>
            <a:ext cx="3476631" cy="2610634"/>
          </a:xfrm>
          <a:prstGeom prst="rect">
            <a:avLst/>
          </a:prstGeom>
          <a:noFill/>
        </p:spPr>
      </p:pic>
      <p:pic>
        <p:nvPicPr>
          <p:cNvPr id="9" name="Picture 2" descr="C:\Users\1\Documents\работа\Литература\11\11\Цветаева\генеалогическое древо Цветаевой\Pix\Efr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14942" y="1428736"/>
            <a:ext cx="3428992" cy="4566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8200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85794"/>
            <a:ext cx="818388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Продолговатый и твердый овал, </a:t>
            </a:r>
          </a:p>
          <a:p>
            <a:pPr>
              <a:buNone/>
            </a:pPr>
            <a:r>
              <a:rPr lang="ru-RU" sz="2400" b="1" dirty="0" smtClean="0"/>
              <a:t>Черного платья раструбы... </a:t>
            </a:r>
          </a:p>
          <a:p>
            <a:pPr>
              <a:buNone/>
            </a:pPr>
            <a:r>
              <a:rPr lang="ru-RU" sz="2400" b="1" dirty="0" smtClean="0"/>
              <a:t>Юная бабушка! </a:t>
            </a:r>
          </a:p>
          <a:p>
            <a:pPr>
              <a:buNone/>
            </a:pPr>
            <a:r>
              <a:rPr lang="ru-RU" sz="2400" b="1" dirty="0" smtClean="0"/>
              <a:t>Кто целовал Ваши надменные губы?..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…День был невинен, и ветер был свеж,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Темные звезды погасли.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Бабушка! Этот жестокий мятеж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В сердце моем - не от вас ли?...</a:t>
            </a:r>
          </a:p>
          <a:p>
            <a:pPr>
              <a:buNone/>
            </a:pPr>
            <a:r>
              <a:rPr lang="ru-RU" sz="2400" b="1" i="1" dirty="0" smtClean="0"/>
              <a:t>                                  («Бабушке»)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000" b="1" dirty="0" smtClean="0"/>
              <a:t>   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900" b="1" i="1" dirty="0" smtClean="0"/>
              <a:t>Стихи Марины Цветаевой</a:t>
            </a:r>
          </a:p>
          <a:p>
            <a:pPr>
              <a:buNone/>
            </a:pPr>
            <a:r>
              <a:rPr lang="ru-RU" sz="2900" b="1" i="1" dirty="0" smtClean="0"/>
              <a:t> мелодичны, задушевны </a:t>
            </a:r>
          </a:p>
          <a:p>
            <a:pPr>
              <a:buNone/>
            </a:pPr>
            <a:r>
              <a:rPr lang="ru-RU" sz="2900" b="1" i="1" dirty="0" smtClean="0"/>
              <a:t>и чарующи, к ним постоянно</a:t>
            </a:r>
          </a:p>
          <a:p>
            <a:pPr>
              <a:buNone/>
            </a:pPr>
            <a:r>
              <a:rPr lang="ru-RU" sz="2900" b="1" i="1" dirty="0" smtClean="0"/>
              <a:t> обращаются композиторы,</a:t>
            </a:r>
          </a:p>
          <a:p>
            <a:pPr>
              <a:buNone/>
            </a:pPr>
            <a:r>
              <a:rPr lang="ru-RU" sz="2900" b="1" i="1" dirty="0" smtClean="0"/>
              <a:t> и тогда они превращаются </a:t>
            </a:r>
          </a:p>
          <a:p>
            <a:pPr>
              <a:buNone/>
            </a:pPr>
            <a:r>
              <a:rPr lang="ru-RU" sz="2900" b="1" i="1" dirty="0" smtClean="0"/>
              <a:t>в удивительные по красоте </a:t>
            </a:r>
          </a:p>
          <a:p>
            <a:pPr>
              <a:buNone/>
            </a:pPr>
            <a:r>
              <a:rPr lang="ru-RU" sz="2900" b="1" i="1" dirty="0" smtClean="0"/>
              <a:t>романсы…</a:t>
            </a:r>
          </a:p>
          <a:p>
            <a:endParaRPr lang="ru-RU" sz="2900" b="1" i="1" dirty="0" smtClean="0"/>
          </a:p>
          <a:p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endParaRPr lang="ru-RU" sz="2000" b="1" dirty="0" smtClean="0"/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 </a:t>
            </a:r>
            <a:r>
              <a:rPr lang="ru-RU" sz="2900" b="1" i="1" dirty="0" smtClean="0">
                <a:solidFill>
                  <a:srgbClr val="002060"/>
                </a:solidFill>
              </a:rPr>
              <a:t>Мне нравится, что вы больны не мной,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Мне нравится, что я больна не вами,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Что никогда тяжелый шар земной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Не уплывет под нашими ногами.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Мне нравится, что можно быть смешной,</a:t>
            </a: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 Распущенной, и не играть словами,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 И не краснеть удушливой волной,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900" b="1" i="1" dirty="0" smtClean="0">
                <a:solidFill>
                  <a:srgbClr val="002060"/>
                </a:solidFill>
              </a:rPr>
              <a:t>    Слегка соприкоснувшись рукавами... 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endParaRPr lang="ru-RU" sz="2600" b="1" dirty="0">
              <a:solidFill>
                <a:srgbClr val="002060"/>
              </a:solidFill>
            </a:endParaRPr>
          </a:p>
        </p:txBody>
      </p:sp>
      <p:pic>
        <p:nvPicPr>
          <p:cNvPr id="39937" name="Picture 1" descr="C:\Users\Тагир\Desktop\Downloads\classical_gui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386903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4926336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Цветаева и Пушкин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069080" cy="46845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   Стремительно и властно в жизнь Марины Цветаевой вошел Пушкин и стал постоянной духовной опорой этой гордой, тонко и мятежной души. Пушкинскую «Капитанскую дочку» Цветаева перечитывала много раз, а стихотворение «К морю» стало ее любимым.</a:t>
            </a:r>
          </a:p>
          <a:p>
            <a:pPr>
              <a:buNone/>
            </a:pPr>
            <a:r>
              <a:rPr lang="ru-RU" sz="2000" b="1" smtClean="0"/>
              <a:t>   Великому </a:t>
            </a:r>
            <a:r>
              <a:rPr lang="ru-RU" sz="2000" b="1" dirty="0" smtClean="0"/>
              <a:t>русскому поэту Пушкину Цветаева посвятила цикл стихотворений «Стихи к Пушкину». </a:t>
            </a:r>
          </a:p>
          <a:p>
            <a:endParaRPr lang="ru-RU" dirty="0"/>
          </a:p>
        </p:txBody>
      </p:sp>
      <p:pic>
        <p:nvPicPr>
          <p:cNvPr id="47106" name="Picture 2" descr="C:\Users\Тагир\Desktop\Downloads\pushk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71480"/>
            <a:ext cx="371477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Цветаева и Блок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Имя твое - птица в руке,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Имя твое - льдинка на языке.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Одно-единственное движенье губ.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Имя твое - пять букв.                                  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400" b="1" i="1" dirty="0" smtClean="0"/>
              <a:t>    «Стихи к Блоку»</a:t>
            </a:r>
            <a:endParaRPr lang="ru-RU" sz="2400" i="1" dirty="0" smtClean="0"/>
          </a:p>
          <a:p>
            <a:endParaRPr lang="ru-RU" dirty="0"/>
          </a:p>
        </p:txBody>
      </p:sp>
      <p:pic>
        <p:nvPicPr>
          <p:cNvPr id="1026" name="Picture 2" descr="C:\Users\Тагир\Desktop\Downloads\4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14620"/>
            <a:ext cx="4357718" cy="3609643"/>
          </a:xfrm>
          <a:prstGeom prst="rect">
            <a:avLst/>
          </a:prstGeom>
          <a:noFill/>
        </p:spPr>
      </p:pic>
      <p:pic>
        <p:nvPicPr>
          <p:cNvPr id="6" name="Picture 2" descr="C:\Users\Тагир\Desktop\Downloads\4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10" y="2867020"/>
            <a:ext cx="4357718" cy="3609643"/>
          </a:xfrm>
          <a:prstGeom prst="rect">
            <a:avLst/>
          </a:prstGeom>
          <a:noFill/>
        </p:spPr>
      </p:pic>
      <p:pic>
        <p:nvPicPr>
          <p:cNvPr id="7" name="Picture 2" descr="C:\Users\Тагир\Desktop\Downloads\4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928934"/>
            <a:ext cx="4357718" cy="360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714752"/>
            <a:ext cx="7500990" cy="235745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 </a:t>
            </a:r>
            <a:r>
              <a:rPr lang="ru-RU" sz="2700" i="1" dirty="0" smtClean="0"/>
              <a:t>Чтобы помнил не часочек, не годок -</a:t>
            </a:r>
            <a:br>
              <a:rPr lang="ru-RU" sz="2700" i="1" dirty="0" smtClean="0"/>
            </a:br>
            <a:r>
              <a:rPr lang="ru-RU" sz="2700" i="1" dirty="0" smtClean="0"/>
              <a:t>Подарю тебе, дружочек, гребешок.</a:t>
            </a:r>
            <a:br>
              <a:rPr lang="ru-RU" sz="2700" i="1" dirty="0" smtClean="0"/>
            </a:br>
            <a:r>
              <a:rPr lang="ru-RU" sz="2700" i="1" dirty="0" smtClean="0"/>
              <a:t>Чтобы помнили подружек </a:t>
            </a:r>
            <a:r>
              <a:rPr lang="ru-RU" sz="2700" i="1" dirty="0" err="1" smtClean="0"/>
              <a:t>мил-дружки</a:t>
            </a:r>
            <a:r>
              <a:rPr lang="ru-RU" sz="2700" i="1" dirty="0" smtClean="0"/>
              <a:t> -</a:t>
            </a:r>
            <a:br>
              <a:rPr lang="ru-RU" sz="2700" i="1" dirty="0" smtClean="0"/>
            </a:br>
            <a:r>
              <a:rPr lang="ru-RU" sz="2700" i="1" dirty="0" smtClean="0"/>
              <a:t>Есть на свете золотые гребешки</a:t>
            </a:r>
            <a:r>
              <a:rPr lang="ru-RU" sz="2700" i="1" dirty="0" smtClean="0"/>
              <a:t>.</a:t>
            </a:r>
            <a:br>
              <a:rPr lang="ru-RU" sz="2700" i="1" dirty="0" smtClean="0"/>
            </a:br>
            <a:r>
              <a:rPr lang="ru-RU" sz="2700" i="1" dirty="0" smtClean="0"/>
              <a:t> </a:t>
            </a:r>
            <a:r>
              <a:rPr lang="ru-RU" sz="2700" i="1" dirty="0" smtClean="0"/>
              <a:t>«Гребешок»</a:t>
            </a:r>
            <a:endParaRPr lang="ru-RU" sz="2700" i="1" dirty="0"/>
          </a:p>
        </p:txBody>
      </p:sp>
      <p:pic>
        <p:nvPicPr>
          <p:cNvPr id="41986" name="Picture 2" descr="C:\Users\Тагир\Desktop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3353" r="10979" b="4509"/>
          <a:stretch>
            <a:fillRect/>
          </a:stretch>
        </p:blipFill>
        <p:spPr bwMode="auto">
          <a:xfrm>
            <a:off x="4857752" y="714356"/>
            <a:ext cx="3643338" cy="3429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571480"/>
            <a:ext cx="35004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Рядом с Мариной Цветаевой ее друзья, любимый человек, дочь </a:t>
            </a:r>
            <a:r>
              <a:rPr lang="ru-RU" sz="2800" b="1" i="1" dirty="0" smtClean="0"/>
              <a:t>Ариадна…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</p:spPr>
      </p:pic>
      <p:sp>
        <p:nvSpPr>
          <p:cNvPr id="7" name="Прямоугольник 6"/>
          <p:cNvSpPr/>
          <p:nvPr/>
        </p:nvSpPr>
        <p:spPr>
          <a:xfrm>
            <a:off x="1285852" y="714356"/>
            <a:ext cx="6786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урока: </a:t>
            </a:r>
          </a:p>
          <a:p>
            <a:pPr algn="ctr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Заинтересовать учащихся личностью Марины Цветаевой; увлечь поэтическим творчеством, в котором и верность Родине, и прославление человека, и убийственная ирония, и страстная любовь; отметить особенности поэтической манеры Цветаевой: упругость строки, быстрый ритм, неожиданную рифмовку, стремление к сжатому, краткому, выразительному стиху.</a:t>
            </a:r>
          </a:p>
          <a:p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71543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3010" name="Picture 2" descr="C:\Users\Тагир\Desktop\РАБОЧИЙ СТОЛ\i (1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14422"/>
            <a:ext cx="2767823" cy="4562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642910" y="357166"/>
            <a:ext cx="45005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Цветаева в эмиграции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И </a:t>
            </a:r>
            <a:r>
              <a:rPr lang="ru-RU" b="1" dirty="0" smtClean="0"/>
              <a:t>не спасут ни стансы, ни созвездья.</a:t>
            </a:r>
            <a:endParaRPr lang="ru-RU" dirty="0" smtClean="0"/>
          </a:p>
          <a:p>
            <a:r>
              <a:rPr lang="ru-RU" b="1" dirty="0" smtClean="0"/>
              <a:t>А это называется - возмездье</a:t>
            </a:r>
            <a:endParaRPr lang="ru-RU" dirty="0" smtClean="0"/>
          </a:p>
          <a:p>
            <a:r>
              <a:rPr lang="ru-RU" b="1" dirty="0" smtClean="0"/>
              <a:t>За то, что каждый раз,</a:t>
            </a:r>
            <a:endParaRPr lang="ru-RU" dirty="0" smtClean="0"/>
          </a:p>
          <a:p>
            <a:r>
              <a:rPr lang="ru-RU" b="1" dirty="0" smtClean="0"/>
              <a:t>Стан разгибая над стройкой упорной,</a:t>
            </a:r>
            <a:endParaRPr lang="ru-RU" dirty="0" smtClean="0"/>
          </a:p>
          <a:p>
            <a:r>
              <a:rPr lang="ru-RU" b="1" dirty="0" smtClean="0"/>
              <a:t>Искала я над лбом своим просторным</a:t>
            </a:r>
            <a:endParaRPr lang="ru-RU" dirty="0" smtClean="0"/>
          </a:p>
          <a:p>
            <a:r>
              <a:rPr lang="ru-RU" b="1" dirty="0" smtClean="0"/>
              <a:t>Звезд только, а не глаз</a:t>
            </a:r>
            <a:r>
              <a:rPr lang="ru-RU" b="1" dirty="0" smtClean="0"/>
              <a:t>...</a:t>
            </a:r>
            <a:endParaRPr lang="ru-RU" dirty="0" smtClean="0"/>
          </a:p>
          <a:p>
            <a:endParaRPr lang="ru-RU" b="1" i="1" dirty="0" smtClean="0"/>
          </a:p>
          <a:p>
            <a:r>
              <a:rPr lang="ru-RU" b="1" i="1" dirty="0" smtClean="0"/>
              <a:t>«</a:t>
            </a:r>
            <a:r>
              <a:rPr lang="ru-RU" b="1" i="1" dirty="0" smtClean="0"/>
              <a:t>И не спасут ни стансы, ни созвездья...»</a:t>
            </a:r>
            <a:endParaRPr lang="ru-RU" i="1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Находясь 17 лет в эмиграции, Марина Цветаева постоянно думала о Родине. В 1934 году она написала удивительное стихотворение «Тоска по родине</a:t>
            </a:r>
            <a:r>
              <a:rPr lang="ru-RU" sz="2400" i="1" dirty="0" smtClean="0"/>
              <a:t>...»</a:t>
            </a:r>
          </a:p>
          <a:p>
            <a:endParaRPr lang="ru-RU" sz="2400" i="1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Тоска по родине! Давно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Разоблаченная морока!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Мне совершенно все равно </a:t>
            </a:r>
            <a:r>
              <a:rPr lang="ru-RU" sz="2400" b="1" dirty="0" smtClean="0"/>
              <a:t>-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Где совершенно одинокой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Быть, по каким камням домой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Брести с кошелкою базарной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В дом, и не знающий, </a:t>
            </a:r>
            <a:r>
              <a:rPr lang="ru-RU" sz="2400" b="1" dirty="0" err="1" smtClean="0"/>
              <a:t>что-мой</a:t>
            </a:r>
            <a:r>
              <a:rPr lang="ru-RU" sz="2400" b="1" dirty="0" smtClean="0"/>
              <a:t>,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Как госпиталь или казарма...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0178" name="Picture 2" descr="C:\Users\Тагир\Desktop\РАБОЧИЙ СТОЛ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14554"/>
            <a:ext cx="289323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783460" cy="5684730"/>
          </a:xfrm>
        </p:spPr>
        <p:txBody>
          <a:bodyPr>
            <a:normAutofit fontScale="85000" lnSpcReduction="20000"/>
          </a:bodyPr>
          <a:lstStyle/>
          <a:p>
            <a:endParaRPr lang="ru-RU" sz="4100" b="1" i="1" dirty="0" smtClean="0">
              <a:solidFill>
                <a:srgbClr val="C00000"/>
              </a:solidFill>
            </a:endParaRPr>
          </a:p>
          <a:p>
            <a:r>
              <a:rPr lang="ru-RU" sz="3900" b="1" i="1" dirty="0" smtClean="0">
                <a:solidFill>
                  <a:srgbClr val="C00000"/>
                </a:solidFill>
              </a:rPr>
              <a:t>Последние годы жизни поэта</a:t>
            </a:r>
            <a:endParaRPr lang="ru-RU" sz="3900" b="1" i="1" dirty="0" smtClean="0">
              <a:solidFill>
                <a:srgbClr val="C00000"/>
              </a:solidFill>
            </a:endParaRPr>
          </a:p>
          <a:p>
            <a:endParaRPr lang="ru-RU" b="1" i="1" dirty="0" smtClean="0"/>
          </a:p>
          <a:p>
            <a:pPr>
              <a:buNone/>
            </a:pPr>
            <a:r>
              <a:rPr lang="ru-RU" sz="2400" b="1" i="1" dirty="0" smtClean="0"/>
              <a:t>    В </a:t>
            </a:r>
            <a:r>
              <a:rPr lang="ru-RU" sz="2400" b="1" i="1" dirty="0" smtClean="0"/>
              <a:t>1939 году Марина Цветаева вернулась наконец на родную землю...</a:t>
            </a:r>
            <a:endParaRPr lang="ru-RU" sz="2400" b="1" dirty="0" smtClean="0"/>
          </a:p>
          <a:p>
            <a:pPr>
              <a:buNone/>
            </a:pPr>
            <a:r>
              <a:rPr lang="ru-RU" sz="2400" b="1" i="1" dirty="0" smtClean="0"/>
              <a:t>       Однако </a:t>
            </a:r>
            <a:r>
              <a:rPr lang="ru-RU" sz="2400" b="1" i="1" dirty="0" smtClean="0"/>
              <a:t>надежды, связанные с возвращением, не оправдались.</a:t>
            </a:r>
            <a:endParaRPr lang="ru-RU" sz="2400" b="1" dirty="0" smtClean="0"/>
          </a:p>
          <a:p>
            <a:pPr>
              <a:buNone/>
            </a:pPr>
            <a:r>
              <a:rPr lang="ru-RU" sz="2400" b="1" i="1" dirty="0" smtClean="0"/>
              <a:t>     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Тяжелые удары судьбы... Начало войны. Постоянная тревога за жизнь близких. Высылка в Елабугу</a:t>
            </a:r>
            <a:r>
              <a:rPr lang="ru-RU" sz="2400" b="1" i="1" dirty="0" smtClean="0"/>
              <a:t>.</a:t>
            </a:r>
          </a:p>
          <a:p>
            <a:pPr>
              <a:buNone/>
            </a:pPr>
            <a:r>
              <a:rPr lang="ru-RU" sz="2400" b="1" i="1" dirty="0" smtClean="0"/>
              <a:t> </a:t>
            </a:r>
            <a:r>
              <a:rPr lang="ru-RU" sz="2400" b="1" i="1" dirty="0" smtClean="0"/>
              <a:t>      </a:t>
            </a:r>
            <a:r>
              <a:rPr lang="ru-RU" sz="2400" b="1" i="1" dirty="0" smtClean="0"/>
              <a:t>Под гнетом личных несчастий, в одиночестве, в состоянии депрессии, она покончила с собой 31 августа 1941 </a:t>
            </a:r>
            <a:r>
              <a:rPr lang="ru-RU" sz="2400" b="1" i="1" dirty="0" smtClean="0"/>
              <a:t>года…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56321" name="Picture 1" descr="C:\Users\Тагир\Desktop\РАБОЧИЙ СТОЛ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4"/>
            <a:ext cx="3322344" cy="2286016"/>
          </a:xfrm>
          <a:prstGeom prst="rect">
            <a:avLst/>
          </a:prstGeom>
          <a:noFill/>
        </p:spPr>
      </p:pic>
      <p:pic>
        <p:nvPicPr>
          <p:cNvPr id="56322" name="Picture 2" descr="C:\Users\Тагир\Desktop\РАБОЧИЙ СТОЛ\i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32218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1203" name="Picture 3" descr="C:\Users\Тагир\Desktop\РАБОЧИЙ СТОЛ\0b23c3092e971a7d891c138b485b907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8362" r="26349"/>
          <a:stretch>
            <a:fillRect/>
          </a:stretch>
        </p:blipFill>
        <p:spPr bwMode="auto">
          <a:xfrm>
            <a:off x="428596" y="500042"/>
            <a:ext cx="3286148" cy="3959352"/>
          </a:xfrm>
          <a:prstGeom prst="rect">
            <a:avLst/>
          </a:prstGeom>
          <a:noFill/>
        </p:spPr>
      </p:pic>
      <p:pic>
        <p:nvPicPr>
          <p:cNvPr id="51206" name="Picture 6" descr="C:\Users\Тагир\Desktop\РАБОЧИЙ СТОЛ\62e3532fd9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571744"/>
            <a:ext cx="487127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9290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Цветаева - поэт «предельной правды чувства». Она со всей своей «не просто сложившейся судьбой, со всей яркостью и неповторимостью самобытного дарования по праву вошла в русскую поэзию...» </a:t>
            </a:r>
            <a:r>
              <a:rPr lang="ru-RU" b="1" i="1" dirty="0" smtClean="0"/>
              <a:t>(Вс. Рождественский).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3249" name="Picture 1" descr="C:\Users\Тагир\Desktop\РАБОЧИЙ СТОЛ\origin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86190"/>
            <a:ext cx="1571636" cy="2624632"/>
          </a:xfrm>
          <a:prstGeom prst="rect">
            <a:avLst/>
          </a:prstGeom>
          <a:noFill/>
        </p:spPr>
      </p:pic>
      <p:pic>
        <p:nvPicPr>
          <p:cNvPr id="53250" name="Picture 2" descr="C:\Users\Тагир\Desktop\РАБОЧИЙ СТОЛ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214686"/>
            <a:ext cx="1643074" cy="2678924"/>
          </a:xfrm>
          <a:prstGeom prst="rect">
            <a:avLst/>
          </a:prstGeom>
          <a:noFill/>
        </p:spPr>
      </p:pic>
      <p:pic>
        <p:nvPicPr>
          <p:cNvPr id="53251" name="Picture 3" descr="C:\Users\Тагир\Desktop\РАБОЧИЙ СТОЛ\i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286124"/>
            <a:ext cx="1643074" cy="2594328"/>
          </a:xfrm>
          <a:prstGeom prst="rect">
            <a:avLst/>
          </a:prstGeom>
          <a:noFill/>
        </p:spPr>
      </p:pic>
      <p:pic>
        <p:nvPicPr>
          <p:cNvPr id="53253" name="Picture 5" descr="C:\Users\Тагир\Desktop\РАБОЧИЙ СТОЛ\i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643314"/>
            <a:ext cx="1691652" cy="2643206"/>
          </a:xfrm>
          <a:prstGeom prst="rect">
            <a:avLst/>
          </a:prstGeom>
          <a:noFill/>
        </p:spPr>
      </p:pic>
      <p:pic>
        <p:nvPicPr>
          <p:cNvPr id="53254" name="Picture 6" descr="C:\Users\Тагир\Desktop\РАБОЧИЙ СТОЛ\i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643314"/>
            <a:ext cx="164688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143668"/>
          </a:xfrm>
        </p:spPr>
      </p:pic>
      <p:sp>
        <p:nvSpPr>
          <p:cNvPr id="8" name="Прямоугольник 7"/>
          <p:cNvSpPr/>
          <p:nvPr/>
        </p:nvSpPr>
        <p:spPr>
          <a:xfrm>
            <a:off x="2286000" y="141306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Моим стихам, написанным так рано,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 не знала я, что я - поэт,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Сорвавшимся, как брызги из фонтана,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искры из ракет,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Ворвавшимся, как маленькие черти,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святилище, где сон и фимиам,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Моим стихам о юности и смерти -Нечитанным стихам!-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Разбросанным в пыли по магазинам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(Где их никто не брал и не берет),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Моим стихам, как драгоценным винам, Настанет свой черед.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«Моим стихам, написанным так рано...»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572560" cy="61436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4214842" cy="47149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Марина Ивановна Цветаева родилась в Москве 26 сентября 1892 года, с субботы на воскресенье, на Иоанна Богослова, в уютном особняке одного из старинных московских переулков.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6" descr="Tsveta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071546"/>
            <a:ext cx="3455988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357298"/>
            <a:ext cx="7400948" cy="46777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Красною кистью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Рябина зажглась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Падали листья,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родилась.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Спорили сотни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Колоколов,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День был субботний: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Иоанн Богослов.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 и доныне Хочется грызть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Жаркой рябины Горькую кисть.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«Красною кистью...»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983480"/>
            <a:ext cx="2857520" cy="1051560"/>
          </a:xfrm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857628"/>
            <a:ext cx="8069608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Отец Марины Цветаевой, Иван Владимирович Цветаев, профессор Московского университета, искусствовед и филолог, впоследствии стал директором </a:t>
            </a:r>
            <a:r>
              <a:rPr lang="ru-RU" sz="1600" b="1" dirty="0" err="1" smtClean="0"/>
              <a:t>Румянцевского</a:t>
            </a:r>
            <a:r>
              <a:rPr lang="ru-RU" sz="1600" b="1" dirty="0" smtClean="0"/>
              <a:t> музея и основателем Музея изящных искусств.</a:t>
            </a:r>
          </a:p>
          <a:p>
            <a:pPr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Мать, Мария Александровна </a:t>
            </a:r>
            <a:r>
              <a:rPr lang="ru-RU" sz="1600" b="1" dirty="0" err="1" smtClean="0"/>
              <a:t>Мейн</a:t>
            </a:r>
            <a:r>
              <a:rPr lang="ru-RU" sz="1600" b="1" dirty="0" smtClean="0"/>
              <a:t>, происходила из обрусевшей польско-немецкой семьи, была талантливой пианисткой, восхищавшей Антона Рубинштейна.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6" name="Picture 3" descr="C:\Users\1\Documents\работа\Литература\11\11\Цветаева\генеалогическое древо Цветаевой\mo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642918"/>
            <a:ext cx="3000370" cy="30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1\Documents\работа\Литература\11\11\Цветаева\генеалогическое древо Цветаевой\Pix\TsvIV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071538" y="642918"/>
            <a:ext cx="3286148" cy="3071834"/>
          </a:xfrm>
          <a:noFill/>
        </p:spPr>
      </p:pic>
      <p:pic>
        <p:nvPicPr>
          <p:cNvPr id="8" name="Picture 4" descr="C:\Users\1\Documents\работа\Литература\11\11\Цветаева\генеалогическое древо Цветаевой\Pix\TsvIV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538" y="571480"/>
            <a:ext cx="3371632" cy="3159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82" y="4381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313" y="928670"/>
            <a:ext cx="911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32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создан из камня, кто создан из глины,                                                -А я серебрюсь и сверкаю!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дело - измена, мне имя - Марина,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- бренная пена морская.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создан из глины, кто создан из плоти 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гроб и надгробные плиты...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купели морской крещена - и в полете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Своем - непрестанно разбита!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Сквозь каждое сердце, сквозь каждые сети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Пробьется мое своеволье.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- видишь кудри беспутные эти? 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Земною не сделаешь солью.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Дробясь о гранитные ваши колена,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 каждой волной - воскресаю!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здравствует пена - веселая пена 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пена морская!</a:t>
            </a: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52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создан из камня, кто создан из глины...»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4283394" cy="53206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«Когда     вместо     желанного,     предрешенного,     почти приказанного сына Александра родилась всего только я, мать сказала: «По крайней мере, будет музыкантша». Когда же первым, явно бессмысленным... словом оказалось «гамма», мать только подтвердила: «Я так и знала», - и тут же принялась учить меня музыке... Могу сказать, что я родилась не в жизнь, а в музыку».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solidFill>
                  <a:schemeClr val="tx1"/>
                </a:solidFill>
              </a:rPr>
              <a:t> (Из воспоминаний М.Цветаевой)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640452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339566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2865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426270" cy="4187952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1910 году выходит первый сборник стихотворений М. И. Цветаевой.</a:t>
            </a:r>
          </a:p>
          <a:p>
            <a:endParaRPr lang="ru-RU" dirty="0"/>
          </a:p>
        </p:txBody>
      </p:sp>
      <p:pic>
        <p:nvPicPr>
          <p:cNvPr id="5" name="Picture 3" descr="C:\Users\1\Desktop\CVET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786188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</TotalTime>
  <Words>1041</Words>
  <PresentationFormat>Экран (4:3)</PresentationFormat>
  <Paragraphs>157</Paragraphs>
  <Slides>24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ЛИТЕРАТУРНО-МУЗЫКАЛЬНАЯ КОМПОЗИЦИЯ ПО ЛИРИКЕ                                                                                                  М.ЦВЕТАЕВОЙ       «КРАСНОЮ КИСТЬЮ РЯБИНА ЗАЖГЛАСЬ…» </vt:lpstr>
      <vt:lpstr>Слайд 2</vt:lpstr>
      <vt:lpstr>Слайд 3</vt:lpstr>
      <vt:lpstr>Марина Ивановна Цветаева родилась в Москве 26 сентября 1892 года, с субботы на воскресенье, на Иоанна Богослова, в уютном особняке одного из старинных московских переулков. </vt:lpstr>
      <vt:lpstr>Красною кистью  Рябина зажглась Падали листья,  Я родилась.   Спорили сотни Колоколов, День был субботний: Иоанн Богослов.   Мне и доныне Хочется грызть  Жаркой рябины Горькую кисть. «Красною кистью...» </vt:lpstr>
      <vt:lpstr>Слайд 6</vt:lpstr>
      <vt:lpstr>Слайд 7</vt:lpstr>
      <vt:lpstr>«Когда     вместо     желанного,     предрешенного,     почти приказанного сына Александра родилась всего только я, мать сказала: «По крайней мере, будет музыкантша». Когда же первым, явно бессмысленным... словом оказалось «гамма», мать только подтвердила: «Я так и знала», - и тут же принялась учить меня музыке... Могу сказать, что я родилась не в жизнь, а в музыку».   (Из воспоминаний М.Цветаевой) </vt:lpstr>
      <vt:lpstr>Слайд 9</vt:lpstr>
      <vt:lpstr>Максимилиан Волошин – один из лучших друзей Марины Ивановны</vt:lpstr>
      <vt:lpstr>Слайд 11</vt:lpstr>
      <vt:lpstr>«Волшебный фонарь» (1912г.) и «Из двух книг» (1913г.), изданные при содействии Сергея Эфрона. </vt:lpstr>
      <vt:lpstr> </vt:lpstr>
      <vt:lpstr>Слайд 14</vt:lpstr>
      <vt:lpstr>Слайд 15</vt:lpstr>
      <vt:lpstr>Слайд 16</vt:lpstr>
      <vt:lpstr>Цветаева и Пушкин</vt:lpstr>
      <vt:lpstr> Цветаева и Блок</vt:lpstr>
      <vt:lpstr>     Чтобы помнил не часочек, не годок - Подарю тебе, дружочек, гребешок. Чтобы помнили подружек мил-дружки - Есть на свете золотые гребешки.  «Гребешок»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Тагир</dc:creator>
  <cp:lastModifiedBy>Тагир</cp:lastModifiedBy>
  <cp:revision>44</cp:revision>
  <dcterms:created xsi:type="dcterms:W3CDTF">2013-01-15T16:20:57Z</dcterms:created>
  <dcterms:modified xsi:type="dcterms:W3CDTF">2014-01-26T16:23:22Z</dcterms:modified>
</cp:coreProperties>
</file>