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activeX/activeX4.xml" ContentType="application/vnd.ms-office.activeX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activeX/activeX2.xml" ContentType="application/vnd.ms-office.activeX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ms-office.activeX"/>
  <Override PartName="/ppt/activeX/activeX5.xml" ContentType="application/vnd.ms-office.activeX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activeX/activeX3.xml" ContentType="application/vnd.ms-office.activeX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activeX/activeX1.xml" ContentType="application/vnd.ms-office.activeX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0"/>
  </p:notesMasterIdLst>
  <p:sldIdLst>
    <p:sldId id="310" r:id="rId2"/>
    <p:sldId id="309" r:id="rId3"/>
    <p:sldId id="335" r:id="rId4"/>
    <p:sldId id="334" r:id="rId5"/>
    <p:sldId id="332" r:id="rId6"/>
    <p:sldId id="329" r:id="rId7"/>
    <p:sldId id="328" r:id="rId8"/>
    <p:sldId id="331" r:id="rId9"/>
    <p:sldId id="326" r:id="rId10"/>
    <p:sldId id="337" r:id="rId11"/>
    <p:sldId id="333" r:id="rId12"/>
    <p:sldId id="327" r:id="rId13"/>
    <p:sldId id="336" r:id="rId14"/>
    <p:sldId id="340" r:id="rId15"/>
    <p:sldId id="338" r:id="rId16"/>
    <p:sldId id="341" r:id="rId17"/>
    <p:sldId id="312" r:id="rId18"/>
    <p:sldId id="363" r:id="rId19"/>
    <p:sldId id="362" r:id="rId20"/>
    <p:sldId id="358" r:id="rId21"/>
    <p:sldId id="364" r:id="rId22"/>
    <p:sldId id="365" r:id="rId23"/>
    <p:sldId id="367" r:id="rId24"/>
    <p:sldId id="371" r:id="rId25"/>
    <p:sldId id="377" r:id="rId26"/>
    <p:sldId id="379" r:id="rId27"/>
    <p:sldId id="360" r:id="rId28"/>
    <p:sldId id="361" r:id="rId29"/>
    <p:sldId id="345" r:id="rId30"/>
    <p:sldId id="381" r:id="rId31"/>
    <p:sldId id="348" r:id="rId32"/>
    <p:sldId id="349" r:id="rId33"/>
    <p:sldId id="376" r:id="rId34"/>
    <p:sldId id="325" r:id="rId35"/>
    <p:sldId id="290" r:id="rId36"/>
    <p:sldId id="320" r:id="rId37"/>
    <p:sldId id="321" r:id="rId38"/>
    <p:sldId id="289" r:id="rId39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100" d="100"/>
          <a:sy n="100" d="100"/>
        </p:scale>
        <p:origin x="30" y="33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_rels/activeX2.xml.rels><?xml version="1.0" encoding="UTF-8" standalone="yes"?>
<Relationships xmlns="http://schemas.openxmlformats.org/package/2006/relationships"><Relationship Id="rId1" Type="http://schemas.microsoft.com/office/2006/relationships/activeXControlBinary" Target="activeX2.bin"/></Relationships>
</file>

<file path=ppt/activeX/_rels/activeX3.xml.rels><?xml version="1.0" encoding="UTF-8" standalone="yes"?>
<Relationships xmlns="http://schemas.openxmlformats.org/package/2006/relationships"><Relationship Id="rId1" Type="http://schemas.microsoft.com/office/2006/relationships/activeXControlBinary" Target="activeX3.bin"/></Relationships>
</file>

<file path=ppt/activeX/_rels/activeX4.xml.rels><?xml version="1.0" encoding="UTF-8" standalone="yes"?>
<Relationships xmlns="http://schemas.openxmlformats.org/package/2006/relationships"><Relationship Id="rId1" Type="http://schemas.microsoft.com/office/2006/relationships/activeXControlBinary" Target="activeX4.bin"/></Relationships>
</file>

<file path=ppt/activeX/_rels/activeX5.xml.rels><?xml version="1.0" encoding="UTF-8" standalone="yes"?>
<Relationships xmlns="http://schemas.openxmlformats.org/package/2006/relationships"><Relationship Id="rId1" Type="http://schemas.microsoft.com/office/2006/relationships/activeXControlBinary" Target="activeX5.bin"/></Relationships>
</file>

<file path=ppt/activeX/activeX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2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3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4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5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4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041F19-2542-4C16-A5FD-0F92DA615714}" type="datetimeFigureOut">
              <a:rPr lang="ru-RU" smtClean="0"/>
              <a:pPr/>
              <a:t>08.03.2014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2F6729-9112-477D-8332-1595A639BF8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3/8/2014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3/8/2014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3/8/2014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99FF66"/>
            </a:gs>
            <a:gs pos="100000">
              <a:srgbClr val="008000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3/8/2014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&#1064;&#1082;&#1086;&#1083;&#1072;\&#1056;&#1072;&#1073;&#1086;&#1095;&#1080;&#1081;%20&#1089;&#1090;&#1086;&#1083;\&#1052;&#1041;&#1054;&#1059;%20&#1057;&#1054;&#1064;%20&#8470;81%20&#1057;&#1099;&#1095;&#1077;&#1074;&#1072;%20&#1045;&#1074;&#1075;&#1077;&#1085;&#1080;&#1103;%20&#1053;&#1080;&#1082;&#1086;&#1083;&#1072;&#1077;&#1074;&#1085;&#1072;\&#1087;&#1088;&#1077;&#1079;&#1077;&#1085;&#1090;&#1072;&#1094;&#1080;&#1103;%20&#1084;&#1085;&#1086;&#1075;&#1086;&#1086;&#1073;&#1088;&#1072;&#1079;&#1080;&#1077;%20&#1079;&#1077;&#1084;&#1085;&#1086;&#1074;&#1086;&#1076;&#1085;&#1099;&#1093;\&#1082;&#1091;&#1079;&#1085;&#1077;&#1095;&#1080;&#1082;.mp3" TargetMode="External"/><Relationship Id="rId5" Type="http://schemas.openxmlformats.org/officeDocument/2006/relationships/image" Target="../media/image18.png"/><Relationship Id="rId4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control" Target="../activeX/activeX3.xml"/><Relationship Id="rId1" Type="http://schemas.openxmlformats.org/officeDocument/2006/relationships/vmlDrawing" Target="../drawings/vmlDrawing3.v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4.xml"/><Relationship Id="rId1" Type="http://schemas.openxmlformats.org/officeDocument/2006/relationships/vmlDrawing" Target="../drawings/vmlDrawing4.v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eg"/><Relationship Id="rId4" Type="http://schemas.openxmlformats.org/officeDocument/2006/relationships/image" Target="../media/image11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gif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gif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jpeg"/><Relationship Id="rId5" Type="http://schemas.openxmlformats.org/officeDocument/2006/relationships/image" Target="../media/image1.jpeg"/><Relationship Id="rId4" Type="http://schemas.openxmlformats.org/officeDocument/2006/relationships/image" Target="../media/image28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g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hyperlink" Target="&#1060;&#1080;&#1079;&#1082;&#1091;&#1083;&#1100;&#1090;&#1084;&#1080;&#1085;&#1091;&#1090;&#1082;&#1072;.pptx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gif"/><Relationship Id="rId5" Type="http://schemas.openxmlformats.org/officeDocument/2006/relationships/image" Target="../media/image32.gif"/><Relationship Id="rId4" Type="http://schemas.openxmlformats.org/officeDocument/2006/relationships/image" Target="../media/image31.gi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jpeg"/><Relationship Id="rId5" Type="http://schemas.openxmlformats.org/officeDocument/2006/relationships/hyperlink" Target="http://images.yandex.ru/" TargetMode="External"/><Relationship Id="rId4" Type="http://schemas.openxmlformats.org/officeDocument/2006/relationships/image" Target="../media/image40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44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jpeg"/><Relationship Id="rId5" Type="http://schemas.openxmlformats.org/officeDocument/2006/relationships/hyperlink" Target="http://images.yandex.ru/" TargetMode="External"/><Relationship Id="rId4" Type="http://schemas.openxmlformats.org/officeDocument/2006/relationships/image" Target="../media/image11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://images.yandex.ru/" TargetMode="External"/><Relationship Id="rId7" Type="http://schemas.openxmlformats.org/officeDocument/2006/relationships/image" Target="../media/image47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&#1064;&#1082;&#1086;&#1083;&#1072;\&#1056;&#1072;&#1073;&#1086;&#1095;&#1080;&#1081;%20&#1089;&#1090;&#1086;&#1083;\&#1052;&#1041;&#1054;&#1059;%20&#1057;&#1054;&#1064;%20&#8470;81%20&#1057;&#1099;&#1095;&#1077;&#1074;&#1072;%20&#1045;&#1074;&#1075;&#1077;&#1085;&#1080;&#1103;%20&#1053;&#1080;&#1082;&#1086;&#1083;&#1072;&#1077;&#1074;&#1085;&#1072;\&#1087;&#1088;&#1077;&#1079;&#1077;&#1085;&#1090;&#1072;&#1094;&#1080;&#1103;%20&#1084;&#1085;&#1086;&#1075;&#1086;&#1086;&#1073;&#1088;&#1072;&#1079;&#1080;&#1077;%20&#1079;&#1077;&#1084;&#1085;&#1086;&#1074;&#1086;&#1076;&#1085;&#1099;&#1093;\&#1063;&#1090;&#1086;%20&#1043;&#1076;&#1077;%20&#1050;&#1086;&#1075;&#1076;&#1072;_-_&#1063;&#1077;&#1088;&#1085;&#1099;&#1081;%20&#1071;&#1097;&#1080;&#1082;.mp3" TargetMode="External"/><Relationship Id="rId6" Type="http://schemas.openxmlformats.org/officeDocument/2006/relationships/image" Target="../media/image3.gif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://images.yandex.ru/" TargetMode="External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jpeg"/><Relationship Id="rId4" Type="http://schemas.openxmlformats.org/officeDocument/2006/relationships/image" Target="../media/image48.jpe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Documents%20and%20Settings\&#1064;&#1082;&#1086;&#1083;&#1072;\&#1056;&#1072;&#1073;&#1086;&#1095;&#1080;&#1081;%20&#1089;&#1090;&#1086;&#1083;\&#1052;&#1041;&#1054;&#1059;%20&#1057;&#1054;&#1064;%20&#8470;81%20&#1057;&#1099;&#1095;&#1077;&#1074;&#1072;%20&#1045;&#1074;&#1075;&#1077;&#1085;&#1080;&#1103;%20&#1053;&#1080;&#1082;&#1086;&#1083;&#1072;&#1077;&#1074;&#1085;&#1072;\&#1087;&#1088;&#1077;&#1079;&#1077;&#1085;&#1090;&#1072;&#1094;&#1080;&#1103;%20&#1084;&#1085;&#1086;&#1075;&#1086;&#1086;&#1073;&#1088;&#1072;&#1079;&#1080;&#1077;%20&#1079;&#1077;&#1084;&#1085;&#1086;&#1074;&#1086;&#1076;&#1085;&#1099;&#1093;\MOV05638.MPG" TargetMode="Externa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hyperlink" Target="http://images.yandex.ru/yandsearch?source=wiz&amp;img_url=http://img-fotki.yandex.ru/get/4405/123972861.54/0_68f17_329ef14a_XL&amp;uinfo=sw-1263-sh-902-fw-1038-fh-598-pd-1&amp;p=3&amp;text=%D1%87%D0%B5%D1%80%D0%B2%D1%8F%D0%B3%D0%B8%20%D1%84%D0%BE%D1%82%D0%BE&amp;noreask=1&amp;pos=90&amp;rpt=simage&amp;lr=39" TargetMode="External"/><Relationship Id="rId13" Type="http://schemas.openxmlformats.org/officeDocument/2006/relationships/image" Target="../media/image61.jpeg"/><Relationship Id="rId3" Type="http://schemas.openxmlformats.org/officeDocument/2006/relationships/image" Target="../media/image55.jpeg"/><Relationship Id="rId7" Type="http://schemas.openxmlformats.org/officeDocument/2006/relationships/image" Target="../media/image57.jpeg"/><Relationship Id="rId12" Type="http://schemas.openxmlformats.org/officeDocument/2006/relationships/image" Target="../media/image60.jpeg"/><Relationship Id="rId2" Type="http://schemas.openxmlformats.org/officeDocument/2006/relationships/hyperlink" Target="http://images.yandex.ru/yandsearch?source=wiz&amp;img_url=http://cs403719.userapi.com/u176799473/e_68c0f7d7.jpg&amp;uinfo=sw-1263-sh-902-fw-0-fh-598-pd-1&amp;text=%D1%81%D0%B0%D0%BB%D0%B0%D0%BC%D0%B0%D0%BD%D0%B4%D1%80%D0%B0%20%D0%B7%D0%B5%D0%BC%D0%BD%D0%BE%D0%B2%D0%BE%D0%B4%D0%BD%D1%8B%D0%B5%20%D1%84%D0%BE%D1%82%D0%BE&amp;noreask=1&amp;pos=11&amp;lr=39&amp;rpt=simage" TargetMode="External"/><Relationship Id="rId16" Type="http://schemas.openxmlformats.org/officeDocument/2006/relationships/image" Target="../media/image63.jpeg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images.yandex.ru/yandsearch?source=wiz&amp;img_url=http://glob-news.ru/uploads/posts/2012-02/thumbs/1329985175_amfibii.jpg&amp;uinfo=sw-1263-sh-902-fw-1038-fh-598-pd-1&amp;p=1&amp;text=%D1%87%D0%B5%D1%80%D0%B2%D1%8F%D0%B3%D0%B8%20%D1%84%D0%BE%D1%82%D0%BE&amp;noreask=1&amp;pos=30&amp;rpt=simage&amp;lr=39" TargetMode="External"/><Relationship Id="rId11" Type="http://schemas.openxmlformats.org/officeDocument/2006/relationships/image" Target="../media/image1.jpeg"/><Relationship Id="rId5" Type="http://schemas.openxmlformats.org/officeDocument/2006/relationships/image" Target="../media/image56.jpeg"/><Relationship Id="rId15" Type="http://schemas.openxmlformats.org/officeDocument/2006/relationships/image" Target="../media/image62.jpeg"/><Relationship Id="rId10" Type="http://schemas.openxmlformats.org/officeDocument/2006/relationships/image" Target="../media/image59.jpeg"/><Relationship Id="rId4" Type="http://schemas.openxmlformats.org/officeDocument/2006/relationships/hyperlink" Target="http://images.yandex.ru/" TargetMode="External"/><Relationship Id="rId9" Type="http://schemas.openxmlformats.org/officeDocument/2006/relationships/image" Target="../media/image58.jpeg"/><Relationship Id="rId14" Type="http://schemas.openxmlformats.org/officeDocument/2006/relationships/hyperlink" Target="http://images.yandex.ru/yandsearch?source=wiz&amp;img_url=http://www.livt.net/Clt/Ani/Cho/Amp/Cae/cae003.jpg&amp;uinfo=sw-1263-sh-902-fw-0-fh-598-pd-1&amp;text=%D1%87%D0%B5%D1%80%D0%B2%D1%8F%D0%B3%D0%B8%20%D1%84%D0%BE%D1%82%D0%BE&amp;noreask=1&amp;pos=5&amp;lr=39&amp;rpt=simage" TargetMode="Externa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5.xml"/><Relationship Id="rId1" Type="http://schemas.openxmlformats.org/officeDocument/2006/relationships/vmlDrawing" Target="../drawings/vmlDrawing5.v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gif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gif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hyperlink" Target="http://vneklassa.narod.ru/pages/pages_03_1/page_03_1_d.htm" TargetMode="External"/><Relationship Id="rId2" Type="http://schemas.openxmlformats.org/officeDocument/2006/relationships/hyperlink" Target="http://littlehuman.ru/2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tana.ucoz.ru/l" TargetMode="External"/><Relationship Id="rId4" Type="http://schemas.openxmlformats.org/officeDocument/2006/relationships/hyperlink" Target="http://images.yandex.ru/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gif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Documents%20and%20Settings\&#1064;&#1082;&#1086;&#1083;&#1072;\&#1056;&#1072;&#1073;&#1086;&#1095;&#1080;&#1081;%20&#1089;&#1090;&#1086;&#1083;\&#1052;&#1041;&#1054;&#1059;%20&#1057;&#1054;&#1064;%20&#8470;81%20&#1057;&#1099;&#1095;&#1077;&#1074;&#1072;%20&#1045;&#1074;&#1075;&#1077;&#1085;&#1080;&#1103;%20&#1053;&#1080;&#1082;&#1086;&#1083;&#1072;&#1077;&#1074;&#1085;&#1072;\&#1087;&#1088;&#1077;&#1079;&#1077;&#1085;&#1090;&#1072;&#1094;&#1080;&#1103;%20&#1084;&#1085;&#1086;&#1075;&#1086;&#1086;&#1073;&#1088;&#1072;&#1079;&#1080;&#1077;%20&#1079;&#1077;&#1084;&#1085;&#1086;&#1074;&#1086;&#1076;&#1085;&#1099;&#1093;\Lyagushka_puteshestvennica.avi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6.xml"/><Relationship Id="rId1" Type="http://schemas.openxmlformats.org/officeDocument/2006/relationships/video" Target="file:///C:\Documents%20and%20Settings\&#1064;&#1082;&#1086;&#1083;&#1072;\&#1056;&#1072;&#1073;&#1086;&#1095;&#1080;&#1081;%20&#1089;&#1090;&#1086;&#1083;\&#1052;&#1041;&#1054;&#1059;%20&#1057;&#1054;&#1064;%20&#8470;81%20&#1057;&#1099;&#1095;&#1077;&#1074;&#1072;%20&#1045;&#1074;&#1075;&#1077;&#1085;&#1080;&#1103;%20&#1053;&#1080;&#1082;&#1086;&#1083;&#1072;&#1077;&#1074;&#1085;&#1072;\&#1087;&#1088;&#1077;&#1079;&#1077;&#1085;&#1090;&#1072;&#1094;&#1080;&#1103;%20&#1084;&#1085;&#1086;&#1075;&#1086;&#1086;&#1073;&#1088;&#1072;&#1079;&#1080;&#1077;%20&#1079;&#1077;&#1084;&#1085;&#1086;&#1074;&#1086;&#1076;&#1085;&#1099;&#1093;\&#1056;&#1077;&#1079;&#1086;&#1085;&#1072;&#1090;&#1086;&#1088;&#1099;%20&#1089;&#1072;&#1084;&#1094;&#1086;&#1074;%20&#1083;&#1103;&#1075;&#1091;&#1096;&#1077;&#1082;%20&#1080;%20&#1080;&#1093;%20&#1075;&#1086;&#1083;&#1086;&#1089;&#1072;.wmv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1.xml"/><Relationship Id="rId1" Type="http://schemas.openxmlformats.org/officeDocument/2006/relationships/vmlDrawing" Target="../drawings/vmlDrawing1.v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2.xml"/><Relationship Id="rId1" Type="http://schemas.openxmlformats.org/officeDocument/2006/relationships/vmlDrawing" Target="../drawings/vmlDrawing2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733800" y="685800"/>
            <a:ext cx="5257800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3200" dirty="0" smtClean="0">
              <a:latin typeface="Arial Black" pitchFamily="34" charset="0"/>
            </a:endParaRPr>
          </a:p>
          <a:p>
            <a:r>
              <a:rPr lang="ru-RU" sz="4800" dirty="0" smtClean="0">
                <a:solidFill>
                  <a:srgbClr val="FF0000"/>
                </a:solidFill>
                <a:latin typeface="Arial Black" pitchFamily="34" charset="0"/>
              </a:rPr>
              <a:t>Многообразие земноводных, их значение и охрана.</a:t>
            </a:r>
          </a:p>
          <a:p>
            <a:endParaRPr lang="ru-RU" sz="3200" dirty="0">
              <a:latin typeface="Arial Black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657600" y="4800600"/>
            <a:ext cx="320040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Arial Black" pitchFamily="34" charset="0"/>
              </a:rPr>
              <a:t>Выполнила:</a:t>
            </a:r>
          </a:p>
          <a:p>
            <a:r>
              <a:rPr lang="ru-RU" dirty="0" smtClean="0">
                <a:solidFill>
                  <a:schemeClr val="bg1"/>
                </a:solidFill>
                <a:latin typeface="Arial Black" pitchFamily="34" charset="0"/>
              </a:rPr>
              <a:t>учитель биологии первой </a:t>
            </a:r>
            <a:r>
              <a:rPr lang="ru-RU" dirty="0" err="1" smtClean="0">
                <a:solidFill>
                  <a:schemeClr val="bg1"/>
                </a:solidFill>
                <a:latin typeface="Arial Black" pitchFamily="34" charset="0"/>
              </a:rPr>
              <a:t>квалификацион</a:t>
            </a:r>
            <a:endParaRPr lang="ru-RU" dirty="0" smtClean="0">
              <a:solidFill>
                <a:schemeClr val="bg1"/>
              </a:solidFill>
              <a:latin typeface="Arial Black" pitchFamily="34" charset="0"/>
            </a:endParaRPr>
          </a:p>
          <a:p>
            <a:r>
              <a:rPr lang="ru-RU" dirty="0" smtClean="0">
                <a:solidFill>
                  <a:schemeClr val="bg1"/>
                </a:solidFill>
                <a:latin typeface="Arial Black" pitchFamily="34" charset="0"/>
              </a:rPr>
              <a:t>ной категории </a:t>
            </a:r>
          </a:p>
          <a:p>
            <a:r>
              <a:rPr lang="ru-RU" dirty="0" smtClean="0">
                <a:solidFill>
                  <a:schemeClr val="bg1"/>
                </a:solidFill>
                <a:latin typeface="Arial Black" pitchFamily="34" charset="0"/>
              </a:rPr>
              <a:t>Сычева Евгения Николаевна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276600" y="152400"/>
            <a:ext cx="5867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i="1" dirty="0" smtClean="0">
                <a:solidFill>
                  <a:schemeClr val="bg1"/>
                </a:solidFill>
              </a:rPr>
              <a:t>Ростовская область, </a:t>
            </a:r>
            <a:r>
              <a:rPr lang="ru-RU" sz="2000" b="1" i="1" dirty="0" err="1" smtClean="0">
                <a:solidFill>
                  <a:schemeClr val="bg1"/>
                </a:solidFill>
              </a:rPr>
              <a:t>Сальский</a:t>
            </a:r>
            <a:r>
              <a:rPr lang="ru-RU" sz="2000" b="1" i="1" dirty="0" smtClean="0">
                <a:solidFill>
                  <a:schemeClr val="bg1"/>
                </a:solidFill>
              </a:rPr>
              <a:t> район, </a:t>
            </a:r>
          </a:p>
          <a:p>
            <a:pPr algn="ctr"/>
            <a:r>
              <a:rPr lang="ru-RU" sz="2000" b="1" i="1" dirty="0" smtClean="0">
                <a:solidFill>
                  <a:schemeClr val="bg1"/>
                </a:solidFill>
              </a:rPr>
              <a:t>МБОУ </a:t>
            </a:r>
            <a:r>
              <a:rPr lang="ru-RU" sz="2000" b="1" i="1" dirty="0" err="1" smtClean="0">
                <a:solidFill>
                  <a:schemeClr val="bg1"/>
                </a:solidFill>
              </a:rPr>
              <a:t>сош</a:t>
            </a:r>
            <a:r>
              <a:rPr lang="ru-RU" sz="2000" b="1" i="1" dirty="0" smtClean="0">
                <a:solidFill>
                  <a:schemeClr val="bg1"/>
                </a:solidFill>
              </a:rPr>
              <a:t> №81 п. </a:t>
            </a:r>
            <a:r>
              <a:rPr lang="ru-RU" sz="2000" b="1" i="1" dirty="0" err="1" smtClean="0">
                <a:solidFill>
                  <a:schemeClr val="bg1"/>
                </a:solidFill>
              </a:rPr>
              <a:t>Юловский</a:t>
            </a:r>
            <a:r>
              <a:rPr lang="ru-RU" sz="2000" b="1" i="1" dirty="0" smtClean="0">
                <a:solidFill>
                  <a:schemeClr val="bg1"/>
                </a:solidFill>
              </a:rPr>
              <a:t>.</a:t>
            </a:r>
            <a:endParaRPr lang="ru-RU" sz="2000" b="1" i="1" dirty="0">
              <a:solidFill>
                <a:schemeClr val="bg1"/>
              </a:solidFill>
            </a:endParaRPr>
          </a:p>
        </p:txBody>
      </p:sp>
      <p:pic>
        <p:nvPicPr>
          <p:cNvPr id="83969" name="Picture 1" descr="C:\Users\Семья\Desktop\земноводные\lyagushki_gaby_foto_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3657600" cy="3124200"/>
          </a:xfrm>
          <a:prstGeom prst="rect">
            <a:avLst/>
          </a:prstGeom>
          <a:noFill/>
        </p:spPr>
      </p:pic>
      <p:pic>
        <p:nvPicPr>
          <p:cNvPr id="12" name="Picture 6" descr="древозалз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276600"/>
            <a:ext cx="3657600" cy="358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972" name="Picture 4" descr="C:\Users\Семья\AppData\Local\Temp\Rar$DI24.737\2c00b9b66ed853e4cdc9f16fc29569df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48000" y="381000"/>
            <a:ext cx="1581150" cy="1666875"/>
          </a:xfrm>
          <a:prstGeom prst="rect">
            <a:avLst/>
          </a:prstGeom>
          <a:noFill/>
        </p:spPr>
      </p:pic>
      <p:pic>
        <p:nvPicPr>
          <p:cNvPr id="83976" name="Picture 8" descr="C:\Users\Семья\AppData\Local\Temp\Rar$DI24.737\2c00b9b66ed853e4cdc9f16fc29569df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77000" y="4114800"/>
            <a:ext cx="2667000" cy="2743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Семья\AppData\Local\Temp\Rar$DI65.792\672fa77943efab94c1a4888994b247f0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2486025" cy="1676400"/>
          </a:xfrm>
          <a:prstGeom prst="rect">
            <a:avLst/>
          </a:prstGeom>
          <a:noFill/>
        </p:spPr>
      </p:pic>
      <p:sp>
        <p:nvSpPr>
          <p:cNvPr id="4" name="Овал 3"/>
          <p:cNvSpPr/>
          <p:nvPr/>
        </p:nvSpPr>
        <p:spPr>
          <a:xfrm>
            <a:off x="2209800" y="152400"/>
            <a:ext cx="6096000" cy="1066800"/>
          </a:xfrm>
          <a:prstGeom prst="ellipse">
            <a:avLst/>
          </a:prstGeom>
          <a:solidFill>
            <a:srgbClr val="0070C0"/>
          </a:solidFill>
          <a:ln w="762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atin typeface="Arial Black" pitchFamily="34" charset="0"/>
              </a:rPr>
              <a:t>МУЗЫКАЛЬНАЯ</a:t>
            </a:r>
            <a:endParaRPr lang="ru-RU" sz="3600" dirty="0">
              <a:latin typeface="Arial Black" pitchFamily="34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447800" y="1600200"/>
            <a:ext cx="7162800" cy="2209800"/>
          </a:xfrm>
          <a:prstGeom prst="roundRect">
            <a:avLst/>
          </a:prstGeom>
          <a:solidFill>
            <a:srgbClr val="FFC000"/>
          </a:solidFill>
          <a:ln w="571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7030A0"/>
                </a:solidFill>
                <a:latin typeface="Arial Black" pitchFamily="34" charset="0"/>
              </a:rPr>
              <a:t>Внимательно прослушайте отрывок из известной детской песни.</a:t>
            </a:r>
          </a:p>
          <a:p>
            <a:pPr algn="ctr"/>
            <a:r>
              <a:rPr lang="ru-RU" sz="2400" dirty="0" smtClean="0">
                <a:solidFill>
                  <a:srgbClr val="7030A0"/>
                </a:solidFill>
                <a:latin typeface="Arial Black" pitchFamily="34" charset="0"/>
              </a:rPr>
              <a:t>Какие биологические ошибки допустил автор.</a:t>
            </a:r>
            <a:endParaRPr lang="ru-RU" sz="2400" dirty="0">
              <a:solidFill>
                <a:srgbClr val="7030A0"/>
              </a:solidFill>
              <a:latin typeface="Arial Black" pitchFamily="34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514600" y="4724400"/>
            <a:ext cx="5410200" cy="1981200"/>
          </a:xfrm>
          <a:prstGeom prst="roundRect">
            <a:avLst/>
          </a:prstGeom>
          <a:solidFill>
            <a:srgbClr val="FFC000"/>
          </a:solidFill>
          <a:ln w="571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rgbClr val="002060"/>
                </a:solidFill>
                <a:latin typeface="Arial Black" pitchFamily="34" charset="0"/>
              </a:rPr>
              <a:t>Ошибки.</a:t>
            </a:r>
          </a:p>
          <a:p>
            <a:pPr marL="342900" indent="-342900" algn="ctr">
              <a:buAutoNum type="arabicPeriod"/>
            </a:pPr>
            <a:r>
              <a:rPr lang="ru-RU" sz="2000" dirty="0" smtClean="0">
                <a:solidFill>
                  <a:srgbClr val="002060"/>
                </a:solidFill>
                <a:latin typeface="Arial Black" pitchFamily="34" charset="0"/>
              </a:rPr>
              <a:t>Лягушка передвигается прыжками.</a:t>
            </a:r>
          </a:p>
          <a:p>
            <a:pPr marL="342900" indent="-342900" algn="ctr"/>
            <a:r>
              <a:rPr lang="ru-RU" sz="2000" dirty="0" smtClean="0">
                <a:solidFill>
                  <a:srgbClr val="002060"/>
                </a:solidFill>
                <a:latin typeface="Arial Black" pitchFamily="34" charset="0"/>
              </a:rPr>
              <a:t>2.  Лягушка питается движущимися насекомыми.</a:t>
            </a:r>
            <a:endParaRPr lang="ru-RU" sz="2000" dirty="0">
              <a:solidFill>
                <a:srgbClr val="002060"/>
              </a:solidFill>
              <a:latin typeface="Arial Black" pitchFamily="34" charset="0"/>
            </a:endParaRPr>
          </a:p>
        </p:txBody>
      </p:sp>
      <p:pic>
        <p:nvPicPr>
          <p:cNvPr id="51201" name="Picture 1" descr="D:\Е.Н\земноводные\lyagushki_gaby_foto_0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4800600"/>
            <a:ext cx="2286000" cy="1828800"/>
          </a:xfrm>
          <a:prstGeom prst="rect">
            <a:avLst/>
          </a:prstGeom>
          <a:noFill/>
        </p:spPr>
      </p:pic>
      <p:pic>
        <p:nvPicPr>
          <p:cNvPr id="9" name="кузнечик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8382000" y="58674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68232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2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3"/>
          <p:cNvSpPr>
            <a:spLocks noGrp="1" noRot="1" noChangeArrowheads="1"/>
          </p:cNvSpPr>
          <p:nvPr>
            <p:ph idx="1"/>
          </p:nvPr>
        </p:nvSpPr>
        <p:spPr>
          <a:xfrm>
            <a:off x="3886200" y="1447800"/>
            <a:ext cx="5105399" cy="3505200"/>
          </a:xfrm>
          <a:ln w="76200">
            <a:solidFill>
              <a:schemeClr val="bg1"/>
            </a:solidFill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normAutofit lnSpcReduction="10000"/>
          </a:bodyPr>
          <a:lstStyle/>
          <a:p>
            <a:pPr eaLnBrk="1" hangingPunct="1">
              <a:lnSpc>
                <a:spcPct val="90000"/>
              </a:lnSpc>
              <a:buNone/>
              <a:defRPr/>
            </a:pPr>
            <a:r>
              <a:rPr lang="ru-RU" sz="2800" dirty="0" smtClean="0">
                <a:latin typeface="Arial Black" pitchFamily="34" charset="0"/>
              </a:rPr>
              <a:t>Говорил, что каждый, кто желает убедиться в справедливости эволюционных идей, сам своими глазами может каждую весну видеть чудо – повторение выхода позвоночных на сушу. </a:t>
            </a:r>
          </a:p>
        </p:txBody>
      </p:sp>
      <p:sp>
        <p:nvSpPr>
          <p:cNvPr id="11267" name="WordArt 4"/>
          <p:cNvSpPr>
            <a:spLocks noChangeArrowheads="1" noChangeShapeType="1" noTextEdit="1"/>
          </p:cNvSpPr>
          <p:nvPr/>
        </p:nvSpPr>
        <p:spPr bwMode="auto">
          <a:xfrm>
            <a:off x="3429000" y="404813"/>
            <a:ext cx="5562600" cy="7921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endParaRPr lang="ru-RU" sz="3600" kern="10" dirty="0">
              <a:ln w="9525">
                <a:noFill/>
                <a:round/>
                <a:headEnd/>
                <a:tailEnd/>
              </a:ln>
              <a:gradFill rotWithShape="1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79999"/>
                  </a:srgbClr>
                </a:outerShdw>
              </a:effectLst>
              <a:latin typeface="Impact"/>
            </a:endParaRPr>
          </a:p>
        </p:txBody>
      </p:sp>
      <p:pic>
        <p:nvPicPr>
          <p:cNvPr id="11268" name="Picture 6" descr="joffru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1447800"/>
            <a:ext cx="3657600" cy="4953001"/>
          </a:xfrm>
          <a:prstGeom prst="rect">
            <a:avLst/>
          </a:prstGeom>
          <a:noFill/>
          <a:ln w="76200">
            <a:solidFill>
              <a:schemeClr val="bg1"/>
            </a:solidFill>
            <a:miter lim="800000"/>
            <a:headEnd/>
            <a:tailEnd/>
          </a:ln>
        </p:spPr>
      </p:pic>
      <p:sp>
        <p:nvSpPr>
          <p:cNvPr id="10" name="Овал 9"/>
          <p:cNvSpPr/>
          <p:nvPr/>
        </p:nvSpPr>
        <p:spPr>
          <a:xfrm>
            <a:off x="2286000" y="0"/>
            <a:ext cx="6858000" cy="990600"/>
          </a:xfrm>
          <a:prstGeom prst="ellipse">
            <a:avLst/>
          </a:prstGeom>
          <a:solidFill>
            <a:srgbClr val="0070C0"/>
          </a:solidFill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latin typeface="Arial Black" pitchFamily="34" charset="0"/>
              </a:rPr>
              <a:t>Эволюционная</a:t>
            </a:r>
            <a:endParaRPr lang="ru-RU" sz="4000" dirty="0">
              <a:latin typeface="Arial Black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886200" y="5029200"/>
            <a:ext cx="5257800" cy="1815882"/>
          </a:xfrm>
          <a:prstGeom prst="rect">
            <a:avLst/>
          </a:prstGeom>
          <a:solidFill>
            <a:srgbClr val="0070C0"/>
          </a:solidFill>
          <a:ln w="76200"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chemeClr val="bg1"/>
                </a:solidFill>
                <a:latin typeface="Arial Black" pitchFamily="34" charset="0"/>
              </a:rPr>
              <a:t>Этим чудом он считал превращение головастика во взрослое  земноводное.</a:t>
            </a:r>
            <a:endParaRPr lang="ru-RU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52400" y="1066800"/>
            <a:ext cx="3733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err="1" smtClean="0">
                <a:solidFill>
                  <a:schemeClr val="bg1"/>
                </a:solidFill>
                <a:latin typeface="Arial Black" pitchFamily="34" charset="0"/>
              </a:rPr>
              <a:t>Жоффруа</a:t>
            </a:r>
            <a:r>
              <a:rPr lang="ru-RU" sz="2000" dirty="0" smtClean="0">
                <a:solidFill>
                  <a:schemeClr val="bg1"/>
                </a:solidFill>
                <a:latin typeface="Arial Black" pitchFamily="34" charset="0"/>
              </a:rPr>
              <a:t> </a:t>
            </a:r>
            <a:r>
              <a:rPr lang="ru-RU" sz="2000" dirty="0" err="1" smtClean="0">
                <a:solidFill>
                  <a:schemeClr val="bg1"/>
                </a:solidFill>
                <a:latin typeface="Arial Black" pitchFamily="34" charset="0"/>
              </a:rPr>
              <a:t>Сент-Илер</a:t>
            </a:r>
            <a:endParaRPr lang="ru-RU" sz="2000" dirty="0">
              <a:solidFill>
                <a:schemeClr val="bg1"/>
              </a:solidFill>
              <a:latin typeface="Arial Black" pitchFamily="34" charset="0"/>
            </a:endParaRPr>
          </a:p>
        </p:txBody>
      </p:sp>
      <p:pic>
        <p:nvPicPr>
          <p:cNvPr id="14" name="Picture 3" descr="C:\Documents and Settings\1\Мои документы\a_c10450b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143000" cy="1066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339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339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 build="p" animBg="1"/>
      <p:bldP spid="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controls>
      <p:control spid="5122" name="ShockwaveFlash1" r:id="rId2" imgW="9142857" imgH="6477904"/>
    </p:controls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ontrols>
      <p:control spid="48130" name="ShockwaveFlash1" r:id="rId2" imgW="9142857" imgH="6323810"/>
    </p:controls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WordArt 4"/>
          <p:cNvSpPr>
            <a:spLocks noChangeArrowheads="1" noChangeShapeType="1" noTextEdit="1"/>
          </p:cNvSpPr>
          <p:nvPr/>
        </p:nvSpPr>
        <p:spPr bwMode="auto">
          <a:xfrm>
            <a:off x="468313" y="404813"/>
            <a:ext cx="5399087" cy="7921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endParaRPr lang="ru-RU" sz="3600" kern="10" dirty="0">
              <a:ln w="9525">
                <a:noFill/>
                <a:round/>
                <a:headEnd/>
                <a:tailEnd/>
              </a:ln>
              <a:gradFill rotWithShape="1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79999"/>
                  </a:srgbClr>
                </a:outerShdw>
              </a:effectLst>
              <a:latin typeface="Impact"/>
            </a:endParaRPr>
          </a:p>
        </p:txBody>
      </p:sp>
      <p:pic>
        <p:nvPicPr>
          <p:cNvPr id="8196" name="Picture 10" descr="саламандра настоящая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71800" y="3141663"/>
            <a:ext cx="3733800" cy="3716337"/>
          </a:xfrm>
          <a:prstGeom prst="rect">
            <a:avLst/>
          </a:prstGeom>
          <a:noFill/>
          <a:ln w="76200">
            <a:noFill/>
            <a:miter lim="800000"/>
            <a:headEnd/>
            <a:tailEnd/>
          </a:ln>
        </p:spPr>
      </p:pic>
      <p:sp>
        <p:nvSpPr>
          <p:cNvPr id="8198" name="Text Box 12"/>
          <p:cNvSpPr txBox="1">
            <a:spLocks noChangeArrowheads="1"/>
          </p:cNvSpPr>
          <p:nvPr/>
        </p:nvSpPr>
        <p:spPr bwMode="auto">
          <a:xfrm>
            <a:off x="539751" y="4365625"/>
            <a:ext cx="197485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400" b="1" dirty="0">
                <a:latin typeface="Arial Black" pitchFamily="34" charset="0"/>
              </a:rPr>
              <a:t>БОЛИВИЙСКАЯ ЧЕРВЯГА</a:t>
            </a:r>
            <a:r>
              <a:rPr lang="ru-RU" sz="1400" b="1" dirty="0">
                <a:latin typeface="Times New Roman" pitchFamily="18" charset="0"/>
              </a:rPr>
              <a:t/>
            </a:r>
            <a:br>
              <a:rPr lang="ru-RU" sz="1400" b="1" dirty="0">
                <a:latin typeface="Times New Roman" pitchFamily="18" charset="0"/>
              </a:rPr>
            </a:br>
            <a:r>
              <a:rPr lang="ru-RU" sz="1400" b="1" dirty="0">
                <a:latin typeface="Times New Roman" pitchFamily="18" charset="0"/>
              </a:rPr>
              <a:t/>
            </a:r>
            <a:br>
              <a:rPr lang="ru-RU" sz="1400" b="1" dirty="0">
                <a:latin typeface="Times New Roman" pitchFamily="18" charset="0"/>
              </a:rPr>
            </a:br>
            <a:endParaRPr lang="ru-RU" sz="1400" b="1" dirty="0">
              <a:latin typeface="Times New Roman" pitchFamily="18" charset="0"/>
            </a:endParaRPr>
          </a:p>
        </p:txBody>
      </p:sp>
      <p:sp>
        <p:nvSpPr>
          <p:cNvPr id="8199" name="Text Box 13"/>
          <p:cNvSpPr txBox="1">
            <a:spLocks noChangeArrowheads="1"/>
          </p:cNvSpPr>
          <p:nvPr/>
        </p:nvSpPr>
        <p:spPr bwMode="auto">
          <a:xfrm>
            <a:off x="468313" y="5589588"/>
            <a:ext cx="24479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 dirty="0">
                <a:latin typeface="Arial Black" pitchFamily="34" charset="0"/>
              </a:rPr>
              <a:t>Саламандра настоящая</a:t>
            </a:r>
          </a:p>
        </p:txBody>
      </p:sp>
      <p:pic>
        <p:nvPicPr>
          <p:cNvPr id="8200" name="Picture 16" descr="c_marcusi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268412"/>
            <a:ext cx="3352800" cy="3151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3" descr="C:\Documents and Settings\1\Мои документы\a_c10450b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1600200" cy="1295400"/>
          </a:xfrm>
          <a:prstGeom prst="rect">
            <a:avLst/>
          </a:prstGeom>
          <a:noFill/>
        </p:spPr>
      </p:pic>
      <p:pic>
        <p:nvPicPr>
          <p:cNvPr id="54274" name="Picture 2" descr="D:\Е.Н\земноводные\lyagushki_gaby_foto_0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34000" y="1295400"/>
            <a:ext cx="3810000" cy="2895600"/>
          </a:xfrm>
          <a:prstGeom prst="rect">
            <a:avLst/>
          </a:prstGeom>
          <a:noFill/>
        </p:spPr>
      </p:pic>
      <p:sp>
        <p:nvSpPr>
          <p:cNvPr id="12" name="Скругленный прямоугольник 11"/>
          <p:cNvSpPr/>
          <p:nvPr/>
        </p:nvSpPr>
        <p:spPr>
          <a:xfrm>
            <a:off x="1981200" y="0"/>
            <a:ext cx="6400800" cy="1371600"/>
          </a:xfrm>
          <a:prstGeom prst="roundRect">
            <a:avLst/>
          </a:prstGeom>
          <a:solidFill>
            <a:srgbClr val="C00000"/>
          </a:solidFill>
          <a:ln w="762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Arial Black" pitchFamily="34" charset="0"/>
              </a:rPr>
              <a:t>Перед вами представители класса Земноводных. </a:t>
            </a:r>
          </a:p>
          <a:p>
            <a:pPr algn="ctr"/>
            <a:r>
              <a:rPr lang="ru-RU" dirty="0" smtClean="0">
                <a:latin typeface="Arial Black" pitchFamily="34" charset="0"/>
              </a:rPr>
              <a:t>Найдите между ними отличия.</a:t>
            </a:r>
          </a:p>
          <a:p>
            <a:pPr algn="ctr"/>
            <a:r>
              <a:rPr lang="ru-RU" dirty="0" smtClean="0">
                <a:latin typeface="Arial Black" pitchFamily="34" charset="0"/>
              </a:rPr>
              <a:t>Могут ли они относиться к одному отряду?</a:t>
            </a:r>
            <a:endParaRPr lang="ru-RU" dirty="0">
              <a:latin typeface="Arial Black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781800" y="4343400"/>
            <a:ext cx="2362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Arial Black" pitchFamily="34" charset="0"/>
              </a:rPr>
              <a:t>Лягушка прудовая</a:t>
            </a:r>
            <a:endParaRPr lang="ru-RU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/>
          <p:nvPr/>
        </p:nvSpPr>
        <p:spPr>
          <a:xfrm>
            <a:off x="381000" y="1143000"/>
            <a:ext cx="3200400" cy="838200"/>
          </a:xfrm>
          <a:prstGeom prst="ellipse">
            <a:avLst/>
          </a:prstGeom>
          <a:solidFill>
            <a:srgbClr val="C00000"/>
          </a:solidFill>
          <a:ln w="571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Царство</a:t>
            </a:r>
            <a:endParaRPr lang="ru-RU" dirty="0"/>
          </a:p>
        </p:txBody>
      </p:sp>
      <p:sp>
        <p:nvSpPr>
          <p:cNvPr id="4" name="Овал 3"/>
          <p:cNvSpPr/>
          <p:nvPr/>
        </p:nvSpPr>
        <p:spPr>
          <a:xfrm>
            <a:off x="5715000" y="381000"/>
            <a:ext cx="3048000" cy="762000"/>
          </a:xfrm>
          <a:prstGeom prst="ellipse">
            <a:avLst/>
          </a:prstGeom>
          <a:solidFill>
            <a:srgbClr val="C00000"/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Тип</a:t>
            </a:r>
            <a:endParaRPr lang="ru-RU" dirty="0"/>
          </a:p>
        </p:txBody>
      </p:sp>
      <p:sp>
        <p:nvSpPr>
          <p:cNvPr id="5" name="Овал 4"/>
          <p:cNvSpPr/>
          <p:nvPr/>
        </p:nvSpPr>
        <p:spPr>
          <a:xfrm>
            <a:off x="2895600" y="1752600"/>
            <a:ext cx="2895600" cy="838200"/>
          </a:xfrm>
          <a:prstGeom prst="ellipse">
            <a:avLst/>
          </a:prstGeom>
          <a:solidFill>
            <a:srgbClr val="C00000"/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Подтип</a:t>
            </a:r>
            <a:endParaRPr lang="ru-RU" dirty="0"/>
          </a:p>
        </p:txBody>
      </p:sp>
      <p:sp>
        <p:nvSpPr>
          <p:cNvPr id="6" name="Овал 5"/>
          <p:cNvSpPr/>
          <p:nvPr/>
        </p:nvSpPr>
        <p:spPr>
          <a:xfrm>
            <a:off x="0" y="3429000"/>
            <a:ext cx="2743200" cy="762000"/>
          </a:xfrm>
          <a:prstGeom prst="ellipse">
            <a:avLst/>
          </a:prstGeom>
          <a:solidFill>
            <a:srgbClr val="C00000"/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Класс</a:t>
            </a:r>
            <a:endParaRPr lang="ru-RU" dirty="0"/>
          </a:p>
        </p:txBody>
      </p:sp>
      <p:sp>
        <p:nvSpPr>
          <p:cNvPr id="7" name="Овал 6"/>
          <p:cNvSpPr/>
          <p:nvPr/>
        </p:nvSpPr>
        <p:spPr>
          <a:xfrm>
            <a:off x="5562600" y="1371600"/>
            <a:ext cx="3048000" cy="762000"/>
          </a:xfrm>
          <a:prstGeom prst="ellipse">
            <a:avLst/>
          </a:prstGeom>
          <a:solidFill>
            <a:srgbClr val="C00000"/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Отряд</a:t>
            </a:r>
            <a:endParaRPr lang="ru-RU" dirty="0"/>
          </a:p>
        </p:txBody>
      </p:sp>
      <p:pic>
        <p:nvPicPr>
          <p:cNvPr id="8" name="Picture 3" descr="C:\Documents and Settings\1\Мои документы\a_c10450b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600200" cy="1143000"/>
          </a:xfrm>
          <a:prstGeom prst="rect">
            <a:avLst/>
          </a:prstGeom>
          <a:noFill/>
        </p:spPr>
      </p:pic>
      <p:sp>
        <p:nvSpPr>
          <p:cNvPr id="9" name="Овал 8"/>
          <p:cNvSpPr/>
          <p:nvPr/>
        </p:nvSpPr>
        <p:spPr>
          <a:xfrm>
            <a:off x="6477000" y="4419600"/>
            <a:ext cx="2667000" cy="762000"/>
          </a:xfrm>
          <a:prstGeom prst="ellipse">
            <a:avLst/>
          </a:prstGeom>
          <a:solidFill>
            <a:srgbClr val="FFC000"/>
          </a:solidFill>
          <a:ln w="571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Arial Black" pitchFamily="34" charset="0"/>
              </a:rPr>
              <a:t>Животные</a:t>
            </a:r>
            <a:endParaRPr lang="ru-RU" dirty="0">
              <a:latin typeface="Arial Black" pitchFamily="34" charset="0"/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2971800" y="5867400"/>
            <a:ext cx="2895600" cy="762000"/>
          </a:xfrm>
          <a:prstGeom prst="ellipse">
            <a:avLst/>
          </a:prstGeom>
          <a:solidFill>
            <a:srgbClr val="FFC000"/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Arial Black" pitchFamily="34" charset="0"/>
              </a:rPr>
              <a:t>Хордовые</a:t>
            </a:r>
            <a:endParaRPr lang="ru-RU" dirty="0">
              <a:latin typeface="Arial Black" pitchFamily="34" charset="0"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0" y="6019800"/>
            <a:ext cx="2743200" cy="838200"/>
          </a:xfrm>
          <a:prstGeom prst="ellipse">
            <a:avLst/>
          </a:prstGeom>
          <a:solidFill>
            <a:srgbClr val="FFC000"/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Arial Black" pitchFamily="34" charset="0"/>
              </a:rPr>
              <a:t>Черепные</a:t>
            </a:r>
            <a:endParaRPr lang="ru-RU" dirty="0">
              <a:latin typeface="Arial Black" pitchFamily="34" charset="0"/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6172200" y="6019800"/>
            <a:ext cx="2819400" cy="838200"/>
          </a:xfrm>
          <a:prstGeom prst="ellipse">
            <a:avLst/>
          </a:prstGeom>
          <a:solidFill>
            <a:srgbClr val="FFC000"/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Arial Black" pitchFamily="34" charset="0"/>
              </a:rPr>
              <a:t>Земноводные</a:t>
            </a:r>
            <a:endParaRPr lang="ru-RU" dirty="0">
              <a:latin typeface="Arial Black" pitchFamily="34" charset="0"/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6248400" y="3352800"/>
            <a:ext cx="2895600" cy="762000"/>
          </a:xfrm>
          <a:prstGeom prst="ellipse">
            <a:avLst/>
          </a:prstGeom>
          <a:solidFill>
            <a:srgbClr val="FFC000"/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Arial Black" pitchFamily="34" charset="0"/>
              </a:rPr>
              <a:t>Хвостатые</a:t>
            </a:r>
            <a:endParaRPr lang="ru-RU" dirty="0">
              <a:latin typeface="Arial Black" pitchFamily="34" charset="0"/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3733800" y="4800600"/>
            <a:ext cx="2895600" cy="762000"/>
          </a:xfrm>
          <a:prstGeom prst="ellipse">
            <a:avLst/>
          </a:prstGeom>
          <a:solidFill>
            <a:srgbClr val="FFC000"/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Arial Black" pitchFamily="34" charset="0"/>
              </a:rPr>
              <a:t>Безногие</a:t>
            </a:r>
            <a:endParaRPr lang="ru-RU" dirty="0">
              <a:latin typeface="Arial Black" pitchFamily="34" charset="0"/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5181600" y="2514600"/>
            <a:ext cx="2743200" cy="762000"/>
          </a:xfrm>
          <a:prstGeom prst="ellipse">
            <a:avLst/>
          </a:prstGeom>
          <a:solidFill>
            <a:srgbClr val="FFC000"/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Arial Black" pitchFamily="34" charset="0"/>
              </a:rPr>
              <a:t>Бесхвостые</a:t>
            </a:r>
            <a:endParaRPr lang="ru-RU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3 0.04514 C -0.24618 0.1419 -0.48889 0.23866 -0.58594 0.27778 " pathEditMode="relative" ptsTypes="aA">
                                      <p:cBhvr>
                                        <p:cTn id="1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99 0.05949 C -0.1099 0.11181 -0.22378 0.16412 -0.26927 0.18495 " pathEditMode="relative" ptsTypes="aA">
                                      <p:cBhvr>
                                        <p:cTn id="1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556E-17 -5.18519E-6 C 0.02413 0.03749 0.04844 0.07499 0.05816 0.09004 " pathEditMode="relative" ptsTypes="aA">
                                      <p:cBhvr>
                                        <p:cTn id="2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2.96296E-6 C -0.2375 0.22361 -0.47483 0.44722 -0.5698 0.53657 " pathEditMode="relative" ptsTypes="aA">
                                      <p:cBhvr>
                                        <p:cTn id="2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417 0.0581 C -0.0915 -0.16088 -0.17865 -0.37986 -0.21354 -0.46736 " pathEditMode="relative" ptsTypes="aA">
                                      <p:cBhvr>
                                        <p:cTn id="2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27778E-6 5.55556E-6 C 0.0639 -0.22291 0.12796 -0.44583 0.15348 -0.53472 " pathEditMode="relative" ptsTypes="aA">
                                      <p:cBhvr>
                                        <p:cTn id="3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3.7037E-6 C 0.19722 -0.18426 0.39444 -0.36829 0.47326 -0.4419 " pathEditMode="relative" ptsTypes="aA">
                                      <p:cBhvr>
                                        <p:cTn id="3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7.22222E-6 -4.81481E-6 C -0.08438 -0.13703 -0.16858 -0.27384 -0.20226 -0.3287 " pathEditMode="relative" ptsTypes="aA">
                                      <p:cBhvr>
                                        <p:cTn id="4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7.5E-6 2.96296E-6 C -0.04115 0.12708 -0.0823 0.2544 -0.09879 0.30532 " pathEditMode="relative" ptsTypes="aA">
                                      <p:cBhvr>
                                        <p:cTn id="44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64 0.05718 C -0.09323 0.14746 -0.19011 0.23797 -0.22882 0.27408 " pathEditMode="relative" ptsTypes="aA">
                                      <p:cBhvr>
                                        <p:cTn id="4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783 0.153 C -0.02604 0.15486 0.02639 0.15694 0.04722 0.15763 " pathEditMode="relative" ptsTypes="aA">
                                      <p:cBhvr>
                                        <p:cTn id="5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WordArt 4"/>
          <p:cNvSpPr>
            <a:spLocks noChangeArrowheads="1" noChangeShapeType="1" noTextEdit="1"/>
          </p:cNvSpPr>
          <p:nvPr/>
        </p:nvSpPr>
        <p:spPr bwMode="auto">
          <a:xfrm>
            <a:off x="395288" y="260350"/>
            <a:ext cx="7561262" cy="9366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3600" kern="10" dirty="0">
                <a:ln w="9525">
                  <a:noFill/>
                  <a:round/>
                  <a:headEnd/>
                  <a:tailEnd/>
                </a:ln>
                <a:solidFill>
                  <a:srgbClr val="7030A0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Arial Black" pitchFamily="34" charset="0"/>
              </a:rPr>
              <a:t>Классификация земноводных</a:t>
            </a:r>
          </a:p>
        </p:txBody>
      </p:sp>
      <p:sp>
        <p:nvSpPr>
          <p:cNvPr id="9219" name="Rectangle 5"/>
          <p:cNvSpPr>
            <a:spLocks noChangeArrowheads="1"/>
          </p:cNvSpPr>
          <p:nvPr/>
        </p:nvSpPr>
        <p:spPr bwMode="auto">
          <a:xfrm>
            <a:off x="2133600" y="1219201"/>
            <a:ext cx="4952999" cy="1219199"/>
          </a:xfrm>
          <a:prstGeom prst="rect">
            <a:avLst/>
          </a:prstGeom>
          <a:solidFill>
            <a:srgbClr val="00B0F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sz="3200" b="1" dirty="0">
                <a:solidFill>
                  <a:schemeClr val="bg1"/>
                </a:solidFill>
                <a:latin typeface="Arial Black" pitchFamily="34" charset="0"/>
              </a:rPr>
              <a:t>Класс </a:t>
            </a:r>
            <a:r>
              <a:rPr lang="ru-RU" sz="3200" b="1" dirty="0">
                <a:solidFill>
                  <a:srgbClr val="FFC000"/>
                </a:solidFill>
                <a:latin typeface="Arial Black" pitchFamily="34" charset="0"/>
              </a:rPr>
              <a:t>Земно</a:t>
            </a:r>
            <a:r>
              <a:rPr lang="ru-RU" sz="3200" b="1" dirty="0">
                <a:solidFill>
                  <a:schemeClr val="bg1"/>
                </a:solidFill>
                <a:latin typeface="Arial Black" pitchFamily="34" charset="0"/>
              </a:rPr>
              <a:t>водные</a:t>
            </a:r>
          </a:p>
          <a:p>
            <a:pPr algn="ctr"/>
            <a:r>
              <a:rPr lang="ru-RU" sz="3200" b="1" dirty="0">
                <a:solidFill>
                  <a:schemeClr val="bg1"/>
                </a:solidFill>
                <a:latin typeface="Arial Black" pitchFamily="34" charset="0"/>
              </a:rPr>
              <a:t>(Амфибии)</a:t>
            </a:r>
          </a:p>
        </p:txBody>
      </p:sp>
      <p:sp>
        <p:nvSpPr>
          <p:cNvPr id="9220" name="Rectangle 6"/>
          <p:cNvSpPr>
            <a:spLocks noChangeArrowheads="1"/>
          </p:cNvSpPr>
          <p:nvPr/>
        </p:nvSpPr>
        <p:spPr bwMode="auto">
          <a:xfrm>
            <a:off x="179388" y="2997200"/>
            <a:ext cx="2879725" cy="10080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sz="2000" b="1" dirty="0">
                <a:solidFill>
                  <a:schemeClr val="bg1"/>
                </a:solidFill>
                <a:latin typeface="Arial Black" pitchFamily="34" charset="0"/>
              </a:rPr>
              <a:t>Отряд Бесхвостые </a:t>
            </a:r>
          </a:p>
          <a:p>
            <a:r>
              <a:rPr lang="ru-RU" sz="2000" b="1" dirty="0">
                <a:solidFill>
                  <a:srgbClr val="000000"/>
                </a:solidFill>
                <a:latin typeface="Times New Roman" pitchFamily="18" charset="0"/>
              </a:rPr>
              <a:t>Земноводные(Амфибии)</a:t>
            </a:r>
          </a:p>
          <a:p>
            <a:r>
              <a:rPr lang="ru-RU" sz="2000" b="1" dirty="0">
                <a:solidFill>
                  <a:srgbClr val="000000"/>
                </a:solidFill>
                <a:latin typeface="Times New Roman" pitchFamily="18" charset="0"/>
              </a:rPr>
              <a:t>(более 1800 видов)</a:t>
            </a:r>
          </a:p>
        </p:txBody>
      </p:sp>
      <p:sp>
        <p:nvSpPr>
          <p:cNvPr id="9221" name="Rectangle 7"/>
          <p:cNvSpPr>
            <a:spLocks noChangeArrowheads="1"/>
          </p:cNvSpPr>
          <p:nvPr/>
        </p:nvSpPr>
        <p:spPr bwMode="auto">
          <a:xfrm>
            <a:off x="5724525" y="2971799"/>
            <a:ext cx="3168650" cy="10334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sz="2000" b="1" dirty="0" smtClean="0">
              <a:solidFill>
                <a:srgbClr val="000000"/>
              </a:solidFill>
              <a:latin typeface="Times New Roman" pitchFamily="18" charset="0"/>
            </a:endParaRPr>
          </a:p>
          <a:p>
            <a:r>
              <a:rPr lang="ru-RU" sz="2000" b="1" dirty="0" smtClean="0">
                <a:solidFill>
                  <a:schemeClr val="bg1"/>
                </a:solidFill>
                <a:latin typeface="Arial Black" pitchFamily="34" charset="0"/>
              </a:rPr>
              <a:t>Отряд </a:t>
            </a:r>
            <a:r>
              <a:rPr lang="ru-RU" sz="2000" b="1" dirty="0">
                <a:solidFill>
                  <a:schemeClr val="bg1"/>
                </a:solidFill>
                <a:latin typeface="Arial Black" pitchFamily="34" charset="0"/>
              </a:rPr>
              <a:t>Хвостатые </a:t>
            </a:r>
          </a:p>
          <a:p>
            <a:r>
              <a:rPr lang="ru-RU" sz="2000" b="1" dirty="0">
                <a:solidFill>
                  <a:srgbClr val="000000"/>
                </a:solidFill>
                <a:latin typeface="Times New Roman" pitchFamily="18" charset="0"/>
              </a:rPr>
              <a:t>Земноводные (Амфибии)</a:t>
            </a:r>
          </a:p>
          <a:p>
            <a:r>
              <a:rPr lang="ru-RU" sz="2000" b="1" dirty="0">
                <a:solidFill>
                  <a:srgbClr val="000000"/>
                </a:solidFill>
                <a:latin typeface="Times New Roman" pitchFamily="18" charset="0"/>
              </a:rPr>
              <a:t>Около 280 видов)</a:t>
            </a:r>
          </a:p>
          <a:p>
            <a:endParaRPr lang="ru-RU" sz="2000" b="1" dirty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9222" name="Line 8"/>
          <p:cNvSpPr>
            <a:spLocks noChangeShapeType="1"/>
          </p:cNvSpPr>
          <p:nvPr/>
        </p:nvSpPr>
        <p:spPr bwMode="auto">
          <a:xfrm flipH="1">
            <a:off x="2916238" y="2636838"/>
            <a:ext cx="360362" cy="2873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9223" name="Line 9"/>
          <p:cNvSpPr>
            <a:spLocks noChangeShapeType="1"/>
          </p:cNvSpPr>
          <p:nvPr/>
        </p:nvSpPr>
        <p:spPr bwMode="auto">
          <a:xfrm>
            <a:off x="5940425" y="2636838"/>
            <a:ext cx="287338" cy="2889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pic>
        <p:nvPicPr>
          <p:cNvPr id="9224" name="Picture 16" descr="ТРИТОН ГРЕБЕНЧАТЫЙ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95963" y="4149725"/>
            <a:ext cx="3024187" cy="215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5" name="Picture 17" descr="тропическая древесная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0825" y="4149725"/>
            <a:ext cx="2808288" cy="2109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6" name="Rectangle 18"/>
          <p:cNvSpPr>
            <a:spLocks noChangeArrowheads="1"/>
          </p:cNvSpPr>
          <p:nvPr/>
        </p:nvSpPr>
        <p:spPr bwMode="auto">
          <a:xfrm>
            <a:off x="3200400" y="2971800"/>
            <a:ext cx="2438400" cy="10334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sz="2000" b="1" dirty="0">
                <a:solidFill>
                  <a:schemeClr val="bg1"/>
                </a:solidFill>
                <a:latin typeface="Arial Black" pitchFamily="34" charset="0"/>
              </a:rPr>
              <a:t>Отряд Безногие</a:t>
            </a:r>
          </a:p>
          <a:p>
            <a:r>
              <a:rPr lang="ru-RU" sz="2000" b="1" dirty="0">
                <a:solidFill>
                  <a:srgbClr val="000000"/>
                </a:solidFill>
                <a:latin typeface="Times New Roman" pitchFamily="18" charset="0"/>
              </a:rPr>
              <a:t>(56 видов)</a:t>
            </a:r>
          </a:p>
        </p:txBody>
      </p:sp>
      <p:sp>
        <p:nvSpPr>
          <p:cNvPr id="9227" name="Line 19"/>
          <p:cNvSpPr>
            <a:spLocks noChangeShapeType="1"/>
          </p:cNvSpPr>
          <p:nvPr/>
        </p:nvSpPr>
        <p:spPr bwMode="auto">
          <a:xfrm>
            <a:off x="4356100" y="2636838"/>
            <a:ext cx="71438" cy="5762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pic>
        <p:nvPicPr>
          <p:cNvPr id="9228" name="Picture 21" descr="c_tentaculata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76600" y="4221163"/>
            <a:ext cx="2303463" cy="2087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9" name="Rectangle 22"/>
          <p:cNvSpPr>
            <a:spLocks noChangeArrowheads="1"/>
          </p:cNvSpPr>
          <p:nvPr/>
        </p:nvSpPr>
        <p:spPr bwMode="auto">
          <a:xfrm>
            <a:off x="3132138" y="6316663"/>
            <a:ext cx="2308225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1400" b="1" dirty="0">
                <a:latin typeface="Times New Roman" pitchFamily="18" charset="0"/>
              </a:rPr>
              <a:t>НАСТОЯЩАЯ ЧЕРВЯГА</a:t>
            </a:r>
            <a:br>
              <a:rPr lang="ru-RU" sz="1400" b="1" dirty="0">
                <a:latin typeface="Times New Roman" pitchFamily="18" charset="0"/>
              </a:rPr>
            </a:br>
            <a:endParaRPr lang="ru-RU" sz="1400" b="1" dirty="0">
              <a:latin typeface="Times New Roman" pitchFamily="18" charset="0"/>
            </a:endParaRPr>
          </a:p>
        </p:txBody>
      </p:sp>
      <p:sp>
        <p:nvSpPr>
          <p:cNvPr id="9230" name="Text Box 24"/>
          <p:cNvSpPr txBox="1">
            <a:spLocks noChangeArrowheads="1"/>
          </p:cNvSpPr>
          <p:nvPr/>
        </p:nvSpPr>
        <p:spPr bwMode="auto">
          <a:xfrm>
            <a:off x="5940425" y="6308725"/>
            <a:ext cx="273526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400" b="1" dirty="0">
                <a:latin typeface="Times New Roman" pitchFamily="18" charset="0"/>
              </a:rPr>
              <a:t>ТРИТОН ГРЕБЕНЧАТЫЙ</a:t>
            </a:r>
          </a:p>
        </p:txBody>
      </p:sp>
      <p:sp>
        <p:nvSpPr>
          <p:cNvPr id="9231" name="Text Box 25"/>
          <p:cNvSpPr txBox="1">
            <a:spLocks noChangeArrowheads="1"/>
          </p:cNvSpPr>
          <p:nvPr/>
        </p:nvSpPr>
        <p:spPr bwMode="auto">
          <a:xfrm>
            <a:off x="323850" y="6340475"/>
            <a:ext cx="28003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400" b="1" dirty="0">
                <a:latin typeface="Times New Roman" pitchFamily="18" charset="0"/>
              </a:rPr>
              <a:t>ДРЕВЕСНАЯ ЛЯГУШКА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2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2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92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92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92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92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92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92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 animBg="1"/>
      <p:bldP spid="9220" grpId="0" animBg="1"/>
      <p:bldP spid="9221" grpId="0" animBg="1"/>
      <p:bldP spid="9222" grpId="0" animBg="1"/>
      <p:bldP spid="9223" grpId="0" animBg="1"/>
      <p:bldP spid="9226" grpId="0" animBg="1"/>
      <p:bldP spid="9227" grpId="0" animBg="1"/>
      <p:bldP spid="9229" grpId="0"/>
      <p:bldP spid="9230" grpId="0"/>
      <p:bldP spid="923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Documents and Settings\1\Мои документы\a_c10450b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86182" y="0"/>
            <a:ext cx="2214578" cy="2143116"/>
          </a:xfrm>
          <a:prstGeom prst="rect">
            <a:avLst/>
          </a:prstGeom>
          <a:noFill/>
        </p:spPr>
      </p:pic>
      <p:pic>
        <p:nvPicPr>
          <p:cNvPr id="3" name="Picture 2" descr="C:\Documents and Settings\1\Local Settings\Temp\Rar$DI00.828\2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228600"/>
            <a:ext cx="2133600" cy="3048000"/>
          </a:xfrm>
          <a:prstGeom prst="rect">
            <a:avLst/>
          </a:prstGeom>
          <a:noFill/>
        </p:spPr>
      </p:pic>
      <p:sp>
        <p:nvSpPr>
          <p:cNvPr id="5" name="Блок-схема: альтернативный процесс 4"/>
          <p:cNvSpPr/>
          <p:nvPr/>
        </p:nvSpPr>
        <p:spPr>
          <a:xfrm>
            <a:off x="2209800" y="2209800"/>
            <a:ext cx="6324600" cy="1600200"/>
          </a:xfrm>
          <a:prstGeom prst="flowChartAlternateProcess">
            <a:avLst/>
          </a:prstGeom>
          <a:ln w="762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FFC000"/>
                </a:solidFill>
                <a:latin typeface="Arial Black" pitchFamily="34" charset="0"/>
              </a:rPr>
              <a:t>1 группа</a:t>
            </a:r>
          </a:p>
          <a:p>
            <a:pPr algn="ctr"/>
            <a:r>
              <a:rPr lang="ru-RU" sz="2400" dirty="0" smtClean="0">
                <a:latin typeface="Arial Black" pitchFamily="34" charset="0"/>
              </a:rPr>
              <a:t>Используя текст учебника на стр. 186, составьте характеристику отряда Хвостатые.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6" name="Блок-схема: альтернативный процесс 5"/>
          <p:cNvSpPr/>
          <p:nvPr/>
        </p:nvSpPr>
        <p:spPr>
          <a:xfrm>
            <a:off x="152400" y="3962400"/>
            <a:ext cx="7086600" cy="1371600"/>
          </a:xfrm>
          <a:prstGeom prst="flowChartAlternateProcess">
            <a:avLst/>
          </a:prstGeom>
          <a:ln w="762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FFC000"/>
                </a:solidFill>
                <a:latin typeface="Arial Black" pitchFamily="34" charset="0"/>
              </a:rPr>
              <a:t>2 группа</a:t>
            </a:r>
          </a:p>
          <a:p>
            <a:pPr algn="ctr"/>
            <a:r>
              <a:rPr lang="ru-RU" sz="2400" dirty="0" smtClean="0">
                <a:latin typeface="Arial Black" pitchFamily="34" charset="0"/>
              </a:rPr>
              <a:t>Используя текст учебника на стр. 186, составьте характеристику отряда Бесхвостые.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438400" y="5486400"/>
            <a:ext cx="6248400" cy="1371600"/>
          </a:xfrm>
          <a:prstGeom prst="roundRect">
            <a:avLst/>
          </a:prstGeom>
          <a:ln w="762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rgbClr val="FFC000"/>
                </a:solidFill>
                <a:latin typeface="Arial Black" pitchFamily="34" charset="0"/>
              </a:rPr>
              <a:t>3 группа</a:t>
            </a:r>
          </a:p>
          <a:p>
            <a:pPr algn="ctr"/>
            <a:r>
              <a:rPr lang="ru-RU" sz="2000" dirty="0" smtClean="0">
                <a:latin typeface="Arial Black" pitchFamily="34" charset="0"/>
              </a:rPr>
              <a:t>Используя текст учебника на стр. 187, составьте характеристику отряда Безногие.</a:t>
            </a:r>
            <a:endParaRPr lang="ru-RU" sz="2000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Documents and Settings\1\Мои документы\a_c10450b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19400" y="0"/>
            <a:ext cx="2214578" cy="2143116"/>
          </a:xfrm>
          <a:prstGeom prst="rect">
            <a:avLst/>
          </a:prstGeom>
          <a:noFill/>
        </p:spPr>
      </p:pic>
      <p:pic>
        <p:nvPicPr>
          <p:cNvPr id="3" name="Picture 2" descr="C:\Documents and Settings\1\Local Settings\Temp\Rar$DI00.828\2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228600"/>
            <a:ext cx="2133600" cy="3048000"/>
          </a:xfrm>
          <a:prstGeom prst="rect">
            <a:avLst/>
          </a:prstGeom>
          <a:noFill/>
        </p:spPr>
      </p:pic>
      <p:sp>
        <p:nvSpPr>
          <p:cNvPr id="4" name="Скругленный прямоугольник 3"/>
          <p:cNvSpPr/>
          <p:nvPr/>
        </p:nvSpPr>
        <p:spPr>
          <a:xfrm>
            <a:off x="1828800" y="2209800"/>
            <a:ext cx="6553200" cy="2895600"/>
          </a:xfrm>
          <a:prstGeom prst="roundRect">
            <a:avLst/>
          </a:prstGeom>
          <a:solidFill>
            <a:srgbClr val="FFC000"/>
          </a:solidFill>
          <a:ln w="762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rgbClr val="7030A0"/>
                </a:solidFill>
                <a:latin typeface="Arial Black" pitchFamily="34" charset="0"/>
              </a:rPr>
              <a:t>Используя интернет -  ресурсы, найдите, каких животных включает ваш  </a:t>
            </a:r>
          </a:p>
          <a:p>
            <a:pPr algn="ctr"/>
            <a:r>
              <a:rPr lang="ru-RU" sz="3200" dirty="0" smtClean="0">
                <a:solidFill>
                  <a:srgbClr val="7030A0"/>
                </a:solidFill>
                <a:latin typeface="Arial Black" pitchFamily="34" charset="0"/>
              </a:rPr>
              <a:t> отряд и перечислите их.</a:t>
            </a:r>
            <a:endParaRPr lang="ru-RU" sz="3200" dirty="0">
              <a:solidFill>
                <a:srgbClr val="7030A0"/>
              </a:solidFill>
              <a:latin typeface="Arial Black" pitchFamily="34" charset="0"/>
            </a:endParaRPr>
          </a:p>
        </p:txBody>
      </p:sp>
      <p:pic>
        <p:nvPicPr>
          <p:cNvPr id="55298" name="Picture 2" descr="D:\Е.Н\земноводные\lyagushki_gaby_foto_0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24600" y="0"/>
            <a:ext cx="2819400" cy="2286000"/>
          </a:xfrm>
          <a:prstGeom prst="rect">
            <a:avLst/>
          </a:prstGeom>
          <a:noFill/>
        </p:spPr>
      </p:pic>
      <p:pic>
        <p:nvPicPr>
          <p:cNvPr id="55299" name="Picture 3" descr="D:\Е.Н\земноводные\lyagushki_gaby_foto_1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4648200"/>
            <a:ext cx="2209800" cy="2209800"/>
          </a:xfrm>
          <a:prstGeom prst="rect">
            <a:avLst/>
          </a:prstGeom>
          <a:noFill/>
        </p:spPr>
      </p:pic>
      <p:pic>
        <p:nvPicPr>
          <p:cNvPr id="55300" name="Picture 4" descr="D:\Е.Н\земноводные\lyagushki_gaby_foto_18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400800" y="4724400"/>
            <a:ext cx="2743200" cy="2133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1\Local Settings\Temp\Rar$DI00.828\2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676400" cy="16764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752600" y="0"/>
            <a:ext cx="6781800" cy="1066800"/>
          </a:xfrm>
          <a:prstGeom prst="rect">
            <a:avLst/>
          </a:prstGeom>
          <a:solidFill>
            <a:srgbClr val="FFC000"/>
          </a:solidFill>
          <a:ln w="762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7030A0"/>
                </a:solidFill>
                <a:latin typeface="Arial Black" pitchFamily="34" charset="0"/>
              </a:rPr>
              <a:t>Сравнительная характеристика отрядов</a:t>
            </a:r>
            <a:endParaRPr lang="ru-RU" sz="2800" dirty="0">
              <a:solidFill>
                <a:srgbClr val="7030A0"/>
              </a:solidFill>
              <a:latin typeface="Arial Black" pitchFamily="34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0" y="1676400"/>
            <a:ext cx="2819400" cy="1524000"/>
          </a:xfrm>
          <a:prstGeom prst="roundRect">
            <a:avLst/>
          </a:prstGeom>
          <a:solidFill>
            <a:srgbClr val="00B0F0"/>
          </a:solidFill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dirty="0" smtClean="0">
                <a:latin typeface="Arial Black" pitchFamily="34" charset="0"/>
              </a:rPr>
              <a:t>Бесхвостые</a:t>
            </a:r>
            <a:endParaRPr lang="ru-RU" sz="2800" dirty="0">
              <a:latin typeface="Arial Black" pitchFamily="34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0" y="3429000"/>
            <a:ext cx="2819400" cy="1447800"/>
          </a:xfrm>
          <a:prstGeom prst="roundRect">
            <a:avLst/>
          </a:prstGeom>
          <a:solidFill>
            <a:srgbClr val="00B0F0"/>
          </a:solidFill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atin typeface="Arial Black" pitchFamily="34" charset="0"/>
              </a:rPr>
              <a:t>Хвостатые</a:t>
            </a:r>
            <a:endParaRPr lang="ru-RU" sz="2800" dirty="0">
              <a:latin typeface="Arial Black" pitchFamily="34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0" y="5105400"/>
            <a:ext cx="2819400" cy="1524000"/>
          </a:xfrm>
          <a:prstGeom prst="roundRect">
            <a:avLst/>
          </a:prstGeom>
          <a:solidFill>
            <a:srgbClr val="00B0F0"/>
          </a:solidFill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atin typeface="Arial Black" pitchFamily="34" charset="0"/>
              </a:rPr>
              <a:t>Безногие</a:t>
            </a:r>
            <a:endParaRPr lang="ru-RU" sz="3200" dirty="0">
              <a:latin typeface="Arial Black" pitchFamily="34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334000" y="4876800"/>
            <a:ext cx="3429000" cy="1524000"/>
          </a:xfrm>
          <a:prstGeom prst="roundRect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Тело длинное, червеобразное, ноги и глаза редуцированны.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257800" y="5029200"/>
            <a:ext cx="3581400" cy="1524000"/>
          </a:xfrm>
          <a:prstGeom prst="roundRect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Arial Black" pitchFamily="34" charset="0"/>
              </a:rPr>
              <a:t>Имеют прыгательные задние, ноги, лишены хвоста во взрослом состоянии.</a:t>
            </a:r>
            <a:endParaRPr lang="ru-RU" sz="2000" dirty="0">
              <a:latin typeface="Arial Black" pitchFamily="34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5257800" y="5257800"/>
            <a:ext cx="3657600" cy="1447800"/>
          </a:xfrm>
          <a:prstGeom prst="roundRect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Arial Black" pitchFamily="34" charset="0"/>
              </a:rPr>
              <a:t>Тело удлиненное, хвост сохраняется в течении всей жизни, передние и задние конечности примерно одинаковы.</a:t>
            </a:r>
            <a:endParaRPr lang="ru-RU" dirty="0">
              <a:latin typeface="Arial Black" pitchFamily="34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6781800" y="1066800"/>
            <a:ext cx="2362200" cy="1524000"/>
          </a:xfrm>
          <a:prstGeom prst="roundRect">
            <a:avLst/>
          </a:prstGeom>
          <a:solidFill>
            <a:srgbClr val="7030A0"/>
          </a:solidFill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Arial Black" pitchFamily="34" charset="0"/>
              </a:rPr>
              <a:t>Африканская </a:t>
            </a:r>
            <a:r>
              <a:rPr lang="ru-RU" dirty="0" err="1" smtClean="0">
                <a:latin typeface="Arial Black" pitchFamily="34" charset="0"/>
              </a:rPr>
              <a:t>червяга</a:t>
            </a:r>
            <a:r>
              <a:rPr lang="ru-RU" dirty="0" smtClean="0">
                <a:latin typeface="Arial Black" pitchFamily="34" charset="0"/>
              </a:rPr>
              <a:t>, кольчатая </a:t>
            </a:r>
            <a:r>
              <a:rPr lang="ru-RU" dirty="0" err="1" smtClean="0">
                <a:latin typeface="Arial Black" pitchFamily="34" charset="0"/>
              </a:rPr>
              <a:t>червяга</a:t>
            </a:r>
            <a:r>
              <a:rPr lang="ru-RU" dirty="0" smtClean="0">
                <a:latin typeface="Arial Black" pitchFamily="34" charset="0"/>
              </a:rPr>
              <a:t>.</a:t>
            </a:r>
            <a:endParaRPr lang="ru-RU" dirty="0">
              <a:latin typeface="Arial Black" pitchFamily="34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6781800" y="1600200"/>
            <a:ext cx="2362200" cy="1524000"/>
          </a:xfrm>
          <a:prstGeom prst="roundRect">
            <a:avLst/>
          </a:prstGeom>
          <a:solidFill>
            <a:srgbClr val="7030A0"/>
          </a:solidFill>
          <a:ln w="5715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Arial Black" pitchFamily="34" charset="0"/>
              </a:rPr>
              <a:t>Серая жаба, квакша, </a:t>
            </a:r>
            <a:r>
              <a:rPr lang="ru-RU" dirty="0" err="1" smtClean="0">
                <a:latin typeface="Arial Black" pitchFamily="34" charset="0"/>
              </a:rPr>
              <a:t>краснобрюхая</a:t>
            </a:r>
            <a:r>
              <a:rPr lang="ru-RU" dirty="0" smtClean="0">
                <a:latin typeface="Arial Black" pitchFamily="34" charset="0"/>
              </a:rPr>
              <a:t> жерлянка.</a:t>
            </a:r>
            <a:endParaRPr lang="ru-RU" dirty="0">
              <a:latin typeface="Arial Black" pitchFamily="34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6781800" y="1752600"/>
            <a:ext cx="2362200" cy="1447800"/>
          </a:xfrm>
          <a:prstGeom prst="roundRect">
            <a:avLst/>
          </a:prstGeom>
          <a:solidFill>
            <a:srgbClr val="7030A0"/>
          </a:solidFill>
          <a:ln w="5715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Arial Black" pitchFamily="34" charset="0"/>
              </a:rPr>
              <a:t>Гребенчатый тритон, исполинская саламандра.</a:t>
            </a:r>
            <a:endParaRPr lang="ru-RU" sz="2000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833 -2.22222E-6 C -0.10972 -0.11342 -0.22778 -0.22685 -0.275 -0.27222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2" y="-13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0.02222 L -0.2875 -0.48888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4" y="-23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25 -0.13333 L -0.27916 0.03334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3" y="8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73472E-18 2.22222E-6 L -0.025 0.22222 " pathEditMode="relative" ptsTypes="AA">
                                      <p:cBhvr>
                                        <p:cTn id="1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667 -0.11111 L -3.33333E-6 -4.44444E-6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" y="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416 -0.08889 L -0.0125 0.55555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" y="32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1\Local Settings\Temp\Rar$DI13.890\8v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152400"/>
            <a:ext cx="2133600" cy="19812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5181600" y="9144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4" name="Овал 3"/>
          <p:cNvSpPr/>
          <p:nvPr/>
        </p:nvSpPr>
        <p:spPr>
          <a:xfrm>
            <a:off x="2362200" y="0"/>
            <a:ext cx="6781800" cy="1676400"/>
          </a:xfrm>
          <a:prstGeom prst="ellipse">
            <a:avLst/>
          </a:prstGeom>
          <a:solidFill>
            <a:srgbClr val="FFC000"/>
          </a:solidFill>
          <a:ln w="762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>
                <a:solidFill>
                  <a:srgbClr val="7030A0"/>
                </a:solidFill>
                <a:latin typeface="Arial Black" pitchFamily="34" charset="0"/>
              </a:rPr>
              <a:t>ЗАДАЧИ УРОКА:</a:t>
            </a:r>
          </a:p>
          <a:p>
            <a:pPr algn="ctr"/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52400" y="2286000"/>
            <a:ext cx="8686800" cy="1828800"/>
          </a:xfrm>
          <a:prstGeom prst="rect">
            <a:avLst/>
          </a:prstGeom>
          <a:solidFill>
            <a:srgbClr val="7030A0"/>
          </a:solidFill>
          <a:ln w="76200">
            <a:solidFill>
              <a:srgbClr val="FFC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i="1" dirty="0" smtClean="0"/>
              <a:t>1. </a:t>
            </a:r>
            <a:r>
              <a:rPr lang="ru-RU" sz="2800" i="1" dirty="0" smtClean="0">
                <a:latin typeface="Arial Black" pitchFamily="34" charset="0"/>
              </a:rPr>
              <a:t>Познакомить учащихся с многообразием земноводных, отличительными особенностями  и характерными признаками их отрядов , </a:t>
            </a:r>
            <a:endParaRPr lang="ru-RU" sz="2800" i="1" dirty="0">
              <a:latin typeface="Arial Black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52400" y="4495800"/>
            <a:ext cx="8763000" cy="1524000"/>
          </a:xfrm>
          <a:prstGeom prst="rect">
            <a:avLst/>
          </a:prstGeom>
          <a:solidFill>
            <a:srgbClr val="7030A0"/>
          </a:solidFill>
          <a:ln w="762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i="1" dirty="0" smtClean="0">
                <a:latin typeface="Arial Black" pitchFamily="34" charset="0"/>
              </a:rPr>
              <a:t>2.Обобщить и систематизировать знания о приспособленности земноводных к жизни в воде и на суши.</a:t>
            </a:r>
            <a:endParaRPr lang="ru-RU" sz="2800" i="1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6" name="Rectangle 4"/>
          <p:cNvSpPr>
            <a:spLocks noGrp="1" noChangeArrowheads="1"/>
          </p:cNvSpPr>
          <p:nvPr>
            <p:ph type="title"/>
          </p:nvPr>
        </p:nvSpPr>
        <p:spPr>
          <a:xfrm>
            <a:off x="2438400" y="152400"/>
            <a:ext cx="6705600" cy="762000"/>
          </a:xfrm>
        </p:spPr>
        <p:txBody>
          <a:bodyPr/>
          <a:lstStyle/>
          <a:p>
            <a:endParaRPr lang="ru-RU" sz="2000" b="1" dirty="0"/>
          </a:p>
        </p:txBody>
      </p:sp>
      <p:graphicFrame>
        <p:nvGraphicFramePr>
          <p:cNvPr id="33860" name="Group 68"/>
          <p:cNvGraphicFramePr>
            <a:graphicFrameLocks noGrp="1"/>
          </p:cNvGraphicFramePr>
          <p:nvPr>
            <p:ph idx="1"/>
          </p:nvPr>
        </p:nvGraphicFramePr>
        <p:xfrm>
          <a:off x="1" y="1066799"/>
          <a:ext cx="8964612" cy="5961888"/>
        </p:xfrm>
        <a:graphic>
          <a:graphicData uri="http://schemas.openxmlformats.org/drawingml/2006/table">
            <a:tbl>
              <a:tblPr/>
              <a:tblGrid>
                <a:gridCol w="2050999"/>
                <a:gridCol w="4470681"/>
                <a:gridCol w="2442932"/>
              </a:tblGrid>
              <a:tr h="75563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Black" pitchFamily="34" charset="0"/>
                        </a:rPr>
                        <a:t>Бесхвостые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Black" pitchFamily="34" charset="0"/>
                        </a:rPr>
                        <a:t>2900 видов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Black" pitchFamily="34" charset="0"/>
                        </a:rPr>
                        <a:t>Хвостатые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 Black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Black" pitchFamily="34" charset="0"/>
                        </a:rPr>
                        <a:t>340 видов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Black" pitchFamily="34" charset="0"/>
                        </a:rPr>
                        <a:t>Безногие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 Black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Black" pitchFamily="34" charset="0"/>
                        </a:rPr>
                        <a:t>165 видов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5789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Род Жерлянки</a:t>
                      </a: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       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Род </a:t>
                      </a:r>
                      <a:r>
                        <a:rPr kumimoji="0" lang="ru-RU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Углозуб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Arial Black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(Виды: У. </a:t>
                      </a:r>
                      <a:r>
                        <a:rPr kumimoji="0" lang="ru-RU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сибирский,У.уссурийский</a:t>
                      </a: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)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8104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Род Крестовки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Род Тритон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(Виды: Т.уссурийский,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Т.малоазиатский,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Arial Black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Т.гребенчатый)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9518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Род Жабы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Род Саламандра(Виды: С.пятнистая, С.кавказская)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0071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Род Лягушки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Род </a:t>
                      </a:r>
                      <a:r>
                        <a:rPr kumimoji="0" lang="ru-RU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Лягушкозуб</a:t>
                      </a: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0071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23 </a:t>
                      </a: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вида в 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фауне нашей страны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11видов в фауне нашей страны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</a:rPr>
                        <a:t>Нет в фауне нашей страны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" name="Скругленный прямоугольник 3"/>
          <p:cNvSpPr/>
          <p:nvPr/>
        </p:nvSpPr>
        <p:spPr>
          <a:xfrm>
            <a:off x="2133600" y="0"/>
            <a:ext cx="6781800" cy="1066800"/>
          </a:xfrm>
          <a:prstGeom prst="roundRect">
            <a:avLst/>
          </a:prstGeom>
          <a:solidFill>
            <a:srgbClr val="FFC000"/>
          </a:solidFill>
          <a:ln w="762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rgbClr val="7030A0"/>
                </a:solidFill>
                <a:latin typeface="Arial Black" pitchFamily="34" charset="0"/>
              </a:rPr>
              <a:t>Это надо знать</a:t>
            </a:r>
            <a:r>
              <a:rPr lang="ru-RU" sz="3200" dirty="0" smtClean="0">
                <a:solidFill>
                  <a:srgbClr val="7030A0"/>
                </a:solidFill>
                <a:latin typeface="Arial Black" pitchFamily="34" charset="0"/>
              </a:rPr>
              <a:t>!</a:t>
            </a:r>
            <a:endParaRPr lang="ru-RU" sz="3200" dirty="0">
              <a:solidFill>
                <a:srgbClr val="7030A0"/>
              </a:solidFill>
              <a:latin typeface="Arial Black" pitchFamily="34" charset="0"/>
            </a:endParaRPr>
          </a:p>
        </p:txBody>
      </p:sp>
      <p:sp>
        <p:nvSpPr>
          <p:cNvPr id="79874" name="AutoShape 2" descr="C:\Users\USER\AppData\Local\Temp\Rar$DI39.552\5d49bdf4b163f1cf14251c843e69031a.gif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9876" name="AutoShape 4" descr="C:\Users\USER\AppData\Local\Temp\Rar$DI39.552\5d49bdf4b163f1cf14251c843e69031a.gif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9878" name="AutoShape 6" descr="C:\Users\USER\AppData\Local\Temp\Rar$DI39.552\5d49bdf4b163f1cf14251c843e69031a.gif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9880" name="AutoShape 8" descr="C:\Users\USER\AppData\Local\Temp\Rar$DI39.552\5d49bdf4b163f1cf14251c843e69031a.gif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9882" name="AutoShape 10" descr="C:\Users\USER\AppData\Local\Temp\Rar$DI39.552\5d49bdf4b163f1cf14251c843e69031a.gif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9884" name="AutoShape 12" descr="C:\Users\USER\AppData\Local\Temp\Rar$DI39.552\5d49bdf4b163f1cf14251c843e69031a.gif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9885" name="Picture 13" descr="D:\Е.Н\земноводные\lyagushki_gaby_foto_4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2133600" cy="11430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/>
          <p:nvPr/>
        </p:nvSpPr>
        <p:spPr>
          <a:xfrm>
            <a:off x="1524000" y="228600"/>
            <a:ext cx="6477000" cy="914400"/>
          </a:xfrm>
          <a:prstGeom prst="ellipse">
            <a:avLst/>
          </a:prstGeom>
          <a:solidFill>
            <a:srgbClr val="C00000"/>
          </a:solidFill>
          <a:ln w="571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bg1"/>
                </a:solidFill>
                <a:latin typeface="Arial Black" pitchFamily="34" charset="0"/>
                <a:hlinkClick r:id="rId2" action="ppaction://hlinkpres?slideindex=1&amp;slidetitle="/>
              </a:rPr>
              <a:t>Физкультминутка</a:t>
            </a:r>
            <a:endParaRPr lang="ru-RU" sz="3200" dirty="0">
              <a:solidFill>
                <a:schemeClr val="bg1"/>
              </a:solidFill>
              <a:latin typeface="Arial Black" pitchFamily="34" charset="0"/>
            </a:endParaRPr>
          </a:p>
        </p:txBody>
      </p:sp>
      <p:pic>
        <p:nvPicPr>
          <p:cNvPr id="7" name="Picture 1" descr="C:\Users\Семья\Desktop\www_harikasozler_net_-_Yosunlarla_kapl_bataklk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143000"/>
            <a:ext cx="9144000" cy="5715000"/>
          </a:xfrm>
          <a:prstGeom prst="rect">
            <a:avLst/>
          </a:prstGeom>
          <a:noFill/>
        </p:spPr>
      </p:pic>
      <p:pic>
        <p:nvPicPr>
          <p:cNvPr id="4" name="Picture 3" descr="C:\Documents and Settings\Admin\Мои документы\Мои рисунки\35.gif"/>
          <p:cNvPicPr>
            <a:picLocks noChangeAspect="1" noChangeArrowheads="1" noCrop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239000" y="0"/>
            <a:ext cx="2151856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" descr="C:\Documents and Settings\Admin\Мои документы\Мои рисунки\35.gif"/>
          <p:cNvPicPr>
            <a:picLocks noChangeAspect="1" noChangeArrowheads="1" noCrop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0" y="0"/>
            <a:ext cx="2151856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1" descr="C:\Documents and Settings\Admin\Мои документы\Мои рисунки\119.gif"/>
          <p:cNvPicPr>
            <a:picLocks noChangeAspect="1" noChangeArrowheads="1" noCrop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0" y="3581400"/>
            <a:ext cx="4495800" cy="3529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5" descr="C:\Documents and Settings\Admin\Мои документы\Мои рисунки\1.gif"/>
          <p:cNvPicPr>
            <a:picLocks noChangeAspect="1" noChangeArrowheads="1" noCrop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6248400" y="3886200"/>
            <a:ext cx="2484437" cy="19437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/>
          <p:nvPr/>
        </p:nvSpPr>
        <p:spPr>
          <a:xfrm>
            <a:off x="1981200" y="0"/>
            <a:ext cx="6096000" cy="8382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atin typeface="Arial Black" pitchFamily="34" charset="0"/>
              </a:rPr>
              <a:t>Удивительный мир земноводных</a:t>
            </a:r>
            <a:endParaRPr lang="ru-RU" sz="2800" dirty="0">
              <a:latin typeface="Arial Black" pitchFamily="34" charset="0"/>
            </a:endParaRPr>
          </a:p>
        </p:txBody>
      </p:sp>
      <p:pic>
        <p:nvPicPr>
          <p:cNvPr id="60418" name="Picture 2" descr="alt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838200"/>
            <a:ext cx="3200400" cy="3371850"/>
          </a:xfrm>
          <a:prstGeom prst="rect">
            <a:avLst/>
          </a:prstGeom>
          <a:noFill/>
        </p:spPr>
      </p:pic>
      <p:pic>
        <p:nvPicPr>
          <p:cNvPr id="60420" name="Picture 4" descr="alt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28800" y="914400"/>
            <a:ext cx="3048000" cy="3200400"/>
          </a:xfrm>
          <a:prstGeom prst="rect">
            <a:avLst/>
          </a:prstGeom>
          <a:noFill/>
        </p:spPr>
      </p:pic>
      <p:pic>
        <p:nvPicPr>
          <p:cNvPr id="60422" name="Picture 6" descr="alt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86200" y="990600"/>
            <a:ext cx="3048000" cy="2914651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6934200" y="6019800"/>
            <a:ext cx="2209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0" y="3810000"/>
            <a:ext cx="2286000" cy="3048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Радужная лягушка – предмет поклонения в Индии. Лягушка, постоянно меняющая окрас, считается богом в Индии</a:t>
            </a:r>
          </a:p>
          <a:p>
            <a:pPr algn="ctr"/>
            <a:endParaRPr lang="ru-RU" dirty="0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2133600" y="3810000"/>
            <a:ext cx="2895600" cy="3048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Стеклянной или прозрачной лягушкой из-за своей прозрачной кожи, сквозь которую можно увидеть ее внутренности. К сожалению, это вымирающий вид амфибий.</a:t>
            </a:r>
            <a:br>
              <a:rPr lang="ru-RU" dirty="0" smtClean="0"/>
            </a:br>
            <a:endParaRPr lang="ru-RU" dirty="0" smtClean="0"/>
          </a:p>
          <a:p>
            <a:pPr algn="ctr"/>
            <a:endParaRPr lang="ru-RU" dirty="0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4038600" y="3810000"/>
            <a:ext cx="2667000" cy="3048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/>
              <a:t>Лягушка-арлекин известна под многими названиями, например, лягушка-клоун или жаба-арлекин Коста-Рики. Сейчас этот вид занесен в Красную Книгу, </a:t>
            </a:r>
          </a:p>
          <a:p>
            <a:r>
              <a:rPr lang="ru-RU" dirty="0" smtClean="0"/>
              <a:t>.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60424" name="Picture 8" descr="alt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867400" y="1066800"/>
            <a:ext cx="3124200" cy="2914650"/>
          </a:xfrm>
          <a:prstGeom prst="rect">
            <a:avLst/>
          </a:prstGeom>
          <a:noFill/>
        </p:spPr>
      </p:pic>
      <p:sp>
        <p:nvSpPr>
          <p:cNvPr id="16" name="Скругленный прямоугольник 15"/>
          <p:cNvSpPr/>
          <p:nvPr/>
        </p:nvSpPr>
        <p:spPr>
          <a:xfrm>
            <a:off x="5715000" y="3810000"/>
            <a:ext cx="3429000" cy="3048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Вьетнамская болотная лягушка – это вид лягушки семейства веслоногих. Ее можно найти во Вьетнаме и, возможно, в Китае. Лягушку также часто называют моховой из-за того, что ее кожа напоминает мох, растущий на скале, который, кстати, предоставляет ей отличную маскировку.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04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04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04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04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04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04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04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04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lt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" y="152400"/>
            <a:ext cx="2667000" cy="3124200"/>
          </a:xfrm>
          <a:prstGeom prst="rect">
            <a:avLst/>
          </a:prstGeom>
          <a:noFill/>
        </p:spPr>
      </p:pic>
      <p:pic>
        <p:nvPicPr>
          <p:cNvPr id="4" name="Picture 4" descr="alt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24000" y="228600"/>
            <a:ext cx="3124200" cy="3048000"/>
          </a:xfrm>
          <a:prstGeom prst="rect">
            <a:avLst/>
          </a:prstGeom>
          <a:noFill/>
        </p:spPr>
      </p:pic>
      <p:pic>
        <p:nvPicPr>
          <p:cNvPr id="5" name="Picture 6" descr="alt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81400" y="0"/>
            <a:ext cx="2971800" cy="3429000"/>
          </a:xfrm>
          <a:prstGeom prst="rect">
            <a:avLst/>
          </a:prstGeom>
          <a:noFill/>
        </p:spPr>
      </p:pic>
      <p:pic>
        <p:nvPicPr>
          <p:cNvPr id="6" name="Picture 14" descr="http://funzoo.ru/uploads/posts/2010-04/1270466691_naturescript11009.jpg">
            <a:hlinkClick r:id="rId5"/>
          </p:cNvPr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248400" y="0"/>
            <a:ext cx="2895600" cy="3429000"/>
          </a:xfrm>
          <a:prstGeom prst="rect">
            <a:avLst/>
          </a:prstGeom>
          <a:noFill/>
        </p:spPr>
      </p:pic>
      <p:sp>
        <p:nvSpPr>
          <p:cNvPr id="7" name="Скругленный прямоугольник 6"/>
          <p:cNvSpPr/>
          <p:nvPr/>
        </p:nvSpPr>
        <p:spPr>
          <a:xfrm>
            <a:off x="0" y="3200400"/>
            <a:ext cx="2514600" cy="36576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Одна из самых маленьких в мире лягушек обитает как раз высоко – в Андах южного Перу на высоте 3 – 3,19 тысяч метров. Женские особи вырастают максимум до 12,4 мм, мужские - лишь до 11,1 мм.</a:t>
            </a:r>
            <a:endParaRPr lang="ru-RU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990600" y="3276600"/>
            <a:ext cx="3886200" cy="3581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Красящий древолаз, как, например, этот синий подвид, - общее название группы лягушек в семействе древолазов, которое обитает в Центральной и Южной Америке. В отличие от большинства лягушек, этот вид активен днем и почти всегда имеет яркие тела. Многие подвиды находятся в опасности вымирания. Американские индейцы использовали их яд для своих стрел и дротиков.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657600" y="3352800"/>
            <a:ext cx="3276600" cy="3505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Лягушка-голиаф – крупнейший сохранившийся вид жаб на Земле. Ее размеры достигают 33 см в длину от морды до клоаки, а весит она до 3 кг. Этот вид обитает в основном в западной Африке, недалеко от Габона.</a:t>
            </a:r>
            <a:endParaRPr lang="ru-RU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953000" y="3124200"/>
            <a:ext cx="4191000" cy="3733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i="1" dirty="0" smtClean="0"/>
              <a:t>Самым сильным ядом, </a:t>
            </a:r>
            <a:r>
              <a:rPr lang="ru-RU" dirty="0" smtClean="0"/>
              <a:t>выделяемым кожными железами, - </a:t>
            </a:r>
            <a:r>
              <a:rPr lang="ru-RU" dirty="0" err="1" smtClean="0"/>
              <a:t>батрахотоксином</a:t>
            </a:r>
            <a:r>
              <a:rPr lang="ru-RU" dirty="0" smtClean="0"/>
              <a:t> — обладает лягушка ужасный </a:t>
            </a:r>
            <a:r>
              <a:rPr lang="ru-RU" dirty="0" err="1" smtClean="0"/>
              <a:t>листолаз</a:t>
            </a:r>
            <a:r>
              <a:rPr lang="ru-RU" dirty="0" smtClean="0"/>
              <a:t> (</a:t>
            </a:r>
            <a:r>
              <a:rPr lang="ru-RU" dirty="0" err="1" smtClean="0"/>
              <a:t>кокои</a:t>
            </a:r>
            <a:r>
              <a:rPr lang="ru-RU" dirty="0" smtClean="0"/>
              <a:t>), ее длина всего лишь 2 — 3 см, и весит она не более 1 г. Обитает в западной части Колумбии. Выделения кожных желез этой лягушки в 20 раз токсичнее яда других ядовитых лягушек и могут свободно проникать через поры кожи человека. Это самый сильный из известных сейчас небелковых ядов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1" animBg="1"/>
      <p:bldP spid="9" grpId="0" animBg="1"/>
      <p:bldP spid="10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092" name="Picture 4" descr="Лягушки и жабы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066800"/>
            <a:ext cx="3857625" cy="3657600"/>
          </a:xfrm>
          <a:prstGeom prst="rect">
            <a:avLst/>
          </a:prstGeom>
          <a:noFill/>
        </p:spPr>
      </p:pic>
      <p:pic>
        <p:nvPicPr>
          <p:cNvPr id="6" name="Picture 6" descr="древозалз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581400"/>
            <a:ext cx="3810000" cy="358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3" descr="C:\Documents and Settings\1\Мои документы\a_c10450b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1524000" cy="1066800"/>
          </a:xfrm>
          <a:prstGeom prst="rect">
            <a:avLst/>
          </a:prstGeom>
          <a:noFill/>
        </p:spPr>
      </p:pic>
      <p:sp>
        <p:nvSpPr>
          <p:cNvPr id="8" name="Скругленный прямоугольник 7"/>
          <p:cNvSpPr/>
          <p:nvPr/>
        </p:nvSpPr>
        <p:spPr>
          <a:xfrm>
            <a:off x="2057400" y="0"/>
            <a:ext cx="6400800" cy="1066800"/>
          </a:xfrm>
          <a:prstGeom prst="roundRect">
            <a:avLst/>
          </a:prstGeom>
          <a:solidFill>
            <a:srgbClr val="FFC000"/>
          </a:solidFill>
          <a:ln w="762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7030A0"/>
                </a:solidFill>
                <a:latin typeface="Arial Black" pitchFamily="34" charset="0"/>
              </a:rPr>
              <a:t>По форме зрачка определи кто перед тобой.</a:t>
            </a:r>
            <a:endParaRPr lang="ru-RU" sz="2800" dirty="0">
              <a:solidFill>
                <a:srgbClr val="7030A0"/>
              </a:solidFill>
              <a:latin typeface="Arial Black" pitchFamily="34" charset="0"/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3810000" y="1143000"/>
            <a:ext cx="5105400" cy="1905000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7030A0"/>
                </a:solidFill>
                <a:latin typeface="Arial Black" pitchFamily="34" charset="0"/>
              </a:rPr>
              <a:t>У лягушек зрачок круглый, у жаб – горизонтальный, а у чесночницы – вертикальный. </a:t>
            </a:r>
            <a:br>
              <a:rPr lang="ru-RU" dirty="0" smtClean="0">
                <a:solidFill>
                  <a:srgbClr val="7030A0"/>
                </a:solidFill>
                <a:latin typeface="Arial Black" pitchFamily="34" charset="0"/>
              </a:rPr>
            </a:br>
            <a:endParaRPr lang="ru-RU" dirty="0">
              <a:solidFill>
                <a:srgbClr val="7030A0"/>
              </a:solidFill>
              <a:latin typeface="Arial Black" pitchFamily="34" charset="0"/>
            </a:endParaRPr>
          </a:p>
        </p:txBody>
      </p:sp>
      <p:pic>
        <p:nvPicPr>
          <p:cNvPr id="90115" name="Picture 3" descr="http://prv2.lori-images.net/chesnochnitsa-0000762202-preview.jpg">
            <a:hlinkClick r:id="rId5"/>
          </p:cNvPr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810000" y="1066800"/>
            <a:ext cx="5334000" cy="3657600"/>
          </a:xfrm>
          <a:prstGeom prst="rect">
            <a:avLst/>
          </a:prstGeom>
          <a:noFill/>
        </p:spPr>
      </p:pic>
      <p:pic>
        <p:nvPicPr>
          <p:cNvPr id="89101" name="Picture 13" descr="http://macroclub.com.ua/photos/0000/0445/%D0%A0%D0%B8%D1%81%D1%83%D0%BD%D0%BE%D0%BA12_show.jpg">
            <a:hlinkClick r:id="rId5"/>
          </p:cNvPr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733800" y="3962400"/>
            <a:ext cx="5410200" cy="32194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90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90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9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9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0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0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://батискаф.рф/published/publicdata/BATISK45WA/attachments/SC/products_pictures/b60_311_enl.jpg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419600" y="3810000"/>
            <a:ext cx="2324100" cy="2133600"/>
          </a:xfrm>
          <a:prstGeom prst="rect">
            <a:avLst/>
          </a:prstGeom>
          <a:noFill/>
        </p:spPr>
      </p:pic>
      <p:pic>
        <p:nvPicPr>
          <p:cNvPr id="3" name="Picture 6" descr="http://www.mogotex-spb.ru/img/3822-5_min.jpg_maks.jpg">
            <a:hlinkClick r:id="rId3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819400" y="4038600"/>
            <a:ext cx="2438400" cy="1933575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524000" y="4419600"/>
            <a:ext cx="2819400" cy="1524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 smtClean="0">
                <a:solidFill>
                  <a:srgbClr val="C00000"/>
                </a:solidFill>
                <a:latin typeface="Arial Black" pitchFamily="34" charset="0"/>
              </a:rPr>
              <a:t>Ретинатрон</a:t>
            </a:r>
            <a:r>
              <a:rPr lang="ru-RU" dirty="0" smtClean="0">
                <a:solidFill>
                  <a:srgbClr val="C00000"/>
                </a:solidFill>
                <a:latin typeface="Arial Black" pitchFamily="34" charset="0"/>
              </a:rPr>
              <a:t> </a:t>
            </a:r>
            <a:r>
              <a:rPr lang="ru-RU" dirty="0" smtClean="0">
                <a:latin typeface="Arial Black" pitchFamily="34" charset="0"/>
              </a:rPr>
              <a:t>прибор наблюдающий только движущие объекты</a:t>
            </a:r>
            <a:endParaRPr lang="ru-RU" dirty="0">
              <a:latin typeface="Arial Black" pitchFamily="34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828800" y="152400"/>
            <a:ext cx="5715000" cy="1066800"/>
          </a:xfrm>
          <a:prstGeom prst="roundRect">
            <a:avLst/>
          </a:prstGeom>
          <a:solidFill>
            <a:srgbClr val="C00000"/>
          </a:solidFill>
          <a:ln w="762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bg1"/>
                </a:solidFill>
                <a:latin typeface="Arial Black" pitchFamily="34" charset="0"/>
              </a:rPr>
              <a:t>Внимание!!!</a:t>
            </a:r>
          </a:p>
          <a:p>
            <a:pPr algn="ctr"/>
            <a:r>
              <a:rPr lang="ru-RU" sz="3200" dirty="0" smtClean="0">
                <a:solidFill>
                  <a:schemeClr val="bg1"/>
                </a:solidFill>
                <a:latin typeface="Arial Black" pitchFamily="34" charset="0"/>
              </a:rPr>
              <a:t>Черный ящик.</a:t>
            </a:r>
            <a:endParaRPr lang="ru-RU" sz="32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6" name="Куб 5"/>
          <p:cNvSpPr/>
          <p:nvPr/>
        </p:nvSpPr>
        <p:spPr>
          <a:xfrm>
            <a:off x="1143000" y="3124200"/>
            <a:ext cx="6400800" cy="3505200"/>
          </a:xfrm>
          <a:prstGeom prst="cub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Picture 8" descr="C:\Users\Семья\AppData\Local\Temp\Rar$DI24.737\2c00b9b66ed853e4cdc9f16fc29569df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066800" y="0"/>
            <a:ext cx="1524000" cy="1295400"/>
          </a:xfrm>
          <a:prstGeom prst="rect">
            <a:avLst/>
          </a:prstGeom>
          <a:noFill/>
        </p:spPr>
      </p:pic>
      <p:pic>
        <p:nvPicPr>
          <p:cNvPr id="8" name="Picture 8" descr="C:\Users\Семья\AppData\Local\Temp\Rar$DI24.737\2c00b9b66ed853e4cdc9f16fc29569df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086600" y="0"/>
            <a:ext cx="1752600" cy="1143000"/>
          </a:xfrm>
          <a:prstGeom prst="rect">
            <a:avLst/>
          </a:prstGeom>
          <a:noFill/>
        </p:spPr>
      </p:pic>
      <p:pic>
        <p:nvPicPr>
          <p:cNvPr id="10" name="Picture 8" descr="C:\Users\Семья\AppData\Local\Temp\Rar$DI24.737\2c00b9b66ed853e4cdc9f16fc29569df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352800" y="3200400"/>
            <a:ext cx="1752600" cy="1371600"/>
          </a:xfrm>
          <a:prstGeom prst="rect">
            <a:avLst/>
          </a:prstGeom>
          <a:noFill/>
        </p:spPr>
      </p:pic>
      <p:pic>
        <p:nvPicPr>
          <p:cNvPr id="11" name="Что Где Когда_-_Черный Ящик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/>
          <a:stretch>
            <a:fillRect/>
          </a:stretch>
        </p:blipFill>
        <p:spPr>
          <a:xfrm>
            <a:off x="8153400" y="5410200"/>
            <a:ext cx="609600" cy="533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791 -0.16667 L 0.15625 -0.3777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" y="-1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833 -0.1743 L 0.075 -0.40764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" y="-1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916 -0.15556 L -0.12083 -0.43334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" y="-1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3148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>
                <p:cTn id="2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Е.Н\земноводные\lyagushki_gaby_foto_0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733800"/>
            <a:ext cx="2971800" cy="3124200"/>
          </a:xfrm>
          <a:prstGeom prst="rect">
            <a:avLst/>
          </a:prstGeom>
          <a:noFill/>
        </p:spPr>
      </p:pic>
      <p:pic>
        <p:nvPicPr>
          <p:cNvPr id="3" name="Picture 3" descr="http://papa-vlad.narod.ru/Detskie_prezentatsii/Biologija.Morskie_zhiteli/Ljagushki_2.files/slide0004_image005.jpg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638800" y="1371600"/>
            <a:ext cx="3505200" cy="2590801"/>
          </a:xfrm>
          <a:prstGeom prst="rect">
            <a:avLst/>
          </a:prstGeom>
          <a:noFill/>
        </p:spPr>
      </p:pic>
      <p:pic>
        <p:nvPicPr>
          <p:cNvPr id="4" name="Picture 3" descr="C:\Documents and Settings\1\Мои документы\a_c10450b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2057400" cy="1600200"/>
          </a:xfrm>
          <a:prstGeom prst="rect">
            <a:avLst/>
          </a:prstGeom>
          <a:noFill/>
        </p:spPr>
      </p:pic>
      <p:sp>
        <p:nvSpPr>
          <p:cNvPr id="5" name="Скругленный прямоугольник 4"/>
          <p:cNvSpPr/>
          <p:nvPr/>
        </p:nvSpPr>
        <p:spPr>
          <a:xfrm>
            <a:off x="2362200" y="152400"/>
            <a:ext cx="5791200" cy="1219200"/>
          </a:xfrm>
          <a:prstGeom prst="roundRect">
            <a:avLst/>
          </a:prstGeom>
          <a:solidFill>
            <a:srgbClr val="FFC000"/>
          </a:solidFill>
          <a:ln w="762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7030A0"/>
                </a:solidFill>
                <a:latin typeface="Arial Black" pitchFamily="34" charset="0"/>
              </a:rPr>
              <a:t>Подумайте и ответьте.</a:t>
            </a:r>
          </a:p>
          <a:p>
            <a:pPr algn="ctr"/>
            <a:r>
              <a:rPr lang="ru-RU" sz="2800" dirty="0" smtClean="0">
                <a:solidFill>
                  <a:srgbClr val="7030A0"/>
                </a:solidFill>
                <a:latin typeface="Arial Black" pitchFamily="34" charset="0"/>
              </a:rPr>
              <a:t>В чем разница между лягушками и жабами?</a:t>
            </a:r>
            <a:endParaRPr lang="ru-RU" sz="2800" dirty="0">
              <a:solidFill>
                <a:srgbClr val="7030A0"/>
              </a:solidFill>
              <a:latin typeface="Arial Black" pitchFamily="34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28600" y="1524000"/>
            <a:ext cx="5334000" cy="990600"/>
          </a:xfrm>
          <a:prstGeom prst="roundRect">
            <a:avLst/>
          </a:prstGeom>
          <a:solidFill>
            <a:srgbClr val="92D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Arial Black" pitchFamily="34" charset="0"/>
              </a:rPr>
              <a:t>1. У жаб кожа сухая, у лягушек влажная.</a:t>
            </a:r>
            <a:endParaRPr lang="ru-RU" dirty="0">
              <a:latin typeface="Arial Black" pitchFamily="34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28600" y="2590800"/>
            <a:ext cx="5334000" cy="1295400"/>
          </a:xfrm>
          <a:prstGeom prst="roundRect">
            <a:avLst/>
          </a:prstGeom>
          <a:solidFill>
            <a:srgbClr val="92D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2.Способ передвижения .</a:t>
            </a:r>
          </a:p>
          <a:p>
            <a:pPr algn="ctr"/>
            <a:r>
              <a:rPr lang="ru-RU" dirty="0" smtClean="0">
                <a:solidFill>
                  <a:schemeClr val="bg1"/>
                </a:solidFill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Жабы мелкими прыжками, а лягушки большими прыжками до 7 м. и вверх до 1,5м. </a:t>
            </a:r>
            <a:r>
              <a:rPr lang="ru-RU" dirty="0" smtClean="0">
                <a:solidFill>
                  <a:schemeClr val="tx1"/>
                </a:solidFill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chemeClr val="tx1"/>
                </a:solidFill>
                <a:latin typeface="Arial Black" pitchFamily="34" charset="0"/>
                <a:ea typeface="Times New Roman" pitchFamily="18" charset="0"/>
                <a:cs typeface="Times New Roman" pitchFamily="18" charset="0"/>
              </a:rPr>
            </a:br>
            <a:endParaRPr lang="ru-RU" dirty="0">
              <a:latin typeface="Arial Black" pitchFamily="34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048000" y="3962400"/>
            <a:ext cx="6096000" cy="685800"/>
          </a:xfrm>
          <a:prstGeom prst="roundRect">
            <a:avLst/>
          </a:prstGeom>
          <a:solidFill>
            <a:srgbClr val="92D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3.Глаза.У лягушек зрачок круглый, у жаб – горизонтальный. </a:t>
            </a:r>
            <a:endParaRPr lang="ru-RU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124200" y="4724400"/>
            <a:ext cx="6019800" cy="457200"/>
          </a:xfrm>
          <a:prstGeom prst="roundRect">
            <a:avLst/>
          </a:prstGeom>
          <a:solidFill>
            <a:srgbClr val="92D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Arial Black" pitchFamily="34" charset="0"/>
              </a:rPr>
              <a:t>4. Задние конечности жаб короче , а у лягушек длиннее.</a:t>
            </a:r>
            <a:endParaRPr lang="ru-RU" dirty="0">
              <a:latin typeface="Arial Black" pitchFamily="34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3124200" y="5334000"/>
            <a:ext cx="6019800" cy="609600"/>
          </a:xfrm>
          <a:prstGeom prst="roundRect">
            <a:avLst/>
          </a:prstGeom>
          <a:solidFill>
            <a:srgbClr val="92D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</a:pPr>
            <a:r>
              <a:rPr lang="ru-RU" dirty="0" smtClean="0">
                <a:solidFill>
                  <a:schemeClr val="bg1"/>
                </a:solidFill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5.Икра.У лягушек собрана в комки, а у жаб вытянуты в шнуры. </a:t>
            </a:r>
            <a:endParaRPr lang="ru-RU" sz="2800" dirty="0" smtClean="0">
              <a:solidFill>
                <a:schemeClr val="bg1"/>
              </a:solidFill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3124200" y="6019800"/>
            <a:ext cx="6019800" cy="685800"/>
          </a:xfrm>
          <a:prstGeom prst="roundRect">
            <a:avLst/>
          </a:prstGeom>
          <a:solidFill>
            <a:srgbClr val="92D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Arial Black" pitchFamily="34" charset="0"/>
              </a:rPr>
              <a:t>6.Слизь выделяемая кожей жаб ядовита.</a:t>
            </a:r>
            <a:endParaRPr lang="ru-RU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1" grpId="0" animBg="1"/>
      <p:bldP spid="12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ru-RU" sz="3600" b="1" dirty="0"/>
          </a:p>
        </p:txBody>
      </p:sp>
      <p:sp>
        <p:nvSpPr>
          <p:cNvPr id="7171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4191000"/>
            <a:ext cx="8229600" cy="1935163"/>
          </a:xfrm>
        </p:spPr>
        <p:txBody>
          <a:bodyPr>
            <a:normAutofit/>
          </a:bodyPr>
          <a:lstStyle/>
          <a:p>
            <a:pPr>
              <a:lnSpc>
                <a:spcPct val="80000"/>
              </a:lnSpc>
            </a:pPr>
            <a:endParaRPr lang="ru-RU" sz="2000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28600" y="1295400"/>
            <a:ext cx="8763000" cy="5334000"/>
          </a:xfrm>
          <a:prstGeom prst="roundRect">
            <a:avLst/>
          </a:prstGeom>
          <a:solidFill>
            <a:srgbClr val="FFC000"/>
          </a:solidFill>
          <a:ln w="762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80000"/>
              </a:lnSpc>
              <a:buFont typeface="Wingdings" pitchFamily="2" charset="2"/>
              <a:buChar char="Ø"/>
            </a:pPr>
            <a:r>
              <a:rPr lang="ru-RU" dirty="0" smtClean="0">
                <a:solidFill>
                  <a:srgbClr val="7030A0"/>
                </a:solidFill>
                <a:latin typeface="Arial Black" pitchFamily="34" charset="0"/>
              </a:rPr>
              <a:t>Мы много раз слышали о пользе птиц в борьбе с разными вредителями полей садов и огородов, но о значении земноводных знаем очень немного.</a:t>
            </a:r>
          </a:p>
          <a:p>
            <a:pPr>
              <a:lnSpc>
                <a:spcPct val="80000"/>
              </a:lnSpc>
            </a:pPr>
            <a:endParaRPr lang="ru-RU" dirty="0" smtClean="0">
              <a:solidFill>
                <a:srgbClr val="7030A0"/>
              </a:solidFill>
              <a:latin typeface="Arial Black" pitchFamily="34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Char char="Ø"/>
            </a:pPr>
            <a:r>
              <a:rPr lang="ru-RU" dirty="0" smtClean="0">
                <a:solidFill>
                  <a:srgbClr val="7030A0"/>
                </a:solidFill>
                <a:latin typeface="Arial Black" pitchFamily="34" charset="0"/>
              </a:rPr>
              <a:t>Лягушки, жабы не такие привереды как птицы, им безразличен неприятный запах или вкус добычи, большинство их выходит на охоту, когда птицы спят. А это значит, что они уничтожают вредителей, с которыми пернатые днем не встречаются. Вездесущие амфибии изо дня в день ловят вредителей: жуков, слизней, бабочек, гусениц…</a:t>
            </a:r>
          </a:p>
          <a:p>
            <a:pPr>
              <a:lnSpc>
                <a:spcPct val="80000"/>
              </a:lnSpc>
            </a:pPr>
            <a:endParaRPr lang="ru-RU" dirty="0" smtClean="0">
              <a:solidFill>
                <a:srgbClr val="7030A0"/>
              </a:solidFill>
              <a:latin typeface="Arial Black" pitchFamily="34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Char char="Ø"/>
            </a:pPr>
            <a:r>
              <a:rPr lang="ru-RU" dirty="0" smtClean="0">
                <a:solidFill>
                  <a:srgbClr val="7030A0"/>
                </a:solidFill>
                <a:latin typeface="Arial Black" pitchFamily="34" charset="0"/>
              </a:rPr>
              <a:t>Подсчитано, что 100 травяных лягушек уничтожает за лето их около 130 тысяч, а прудовые и озерные лягушки истребляют вредных для рыб жуков-плавунцов, водяных клопов, личинок стрекоз, пиявок.</a:t>
            </a:r>
          </a:p>
          <a:p>
            <a:pPr>
              <a:lnSpc>
                <a:spcPct val="80000"/>
              </a:lnSpc>
            </a:pPr>
            <a:endParaRPr lang="ru-RU" dirty="0" smtClean="0">
              <a:solidFill>
                <a:srgbClr val="7030A0"/>
              </a:solidFill>
              <a:latin typeface="Arial Black" pitchFamily="34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Char char="Ø"/>
            </a:pPr>
            <a:r>
              <a:rPr lang="ru-RU" dirty="0" smtClean="0">
                <a:solidFill>
                  <a:srgbClr val="7030A0"/>
                </a:solidFill>
                <a:latin typeface="Arial Black" pitchFamily="34" charset="0"/>
              </a:rPr>
              <a:t>Многие давно поняли пользу от дружбы с земноводными и специально выпускают их на поля, создают фермы по выращиванию земноводных. Использование земноводных позволяет вырастить экологически чистую продукцию. </a:t>
            </a:r>
            <a:endParaRPr lang="ru-RU" dirty="0">
              <a:solidFill>
                <a:srgbClr val="7030A0"/>
              </a:solidFill>
              <a:latin typeface="Arial Black" pitchFamily="34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28600" y="0"/>
            <a:ext cx="8763000" cy="1143000"/>
          </a:xfrm>
          <a:prstGeom prst="roundRect">
            <a:avLst/>
          </a:prstGeom>
          <a:solidFill>
            <a:srgbClr val="00B0F0"/>
          </a:solidFill>
          <a:ln w="762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Arial Black" pitchFamily="34" charset="0"/>
              </a:rPr>
              <a:t>Во саду ли в огороде… помни, пользы от них много!  </a:t>
            </a:r>
            <a:br>
              <a:rPr lang="ru-RU" sz="2800" b="1" dirty="0" smtClean="0">
                <a:latin typeface="Arial Black" pitchFamily="34" charset="0"/>
              </a:rPr>
            </a:br>
            <a:endParaRPr lang="ru-RU" sz="2800" dirty="0">
              <a:latin typeface="Arial Black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7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dirty="0"/>
              <a:t>Спасибо за вклад в науку!</a:t>
            </a:r>
            <a:br>
              <a:rPr lang="ru-RU" sz="3200" b="1" dirty="0"/>
            </a:br>
            <a:endParaRPr lang="ru-RU" sz="3200" b="1" dirty="0"/>
          </a:p>
        </p:txBody>
      </p:sp>
      <p:sp>
        <p:nvSpPr>
          <p:cNvPr id="8195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4190999"/>
            <a:ext cx="8218488" cy="2333625"/>
          </a:xfrm>
        </p:spPr>
        <p:txBody>
          <a:bodyPr>
            <a:normAutofit/>
          </a:bodyPr>
          <a:lstStyle/>
          <a:p>
            <a:pPr>
              <a:lnSpc>
                <a:spcPct val="80000"/>
              </a:lnSpc>
              <a:buFontTx/>
              <a:buNone/>
            </a:pPr>
            <a:r>
              <a:rPr lang="ru-RU" sz="2000" dirty="0"/>
              <a:t>    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52400" y="0"/>
            <a:ext cx="8763000" cy="1143000"/>
          </a:xfrm>
          <a:prstGeom prst="roundRect">
            <a:avLst/>
          </a:prstGeom>
          <a:solidFill>
            <a:srgbClr val="00B0F0"/>
          </a:solidFill>
          <a:ln w="762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Arial Black" pitchFamily="34" charset="0"/>
              </a:rPr>
              <a:t>Спасибо за вклад в науку!</a:t>
            </a:r>
            <a:br>
              <a:rPr lang="ru-RU" sz="4000" b="1" dirty="0" smtClean="0">
                <a:latin typeface="Arial Black" pitchFamily="34" charset="0"/>
              </a:rPr>
            </a:br>
            <a:endParaRPr lang="ru-RU" sz="4000" dirty="0">
              <a:latin typeface="Arial Black" pitchFamily="34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52400" y="1371600"/>
            <a:ext cx="8839200" cy="5334000"/>
          </a:xfrm>
          <a:prstGeom prst="roundRect">
            <a:avLst/>
          </a:prstGeom>
          <a:solidFill>
            <a:srgbClr val="FFC000"/>
          </a:solidFill>
          <a:ln w="762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80000"/>
              </a:lnSpc>
              <a:buFontTx/>
              <a:buNone/>
            </a:pPr>
            <a:r>
              <a:rPr lang="ru-RU" sz="2000" dirty="0" smtClean="0">
                <a:solidFill>
                  <a:srgbClr val="7030A0"/>
                </a:solidFill>
                <a:latin typeface="Arial Black" pitchFamily="34" charset="0"/>
              </a:rPr>
              <a:t>Лягушек иногда называют мучениками науки. И это верно! Неприхотливая, живучая лягушка служит не одно десятилетие верой и правдой врачам, биологам. Много тайн об устройстве, о работе различных органов: сердца, сосудов, мышц, нервов, мозга было раскрыто благодаря опытам, проведенным на лягушках. Сотни лекарственных препаратов</a:t>
            </a:r>
            <a:r>
              <a:rPr lang="en-US" sz="2000" dirty="0" smtClean="0">
                <a:solidFill>
                  <a:srgbClr val="7030A0"/>
                </a:solidFill>
                <a:latin typeface="Arial Black" pitchFamily="34" charset="0"/>
              </a:rPr>
              <a:t> </a:t>
            </a:r>
            <a:r>
              <a:rPr lang="ru-RU" sz="2000" dirty="0" smtClean="0">
                <a:solidFill>
                  <a:srgbClr val="7030A0"/>
                </a:solidFill>
                <a:latin typeface="Arial Black" pitchFamily="34" charset="0"/>
              </a:rPr>
              <a:t> впервые испытывались на этих существах. За эти заслуги лягушкам в Париже перед зданием Пастеровского института и в Токио воздвигнуты памятники.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2000" dirty="0" smtClean="0">
                <a:solidFill>
                  <a:srgbClr val="7030A0"/>
                </a:solidFill>
                <a:latin typeface="Arial Black" pitchFamily="34" charset="0"/>
              </a:rPr>
              <a:t>     Но если бы у лягушек и не было стольких заслуг перед человечеством, относиться к ним все равно нужно бережно. Ведь предки их – древние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2000" dirty="0" smtClean="0">
                <a:solidFill>
                  <a:srgbClr val="7030A0"/>
                </a:solidFill>
                <a:latin typeface="Arial Black" pitchFamily="34" charset="0"/>
              </a:rPr>
              <a:t>    Амфибии – стали первыми четвероногими, осмелившимися выйти на сушу (пятипалые конечности), вдохнуть воздух легкими, а это очень важно для эволюции и самого человека. Пусть же животные, которые, несмотря на все невзгоды, сумели прожить миллионы лет, процветают и в наши дни.</a:t>
            </a:r>
            <a:endParaRPr lang="ru-RU" sz="2000" dirty="0">
              <a:solidFill>
                <a:srgbClr val="7030A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4" descr="image00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1371600"/>
            <a:ext cx="4537075" cy="4113213"/>
          </a:xfrm>
          <a:noFill/>
        </p:spPr>
      </p:pic>
      <p:sp>
        <p:nvSpPr>
          <p:cNvPr id="16387" name="WordArt 5"/>
          <p:cNvSpPr>
            <a:spLocks noChangeArrowheads="1" noChangeShapeType="1" noTextEdit="1"/>
          </p:cNvSpPr>
          <p:nvPr/>
        </p:nvSpPr>
        <p:spPr bwMode="auto">
          <a:xfrm>
            <a:off x="468313" y="404813"/>
            <a:ext cx="5543550" cy="9366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endParaRPr lang="ru-RU" sz="3600" kern="10" dirty="0">
              <a:ln w="9525">
                <a:noFill/>
                <a:round/>
                <a:headEnd/>
                <a:tailEnd/>
              </a:ln>
              <a:gradFill rotWithShape="1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79999"/>
                  </a:srgbClr>
                </a:outerShdw>
              </a:effectLst>
              <a:latin typeface="Impact"/>
            </a:endParaRPr>
          </a:p>
        </p:txBody>
      </p:sp>
      <p:sp>
        <p:nvSpPr>
          <p:cNvPr id="16388" name="Text Box 7"/>
          <p:cNvSpPr txBox="1">
            <a:spLocks noChangeArrowheads="1"/>
          </p:cNvSpPr>
          <p:nvPr/>
        </p:nvSpPr>
        <p:spPr bwMode="auto">
          <a:xfrm>
            <a:off x="4716463" y="2852738"/>
            <a:ext cx="3887787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 b="1" dirty="0">
                <a:solidFill>
                  <a:srgbClr val="000000"/>
                </a:solidFill>
                <a:latin typeface="Times New Roman" pitchFamily="18" charset="0"/>
              </a:rPr>
              <a:t/>
            </a:r>
            <a:br>
              <a:rPr lang="ru-RU" sz="3200" b="1" dirty="0">
                <a:solidFill>
                  <a:srgbClr val="000000"/>
                </a:solidFill>
                <a:latin typeface="Times New Roman" pitchFamily="18" charset="0"/>
              </a:rPr>
            </a:br>
            <a:r>
              <a:rPr lang="ru-RU" sz="3200" dirty="0">
                <a:solidFill>
                  <a:srgbClr val="000000"/>
                </a:solidFill>
              </a:rPr>
              <a:t> 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990600" y="228600"/>
            <a:ext cx="7086600" cy="914400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rgbClr val="7030A0"/>
                </a:solidFill>
                <a:latin typeface="Arial Black" pitchFamily="34" charset="0"/>
              </a:rPr>
              <a:t>Памятники лягушке.</a:t>
            </a:r>
            <a:endParaRPr lang="ru-RU" sz="4000" dirty="0">
              <a:solidFill>
                <a:srgbClr val="7030A0"/>
              </a:solidFill>
              <a:latin typeface="Arial Black" pitchFamily="34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0" y="5562600"/>
            <a:ext cx="4495800" cy="1143000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0000"/>
                </a:solidFill>
                <a:latin typeface="Arial Black" pitchFamily="34" charset="0"/>
              </a:rPr>
              <a:t>Городской фонтан в г. Казань - памятник лягушке</a:t>
            </a:r>
            <a:endParaRPr lang="ru-RU" dirty="0">
              <a:latin typeface="Arial Black" pitchFamily="34" charset="0"/>
            </a:endParaRPr>
          </a:p>
        </p:txBody>
      </p:sp>
      <p:pic>
        <p:nvPicPr>
          <p:cNvPr id="7" name="mainpic" descr="фото | Анатолий Р. | Памятник Царевне-лягушке на месте ее отлова юным натуралистом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4724400" y="1371600"/>
            <a:ext cx="4038600" cy="4114801"/>
          </a:xfrm>
          <a:prstGeom prst="rect">
            <a:avLst/>
          </a:prstGeom>
          <a:noFill/>
        </p:spPr>
      </p:pic>
      <p:sp>
        <p:nvSpPr>
          <p:cNvPr id="8" name="Скругленный прямоугольник 7"/>
          <p:cNvSpPr/>
          <p:nvPr/>
        </p:nvSpPr>
        <p:spPr>
          <a:xfrm>
            <a:off x="4724400" y="5562600"/>
            <a:ext cx="4191000" cy="1143000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Bef>
                <a:spcPct val="50000"/>
              </a:spcBef>
            </a:pPr>
            <a:r>
              <a:rPr lang="ru-RU" b="1" dirty="0" smtClean="0">
                <a:solidFill>
                  <a:srgbClr val="000000"/>
                </a:solidFill>
                <a:latin typeface="Arial Black" pitchFamily="34" charset="0"/>
              </a:rPr>
              <a:t>Памятник лягушкам, которых ловили юные натуралисты.</a:t>
            </a:r>
            <a:endParaRPr lang="ru-RU" b="1" dirty="0">
              <a:solidFill>
                <a:srgbClr val="0000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OV05638.MPG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553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44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1219200" y="152400"/>
            <a:ext cx="6553200" cy="1066800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rgbClr val="7030A0"/>
                </a:solidFill>
                <a:latin typeface="Arial Black" pitchFamily="34" charset="0"/>
              </a:rPr>
              <a:t>Памятники лягушке.</a:t>
            </a:r>
            <a:endParaRPr lang="ru-RU" sz="3600" dirty="0">
              <a:solidFill>
                <a:srgbClr val="7030A0"/>
              </a:solidFill>
              <a:latin typeface="Arial Black" pitchFamily="34" charset="0"/>
            </a:endParaRPr>
          </a:p>
        </p:txBody>
      </p:sp>
      <p:pic>
        <p:nvPicPr>
          <p:cNvPr id="3" name="Picture 5" descr="%EF%E0%EC%FF%F2%ED%E8%EA-%EB%FF%E3%F3%F8%EA%E5%2C%E1%EE%F1%F2%EE%E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1447800"/>
            <a:ext cx="4191000" cy="411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Скругленный прямоугольник 3"/>
          <p:cNvSpPr/>
          <p:nvPr/>
        </p:nvSpPr>
        <p:spPr>
          <a:xfrm>
            <a:off x="152400" y="5715000"/>
            <a:ext cx="3810000" cy="1143000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Bef>
                <a:spcPct val="50000"/>
              </a:spcBef>
            </a:pPr>
            <a:r>
              <a:rPr lang="ru-RU" b="1" dirty="0" smtClean="0">
                <a:solidFill>
                  <a:srgbClr val="000000"/>
                </a:solidFill>
                <a:latin typeface="Arial Black" pitchFamily="34" charset="0"/>
              </a:rPr>
              <a:t>Памятник лягушке в Бостоне</a:t>
            </a:r>
            <a:endParaRPr lang="ru-RU" b="1" dirty="0">
              <a:solidFill>
                <a:srgbClr val="000000"/>
              </a:solidFill>
              <a:latin typeface="Arial Black" pitchFamily="34" charset="0"/>
            </a:endParaRPr>
          </a:p>
        </p:txBody>
      </p:sp>
      <p:pic>
        <p:nvPicPr>
          <p:cNvPr id="5" name="Picture 5" descr="Так выглядит первый и единственный в мире памятник путешественникам - Лягушка-путешественница.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76800" y="1447801"/>
            <a:ext cx="3886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Скругленный прямоугольник 5"/>
          <p:cNvSpPr/>
          <p:nvPr/>
        </p:nvSpPr>
        <p:spPr>
          <a:xfrm>
            <a:off x="4953000" y="5715000"/>
            <a:ext cx="3810000" cy="1143000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Bef>
                <a:spcPct val="50000"/>
              </a:spcBef>
            </a:pPr>
            <a:r>
              <a:rPr lang="ru-RU" b="1" dirty="0" smtClean="0">
                <a:solidFill>
                  <a:srgbClr val="000000"/>
                </a:solidFill>
                <a:latin typeface="Arial Black" pitchFamily="34" charset="0"/>
              </a:rPr>
              <a:t>Лягушка-путешественница. Москва. Аэропорт «Домодедово»</a:t>
            </a:r>
            <a:endParaRPr lang="ru-RU" b="1" dirty="0">
              <a:solidFill>
                <a:srgbClr val="0000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3"/>
          <p:cNvSpPr>
            <a:spLocks noGrp="1" noRot="1" noChangeArrowheads="1"/>
          </p:cNvSpPr>
          <p:nvPr>
            <p:ph idx="1"/>
          </p:nvPr>
        </p:nvSpPr>
        <p:spPr>
          <a:xfrm>
            <a:off x="5580063" y="3581400"/>
            <a:ext cx="3265487" cy="2514600"/>
          </a:xfrm>
        </p:spPr>
        <p:txBody>
          <a:bodyPr>
            <a:normAutofit/>
          </a:bodyPr>
          <a:lstStyle/>
          <a:p>
            <a:pPr eaLnBrk="1" hangingPunct="1">
              <a:buNone/>
            </a:pPr>
            <a:endParaRPr lang="ru-RU" sz="2800" b="1" dirty="0" smtClean="0">
              <a:effectLst/>
            </a:endParaRPr>
          </a:p>
        </p:txBody>
      </p:sp>
      <p:pic>
        <p:nvPicPr>
          <p:cNvPr id="24579" name="Picture 4" descr="Image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288" y="1916113"/>
            <a:ext cx="4897437" cy="440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Скругленный прямоугольник 4"/>
          <p:cNvSpPr/>
          <p:nvPr/>
        </p:nvSpPr>
        <p:spPr>
          <a:xfrm>
            <a:off x="914400" y="228600"/>
            <a:ext cx="7239000" cy="1219200"/>
          </a:xfrm>
          <a:prstGeom prst="roundRect">
            <a:avLst/>
          </a:prstGeom>
          <a:solidFill>
            <a:srgbClr val="FFC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rgbClr val="7030A0"/>
                </a:solidFill>
                <a:latin typeface="Arial Black" pitchFamily="34" charset="0"/>
              </a:rPr>
              <a:t>Внимание! Лягушка!</a:t>
            </a:r>
            <a:endParaRPr lang="ru-RU" sz="4000" dirty="0">
              <a:solidFill>
                <a:srgbClr val="7030A0"/>
              </a:solidFill>
              <a:latin typeface="Arial Black" pitchFamily="34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562600" y="1981200"/>
            <a:ext cx="3429000" cy="4267200"/>
          </a:xfrm>
          <a:prstGeom prst="roundRect">
            <a:avLst/>
          </a:prstGeom>
          <a:solidFill>
            <a:srgbClr val="FFC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hangingPunct="1"/>
            <a:r>
              <a:rPr lang="ru-RU" sz="2400" b="1" dirty="0" smtClean="0">
                <a:solidFill>
                  <a:srgbClr val="7030A0"/>
                </a:solidFill>
                <a:latin typeface="Arial Black" pitchFamily="34" charset="0"/>
              </a:rPr>
              <a:t>Такой дорожный знак установлен на автостраде в Швейцарии, а недавно и в Белоруссии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5" descr="Царевна-лягушк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3" name="WordArt 6"/>
          <p:cNvSpPr>
            <a:spLocks noChangeArrowheads="1" noChangeShapeType="1" noTextEdit="1"/>
          </p:cNvSpPr>
          <p:nvPr/>
        </p:nvSpPr>
        <p:spPr bwMode="auto">
          <a:xfrm>
            <a:off x="1476375" y="2852738"/>
            <a:ext cx="6408738" cy="571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Берегите их!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241" name="Picture 9" descr="http://im2-tub-ru.yandex.net/i?id=22582855-41-72&amp;n=21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48400" y="4343400"/>
            <a:ext cx="2895600" cy="2514600"/>
          </a:xfrm>
          <a:prstGeom prst="rect">
            <a:avLst/>
          </a:prstGeom>
          <a:noFill/>
        </p:spPr>
      </p:pic>
      <p:pic>
        <p:nvPicPr>
          <p:cNvPr id="95243" name="Picture 11" descr="http://academic.emporia.edu/sievertg/tiger1.jpg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629400" y="4800600"/>
            <a:ext cx="2743200" cy="2209800"/>
          </a:xfrm>
          <a:prstGeom prst="rect">
            <a:avLst/>
          </a:prstGeom>
          <a:noFill/>
        </p:spPr>
      </p:pic>
      <p:pic>
        <p:nvPicPr>
          <p:cNvPr id="95247" name="Picture 15" descr="http://im4-tub-ru.yandex.net/i?id=500249623-31-72&amp;n=21">
            <a:hlinkClick r:id="rId6"/>
          </p:cNvPr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781800" y="4038600"/>
            <a:ext cx="2590800" cy="1752600"/>
          </a:xfrm>
          <a:prstGeom prst="rect">
            <a:avLst/>
          </a:prstGeom>
          <a:noFill/>
        </p:spPr>
      </p:pic>
      <p:sp>
        <p:nvSpPr>
          <p:cNvPr id="13" name="Скругленный прямоугольник 12"/>
          <p:cNvSpPr/>
          <p:nvPr/>
        </p:nvSpPr>
        <p:spPr>
          <a:xfrm>
            <a:off x="1219200" y="0"/>
            <a:ext cx="7010400" cy="762000"/>
          </a:xfrm>
          <a:prstGeom prst="roundRect">
            <a:avLst/>
          </a:prstGeom>
          <a:solidFill>
            <a:srgbClr val="92D050"/>
          </a:solidFill>
          <a:ln w="76200">
            <a:solidFill>
              <a:srgbClr val="C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rgbClr val="7030A0"/>
                </a:solidFill>
                <a:latin typeface="Arial Black" pitchFamily="34" charset="0"/>
              </a:rPr>
              <a:t>Распредели по отрядам</a:t>
            </a:r>
            <a:endParaRPr lang="ru-RU" sz="3600" dirty="0">
              <a:solidFill>
                <a:srgbClr val="7030A0"/>
              </a:solidFill>
              <a:latin typeface="Arial Black" pitchFamily="34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228600" y="838200"/>
            <a:ext cx="2133600" cy="990600"/>
          </a:xfrm>
          <a:prstGeom prst="roundRect">
            <a:avLst/>
          </a:prstGeom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Arial Black" pitchFamily="34" charset="0"/>
              </a:rPr>
              <a:t>бесхвостые</a:t>
            </a:r>
            <a:endParaRPr lang="ru-RU" sz="2000" dirty="0">
              <a:latin typeface="Arial Black" pitchFamily="34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3581400" y="838200"/>
            <a:ext cx="2133600" cy="990600"/>
          </a:xfrm>
          <a:prstGeom prst="roundRect">
            <a:avLst/>
          </a:prstGeom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хвостатые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6629400" y="838200"/>
            <a:ext cx="2286000" cy="990600"/>
          </a:xfrm>
          <a:prstGeom prst="roundRect">
            <a:avLst/>
          </a:prstGeom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безногие</a:t>
            </a:r>
            <a:endParaRPr lang="ru-RU" sz="2400" dirty="0">
              <a:latin typeface="Arial Black" pitchFamily="34" charset="0"/>
            </a:endParaRPr>
          </a:p>
        </p:txBody>
      </p:sp>
      <p:pic>
        <p:nvPicPr>
          <p:cNvPr id="95249" name="Picture 17" descr="http://im5-tub-ru.yandex.net/i?id=102511303-67-72&amp;n=21">
            <a:hlinkClick r:id="rId8"/>
          </p:cNvPr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6629400" y="3962400"/>
            <a:ext cx="2514600" cy="2514600"/>
          </a:xfrm>
          <a:prstGeom prst="rect">
            <a:avLst/>
          </a:prstGeom>
          <a:noFill/>
        </p:spPr>
      </p:pic>
      <p:pic>
        <p:nvPicPr>
          <p:cNvPr id="17" name="Picture 5" descr="http://i5.pixs.ru/storage/6/0/0/Imagejpg_5026190_4754600.jpg">
            <a:hlinkClick r:id="rId4"/>
          </p:cNvPr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6705600" y="4191000"/>
            <a:ext cx="2438400" cy="2133600"/>
          </a:xfrm>
          <a:prstGeom prst="rect">
            <a:avLst/>
          </a:prstGeom>
          <a:noFill/>
        </p:spPr>
      </p:pic>
      <p:pic>
        <p:nvPicPr>
          <p:cNvPr id="18" name="Picture 3" descr="D:\Е.Н\земноводные\lyagushki_gaby_foto_12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7086600" y="4038600"/>
            <a:ext cx="2209800" cy="2209800"/>
          </a:xfrm>
          <a:prstGeom prst="rect">
            <a:avLst/>
          </a:prstGeom>
          <a:noFill/>
        </p:spPr>
      </p:pic>
      <p:pic>
        <p:nvPicPr>
          <p:cNvPr id="20" name="Picture 3" descr="http://natura.spb.ru/misc/amphibia/axolotl/ambystoma_maculatum.jpg">
            <a:hlinkClick r:id="rId4"/>
          </p:cNvPr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7010400" y="4267200"/>
            <a:ext cx="2133600" cy="1752600"/>
          </a:xfrm>
          <a:prstGeom prst="rect">
            <a:avLst/>
          </a:prstGeom>
          <a:noFill/>
        </p:spPr>
      </p:pic>
      <p:pic>
        <p:nvPicPr>
          <p:cNvPr id="19" name="Picture 2" descr="http://img.ekabu.ru/uploads/posts/2009-04/thumbs/1239094189_036.jpg">
            <a:hlinkClick r:id="rId4"/>
          </p:cNvPr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6934200" y="4419600"/>
            <a:ext cx="2209800" cy="1905000"/>
          </a:xfrm>
          <a:prstGeom prst="rect">
            <a:avLst/>
          </a:prstGeom>
          <a:noFill/>
        </p:spPr>
      </p:pic>
      <p:pic>
        <p:nvPicPr>
          <p:cNvPr id="21" name="Picture 13" descr="http://im7-tub-ru.yandex.net/i?id=109005129-04-72&amp;n=21">
            <a:hlinkClick r:id="rId14"/>
          </p:cNvPr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6858000" y="4648200"/>
            <a:ext cx="2133600" cy="1524000"/>
          </a:xfrm>
          <a:prstGeom prst="rect">
            <a:avLst/>
          </a:prstGeom>
          <a:noFill/>
        </p:spPr>
      </p:pic>
      <p:pic>
        <p:nvPicPr>
          <p:cNvPr id="23" name="Picture 7" descr="http://all-minerals.ru/wp-content/uploads/2012/01/japsalamsndr.jpg">
            <a:hlinkClick r:id="rId4"/>
          </p:cNvPr>
          <p:cNvPicPr>
            <a:picLocks noChangeAspect="1" noChangeArrowheads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6781800" y="4876800"/>
            <a:ext cx="2362200" cy="1676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416 -0.0444 L -0.37083 -0.4773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3" y="-2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0.0333 L -0.00834 -0.41073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" y="-1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417 -0.10546 L -0.37917 -0.22757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8" y="-6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833 -0.13876 L -0.38333 0.00555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8" y="7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25 -0.12766 L -0.77916 -0.34968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3" y="-1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0.18871 L -0.38333 0.15542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2" y="17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25 -0.22756 L -0.77083 -0.06105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952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2" y="8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022E-16 2.96947E-6 L 1.11022E-16 -0.20537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952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0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022E-16 7.92784E-6 L -0.375 -0.0555 " pathEditMode="relative" ptsTypes="AA">
                                      <p:cBhvr>
                                        <p:cTn id="38" dur="2000" fill="hold"/>
                                        <p:tgtEl>
                                          <p:spTgt spid="952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1.19334E-6 L -0.13334 0.02775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952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7" y="1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ontrols>
      <p:control spid="3074" name="ShockwaveFlash1" r:id="rId2" imgW="9142857" imgH="6935168"/>
    </p:controls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2514600" y="274638"/>
            <a:ext cx="6172200" cy="1143000"/>
          </a:xfrm>
        </p:spPr>
        <p:txBody>
          <a:bodyPr>
            <a:normAutofit/>
          </a:bodyPr>
          <a:lstStyle/>
          <a:p>
            <a:pPr algn="ctr"/>
            <a:endParaRPr lang="ru-RU" i="1" dirty="0">
              <a:latin typeface="Arial" pitchFamily="34" charset="0"/>
            </a:endParaRPr>
          </a:p>
        </p:txBody>
      </p:sp>
      <p:sp>
        <p:nvSpPr>
          <p:cNvPr id="23555" name="Rectangle 3"/>
          <p:cNvSpPr>
            <a:spLocks noGrp="1" noRot="1" noChangeArrowheads="1"/>
          </p:cNvSpPr>
          <p:nvPr>
            <p:ph idx="1"/>
          </p:nvPr>
        </p:nvSpPr>
        <p:spPr>
          <a:xfrm>
            <a:off x="0" y="1524000"/>
            <a:ext cx="9144000" cy="5105400"/>
          </a:xfrm>
        </p:spPr>
        <p:txBody>
          <a:bodyPr>
            <a:normAutofit fontScale="92500" lnSpcReduction="20000"/>
          </a:bodyPr>
          <a:lstStyle/>
          <a:p>
            <a:pPr marL="2155825" indent="0">
              <a:buFont typeface="Wingdings" pitchFamily="2" charset="2"/>
              <a:buNone/>
            </a:pPr>
            <a:r>
              <a:rPr lang="ru-RU" sz="2400" b="1" dirty="0" smtClean="0">
                <a:latin typeface="Arial Black" pitchFamily="34" charset="0"/>
              </a:rPr>
              <a:t>1. Личинка лягушек…….    </a:t>
            </a:r>
            <a:r>
              <a:rPr lang="ru-RU" sz="2400" b="1" dirty="0" smtClean="0">
                <a:solidFill>
                  <a:srgbClr val="C00000"/>
                </a:solidFill>
                <a:latin typeface="Arial Black" pitchFamily="34" charset="0"/>
              </a:rPr>
              <a:t>головастик.</a:t>
            </a:r>
          </a:p>
          <a:p>
            <a:pPr marL="2155825" indent="0">
              <a:buFont typeface="Wingdings" pitchFamily="2" charset="2"/>
              <a:buNone/>
            </a:pPr>
            <a:r>
              <a:rPr lang="ru-RU" sz="2400" b="1" dirty="0" smtClean="0">
                <a:latin typeface="Arial Black" pitchFamily="34" charset="0"/>
              </a:rPr>
              <a:t>2.Предки земноводных….</a:t>
            </a:r>
            <a:r>
              <a:rPr lang="ru-RU" sz="2400" b="1" dirty="0" smtClean="0">
                <a:solidFill>
                  <a:srgbClr val="C00000"/>
                </a:solidFill>
                <a:latin typeface="Arial Black" pitchFamily="34" charset="0"/>
              </a:rPr>
              <a:t>кистеперые рыбы.</a:t>
            </a:r>
          </a:p>
          <a:p>
            <a:pPr marL="2155825" indent="0">
              <a:buFont typeface="Wingdings" pitchFamily="2" charset="2"/>
              <a:buNone/>
            </a:pPr>
            <a:r>
              <a:rPr lang="ru-RU" sz="2400" b="1" dirty="0" smtClean="0">
                <a:latin typeface="Arial Black" pitchFamily="34" charset="0"/>
              </a:rPr>
              <a:t>3.В какой части сердца земноводных смешанная кровь</a:t>
            </a:r>
            <a:r>
              <a:rPr lang="ru-RU" sz="2400" b="1" dirty="0" smtClean="0">
                <a:solidFill>
                  <a:srgbClr val="C00000"/>
                </a:solidFill>
                <a:latin typeface="Arial Black" pitchFamily="34" charset="0"/>
              </a:rPr>
              <a:t>….желудочек.</a:t>
            </a:r>
          </a:p>
          <a:p>
            <a:pPr marL="2155825" indent="0">
              <a:buFont typeface="Wingdings" pitchFamily="2" charset="2"/>
              <a:buNone/>
            </a:pPr>
            <a:r>
              <a:rPr lang="ru-RU" sz="2400" b="1" dirty="0" smtClean="0">
                <a:latin typeface="Arial Black" pitchFamily="34" charset="0"/>
              </a:rPr>
              <a:t>4.Особые мешки лягушки усиливающие звуки….</a:t>
            </a:r>
            <a:r>
              <a:rPr lang="ru-RU" sz="2400" b="1" dirty="0" smtClean="0">
                <a:solidFill>
                  <a:srgbClr val="C00000"/>
                </a:solidFill>
                <a:latin typeface="Arial Black" pitchFamily="34" charset="0"/>
              </a:rPr>
              <a:t>резонаторы.</a:t>
            </a:r>
          </a:p>
          <a:p>
            <a:pPr marL="2155825" indent="0">
              <a:buFont typeface="Wingdings" pitchFamily="2" charset="2"/>
              <a:buNone/>
            </a:pPr>
            <a:r>
              <a:rPr lang="ru-RU" sz="2400" b="1" dirty="0" smtClean="0">
                <a:latin typeface="Arial Black" pitchFamily="34" charset="0"/>
              </a:rPr>
              <a:t>5.Расширенная часть прямой кишки земноводных….</a:t>
            </a:r>
            <a:r>
              <a:rPr lang="ru-RU" sz="2400" b="1" dirty="0" smtClean="0">
                <a:solidFill>
                  <a:srgbClr val="C00000"/>
                </a:solidFill>
                <a:latin typeface="Arial Black" pitchFamily="34" charset="0"/>
              </a:rPr>
              <a:t>клоака.</a:t>
            </a:r>
          </a:p>
          <a:p>
            <a:pPr marL="2155825" indent="0">
              <a:buFont typeface="Wingdings" pitchFamily="2" charset="2"/>
              <a:buNone/>
            </a:pPr>
            <a:r>
              <a:rPr lang="ru-RU" sz="2400" b="1" dirty="0" smtClean="0">
                <a:latin typeface="Arial Black" pitchFamily="34" charset="0"/>
              </a:rPr>
              <a:t>6.Что позволяет квакшам лазать по деревьям…</a:t>
            </a:r>
            <a:r>
              <a:rPr lang="ru-RU" sz="2400" b="1" dirty="0" smtClean="0">
                <a:solidFill>
                  <a:srgbClr val="C00000"/>
                </a:solidFill>
                <a:latin typeface="Arial Black" pitchFamily="34" charset="0"/>
              </a:rPr>
              <a:t>присоски</a:t>
            </a:r>
            <a:r>
              <a:rPr lang="ru-RU" sz="2400" b="1" dirty="0" smtClean="0">
                <a:latin typeface="Arial Black" pitchFamily="34" charset="0"/>
              </a:rPr>
              <a:t>.</a:t>
            </a:r>
          </a:p>
          <a:p>
            <a:pPr marL="2155825" indent="0">
              <a:buFont typeface="Wingdings" pitchFamily="2" charset="2"/>
              <a:buNone/>
            </a:pPr>
            <a:r>
              <a:rPr lang="ru-RU" sz="2400" b="1" dirty="0" smtClean="0">
                <a:latin typeface="Arial Black" pitchFamily="34" charset="0"/>
              </a:rPr>
              <a:t>7.Что означает слово «амфибии»….</a:t>
            </a:r>
            <a:r>
              <a:rPr lang="ru-RU" sz="2400" b="1" dirty="0" smtClean="0">
                <a:solidFill>
                  <a:srgbClr val="C00000"/>
                </a:solidFill>
                <a:latin typeface="Arial Black" pitchFamily="34" charset="0"/>
              </a:rPr>
              <a:t>ведущие двойной образ жизни.</a:t>
            </a:r>
          </a:p>
          <a:p>
            <a:pPr marL="2155825" indent="0">
              <a:buFont typeface="Wingdings" pitchFamily="2" charset="2"/>
              <a:buNone/>
            </a:pPr>
            <a:r>
              <a:rPr lang="ru-RU" sz="2400" b="1" dirty="0" smtClean="0">
                <a:latin typeface="Arial Black" pitchFamily="34" charset="0"/>
              </a:rPr>
              <a:t>Какое позвоночное животное первым побывало в космосе…</a:t>
            </a:r>
            <a:r>
              <a:rPr lang="ru-RU" sz="2400" b="1" dirty="0" smtClean="0">
                <a:solidFill>
                  <a:srgbClr val="C00000"/>
                </a:solidFill>
                <a:latin typeface="Arial Black" pitchFamily="34" charset="0"/>
              </a:rPr>
              <a:t>озерная лягушка.</a:t>
            </a:r>
          </a:p>
          <a:p>
            <a:pPr marL="2155825" indent="0">
              <a:buFont typeface="Wingdings" pitchFamily="2" charset="2"/>
              <a:buNone/>
            </a:pPr>
            <a:endParaRPr lang="ru-RU" sz="2400" b="1" dirty="0">
              <a:latin typeface="Arial Black" pitchFamily="34" charset="0"/>
            </a:endParaRPr>
          </a:p>
        </p:txBody>
      </p:sp>
      <p:pic>
        <p:nvPicPr>
          <p:cNvPr id="4" name="Picture 3" descr="C:\Documents and Settings\1\Мои документы\a_c10450b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2133600" cy="2143116"/>
          </a:xfrm>
          <a:prstGeom prst="rect">
            <a:avLst/>
          </a:prstGeom>
          <a:noFill/>
        </p:spPr>
      </p:pic>
      <p:pic>
        <p:nvPicPr>
          <p:cNvPr id="5" name="Picture 2" descr="C:\Documents and Settings\1\Local Settings\Temp\Rar$DI00.828\2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5029200"/>
            <a:ext cx="1371600" cy="1828800"/>
          </a:xfrm>
          <a:prstGeom prst="rect">
            <a:avLst/>
          </a:prstGeom>
          <a:noFill/>
        </p:spPr>
      </p:pic>
      <p:sp>
        <p:nvSpPr>
          <p:cNvPr id="6" name="Скругленный прямоугольник 5"/>
          <p:cNvSpPr/>
          <p:nvPr/>
        </p:nvSpPr>
        <p:spPr>
          <a:xfrm>
            <a:off x="2819400" y="152400"/>
            <a:ext cx="6096000" cy="990600"/>
          </a:xfrm>
          <a:prstGeom prst="roundRect">
            <a:avLst/>
          </a:prstGeom>
          <a:solidFill>
            <a:srgbClr val="FFC000"/>
          </a:solidFill>
          <a:ln w="762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7030A0"/>
                </a:solidFill>
                <a:latin typeface="Arial Black" pitchFamily="34" charset="0"/>
              </a:rPr>
              <a:t>Дальше…Дальше…</a:t>
            </a:r>
            <a:endParaRPr lang="ru-RU" sz="2800" dirty="0">
              <a:solidFill>
                <a:srgbClr val="7030A0"/>
              </a:solidFill>
              <a:latin typeface="Arial Black" pitchFamily="34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6400800" y="1447800"/>
            <a:ext cx="1905000" cy="304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6324600" y="1905000"/>
            <a:ext cx="1981200" cy="304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2286000" y="2209800"/>
            <a:ext cx="1143000" cy="2286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5410200" y="2743200"/>
            <a:ext cx="1905000" cy="304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3581400" y="3352800"/>
            <a:ext cx="2133600" cy="304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4800600" y="4038600"/>
            <a:ext cx="1371600" cy="2286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3886200" y="4648200"/>
            <a:ext cx="1828800" cy="2286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4495800" y="5181600"/>
            <a:ext cx="4114800" cy="381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2209800" y="5486400"/>
            <a:ext cx="1371600" cy="2286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5791200" y="6096000"/>
            <a:ext cx="2895600" cy="304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3.33333E-6 L -0.73333 0.16667 " pathEditMode="relative" ptsTypes="AA"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5.55112E-17 L -0.68333 0.1 " pathEditMode="relative" ptsTypes="AA">
                                      <p:cBhvr>
                                        <p:cTn id="1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4.44444E-6 L -0.25 0.06667 " pathEditMode="relative" ptsTypes="AA">
                                      <p:cBhvr>
                                        <p:cTn id="1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1.11111E-6 L -0.61667 -0.02222 " pathEditMode="relative" ptsTypes="AA">
                                      <p:cBhvr>
                                        <p:cTn id="1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66667E-6 -1.11111E-6 L -0.38333 -0.1 " pathEditMode="relative" ptsTypes="AA">
                                      <p:cBhvr>
                                        <p:cTn id="2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022E-16 -5.55556E-6 L -0.55 -0.17779 " pathEditMode="relative" ptsTypes="AA">
                                      <p:cBhvr>
                                        <p:cTn id="2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4.44444E-6 L -0.475 -0.25556 " pathEditMode="relative" ptsTypes="AA">
                                      <p:cBhvr>
                                        <p:cTn id="3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 0.12778 L -0.71667 -0.33889 " pathEditMode="relative" ptsTypes="AA">
                                      <p:cBhvr>
                                        <p:cTn id="34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5.55556E-6 L -0.275 -0.40001 " pathEditMode="relative" ptsTypes="AA">
                                      <p:cBhvr>
                                        <p:cTn id="38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778E-17 -1.11111E-6 L -0.71667 -0.5 " pathEditMode="relative" ptsTypes="AA">
                                      <p:cBhvr>
                                        <p:cTn id="42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с двумя вырезанными противолежащими углами 3"/>
          <p:cNvSpPr/>
          <p:nvPr/>
        </p:nvSpPr>
        <p:spPr>
          <a:xfrm>
            <a:off x="1295400" y="152400"/>
            <a:ext cx="6934200" cy="1676400"/>
          </a:xfrm>
          <a:prstGeom prst="snip2DiagRect">
            <a:avLst/>
          </a:prstGeom>
          <a:solidFill>
            <a:srgbClr val="00B050"/>
          </a:solidFill>
          <a:ln w="762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FFFF00"/>
                </a:solidFill>
                <a:latin typeface="Arial Black" pitchFamily="34" charset="0"/>
              </a:rPr>
              <a:t>ДОМАШНЕЕ ЗАДАНИЕ</a:t>
            </a:r>
            <a:endParaRPr lang="ru-RU" sz="3600" b="1" dirty="0">
              <a:solidFill>
                <a:srgbClr val="FFFF00"/>
              </a:solidFill>
              <a:latin typeface="Arial Black" pitchFamily="34" charset="0"/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228600" y="1981200"/>
            <a:ext cx="8305800" cy="4876800"/>
          </a:xfrm>
          <a:prstGeom prst="ellipse">
            <a:avLst/>
          </a:prstGeom>
          <a:solidFill>
            <a:srgbClr val="FFC000"/>
          </a:solidFill>
          <a:ln w="762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200" dirty="0" smtClean="0">
                <a:solidFill>
                  <a:schemeClr val="tx1"/>
                </a:solidFill>
                <a:latin typeface="Arial Black" pitchFamily="34" charset="0"/>
              </a:rPr>
              <a:t>1.Параграф 39</a:t>
            </a:r>
          </a:p>
          <a:p>
            <a:r>
              <a:rPr lang="ru-RU" sz="3200" dirty="0" smtClean="0">
                <a:solidFill>
                  <a:schemeClr val="tx1"/>
                </a:solidFill>
                <a:latin typeface="Arial Black" pitchFamily="34" charset="0"/>
              </a:rPr>
              <a:t>2. Творческое задание:</a:t>
            </a:r>
          </a:p>
          <a:p>
            <a:r>
              <a:rPr lang="ru-RU" sz="3200" dirty="0" smtClean="0">
                <a:solidFill>
                  <a:schemeClr val="tx1"/>
                </a:solidFill>
                <a:latin typeface="Arial Black" pitchFamily="34" charset="0"/>
              </a:rPr>
              <a:t>Подготовить сообщение о земноводных Ростовской области.</a:t>
            </a:r>
          </a:p>
          <a:p>
            <a:r>
              <a:rPr lang="ru-RU" sz="3200" dirty="0" smtClean="0">
                <a:solidFill>
                  <a:schemeClr val="tx1"/>
                </a:solidFill>
                <a:latin typeface="Arial Black" pitchFamily="34" charset="0"/>
              </a:rPr>
              <a:t>3. Найти приметы, пословицы, поверья связанные с земноводными.</a:t>
            </a:r>
          </a:p>
        </p:txBody>
      </p:sp>
      <p:sp>
        <p:nvSpPr>
          <p:cNvPr id="130049" name="Rectangle 1"/>
          <p:cNvSpPr>
            <a:spLocks noChangeArrowheads="1"/>
          </p:cNvSpPr>
          <p:nvPr/>
        </p:nvSpPr>
        <p:spPr bwMode="auto">
          <a:xfrm>
            <a:off x="0" y="0"/>
            <a:ext cx="22955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C00000"/>
                </a:solidFill>
                <a:latin typeface="Arial Black" pitchFamily="34" charset="0"/>
              </a:rPr>
              <a:t>Спасибо за внимание</a:t>
            </a:r>
            <a:endParaRPr lang="ru-RU" dirty="0">
              <a:solidFill>
                <a:srgbClr val="C00000"/>
              </a:solidFill>
              <a:latin typeface="Arial Black" pitchFamily="34" charset="0"/>
            </a:endParaRPr>
          </a:p>
        </p:txBody>
      </p:sp>
      <p:pic>
        <p:nvPicPr>
          <p:cNvPr id="4" name="Picture 2" descr="C:\DOCUME~1\1\LOCALS~1\Temp\Rar$DR08.828\Книги\3x7.gif"/>
          <p:cNvPicPr>
            <a:picLocks noGrp="1" noChangeAspect="1" noChangeArrowheads="1" noCro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0" y="2438400"/>
            <a:ext cx="4343400" cy="38766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9" name="Rectangle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ru-RU" dirty="0">
                <a:cs typeface="Arial" pitchFamily="34" charset="0"/>
              </a:rPr>
              <a:t>   При создании  презентации использованы материалы сайтов</a:t>
            </a:r>
          </a:p>
          <a:p>
            <a:pPr>
              <a:buFontTx/>
              <a:buNone/>
            </a:pPr>
            <a:r>
              <a:rPr lang="ru-RU" sz="2000" dirty="0">
                <a:hlinkClick r:id="rId2"/>
              </a:rPr>
              <a:t>http://littlehuman.ru/2</a:t>
            </a:r>
            <a:r>
              <a:rPr lang="ru-RU" sz="2000" dirty="0"/>
              <a:t>   загадки</a:t>
            </a:r>
          </a:p>
          <a:p>
            <a:pPr>
              <a:buFontTx/>
              <a:buNone/>
            </a:pPr>
            <a:r>
              <a:rPr lang="ru-RU" sz="2000" dirty="0">
                <a:hlinkClick r:id="rId3"/>
              </a:rPr>
              <a:t>http://vneklassa.narod.ru/pages/pages_03_1/page_03_1_d.htm</a:t>
            </a:r>
            <a:r>
              <a:rPr lang="ru-RU" sz="2000" dirty="0"/>
              <a:t>    загадки</a:t>
            </a:r>
          </a:p>
          <a:p>
            <a:pPr>
              <a:buFontTx/>
              <a:buNone/>
            </a:pPr>
            <a:r>
              <a:rPr lang="en-US" sz="2000" dirty="0">
                <a:hlinkClick r:id="rId4"/>
              </a:rPr>
              <a:t>http://images.yandex.ru/</a:t>
            </a:r>
            <a:r>
              <a:rPr lang="ru-RU" sz="2000" dirty="0"/>
              <a:t>  </a:t>
            </a:r>
            <a:r>
              <a:rPr lang="ru-RU" sz="2000" dirty="0" err="1"/>
              <a:t>Яндекс</a:t>
            </a:r>
            <a:r>
              <a:rPr lang="ru-RU" sz="2000" dirty="0"/>
              <a:t> картинки</a:t>
            </a:r>
            <a:endParaRPr lang="en-US" sz="2000" dirty="0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B7EA752-16DA-4086-B55B-9A400749AF60}" type="datetime4">
              <a:rPr lang="ru-RU"/>
              <a:pPr>
                <a:defRPr/>
              </a:pPr>
              <a:t>8 марта 2014 г.</a:t>
            </a:fld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A30F18F-FB29-4ABF-8216-8738EB200499}" type="slidenum">
              <a:rPr lang="ru-RU"/>
              <a:pPr>
                <a:defRPr/>
              </a:pPr>
              <a:t>38</a:t>
            </a:fld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609600" y="3810000"/>
            <a:ext cx="7010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hlinkClick r:id="rId4"/>
              </a:rPr>
              <a:t>http </a:t>
            </a:r>
            <a:r>
              <a:rPr lang="en-US" dirty="0" smtClean="0">
                <a:hlinkClick r:id="rId5"/>
              </a:rPr>
              <a:t>://tana.ucoz.ru/l</a:t>
            </a:r>
            <a:r>
              <a:rPr lang="ru-RU" dirty="0" smtClean="0"/>
              <a:t> видеофрагменты и </a:t>
            </a:r>
            <a:r>
              <a:rPr lang="ru-RU" dirty="0" err="1" smtClean="0"/>
              <a:t>флеш-анимации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762000" y="4343400"/>
            <a:ext cx="747672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Arial Black" pitchFamily="34" charset="0"/>
              </a:rPr>
              <a:t>Отрывок из мультфильма «Летучий  корабль».</a:t>
            </a:r>
          </a:p>
          <a:p>
            <a:r>
              <a:rPr lang="ru-RU" dirty="0" smtClean="0">
                <a:latin typeface="Arial Black" pitchFamily="34" charset="0"/>
              </a:rPr>
              <a:t>Отрывок из мультфильма «Лягушка-путешественница»</a:t>
            </a:r>
          </a:p>
          <a:p>
            <a:r>
              <a:rPr lang="ru-RU" dirty="0" smtClean="0">
                <a:latin typeface="Arial Black" pitchFamily="34" charset="0"/>
              </a:rPr>
              <a:t>Отрывок из песни «В траве сидел кузнечик»</a:t>
            </a:r>
            <a:endParaRPr lang="ru-RU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 descr="C:\Users\Семья\AppData\Local\Temp\Rar$DI65.792\672fa77943efab94c1a4888994b247f0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00200" y="1981200"/>
            <a:ext cx="1689100" cy="1219200"/>
          </a:xfrm>
          <a:prstGeom prst="rect">
            <a:avLst/>
          </a:prstGeom>
          <a:noFill/>
        </p:spPr>
      </p:pic>
      <p:pic>
        <p:nvPicPr>
          <p:cNvPr id="30721" name="Picture 1" descr="C:\Users\Семья\Desktop\www_harikasozler_net_-_Yosunlarla_kapl_bataklk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pic>
        <p:nvPicPr>
          <p:cNvPr id="6" name="Picture 2" descr="C:\Users\Семья\AppData\Local\Temp\Rar$DI65.792\672fa77943efab94c1a4888994b247f0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3200400"/>
            <a:ext cx="1523999" cy="1066800"/>
          </a:xfrm>
          <a:prstGeom prst="rect">
            <a:avLst/>
          </a:prstGeom>
          <a:noFill/>
        </p:spPr>
      </p:pic>
      <p:pic>
        <p:nvPicPr>
          <p:cNvPr id="7" name="Picture 2" descr="C:\Users\Семья\AppData\Local\Temp\Rar$DI65.792\672fa77943efab94c1a4888994b247f0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5181600"/>
            <a:ext cx="1689100" cy="1219200"/>
          </a:xfrm>
          <a:prstGeom prst="rect">
            <a:avLst/>
          </a:prstGeom>
          <a:noFill/>
        </p:spPr>
      </p:pic>
      <p:pic>
        <p:nvPicPr>
          <p:cNvPr id="8" name="Picture 2" descr="C:\Users\Семья\AppData\Local\Temp\Rar$DI65.792\672fa77943efab94c1a4888994b247f0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77000" y="5181600"/>
            <a:ext cx="1600200" cy="1219200"/>
          </a:xfrm>
          <a:prstGeom prst="rect">
            <a:avLst/>
          </a:prstGeom>
          <a:noFill/>
        </p:spPr>
      </p:pic>
      <p:pic>
        <p:nvPicPr>
          <p:cNvPr id="9" name="Picture 2" descr="C:\Users\Семья\AppData\Local\Temp\Rar$DI65.792\672fa77943efab94c1a4888994b247f0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62200" y="1676400"/>
            <a:ext cx="1523999" cy="1066800"/>
          </a:xfrm>
          <a:prstGeom prst="rect">
            <a:avLst/>
          </a:prstGeom>
          <a:noFill/>
        </p:spPr>
      </p:pic>
      <p:pic>
        <p:nvPicPr>
          <p:cNvPr id="10" name="Picture 2" descr="C:\Users\Семья\AppData\Local\Temp\Rar$DI65.792\672fa77943efab94c1a4888994b247f0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228600"/>
            <a:ext cx="1523999" cy="1066800"/>
          </a:xfrm>
          <a:prstGeom prst="rect">
            <a:avLst/>
          </a:prstGeom>
          <a:noFill/>
        </p:spPr>
      </p:pic>
      <p:sp>
        <p:nvSpPr>
          <p:cNvPr id="11" name="Овал 10"/>
          <p:cNvSpPr/>
          <p:nvPr/>
        </p:nvSpPr>
        <p:spPr>
          <a:xfrm>
            <a:off x="1371600" y="6096000"/>
            <a:ext cx="2133600" cy="609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Объясни</a:t>
            </a:r>
            <a:endParaRPr lang="ru-RU" dirty="0"/>
          </a:p>
        </p:txBody>
      </p:sp>
      <p:sp>
        <p:nvSpPr>
          <p:cNvPr id="12" name="Овал 11"/>
          <p:cNvSpPr/>
          <p:nvPr/>
        </p:nvSpPr>
        <p:spPr>
          <a:xfrm>
            <a:off x="1371600" y="3962400"/>
            <a:ext cx="2209800" cy="533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Практическая</a:t>
            </a:r>
            <a:endParaRPr lang="ru-RU" dirty="0"/>
          </a:p>
        </p:txBody>
      </p:sp>
      <p:sp>
        <p:nvSpPr>
          <p:cNvPr id="13" name="Овал 12"/>
          <p:cNvSpPr/>
          <p:nvPr/>
        </p:nvSpPr>
        <p:spPr>
          <a:xfrm>
            <a:off x="2971800" y="2133600"/>
            <a:ext cx="2286000" cy="533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Музыкальная</a:t>
            </a:r>
            <a:endParaRPr lang="ru-RU" dirty="0"/>
          </a:p>
        </p:txBody>
      </p:sp>
      <p:sp>
        <p:nvSpPr>
          <p:cNvPr id="14" name="Овал 13"/>
          <p:cNvSpPr/>
          <p:nvPr/>
        </p:nvSpPr>
        <p:spPr>
          <a:xfrm>
            <a:off x="1600200" y="685800"/>
            <a:ext cx="2362200" cy="533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Эволюционная</a:t>
            </a:r>
            <a:endParaRPr lang="ru-RU" dirty="0"/>
          </a:p>
        </p:txBody>
      </p:sp>
      <p:cxnSp>
        <p:nvCxnSpPr>
          <p:cNvPr id="16" name="Прямая со стрелкой 15"/>
          <p:cNvCxnSpPr/>
          <p:nvPr/>
        </p:nvCxnSpPr>
        <p:spPr>
          <a:xfrm rot="5400000" flipH="1" flipV="1">
            <a:off x="1752600" y="5257800"/>
            <a:ext cx="1295400" cy="76200"/>
          </a:xfrm>
          <a:prstGeom prst="straightConnector1">
            <a:avLst/>
          </a:prstGeom>
          <a:ln w="762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 flipV="1">
            <a:off x="2667000" y="2743200"/>
            <a:ext cx="1219200" cy="1143000"/>
          </a:xfrm>
          <a:prstGeom prst="straightConnector1">
            <a:avLst/>
          </a:prstGeom>
          <a:ln w="762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 rot="10800000">
            <a:off x="2971800" y="1295400"/>
            <a:ext cx="1066800" cy="685800"/>
          </a:xfrm>
          <a:prstGeom prst="straightConnector1">
            <a:avLst/>
          </a:prstGeom>
          <a:ln w="762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Picture 2" descr="C:\Users\Семья\AppData\Local\Temp\Rar$DI65.792\672fa77943efab94c1a4888994b247f0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53000" y="-76200"/>
            <a:ext cx="1523999" cy="1066800"/>
          </a:xfrm>
          <a:prstGeom prst="rect">
            <a:avLst/>
          </a:prstGeom>
          <a:noFill/>
        </p:spPr>
      </p:pic>
      <p:sp>
        <p:nvSpPr>
          <p:cNvPr id="19" name="Овал 18"/>
          <p:cNvSpPr/>
          <p:nvPr/>
        </p:nvSpPr>
        <p:spPr>
          <a:xfrm>
            <a:off x="5943600" y="228600"/>
            <a:ext cx="2514600" cy="4572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Новые сведения</a:t>
            </a:r>
            <a:endParaRPr lang="ru-RU" dirty="0"/>
          </a:p>
        </p:txBody>
      </p:sp>
      <p:cxnSp>
        <p:nvCxnSpPr>
          <p:cNvPr id="22" name="Прямая со стрелкой 21"/>
          <p:cNvCxnSpPr/>
          <p:nvPr/>
        </p:nvCxnSpPr>
        <p:spPr>
          <a:xfrm flipV="1">
            <a:off x="4038600" y="457200"/>
            <a:ext cx="1828800" cy="304800"/>
          </a:xfrm>
          <a:prstGeom prst="straightConnector1">
            <a:avLst/>
          </a:prstGeom>
          <a:ln w="762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Овал 22"/>
          <p:cNvSpPr/>
          <p:nvPr/>
        </p:nvSpPr>
        <p:spPr>
          <a:xfrm>
            <a:off x="4953000" y="3124200"/>
            <a:ext cx="2819400" cy="4572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Самые </a:t>
            </a:r>
            <a:r>
              <a:rPr lang="ru-RU" dirty="0" err="1" smtClean="0"/>
              <a:t>самые</a:t>
            </a:r>
            <a:endParaRPr lang="ru-RU" dirty="0"/>
          </a:p>
        </p:txBody>
      </p:sp>
      <p:pic>
        <p:nvPicPr>
          <p:cNvPr id="24" name="Picture 2" descr="C:\Users\Семья\AppData\Local\Temp\Rar$DI65.792\672fa77943efab94c1a4888994b247f0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19800" y="1981200"/>
            <a:ext cx="1523999" cy="1066800"/>
          </a:xfrm>
          <a:prstGeom prst="rect">
            <a:avLst/>
          </a:prstGeom>
          <a:noFill/>
        </p:spPr>
      </p:pic>
      <p:cxnSp>
        <p:nvCxnSpPr>
          <p:cNvPr id="26" name="Прямая со стрелкой 25"/>
          <p:cNvCxnSpPr>
            <a:endCxn id="24" idx="2"/>
          </p:cNvCxnSpPr>
          <p:nvPr/>
        </p:nvCxnSpPr>
        <p:spPr>
          <a:xfrm rot="5400000">
            <a:off x="5981700" y="1714500"/>
            <a:ext cx="2133600" cy="533400"/>
          </a:xfrm>
          <a:prstGeom prst="straightConnector1">
            <a:avLst/>
          </a:prstGeom>
          <a:ln w="571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Овал 26"/>
          <p:cNvSpPr/>
          <p:nvPr/>
        </p:nvSpPr>
        <p:spPr>
          <a:xfrm>
            <a:off x="6781800" y="4953000"/>
            <a:ext cx="2362200" cy="6858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Логическая</a:t>
            </a:r>
            <a:endParaRPr lang="ru-RU" dirty="0"/>
          </a:p>
        </p:txBody>
      </p:sp>
      <p:cxnSp>
        <p:nvCxnSpPr>
          <p:cNvPr id="31" name="Прямая со стрелкой 30"/>
          <p:cNvCxnSpPr/>
          <p:nvPr/>
        </p:nvCxnSpPr>
        <p:spPr>
          <a:xfrm>
            <a:off x="6629400" y="3657600"/>
            <a:ext cx="1295400" cy="1219200"/>
          </a:xfrm>
          <a:prstGeom prst="straightConnector1">
            <a:avLst/>
          </a:prstGeom>
          <a:ln w="571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9" grpId="0" animBg="1"/>
      <p:bldP spid="23" grpId="0" animBg="1"/>
      <p:bldP spid="2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021657" y="3244334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021657" y="3244334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021657" y="3244334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dirty="0"/>
          </a:p>
        </p:txBody>
      </p:sp>
      <p:pic>
        <p:nvPicPr>
          <p:cNvPr id="5" name="Picture 10" descr="жаба. обо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067174"/>
            <a:ext cx="1981200" cy="2790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 descr="33LFrog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24600" y="0"/>
            <a:ext cx="2819400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81" name="Picture 1" descr="C:\ЕН\земноводные\lyagushki_gaby_foto_01-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53200" y="3276600"/>
            <a:ext cx="2590800" cy="3581400"/>
          </a:xfrm>
          <a:prstGeom prst="rect">
            <a:avLst/>
          </a:prstGeom>
          <a:noFill/>
        </p:spPr>
      </p:pic>
      <p:sp>
        <p:nvSpPr>
          <p:cNvPr id="8" name="Овал 7"/>
          <p:cNvSpPr/>
          <p:nvPr/>
        </p:nvSpPr>
        <p:spPr>
          <a:xfrm>
            <a:off x="1600200" y="0"/>
            <a:ext cx="4876800" cy="1066800"/>
          </a:xfrm>
          <a:prstGeom prst="ellipse">
            <a:avLst/>
          </a:prstGeom>
          <a:ln w="762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>
                <a:latin typeface="Arial Black" pitchFamily="34" charset="0"/>
              </a:rPr>
              <a:t>Объясни!</a:t>
            </a:r>
            <a:endParaRPr lang="ru-RU" sz="4400" dirty="0">
              <a:latin typeface="Arial Black" pitchFamily="34" charset="0"/>
            </a:endParaRPr>
          </a:p>
        </p:txBody>
      </p:sp>
      <p:pic>
        <p:nvPicPr>
          <p:cNvPr id="11" name="Picture 3" descr="C:\Documents and Settings\1\Мои документы\a_c10450b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1752600" cy="1600200"/>
          </a:xfrm>
          <a:prstGeom prst="rect">
            <a:avLst/>
          </a:prstGeom>
          <a:noFill/>
        </p:spPr>
      </p:pic>
      <p:sp>
        <p:nvSpPr>
          <p:cNvPr id="12" name="Скругленный прямоугольник 11"/>
          <p:cNvSpPr/>
          <p:nvPr/>
        </p:nvSpPr>
        <p:spPr>
          <a:xfrm>
            <a:off x="1981200" y="1219200"/>
            <a:ext cx="4343400" cy="4953000"/>
          </a:xfrm>
          <a:prstGeom prst="roundRect">
            <a:avLst/>
          </a:prstGeom>
          <a:solidFill>
            <a:srgbClr val="FFC000"/>
          </a:solidFill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0070C0"/>
                </a:solidFill>
                <a:latin typeface="Arial Black" pitchFamily="34" charset="0"/>
              </a:rPr>
              <a:t>Ухватила мушку</a:t>
            </a:r>
          </a:p>
          <a:p>
            <a:pPr algn="ctr"/>
            <a:r>
              <a:rPr lang="ru-RU" sz="2400" dirty="0" smtClean="0">
                <a:solidFill>
                  <a:srgbClr val="0070C0"/>
                </a:solidFill>
                <a:latin typeface="Arial Black" pitchFamily="34" charset="0"/>
              </a:rPr>
              <a:t>Зеленая лягушка</a:t>
            </a:r>
          </a:p>
          <a:p>
            <a:pPr algn="ctr"/>
            <a:r>
              <a:rPr lang="ru-RU" sz="2400" dirty="0" smtClean="0">
                <a:solidFill>
                  <a:srgbClr val="0070C0"/>
                </a:solidFill>
                <a:latin typeface="Arial Black" pitchFamily="34" charset="0"/>
              </a:rPr>
              <a:t>Но забила пища рот-</a:t>
            </a:r>
          </a:p>
          <a:p>
            <a:pPr algn="ctr"/>
            <a:r>
              <a:rPr lang="ru-RU" sz="2400" dirty="0" smtClean="0">
                <a:solidFill>
                  <a:srgbClr val="0070C0"/>
                </a:solidFill>
                <a:latin typeface="Arial Black" pitchFamily="34" charset="0"/>
              </a:rPr>
              <a:t>Ни назад и ни вперед.</a:t>
            </a:r>
          </a:p>
          <a:p>
            <a:pPr algn="ctr"/>
            <a:r>
              <a:rPr lang="ru-RU" sz="2400" dirty="0" smtClean="0">
                <a:solidFill>
                  <a:srgbClr val="0070C0"/>
                </a:solidFill>
                <a:latin typeface="Arial Black" pitchFamily="34" charset="0"/>
              </a:rPr>
              <a:t>Тут </a:t>
            </a:r>
            <a:r>
              <a:rPr lang="ru-RU" sz="2400" dirty="0" err="1" smtClean="0">
                <a:solidFill>
                  <a:srgbClr val="0070C0"/>
                </a:solidFill>
                <a:latin typeface="Arial Black" pitchFamily="34" charset="0"/>
              </a:rPr>
              <a:t>лягушкины</a:t>
            </a:r>
            <a:r>
              <a:rPr lang="ru-RU" sz="2400" dirty="0" smtClean="0">
                <a:solidFill>
                  <a:srgbClr val="0070C0"/>
                </a:solidFill>
                <a:latin typeface="Arial Black" pitchFamily="34" charset="0"/>
              </a:rPr>
              <a:t> глаза</a:t>
            </a:r>
          </a:p>
          <a:p>
            <a:pPr algn="ctr"/>
            <a:r>
              <a:rPr lang="ru-RU" sz="2400" dirty="0" smtClean="0">
                <a:solidFill>
                  <a:srgbClr val="0070C0"/>
                </a:solidFill>
                <a:latin typeface="Arial Black" pitchFamily="34" charset="0"/>
              </a:rPr>
              <a:t>Провалились в полость рта,</a:t>
            </a:r>
          </a:p>
          <a:p>
            <a:pPr algn="ctr"/>
            <a:r>
              <a:rPr lang="ru-RU" sz="2400" dirty="0" smtClean="0">
                <a:solidFill>
                  <a:srgbClr val="0070C0"/>
                </a:solidFill>
                <a:latin typeface="Arial Black" pitchFamily="34" charset="0"/>
              </a:rPr>
              <a:t>Протолкнули сей обед.</a:t>
            </a:r>
          </a:p>
          <a:p>
            <a:pPr algn="ctr"/>
            <a:r>
              <a:rPr lang="ru-RU" sz="2400" dirty="0" smtClean="0">
                <a:solidFill>
                  <a:srgbClr val="0070C0"/>
                </a:solidFill>
                <a:latin typeface="Arial Black" pitchFamily="34" charset="0"/>
              </a:rPr>
              <a:t>Правда это или нет!</a:t>
            </a:r>
          </a:p>
          <a:p>
            <a:pPr algn="ctr"/>
            <a:endParaRPr lang="ru-RU" sz="2400" dirty="0">
              <a:latin typeface="Arial Black" pitchFamily="34" charset="0"/>
            </a:endParaRPr>
          </a:p>
        </p:txBody>
      </p:sp>
      <p:pic>
        <p:nvPicPr>
          <p:cNvPr id="46085" name="Picture 5" descr="C:\Users\Семья\AppData\Local\Temp\Rar$DI52.913\5d49bdf4b163f1cf14251c843e69031a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3500" y="1981200"/>
            <a:ext cx="1841500" cy="205739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Lyagushka_puteshestvennica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-1143000" y="685800"/>
            <a:ext cx="11277600" cy="6172200"/>
          </a:xfrm>
          <a:prstGeom prst="rect">
            <a:avLst/>
          </a:prstGeom>
        </p:spPr>
      </p:pic>
      <p:sp>
        <p:nvSpPr>
          <p:cNvPr id="3" name="Овал 2"/>
          <p:cNvSpPr/>
          <p:nvPr/>
        </p:nvSpPr>
        <p:spPr>
          <a:xfrm>
            <a:off x="304800" y="0"/>
            <a:ext cx="8534400" cy="762000"/>
          </a:xfrm>
          <a:prstGeom prst="ellipse">
            <a:avLst/>
          </a:prstGeom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 smtClean="0">
                <a:latin typeface="Arial Black" pitchFamily="34" charset="0"/>
              </a:rPr>
              <a:t>Объясни!</a:t>
            </a:r>
            <a:endParaRPr lang="ru-RU" sz="4800" dirty="0">
              <a:latin typeface="Arial Black" pitchFamily="34" charset="0"/>
            </a:endParaRPr>
          </a:p>
        </p:txBody>
      </p:sp>
      <p:pic>
        <p:nvPicPr>
          <p:cNvPr id="4" name="Lyagushka_puteshestvennica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-152400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512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3512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3512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1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5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>
                <p:cTn id="1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1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езонаторы самцов лягушек и их голоса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-1524000" y="762000"/>
            <a:ext cx="12268200" cy="6096000"/>
          </a:xfrm>
          <a:prstGeom prst="rect">
            <a:avLst/>
          </a:prstGeom>
        </p:spPr>
      </p:pic>
      <p:sp>
        <p:nvSpPr>
          <p:cNvPr id="4" name="Овал 3"/>
          <p:cNvSpPr/>
          <p:nvPr/>
        </p:nvSpPr>
        <p:spPr>
          <a:xfrm>
            <a:off x="304800" y="0"/>
            <a:ext cx="8839200" cy="838200"/>
          </a:xfrm>
          <a:prstGeom prst="ellipse">
            <a:avLst/>
          </a:prstGeom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latin typeface="Arial Black" pitchFamily="34" charset="0"/>
              </a:rPr>
              <a:t>Объясни!</a:t>
            </a:r>
            <a:endParaRPr lang="ru-RU" sz="4000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07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/>
          <p:nvPr/>
        </p:nvSpPr>
        <p:spPr>
          <a:xfrm>
            <a:off x="381000" y="0"/>
            <a:ext cx="8534400" cy="838200"/>
          </a:xfrm>
          <a:prstGeom prst="ellipse">
            <a:avLst/>
          </a:prstGeom>
          <a:ln w="762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atin typeface="Arial Black" pitchFamily="34" charset="0"/>
              </a:rPr>
              <a:t>Практическая №1</a:t>
            </a:r>
            <a:endParaRPr lang="ru-RU" sz="3200" dirty="0">
              <a:latin typeface="Arial Black" pitchFamily="34" charset="0"/>
            </a:endParaRPr>
          </a:p>
        </p:txBody>
      </p:sp>
    </p:spTree>
    <p:controls>
      <p:control spid="26626" name="ShockwaveFlash1" r:id="rId2" imgW="9142857" imgH="5714286"/>
    </p:controls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/>
          <p:nvPr/>
        </p:nvSpPr>
        <p:spPr>
          <a:xfrm>
            <a:off x="304800" y="0"/>
            <a:ext cx="8839200" cy="838200"/>
          </a:xfrm>
          <a:prstGeom prst="ellipse">
            <a:avLst/>
          </a:prstGeom>
          <a:ln w="762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atin typeface="Arial Black" pitchFamily="34" charset="0"/>
              </a:rPr>
              <a:t>Практическая№2</a:t>
            </a:r>
            <a:endParaRPr lang="ru-RU" sz="3600" dirty="0">
              <a:latin typeface="Arial Black" pitchFamily="34" charset="0"/>
            </a:endParaRPr>
          </a:p>
        </p:txBody>
      </p:sp>
    </p:spTree>
    <p:controls>
      <p:control spid="4098" name="ShockwaveFlash1" r:id="rId2" imgW="9142857" imgH="5563377"/>
    </p:controls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1382</TotalTime>
  <Words>1448</Words>
  <Application>Microsoft Office PowerPoint</Application>
  <PresentationFormat>Экран (4:3)</PresentationFormat>
  <Paragraphs>194</Paragraphs>
  <Slides>38</Slides>
  <Notes>0</Notes>
  <HiddenSlides>0</HiddenSlides>
  <MMClips>6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38</vt:i4>
      </vt:variant>
    </vt:vector>
  </HeadingPairs>
  <TitlesOfParts>
    <vt:vector size="39" baseType="lpstr">
      <vt:lpstr>Office Theme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Спасибо за вклад в науку! 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Спасибо за внимание</vt:lpstr>
      <vt:lpstr>Слайд 38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Семья</dc:creator>
  <cp:lastModifiedBy>Учитель-Сычева Е.Н.</cp:lastModifiedBy>
  <cp:revision>259</cp:revision>
  <dcterms:created xsi:type="dcterms:W3CDTF">2011-09-27T18:49:08Z</dcterms:created>
  <dcterms:modified xsi:type="dcterms:W3CDTF">2014-03-08T05:26:15Z</dcterms:modified>
</cp:coreProperties>
</file>