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8" r:id="rId13"/>
    <p:sldId id="267" r:id="rId14"/>
    <p:sldId id="269" r:id="rId15"/>
    <p:sldId id="270" r:id="rId16"/>
    <p:sldId id="271" r:id="rId17"/>
    <p:sldId id="272" r:id="rId18"/>
    <p:sldId id="280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1" r:id="rId27"/>
    <p:sldId id="282" r:id="rId28"/>
    <p:sldId id="284" r:id="rId29"/>
    <p:sldId id="283" r:id="rId30"/>
    <p:sldId id="285" r:id="rId3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8861" autoAdjust="0"/>
    <p:restoredTop sz="89174" autoAdjust="0"/>
  </p:normalViewPr>
  <p:slideViewPr>
    <p:cSldViewPr>
      <p:cViewPr varScale="1">
        <p:scale>
          <a:sx n="85" d="100"/>
          <a:sy n="85" d="100"/>
        </p:scale>
        <p:origin x="-42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5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5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6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grpSp>
        <p:nvGrpSpPr>
          <p:cNvPr id="7" name="Freeform 9"/>
          <p:cNvGrpSpPr>
            <a:grpSpLocks/>
          </p:cNvGrpSpPr>
          <p:nvPr/>
        </p:nvGrpSpPr>
        <p:grpSpPr bwMode="auto">
          <a:xfrm>
            <a:off x="884238" y="5614988"/>
            <a:ext cx="7394575" cy="547687"/>
            <a:chOff x="557" y="3537"/>
            <a:chExt cx="4658" cy="345"/>
          </a:xfrm>
        </p:grpSpPr>
        <p:pic>
          <p:nvPicPr>
            <p:cNvPr id="8" name="Freeform 9"/>
            <p:cNvPicPr>
              <a:picLocks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557" y="3537"/>
              <a:ext cx="4658" cy="345"/>
            </a:xfrm>
            <a:prstGeom prst="rect">
              <a:avLst/>
            </a:prstGeom>
            <a:noFill/>
          </p:spPr>
        </p:pic>
        <p:sp>
          <p:nvSpPr>
            <p:cNvPr id="9" name="Text Box 4"/>
            <p:cNvSpPr txBox="1">
              <a:spLocks noChangeArrowheads="1"/>
            </p:cNvSpPr>
            <p:nvPr/>
          </p:nvSpPr>
          <p:spPr bwMode="auto">
            <a:xfrm rot="10800000">
              <a:off x="562" y="3539"/>
              <a:ext cx="4650" cy="3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en-US">
                <a:solidFill>
                  <a:srgbClr val="FFFFFF"/>
                </a:solidFill>
                <a:latin typeface="Franklin Gothic Book"/>
              </a:endParaRPr>
            </a:p>
          </p:txBody>
        </p:sp>
      </p:grpSp>
      <p:sp>
        <p:nvSpPr>
          <p:cNvPr id="10" name="Rectangle 10"/>
          <p:cNvSpPr/>
          <p:nvPr/>
        </p:nvSpPr>
        <p:spPr>
          <a:xfrm>
            <a:off x="990600" y="1017588"/>
            <a:ext cx="7178675" cy="4830762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Rectangle 11"/>
          <p:cNvSpPr/>
          <p:nvPr/>
        </p:nvSpPr>
        <p:spPr>
          <a:xfrm>
            <a:off x="990600" y="1009650"/>
            <a:ext cx="7180263" cy="4832350"/>
          </a:xfrm>
          <a:prstGeom prst="rect">
            <a:avLst/>
          </a:prstGeom>
          <a:blipFill dpi="0" rotWithShape="1">
            <a:blip r:embed="rId3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12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1435684">
            <a:off x="769938" y="701675"/>
            <a:ext cx="566737" cy="56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4096196">
            <a:off x="7854950" y="749300"/>
            <a:ext cx="566738" cy="566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27201" y="1794935"/>
            <a:ext cx="5723468" cy="1828090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7200" y="3736622"/>
            <a:ext cx="5712179" cy="1524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4" name="Date Placeholder 3"/>
          <p:cNvSpPr>
            <a:spLocks noGrp="1"/>
          </p:cNvSpPr>
          <p:nvPr>
            <p:ph type="dt" sz="half" idx="10"/>
          </p:nvPr>
        </p:nvSpPr>
        <p:spPr>
          <a:xfrm>
            <a:off x="6770688" y="5357813"/>
            <a:ext cx="1214437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2DBD86-28C6-4938-B170-850CDCA7C7E4}" type="datetimeFigureOut">
              <a:rPr lang="ru-RU"/>
              <a:pPr>
                <a:defRPr/>
              </a:pPr>
              <a:t>06.04.2014</a:t>
            </a:fld>
            <a:endParaRPr lang="ru-RU"/>
          </a:p>
        </p:txBody>
      </p:sp>
      <p:sp>
        <p:nvSpPr>
          <p:cNvPr id="1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74750" y="5357813"/>
            <a:ext cx="5033963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13475" y="5357813"/>
            <a:ext cx="554038" cy="365125"/>
          </a:xfrm>
        </p:spPr>
        <p:txBody>
          <a:bodyPr/>
          <a:lstStyle>
            <a:lvl1pPr algn="ctr">
              <a:defRPr smtClean="0"/>
            </a:lvl1pPr>
          </a:lstStyle>
          <a:p>
            <a:pPr>
              <a:defRPr/>
            </a:pPr>
            <a:fld id="{CF72DBB1-39CB-4FF5-8208-44EB751EC45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31390B-3111-4D43-BEB7-A8810370FBF2}" type="datetimeFigureOut">
              <a:rPr lang="ru-RU"/>
              <a:pPr>
                <a:defRPr/>
              </a:pPr>
              <a:t>06.04.2014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06521A-7034-4818-8898-AA04444C510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1" y="925690"/>
            <a:ext cx="1430867" cy="476391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8221" y="1106312"/>
            <a:ext cx="5178779" cy="440266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86596E-1384-4295-B605-5BD414EBEEED}" type="datetimeFigureOut">
              <a:rPr lang="ru-RU"/>
              <a:pPr>
                <a:defRPr/>
              </a:pPr>
              <a:t>06.04.2014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0914E7-F9E4-4CC2-8F1D-C5E86A69B40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4FD2C3-05BC-4DD3-B168-1EA059094637}" type="datetimeFigureOut">
              <a:rPr lang="ru-RU"/>
              <a:pPr>
                <a:defRPr/>
              </a:pPr>
              <a:t>06.04.2014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53D215-B178-4628-AE53-F84F59025AC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979" y="2239430"/>
            <a:ext cx="6254044" cy="1362075"/>
          </a:xfrm>
        </p:spPr>
        <p:txBody>
          <a:bodyPr anchor="b"/>
          <a:lstStyle>
            <a:lvl1pPr algn="ctr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6267" y="3725334"/>
            <a:ext cx="6231467" cy="1309511"/>
          </a:xfrm>
        </p:spPr>
        <p:txBody>
          <a:bodyPr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BEF5F7-0B7C-4CC4-998C-9A2802D4182C}" type="datetimeFigureOut">
              <a:rPr lang="ru-RU"/>
              <a:pPr>
                <a:defRPr/>
              </a:pPr>
              <a:t>06.04.2014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5F68B2-3E7E-4F75-9429-3482DCE6942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98448" y="2121407"/>
            <a:ext cx="3200400" cy="360273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63440" y="2119313"/>
            <a:ext cx="3200400" cy="36052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C0429B-48A7-46A4-B058-D2DE52217EBF}" type="datetimeFigureOut">
              <a:rPr lang="ru-RU"/>
              <a:pPr>
                <a:defRPr/>
              </a:pPr>
              <a:t>06.04.2014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DDC349-9EEC-473F-987C-D22BF882C31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57869" y="2122312"/>
            <a:ext cx="2939521" cy="820208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10669" y="2122311"/>
            <a:ext cx="2944368" cy="822960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298448" y="2944368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5151" y="2944813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EAB863-342F-4F42-9356-600482171020}" type="datetimeFigureOut">
              <a:rPr lang="ru-RU"/>
              <a:pPr>
                <a:defRPr/>
              </a:pPr>
              <a:t>06.04.2014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646A0A-6A5E-47D5-AA7E-D87FD61A6B3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E6C9D5-BA12-4B6A-BDBB-25EBEF86F54B}" type="datetimeFigureOut">
              <a:rPr lang="ru-RU"/>
              <a:pPr>
                <a:defRPr/>
              </a:pPr>
              <a:t>06.04.2014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3FB4DC-2564-4233-AB32-4349E75F971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7FBCE3-BB4A-4EBA-ACD3-2BF9E3D9B992}" type="datetimeFigureOut">
              <a:rPr lang="ru-RU"/>
              <a:pPr>
                <a:defRPr/>
              </a:pPr>
              <a:t>06.04.2014</a:t>
            </a:fld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39C84F-EAE5-4003-81DC-3930E3AE231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15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6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sp>
        <p:nvSpPr>
          <p:cNvPr id="8" name="Freeform 1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Rectangle 15"/>
          <p:cNvSpPr/>
          <p:nvPr/>
        </p:nvSpPr>
        <p:spPr>
          <a:xfrm rot="60000">
            <a:off x="4468813" y="604838"/>
            <a:ext cx="3789362" cy="5722937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Rectangle 16"/>
          <p:cNvSpPr/>
          <p:nvPr/>
        </p:nvSpPr>
        <p:spPr>
          <a:xfrm rot="60000">
            <a:off x="4471988" y="603250"/>
            <a:ext cx="3787775" cy="5722938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Rectangle 12"/>
          <p:cNvSpPr/>
          <p:nvPr/>
        </p:nvSpPr>
        <p:spPr>
          <a:xfrm rot="21540000">
            <a:off x="749300" y="576263"/>
            <a:ext cx="3789363" cy="5722937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2" name="Rectangle 13"/>
          <p:cNvSpPr/>
          <p:nvPr/>
        </p:nvSpPr>
        <p:spPr>
          <a:xfrm rot="21540000">
            <a:off x="749300" y="576263"/>
            <a:ext cx="3789363" cy="5721350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435684">
            <a:off x="2371725" y="293688"/>
            <a:ext cx="566738" cy="56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4096196">
            <a:off x="6280150" y="333375"/>
            <a:ext cx="566738" cy="566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8976" y="2020042"/>
            <a:ext cx="3064827" cy="1503037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60000">
            <a:off x="4854291" y="1150993"/>
            <a:ext cx="3020792" cy="4625489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48125" y="3623748"/>
            <a:ext cx="3048891" cy="2100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2063" y="5886450"/>
            <a:ext cx="121285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71604C-51F5-4E0E-9D58-4EF27A623258}" type="datetimeFigureOut">
              <a:rPr lang="ru-RU"/>
              <a:pPr>
                <a:defRPr/>
              </a:pPr>
              <a:t>06.04.2014</a:t>
            </a:fld>
            <a:endParaRPr lang="ru-RU"/>
          </a:p>
        </p:txBody>
      </p:sp>
      <p:sp>
        <p:nvSpPr>
          <p:cNvPr id="16" name="Footer Placeholder 5"/>
          <p:cNvSpPr>
            <a:spLocks noGrp="1"/>
          </p:cNvSpPr>
          <p:nvPr>
            <p:ph type="ftr" sz="quarter" idx="11"/>
          </p:nvPr>
        </p:nvSpPr>
        <p:spPr>
          <a:xfrm rot="21540000">
            <a:off x="914400" y="5829300"/>
            <a:ext cx="3522663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58088" y="5897563"/>
            <a:ext cx="554037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B2079D-E857-4E7C-9CBD-1883819459C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15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6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sp>
        <p:nvSpPr>
          <p:cNvPr id="8" name="Freeform 3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Rectangle 11"/>
          <p:cNvSpPr/>
          <p:nvPr/>
        </p:nvSpPr>
        <p:spPr>
          <a:xfrm rot="21540000">
            <a:off x="749300" y="576263"/>
            <a:ext cx="3789363" cy="5722937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Rectangle 12"/>
          <p:cNvSpPr/>
          <p:nvPr/>
        </p:nvSpPr>
        <p:spPr>
          <a:xfrm rot="21540000">
            <a:off x="744538" y="576263"/>
            <a:ext cx="3789362" cy="5721350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Rectangle 28"/>
          <p:cNvSpPr/>
          <p:nvPr/>
        </p:nvSpPr>
        <p:spPr>
          <a:xfrm rot="60000">
            <a:off x="4468813" y="604838"/>
            <a:ext cx="3789362" cy="5722937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2" name="Rectangle 29"/>
          <p:cNvSpPr/>
          <p:nvPr/>
        </p:nvSpPr>
        <p:spPr>
          <a:xfrm rot="60000">
            <a:off x="4464050" y="603250"/>
            <a:ext cx="3789363" cy="5722938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435684">
            <a:off x="2371725" y="293688"/>
            <a:ext cx="566738" cy="56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4096196">
            <a:off x="6280150" y="333375"/>
            <a:ext cx="566738" cy="566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6424" y="2020824"/>
            <a:ext cx="3063240" cy="1499616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60000">
            <a:off x="4898615" y="1207272"/>
            <a:ext cx="2913863" cy="4539412"/>
          </a:xfrm>
          <a:ln w="101600" cap="rnd">
            <a:solidFill>
              <a:srgbClr val="FFFFFF"/>
            </a:solidFill>
          </a:ln>
          <a:effectLst>
            <a:outerShdw blurRad="88900" dir="2700000" algn="tl" rotWithShape="0">
              <a:prstClr val="black">
                <a:alpha val="40000"/>
              </a:prstClr>
            </a:outerShdw>
          </a:effectLst>
        </p:spPr>
        <p:txBody>
          <a:bodyPr rtlCol="0"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52144" y="3621024"/>
            <a:ext cx="3044952" cy="210312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5238" y="5888038"/>
            <a:ext cx="1214437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6CE30A-D4BF-4521-AA54-8973EF782D4D}" type="datetimeFigureOut">
              <a:rPr lang="ru-RU"/>
              <a:pPr>
                <a:defRPr/>
              </a:pPr>
              <a:t>06.04.2014</a:t>
            </a:fld>
            <a:endParaRPr lang="ru-RU"/>
          </a:p>
        </p:txBody>
      </p:sp>
      <p:sp>
        <p:nvSpPr>
          <p:cNvPr id="16" name="Footer Placeholder 5"/>
          <p:cNvSpPr>
            <a:spLocks noGrp="1"/>
          </p:cNvSpPr>
          <p:nvPr>
            <p:ph type="ftr" sz="quarter" idx="11"/>
          </p:nvPr>
        </p:nvSpPr>
        <p:spPr>
          <a:xfrm rot="21540000">
            <a:off x="914400" y="5830888"/>
            <a:ext cx="3319463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62850" y="5900738"/>
            <a:ext cx="554038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69B1E7-BDF9-4390-81E4-B32C370922A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5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4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15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grpSp>
        <p:nvGrpSpPr>
          <p:cNvPr id="10" name="Freeform 9"/>
          <p:cNvGrpSpPr>
            <a:grpSpLocks/>
          </p:cNvGrpSpPr>
          <p:nvPr/>
        </p:nvGrpSpPr>
        <p:grpSpPr bwMode="auto">
          <a:xfrm>
            <a:off x="622300" y="6065838"/>
            <a:ext cx="7935913" cy="547687"/>
            <a:chOff x="392" y="3821"/>
            <a:chExt cx="4999" cy="345"/>
          </a:xfrm>
        </p:grpSpPr>
        <p:pic>
          <p:nvPicPr>
            <p:cNvPr id="1027" name="Freeform 9"/>
            <p:cNvPicPr>
              <a:picLocks noChangeArrowheads="1"/>
            </p:cNvPicPr>
            <p:nvPr/>
          </p:nvPicPr>
          <p:blipFill>
            <a:blip r:embed="rId13"/>
            <a:srcRect/>
            <a:stretch>
              <a:fillRect/>
            </a:stretch>
          </p:blipFill>
          <p:spPr bwMode="auto">
            <a:xfrm>
              <a:off x="392" y="3821"/>
              <a:ext cx="4999" cy="345"/>
            </a:xfrm>
            <a:prstGeom prst="rect">
              <a:avLst/>
            </a:prstGeom>
            <a:noFill/>
          </p:spPr>
        </p:pic>
        <p:sp>
          <p:nvSpPr>
            <p:cNvPr id="1028" name="Text Box 4"/>
            <p:cNvSpPr txBox="1">
              <a:spLocks noChangeArrowheads="1"/>
            </p:cNvSpPr>
            <p:nvPr/>
          </p:nvSpPr>
          <p:spPr bwMode="auto">
            <a:xfrm rot="10800000">
              <a:off x="396" y="3823"/>
              <a:ext cx="4990" cy="3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en-US">
                <a:solidFill>
                  <a:srgbClr val="FFFFFF"/>
                </a:solidFill>
                <a:latin typeface="Franklin Gothic Book"/>
              </a:endParaRPr>
            </a:p>
          </p:txBody>
        </p:sp>
      </p:grpSp>
      <p:sp>
        <p:nvSpPr>
          <p:cNvPr id="11" name="Rectangle 10"/>
          <p:cNvSpPr/>
          <p:nvPr/>
        </p:nvSpPr>
        <p:spPr>
          <a:xfrm>
            <a:off x="731838" y="574675"/>
            <a:ext cx="7696200" cy="5715000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31838" y="576263"/>
            <a:ext cx="7696200" cy="5715000"/>
          </a:xfrm>
          <a:prstGeom prst="rect">
            <a:avLst/>
          </a:prstGeom>
          <a:blipFill dpi="0" rotWithShape="1">
            <a:blip r:embed="rId14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1032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 rot="1435684">
            <a:off x="544513" y="273050"/>
            <a:ext cx="566737" cy="56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 rot="4096196">
            <a:off x="8115300" y="298450"/>
            <a:ext cx="566738" cy="566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4" name="Title Placeholder 1"/>
          <p:cNvSpPr>
            <a:spLocks noGrp="1"/>
          </p:cNvSpPr>
          <p:nvPr>
            <p:ph type="title"/>
          </p:nvPr>
        </p:nvSpPr>
        <p:spPr bwMode="auto">
          <a:xfrm>
            <a:off x="1095375" y="817563"/>
            <a:ext cx="6964363" cy="1201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35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463675" y="2119313"/>
            <a:ext cx="6196013" cy="360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4775" y="5808663"/>
            <a:ext cx="1212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pPr>
              <a:defRPr/>
            </a:pPr>
            <a:fld id="{8471A498-5640-4351-86BF-3CB7F5941FD7}" type="datetimeFigureOut">
              <a:rPr lang="ru-RU"/>
              <a:pPr>
                <a:defRPr/>
              </a:pPr>
              <a:t>06.04.2014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0" y="5808663"/>
            <a:ext cx="55403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70800" y="5808663"/>
            <a:ext cx="5540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400" smtClean="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pPr>
              <a:defRPr/>
            </a:pPr>
            <a:fld id="{0065C66F-D0A7-4DB2-8D95-9E264E30B30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1" r:id="rId2"/>
    <p:sldLayoutId id="2147483670" r:id="rId3"/>
    <p:sldLayoutId id="2147483669" r:id="rId4"/>
    <p:sldLayoutId id="2147483668" r:id="rId5"/>
    <p:sldLayoutId id="2147483667" r:id="rId6"/>
    <p:sldLayoutId id="2147483666" r:id="rId7"/>
    <p:sldLayoutId id="2147483673" r:id="rId8"/>
    <p:sldLayoutId id="2147483674" r:id="rId9"/>
    <p:sldLayoutId id="2147483665" r:id="rId10"/>
    <p:sldLayoutId id="2147483664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nstantia" pitchFamily="18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nstantia" pitchFamily="18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nstantia" pitchFamily="18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nstantia" pitchFamily="18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3050" indent="-273050" algn="l" rtl="0" fontAlgn="base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Brush Script MT" pitchFamily="66" charset="0"/>
        <a:buChar char="O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73050" algn="l" rtl="0" fontAlgn="base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Brush Script MT" pitchFamily="66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Brush Script MT" pitchFamily="66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79525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Brush Script MT" pitchFamily="66" charset="0"/>
        <a:buChar char="O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64465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1168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432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I:\&#1055;&#1088;&#1077;&#1079;&#1077;&#1085;&#1090;&#1072;&#1094;&#1080;&#1103;%20&#1082;%20&#1091;&#1088;&#1086;&#1082;&#1072;&#1084;%20&#1087;&#1086;%20&#1087;&#1086;&#1074;&#1077;&#1089;&#1090;&#1080;%20&#1040;.&#1057;.&#1055;&#1091;&#1096;&#1082;&#1080;&#1085;%20&#1050;&#1072;&#1087;&#1080;&#1090;&#1072;&#1085;&#1089;&#1082;&#1072;&#1103;%20&#1076;&#1086;&#1095;&#1082;&#1072;\Pushkin_A_Kapitanskaya_dochka_3_&#1086;&#1073;&#1088;&#1077;&#1079;&#1082;&#1072;.mp3" TargetMode="External"/><Relationship Id="rId6" Type="http://schemas.openxmlformats.org/officeDocument/2006/relationships/image" Target="../media/image22.pn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I:\&#1055;&#1088;&#1077;&#1079;&#1077;&#1085;&#1090;&#1072;&#1094;&#1080;&#1103;%20&#1082;%20&#1091;&#1088;&#1086;&#1082;&#1072;&#1084;%20&#1087;&#1086;%20&#1087;&#1086;&#1074;&#1077;&#1089;&#1090;&#1080;%20&#1040;.&#1057;.&#1055;&#1091;&#1096;&#1082;&#1080;&#1085;%20&#1050;&#1072;&#1087;&#1080;&#1090;&#1072;&#1085;&#1089;&#1082;&#1072;&#1103;%20&#1076;&#1086;&#1095;&#1082;&#1072;\&#1050;&#1072;&#1087;&#1080;&#1090;&#1072;&#1085;&#1089;&#1082;&#1072;&#1103;%20&#1076;&#1086;&#1095;&#1082;&#1072;.wmv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slideLayout" Target="../slideLayouts/slideLayout5.xml"/><Relationship Id="rId1" Type="http://schemas.openxmlformats.org/officeDocument/2006/relationships/audio" Target="file:///I:\&#1055;&#1088;&#1077;&#1079;&#1077;&#1085;&#1090;&#1072;&#1094;&#1080;&#1103;%20&#1082;%20&#1091;&#1088;&#1086;&#1082;&#1072;&#1084;%20&#1087;&#1086;%20&#1087;&#1086;&#1074;&#1077;&#1089;&#1090;&#1080;%20&#1040;.&#1057;.&#1055;&#1091;&#1096;&#1082;&#1080;&#1085;%20&#1050;&#1072;&#1087;&#1080;&#1090;&#1072;&#1085;&#1089;&#1082;&#1072;&#1103;%20&#1076;&#1086;&#1095;&#1082;&#1072;\Pushkin_A_Kapitanskaya_dochka_6.mp3" TargetMode="External"/><Relationship Id="rId4" Type="http://schemas.openxmlformats.org/officeDocument/2006/relationships/image" Target="../media/image3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&#1058;&#1077;&#1079;&#1080;&#1089;&#1099;%20&#1082;%20&#1089;&#1086;&#1095;&#1080;&#1085;&#1077;&#1085;&#1080;1.docx" TargetMode="External"/><Relationship Id="rId2" Type="http://schemas.openxmlformats.org/officeDocument/2006/relationships/hyperlink" Target="&#1058;&#1077;&#1079;&#1080;&#1089;&#1099;%20&#1082;%20&#1089;&#1086;&#1095;&#1080;&#1085;&#1077;&#1085;&#1080;&#1102;.docx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&#1058;&#1077;&#1079;&#1080;&#1089;&#1099;%20&#1082;%20&#1089;&#1086;&#1095;&#1080;&#1085;&#1077;&#1085;&#1080;2.docx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&#1056;&#1072;&#1089;&#1089;&#1082;&#1072;&#1079;&#1095;&#1080;&#1082;.docx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87450" y="1795463"/>
            <a:ext cx="6262688" cy="1827212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/>
              <a:t>А.С.Пушкин «</a:t>
            </a:r>
            <a:r>
              <a:rPr lang="ru-RU" b="1" dirty="0"/>
              <a:t>К</a:t>
            </a:r>
            <a:r>
              <a:rPr lang="ru-RU" b="1" dirty="0" smtClean="0"/>
              <a:t>апитанская дочка»</a:t>
            </a:r>
            <a:endParaRPr lang="ru-RU" b="1" dirty="0"/>
          </a:p>
        </p:txBody>
      </p:sp>
      <p:sp>
        <p:nvSpPr>
          <p:cNvPr id="1331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1727200" y="3736975"/>
            <a:ext cx="5711825" cy="1524000"/>
          </a:xfrm>
        </p:spPr>
        <p:txBody>
          <a:bodyPr/>
          <a:lstStyle/>
          <a:p>
            <a:r>
              <a:rPr lang="ru-RU" smtClean="0"/>
              <a:t>Уроки литературы 8 класс</a:t>
            </a:r>
          </a:p>
          <a:p>
            <a:r>
              <a:rPr lang="ru-RU" smtClean="0"/>
              <a:t>Учитель Цой Марина Ивановна</a:t>
            </a:r>
          </a:p>
          <a:p>
            <a:r>
              <a:rPr lang="ru-RU" smtClean="0"/>
              <a:t>МБОУ СОШ №190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smtClean="0"/>
              <a:t>Что такое милосердие?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7088" y="2119313"/>
            <a:ext cx="7416800" cy="3603625"/>
          </a:xfrm>
        </p:spPr>
        <p:txBody>
          <a:bodyPr rtlCol="0">
            <a:normAutofit/>
          </a:bodyPr>
          <a:lstStyle/>
          <a:p>
            <a:pPr marL="274320" indent="-274320" fontAlgn="auto">
              <a:spcAft>
                <a:spcPts val="0"/>
              </a:spcAft>
              <a:defRPr/>
            </a:pPr>
            <a:r>
              <a:rPr lang="ru-RU" sz="2800" b="1" i="1" dirty="0" smtClean="0">
                <a:solidFill>
                  <a:schemeClr val="tx2">
                    <a:lumMod val="75000"/>
                  </a:schemeClr>
                </a:solidFill>
              </a:rPr>
              <a:t>Желание </a:t>
            </a:r>
            <a:r>
              <a:rPr lang="ru-RU" sz="2800" b="1" i="1" dirty="0">
                <a:solidFill>
                  <a:schemeClr val="tx2">
                    <a:lumMod val="75000"/>
                  </a:schemeClr>
                </a:solidFill>
              </a:rPr>
              <a:t>прийти на помощь из чувства человеколюбия, сострадания, помощь, вызванная этими же чувствами. На милосердие всегда отвечают </a:t>
            </a:r>
            <a:r>
              <a:rPr lang="ru-RU" sz="2800" b="1" i="1" dirty="0" smtClean="0">
                <a:solidFill>
                  <a:schemeClr val="tx2">
                    <a:lumMod val="75000"/>
                  </a:schemeClr>
                </a:solidFill>
              </a:rPr>
              <a:t>милосердием.</a:t>
            </a:r>
            <a:endParaRPr lang="ru-RU" sz="2800" b="1" i="1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813" y="2205038"/>
            <a:ext cx="7572375" cy="3810000"/>
          </a:xfrm>
          <a:prstGeom prst="rect">
            <a:avLst/>
          </a:prstGeom>
          <a:noFill/>
          <a:ln w="50800">
            <a:solidFill>
              <a:schemeClr val="tx2"/>
            </a:solidFill>
            <a:miter lim="800000"/>
            <a:headEnd/>
            <a:tailEnd/>
          </a:ln>
        </p:spPr>
      </p:pic>
      <p:sp>
        <p:nvSpPr>
          <p:cNvPr id="23554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Белогорская крепость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71525" y="579438"/>
            <a:ext cx="3570288" cy="561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32025" y="549275"/>
            <a:ext cx="4679950" cy="561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383088" y="549275"/>
            <a:ext cx="4002087" cy="561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Объект 3"/>
          <p:cNvPicPr>
            <a:picLocks noGrp="1" noChangeAspect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5861050" y="2744788"/>
            <a:ext cx="2544763" cy="3492500"/>
          </a:xfrm>
        </p:spPr>
      </p:pic>
      <p:pic>
        <p:nvPicPr>
          <p:cNvPr id="24578" name="Рисунок 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55650" y="1268413"/>
            <a:ext cx="2376488" cy="316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79" name="Рисунок 5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276600" y="1989138"/>
            <a:ext cx="2519363" cy="338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0" name="Прямоугольник 6"/>
          <p:cNvSpPr>
            <a:spLocks noChangeArrowheads="1"/>
          </p:cNvSpPr>
          <p:nvPr/>
        </p:nvSpPr>
        <p:spPr bwMode="auto">
          <a:xfrm>
            <a:off x="5795963" y="2120900"/>
            <a:ext cx="2592387" cy="646113"/>
          </a:xfrm>
          <a:prstGeom prst="rect">
            <a:avLst/>
          </a:prstGeom>
          <a:noFill/>
          <a:ln w="25400">
            <a:solidFill>
              <a:schemeClr val="tx2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/>
              <a:t> Письмо от батюшки. </a:t>
            </a:r>
          </a:p>
          <a:p>
            <a:r>
              <a:rPr lang="ru-RU" b="1"/>
              <a:t>           С. Герасимов.</a:t>
            </a:r>
          </a:p>
        </p:txBody>
      </p:sp>
      <p:sp>
        <p:nvSpPr>
          <p:cNvPr id="24581" name="Прямоугольник 7"/>
          <p:cNvSpPr>
            <a:spLocks noChangeArrowheads="1"/>
          </p:cNvSpPr>
          <p:nvPr/>
        </p:nvSpPr>
        <p:spPr bwMode="auto">
          <a:xfrm>
            <a:off x="755650" y="615950"/>
            <a:ext cx="2376488" cy="646113"/>
          </a:xfrm>
          <a:prstGeom prst="rect">
            <a:avLst/>
          </a:prstGeom>
          <a:noFill/>
          <a:ln w="25400">
            <a:solidFill>
              <a:schemeClr val="tx2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/>
              <a:t>«Объяснение в любви.    А. Иткин.</a:t>
            </a:r>
          </a:p>
        </p:txBody>
      </p:sp>
      <p:sp>
        <p:nvSpPr>
          <p:cNvPr id="24582" name="Прямоугольник 9"/>
          <p:cNvSpPr>
            <a:spLocks noChangeArrowheads="1"/>
          </p:cNvSpPr>
          <p:nvPr/>
        </p:nvSpPr>
        <p:spPr bwMode="auto">
          <a:xfrm>
            <a:off x="3300413" y="1231900"/>
            <a:ext cx="2520950" cy="646113"/>
          </a:xfrm>
          <a:prstGeom prst="rect">
            <a:avLst/>
          </a:prstGeom>
          <a:noFill/>
          <a:ln w="25400">
            <a:solidFill>
              <a:schemeClr val="tx2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/>
              <a:t>Объяснение в любви. А. Бенуа.</a:t>
            </a:r>
          </a:p>
        </p:txBody>
      </p:sp>
      <p:pic>
        <p:nvPicPr>
          <p:cNvPr id="9" name="Pushkin_A_Kapitanskaya_dochka_3_обрезк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1214438" y="57150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6332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smtClean="0"/>
              <a:t>Поединок</a:t>
            </a:r>
          </a:p>
        </p:txBody>
      </p:sp>
      <p:pic>
        <p:nvPicPr>
          <p:cNvPr id="25602" name="Рисунок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22825" y="1700213"/>
            <a:ext cx="3565525" cy="453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3" name="Рисунок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5650" y="1700213"/>
            <a:ext cx="3887788" cy="388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4213" y="620713"/>
            <a:ext cx="7704137" cy="5688012"/>
          </a:xfrm>
        </p:spPr>
        <p:txBody>
          <a:bodyPr rtlCol="0">
            <a:normAutofit fontScale="92500"/>
          </a:bodyPr>
          <a:lstStyle/>
          <a:p>
            <a:pPr marL="274320" indent="-274320" fontAlgn="auto">
              <a:spcAft>
                <a:spcPts val="0"/>
              </a:spcAft>
              <a:defRPr/>
            </a:pPr>
            <a:r>
              <a:rPr lang="ru-RU" b="1" dirty="0"/>
              <a:t>Запись в тетради</a:t>
            </a:r>
          </a:p>
          <a:p>
            <a:pPr marL="274320" indent="-274320" fontAlgn="auto">
              <a:spcAft>
                <a:spcPts val="0"/>
              </a:spcAft>
              <a:defRPr/>
            </a:pPr>
            <a:r>
              <a:rPr lang="ru-RU" b="1" i="1" dirty="0">
                <a:solidFill>
                  <a:schemeClr val="tx2"/>
                </a:solidFill>
              </a:rPr>
              <a:t>Уединенная жизнь в крепости, отсутствие светских развлечений, о чем еще недавно грустил юный герой – все это подействовало на него благотворно: он стал читать, заниматься литературой, писать стихи. Глубокое и серьезное чувство к Маше особенно возвысило Гринева. Любовь вызвала в нем чувство долга и самоотверженной преданности. Петр Гринев научился различать и понимать людей: он сумел оценить душевные качества стариков Мироновых, искреннюю любовь Маши, подлость и лицемерие Швабрина. В Пугачевском восстании он видит «злодейский бунт» и собирается, не щадя жизни, защищать крепость.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971550" y="620713"/>
            <a:ext cx="7272338" cy="561657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Объект 2"/>
          <p:cNvSpPr>
            <a:spLocks noGrp="1"/>
          </p:cNvSpPr>
          <p:nvPr>
            <p:ph idx="1"/>
          </p:nvPr>
        </p:nvSpPr>
        <p:spPr>
          <a:xfrm>
            <a:off x="900113" y="620713"/>
            <a:ext cx="7416800" cy="5688012"/>
          </a:xfrm>
        </p:spPr>
        <p:txBody>
          <a:bodyPr/>
          <a:lstStyle/>
          <a:p>
            <a:r>
              <a:rPr lang="ru-RU" sz="2800" b="1" smtClean="0"/>
              <a:t>Запись в тетради</a:t>
            </a:r>
          </a:p>
          <a:p>
            <a:r>
              <a:rPr lang="ru-RU" sz="2800" b="1" i="1" smtClean="0">
                <a:solidFill>
                  <a:schemeClr val="tx2"/>
                </a:solidFill>
              </a:rPr>
              <a:t>Эта сцена допроса послужила своеобразным толчком к нравственному возмужанию героя, так как это вызвало в нем отвращение к жестокости и бесчеловечности. Правда, впоследствии, отрицая вообще всякое насилие,</a:t>
            </a:r>
            <a:r>
              <a:rPr lang="en-US" sz="2800" b="1" i="1" smtClean="0">
                <a:solidFill>
                  <a:schemeClr val="tx2"/>
                </a:solidFill>
              </a:rPr>
              <a:t> </a:t>
            </a:r>
            <a:r>
              <a:rPr lang="ru-RU" sz="2800" b="1" i="1" smtClean="0">
                <a:solidFill>
                  <a:schemeClr val="tx2"/>
                </a:solidFill>
              </a:rPr>
              <a:t>Гринев осуждает «русский бунт, бессмысленный и беспощадный».</a:t>
            </a:r>
          </a:p>
          <a:p>
            <a:endParaRPr lang="ru-RU" sz="2800" b="1" i="1" smtClean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684213" y="620713"/>
            <a:ext cx="3573462" cy="3603625"/>
          </a:xfrm>
        </p:spPr>
      </p:pic>
      <p:sp>
        <p:nvSpPr>
          <p:cNvPr id="29698" name="Прямоугольник 4"/>
          <p:cNvSpPr>
            <a:spLocks noChangeArrowheads="1"/>
          </p:cNvSpPr>
          <p:nvPr/>
        </p:nvSpPr>
        <p:spPr bwMode="auto">
          <a:xfrm>
            <a:off x="827088" y="4292600"/>
            <a:ext cx="3457575" cy="1477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/>
              <a:t>«Один из них держал под шапкою лист бумаги, у другого на копье воткнута была голова Юлая...»</a:t>
            </a:r>
            <a:endParaRPr lang="en-US" b="1">
              <a:latin typeface="Franklin Gothic Book"/>
            </a:endParaRPr>
          </a:p>
          <a:p>
            <a:r>
              <a:rPr lang="ru-RU" b="1"/>
              <a:t> Художник А. Иткин.</a:t>
            </a:r>
          </a:p>
        </p:txBody>
      </p:sp>
      <p:pic>
        <p:nvPicPr>
          <p:cNvPr id="29699" name="Рисунок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27538" y="647700"/>
            <a:ext cx="3744912" cy="467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700" name="TextBox 8"/>
          <p:cNvSpPr txBox="1">
            <a:spLocks noChangeArrowheads="1"/>
          </p:cNvSpPr>
          <p:nvPr/>
        </p:nvSpPr>
        <p:spPr bwMode="auto">
          <a:xfrm>
            <a:off x="5148263" y="5770563"/>
            <a:ext cx="290195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/>
              <a:t>Художник С. Герасимов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Капитанская дочка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571500" y="500063"/>
            <a:ext cx="7858125" cy="585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Заголовок 1"/>
          <p:cNvSpPr>
            <a:spLocks noGrp="1"/>
          </p:cNvSpPr>
          <p:nvPr>
            <p:ph type="title"/>
          </p:nvPr>
        </p:nvSpPr>
        <p:spPr>
          <a:xfrm>
            <a:off x="1116013" y="620713"/>
            <a:ext cx="6964362" cy="914400"/>
          </a:xfrm>
        </p:spPr>
        <p:txBody>
          <a:bodyPr/>
          <a:lstStyle/>
          <a:p>
            <a:r>
              <a:rPr lang="ru-RU" b="1" smtClean="0"/>
              <a:t>Сцена казни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7088" y="3429000"/>
            <a:ext cx="7561262" cy="2811463"/>
          </a:xfrm>
        </p:spPr>
        <p:txBody>
          <a:bodyPr rtlCol="0">
            <a:normAutofit fontScale="92500" lnSpcReduction="20000"/>
          </a:bodyPr>
          <a:lstStyle/>
          <a:p>
            <a:pPr marL="274320" indent="-274320" fontAlgn="auto">
              <a:spcAft>
                <a:spcPts val="0"/>
              </a:spcAft>
              <a:defRPr/>
            </a:pPr>
            <a:r>
              <a:rPr lang="ru-RU" b="1" dirty="0">
                <a:solidFill>
                  <a:schemeClr val="tx2"/>
                </a:solidFill>
              </a:rPr>
              <a:t>- Как ведут себя герои в этой сцене?</a:t>
            </a:r>
          </a:p>
          <a:p>
            <a:pPr marL="274320" indent="-274320" fontAlgn="auto">
              <a:spcAft>
                <a:spcPts val="0"/>
              </a:spcAft>
              <a:defRPr/>
            </a:pPr>
            <a:r>
              <a:rPr lang="ru-RU" b="1" dirty="0">
                <a:solidFill>
                  <a:schemeClr val="tx2"/>
                </a:solidFill>
              </a:rPr>
              <a:t>- Можно ли осуждать Пугачева за казнь </a:t>
            </a:r>
            <a:r>
              <a:rPr lang="ru-RU" b="1" dirty="0" smtClean="0">
                <a:solidFill>
                  <a:schemeClr val="tx2"/>
                </a:solidFill>
              </a:rPr>
              <a:t>    </a:t>
            </a:r>
          </a:p>
          <a:p>
            <a:pPr marL="0" indent="0" fontAlgn="auto">
              <a:spcAft>
                <a:spcPts val="0"/>
              </a:spcAft>
              <a:buFont typeface="Brush Script MT" pitchFamily="66" charset="0"/>
              <a:buNone/>
              <a:defRPr/>
            </a:pPr>
            <a:r>
              <a:rPr lang="ru-RU" b="1" dirty="0" smtClean="0">
                <a:solidFill>
                  <a:schemeClr val="tx2"/>
                </a:solidFill>
              </a:rPr>
              <a:t>     защитников </a:t>
            </a:r>
            <a:r>
              <a:rPr lang="ru-RU" b="1" dirty="0">
                <a:solidFill>
                  <a:schemeClr val="tx2"/>
                </a:solidFill>
              </a:rPr>
              <a:t>крепости</a:t>
            </a:r>
            <a:r>
              <a:rPr lang="ru-RU" b="1" dirty="0" smtClean="0">
                <a:solidFill>
                  <a:schemeClr val="tx2"/>
                </a:solidFill>
              </a:rPr>
              <a:t>?</a:t>
            </a:r>
          </a:p>
          <a:p>
            <a:pPr marL="274320" indent="-274320"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tx2"/>
                </a:solidFill>
              </a:rPr>
              <a:t> </a:t>
            </a:r>
            <a:r>
              <a:rPr lang="ru-RU" b="1" dirty="0">
                <a:solidFill>
                  <a:schemeClr val="tx2"/>
                </a:solidFill>
              </a:rPr>
              <a:t>А за казнь Василисы Егоровны</a:t>
            </a:r>
            <a:r>
              <a:rPr lang="ru-RU" b="1" dirty="0" smtClean="0">
                <a:solidFill>
                  <a:schemeClr val="tx2"/>
                </a:solidFill>
              </a:rPr>
              <a:t>?</a:t>
            </a:r>
            <a:endParaRPr lang="ru-RU" b="1" dirty="0">
              <a:solidFill>
                <a:schemeClr val="tx2"/>
              </a:solidFill>
            </a:endParaRPr>
          </a:p>
          <a:p>
            <a:pPr marL="274320" indent="-274320"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tx2"/>
                </a:solidFill>
              </a:rPr>
              <a:t> </a:t>
            </a:r>
            <a:r>
              <a:rPr lang="ru-RU" b="1" dirty="0">
                <a:solidFill>
                  <a:schemeClr val="tx2"/>
                </a:solidFill>
              </a:rPr>
              <a:t>«Почему Пугачев пощадил Гринева?»</a:t>
            </a:r>
          </a:p>
          <a:p>
            <a:pPr marL="274320" indent="-274320" fontAlgn="auto">
              <a:spcAft>
                <a:spcPts val="0"/>
              </a:spcAft>
              <a:defRPr/>
            </a:pPr>
            <a:r>
              <a:rPr lang="ru-RU" b="1" dirty="0">
                <a:solidFill>
                  <a:schemeClr val="tx2"/>
                </a:solidFill>
              </a:rPr>
              <a:t>- Какую роль сыграл Савельич</a:t>
            </a:r>
          </a:p>
          <a:p>
            <a:pPr marL="274320" indent="-274320" fontAlgn="auto">
              <a:spcAft>
                <a:spcPts val="0"/>
              </a:spcAft>
              <a:defRPr/>
            </a:pPr>
            <a:r>
              <a:rPr lang="ru-RU" b="1" dirty="0">
                <a:solidFill>
                  <a:schemeClr val="tx2"/>
                </a:solidFill>
              </a:rPr>
              <a:t> - Как Пугачев выходит из неловкого положения после отказа Гринева ему присягнуть?</a:t>
            </a:r>
          </a:p>
          <a:p>
            <a:pPr marL="274320" indent="-274320" fontAlgn="auto">
              <a:spcAft>
                <a:spcPts val="0"/>
              </a:spcAft>
              <a:defRPr/>
            </a:pPr>
            <a:endParaRPr lang="ru-RU" b="1" dirty="0"/>
          </a:p>
          <a:p>
            <a:pPr marL="274320" indent="-274320" fontAlgn="auto">
              <a:spcAft>
                <a:spcPts val="0"/>
              </a:spcAft>
              <a:defRPr/>
            </a:pPr>
            <a:endParaRPr lang="ru-RU" b="1" dirty="0"/>
          </a:p>
        </p:txBody>
      </p:sp>
      <p:pic>
        <p:nvPicPr>
          <p:cNvPr id="31747" name="Рисунок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31913" y="1401763"/>
            <a:ext cx="2808287" cy="2027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8" name="Рисунок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87900" y="1371600"/>
            <a:ext cx="2776538" cy="2087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Содержимое 2"/>
          <p:cNvSpPr>
            <a:spLocks noGrp="1"/>
          </p:cNvSpPr>
          <p:nvPr>
            <p:ph sz="quarter" idx="13"/>
          </p:nvPr>
        </p:nvSpPr>
        <p:spPr>
          <a:xfrm>
            <a:off x="827088" y="765175"/>
            <a:ext cx="3670300" cy="5327650"/>
          </a:xfrm>
        </p:spPr>
        <p:txBody>
          <a:bodyPr/>
          <a:lstStyle/>
          <a:p>
            <a:pPr algn="just"/>
            <a:r>
              <a:rPr lang="ru-RU" sz="2000" b="1" i="1" smtClean="0">
                <a:solidFill>
                  <a:schemeClr val="tx2"/>
                </a:solidFill>
              </a:rPr>
              <a:t>«Молодой человек!  Если записки мои попадут  в твои руки, вспомни, что лучшие и прочнейшие изменения суть те, которые происходят от улучшения нравов, без всяких насильственных потрясений».</a:t>
            </a:r>
          </a:p>
          <a:p>
            <a:pPr algn="just"/>
            <a:endParaRPr lang="ru-RU" sz="2000" smtClean="0"/>
          </a:p>
          <a:p>
            <a:pPr>
              <a:buFont typeface="Brush Script MT" pitchFamily="66" charset="0"/>
              <a:buNone/>
            </a:pPr>
            <a:r>
              <a:rPr lang="ru-RU" sz="2000" b="1" smtClean="0"/>
              <a:t>   А.С.Пушкин «Капитанская дочка»</a:t>
            </a:r>
          </a:p>
          <a:p>
            <a:endParaRPr lang="ru-RU" sz="2000" smtClean="0"/>
          </a:p>
        </p:txBody>
      </p:sp>
      <p:pic>
        <p:nvPicPr>
          <p:cNvPr id="14338" name="Рисунок 3" descr="i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32363" y="992188"/>
            <a:ext cx="3201987" cy="4668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/>
          <a:srcRect/>
          <a:stretch>
            <a:fillRect/>
          </a:stretch>
        </p:blipFill>
        <p:spPr>
          <a:xfrm>
            <a:off x="1042988" y="688975"/>
            <a:ext cx="3529012" cy="4897438"/>
          </a:xfrm>
        </p:spPr>
      </p:pic>
      <p:sp>
        <p:nvSpPr>
          <p:cNvPr id="32770" name="Объект 9"/>
          <p:cNvSpPr>
            <a:spLocks noGrp="1"/>
          </p:cNvSpPr>
          <p:nvPr>
            <p:ph sz="quarter" idx="14"/>
          </p:nvPr>
        </p:nvSpPr>
        <p:spPr>
          <a:xfrm>
            <a:off x="4427538" y="692150"/>
            <a:ext cx="3924300" cy="4672013"/>
          </a:xfrm>
        </p:spPr>
        <p:txBody>
          <a:bodyPr/>
          <a:lstStyle/>
          <a:p>
            <a:r>
              <a:rPr lang="ru-RU" b="1" smtClean="0"/>
              <a:t>- Что удивило Гринева в Пугачеве? Какие новые стороны характера он увидел в самозванце?</a:t>
            </a:r>
          </a:p>
        </p:txBody>
      </p:sp>
      <p:sp>
        <p:nvSpPr>
          <p:cNvPr id="32771" name="Прямоугольник 4"/>
          <p:cNvSpPr>
            <a:spLocks noChangeArrowheads="1"/>
          </p:cNvSpPr>
          <p:nvPr/>
        </p:nvSpPr>
        <p:spPr bwMode="auto">
          <a:xfrm>
            <a:off x="1258888" y="5516563"/>
            <a:ext cx="2592387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/>
              <a:t>Гринев у Пугачева. </a:t>
            </a:r>
          </a:p>
          <a:p>
            <a:r>
              <a:rPr lang="ru-RU" b="1"/>
              <a:t>Художник А. Иткин.</a:t>
            </a:r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4643438" y="2781300"/>
            <a:ext cx="3708400" cy="2862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 i="1">
                <a:solidFill>
                  <a:schemeClr val="tx2"/>
                </a:solidFill>
              </a:rPr>
              <a:t>Гринев видит добродушие Пугачева, ничего свирепого он не увидел в нем. Гринев видит в Пугачеве отнюдь не кровожадного злодея, а человека умного, энергичного, сильного и незлого.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33794" name="Объект 8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971550" y="836613"/>
            <a:ext cx="6988175" cy="4248150"/>
          </a:xfrm>
        </p:spPr>
      </p:pic>
      <p:sp>
        <p:nvSpPr>
          <p:cNvPr id="33795" name="Прямоугольник 9"/>
          <p:cNvSpPr>
            <a:spLocks noChangeArrowheads="1"/>
          </p:cNvSpPr>
          <p:nvPr/>
        </p:nvSpPr>
        <p:spPr bwMode="auto">
          <a:xfrm>
            <a:off x="1730375" y="5300663"/>
            <a:ext cx="550545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/>
              <a:t> Военный совет в Оренбурге. </a:t>
            </a:r>
          </a:p>
          <a:p>
            <a:r>
              <a:rPr lang="ru-RU" sz="2000" b="1"/>
              <a:t>                                Художник А. Иткин.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900113" y="620713"/>
            <a:ext cx="3311525" cy="4000500"/>
          </a:xfrm>
        </p:spPr>
      </p:pic>
      <p:pic>
        <p:nvPicPr>
          <p:cNvPr id="34818" name="Рисунок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32363" y="1831975"/>
            <a:ext cx="3384550" cy="4405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19" name="Прямоугольник 5"/>
          <p:cNvSpPr>
            <a:spLocks noChangeArrowheads="1"/>
          </p:cNvSpPr>
          <p:nvPr/>
        </p:nvSpPr>
        <p:spPr bwMode="auto">
          <a:xfrm>
            <a:off x="1331913" y="4621213"/>
            <a:ext cx="2592387" cy="1477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/>
              <a:t>«...Они меня тотчас окружили, и один из них схватил лошадь мою за узду». </a:t>
            </a:r>
          </a:p>
          <a:p>
            <a:r>
              <a:rPr lang="ru-RU" b="1"/>
              <a:t>Художник А. Иткин </a:t>
            </a:r>
          </a:p>
        </p:txBody>
      </p:sp>
      <p:sp>
        <p:nvSpPr>
          <p:cNvPr id="34820" name="Прямоугольник 6"/>
          <p:cNvSpPr>
            <a:spLocks noChangeArrowheads="1"/>
          </p:cNvSpPr>
          <p:nvPr/>
        </p:nvSpPr>
        <p:spPr bwMode="auto">
          <a:xfrm>
            <a:off x="5316538" y="765175"/>
            <a:ext cx="2903537" cy="922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/>
              <a:t>«Гринев у Пугачева в Бердской слободе. Художник С.Герасимов.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Заголовок 1"/>
          <p:cNvSpPr>
            <a:spLocks noGrp="1"/>
          </p:cNvSpPr>
          <p:nvPr>
            <p:ph type="title"/>
          </p:nvPr>
        </p:nvSpPr>
        <p:spPr>
          <a:xfrm>
            <a:off x="1116013" y="692150"/>
            <a:ext cx="6964362" cy="987425"/>
          </a:xfrm>
        </p:spPr>
        <p:txBody>
          <a:bodyPr/>
          <a:lstStyle/>
          <a:p>
            <a:r>
              <a:rPr lang="ru-RU" b="1" smtClean="0"/>
              <a:t>Калмыцкая сказка</a:t>
            </a:r>
          </a:p>
        </p:txBody>
      </p:sp>
      <p:pic>
        <p:nvPicPr>
          <p:cNvPr id="35842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3"/>
          <a:srcRect/>
          <a:stretch>
            <a:fillRect/>
          </a:stretch>
        </p:blipFill>
        <p:spPr>
          <a:xfrm>
            <a:off x="971550" y="1916113"/>
            <a:ext cx="2981325" cy="4176712"/>
          </a:xfrm>
        </p:spPr>
      </p:pic>
      <p:sp>
        <p:nvSpPr>
          <p:cNvPr id="7" name="Объект 6"/>
          <p:cNvSpPr>
            <a:spLocks noGrp="1"/>
          </p:cNvSpPr>
          <p:nvPr>
            <p:ph sz="quarter" idx="14"/>
          </p:nvPr>
        </p:nvSpPr>
        <p:spPr>
          <a:xfrm>
            <a:off x="4140200" y="1916113"/>
            <a:ext cx="4176713" cy="4249737"/>
          </a:xfrm>
        </p:spPr>
        <p:txBody>
          <a:bodyPr rtlCol="0">
            <a:normAutofit fontScale="85000" lnSpcReduction="10000"/>
          </a:bodyPr>
          <a:lstStyle/>
          <a:p>
            <a:pPr marL="274320" indent="-274320" fontAlgn="auto">
              <a:spcAft>
                <a:spcPts val="0"/>
              </a:spcAft>
              <a:defRPr/>
            </a:pPr>
            <a:r>
              <a:rPr lang="ru-RU" b="1" dirty="0"/>
              <a:t>Запись в тетради</a:t>
            </a:r>
          </a:p>
          <a:p>
            <a:pPr marL="274320" indent="-274320" fontAlgn="auto">
              <a:spcAft>
                <a:spcPts val="0"/>
              </a:spcAft>
              <a:defRPr/>
            </a:pPr>
            <a:r>
              <a:rPr lang="ru-RU" b="1" i="1" dirty="0">
                <a:solidFill>
                  <a:schemeClr val="tx2"/>
                </a:solidFill>
              </a:rPr>
              <a:t>Пугачев представляется и автору, и рассказчику как личность сложная, как человек с неспокойной душой. Непримиримые черты соединились в нем, в одном человеке, сделали его мятежником и бунтарем, безжалостным и жестоким, великодушным только к одному человеку, который стал близок ему,  как сын. </a:t>
            </a:r>
          </a:p>
          <a:p>
            <a:pPr marL="274320" indent="-274320" fontAlgn="auto">
              <a:spcAft>
                <a:spcPts val="0"/>
              </a:spcAft>
              <a:defRPr/>
            </a:pPr>
            <a:endParaRPr lang="ru-RU" b="1" i="1" dirty="0">
              <a:solidFill>
                <a:schemeClr val="tx2"/>
              </a:solidFill>
            </a:endParaRPr>
          </a:p>
          <a:p>
            <a:pPr marL="274320" indent="-274320" fontAlgn="auto">
              <a:spcAft>
                <a:spcPts val="0"/>
              </a:spcAft>
              <a:defRPr/>
            </a:pPr>
            <a:endParaRPr lang="ru-RU" b="1" i="1" dirty="0">
              <a:solidFill>
                <a:schemeClr val="tx2"/>
              </a:solidFill>
            </a:endParaRPr>
          </a:p>
        </p:txBody>
      </p:sp>
      <p:pic>
        <p:nvPicPr>
          <p:cNvPr id="6" name="Pushkin_A_Kapitanskaya_dochka_6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8501063" y="62865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015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Заголовок 1"/>
          <p:cNvSpPr>
            <a:spLocks noGrp="1"/>
          </p:cNvSpPr>
          <p:nvPr>
            <p:ph type="title"/>
          </p:nvPr>
        </p:nvSpPr>
        <p:spPr>
          <a:xfrm>
            <a:off x="971550" y="817563"/>
            <a:ext cx="7088188" cy="1201737"/>
          </a:xfrm>
        </p:spPr>
        <p:txBody>
          <a:bodyPr/>
          <a:lstStyle/>
          <a:p>
            <a:pPr algn="l"/>
            <a:r>
              <a:rPr lang="ru-RU" sz="3600" b="1" smtClean="0"/>
              <a:t>«Почему Пугачев освободил Машу Миронову?»</a:t>
            </a:r>
          </a:p>
        </p:txBody>
      </p:sp>
      <p:pic>
        <p:nvPicPr>
          <p:cNvPr id="36866" name="Объект 6"/>
          <p:cNvPicPr>
            <a:picLocks noGrp="1" noChangeAspect="1"/>
          </p:cNvPicPr>
          <p:nvPr>
            <p:ph sz="quarter" idx="13"/>
          </p:nvPr>
        </p:nvPicPr>
        <p:blipFill>
          <a:blip r:embed="rId2"/>
          <a:srcRect/>
          <a:stretch>
            <a:fillRect/>
          </a:stretch>
        </p:blipFill>
        <p:spPr>
          <a:xfrm>
            <a:off x="5292725" y="1412875"/>
            <a:ext cx="3008313" cy="3960813"/>
          </a:xfrm>
        </p:spPr>
      </p:pic>
      <p:pic>
        <p:nvPicPr>
          <p:cNvPr id="36867" name="Объект 7"/>
          <p:cNvPicPr>
            <a:picLocks noGrp="1" noChangeAspect="1"/>
          </p:cNvPicPr>
          <p:nvPr>
            <p:ph sz="quarter" idx="14"/>
          </p:nvPr>
        </p:nvPicPr>
        <p:blipFill>
          <a:blip r:embed="rId3"/>
          <a:srcRect/>
          <a:stretch>
            <a:fillRect/>
          </a:stretch>
        </p:blipFill>
        <p:spPr>
          <a:xfrm>
            <a:off x="1042988" y="1989138"/>
            <a:ext cx="3227387" cy="2492375"/>
          </a:xfrm>
        </p:spPr>
      </p:pic>
      <p:sp>
        <p:nvSpPr>
          <p:cNvPr id="36868" name="Прямоугольник 8"/>
          <p:cNvSpPr>
            <a:spLocks noChangeArrowheads="1"/>
          </p:cNvSpPr>
          <p:nvPr/>
        </p:nvSpPr>
        <p:spPr bwMode="auto">
          <a:xfrm>
            <a:off x="971550" y="4740275"/>
            <a:ext cx="3635375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/>
              <a:t> Освобождение Маши. Художник П. Соколов. 1891.</a:t>
            </a:r>
          </a:p>
        </p:txBody>
      </p:sp>
      <p:sp>
        <p:nvSpPr>
          <p:cNvPr id="36869" name="Прямоугольник 11"/>
          <p:cNvSpPr>
            <a:spLocks noChangeArrowheads="1"/>
          </p:cNvSpPr>
          <p:nvPr/>
        </p:nvSpPr>
        <p:spPr bwMode="auto">
          <a:xfrm>
            <a:off x="5435600" y="5432425"/>
            <a:ext cx="298767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/>
              <a:t>Освобождение Маши. Художник А. Иткин.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Объект 7"/>
          <p:cNvSpPr>
            <a:spLocks noGrp="1"/>
          </p:cNvSpPr>
          <p:nvPr>
            <p:ph idx="1"/>
          </p:nvPr>
        </p:nvSpPr>
        <p:spPr>
          <a:xfrm>
            <a:off x="827088" y="765175"/>
            <a:ext cx="7416800" cy="4957763"/>
          </a:xfrm>
        </p:spPr>
        <p:txBody>
          <a:bodyPr rtlCol="0">
            <a:normAutofit fontScale="77500" lnSpcReduction="20000"/>
          </a:bodyPr>
          <a:lstStyle/>
          <a:p>
            <a:pPr marL="274320" indent="-274320" fontAlgn="auto">
              <a:spcAft>
                <a:spcPts val="0"/>
              </a:spcAft>
              <a:defRPr/>
            </a:pPr>
            <a:r>
              <a:rPr lang="ru-RU" b="1" dirty="0" smtClean="0"/>
              <a:t>Запись в тетради</a:t>
            </a:r>
          </a:p>
          <a:p>
            <a:pPr marL="274320" indent="-274320" fontAlgn="auto">
              <a:spcAft>
                <a:spcPts val="0"/>
              </a:spcAft>
              <a:defRPr/>
            </a:pPr>
            <a:r>
              <a:rPr lang="ru-RU" b="1" i="1" dirty="0" smtClean="0">
                <a:solidFill>
                  <a:schemeClr val="tx2"/>
                </a:solidFill>
              </a:rPr>
              <a:t>Пугачев </a:t>
            </a:r>
            <a:r>
              <a:rPr lang="ru-RU" b="1" i="1" dirty="0">
                <a:solidFill>
                  <a:schemeClr val="tx2"/>
                </a:solidFill>
              </a:rPr>
              <a:t>– фигура трагическая. В жизни ему тесно так же, как в детском заячьем тулупчике, подаренном Гриневым («Улица моя тесна; воли мне мало»). Власть его кажется безграничной, но он осознает трагизм своей судьбы – это подчеркнуто и в рассказанной им калмыцкой </a:t>
            </a:r>
            <a:r>
              <a:rPr lang="ru-RU" b="1" i="1" dirty="0" smtClean="0">
                <a:solidFill>
                  <a:schemeClr val="tx2"/>
                </a:solidFill>
              </a:rPr>
              <a:t>сказке, и в </a:t>
            </a:r>
            <a:r>
              <a:rPr lang="ru-RU" b="1" i="1" dirty="0">
                <a:solidFill>
                  <a:schemeClr val="tx2"/>
                </a:solidFill>
              </a:rPr>
              <a:t>любимой песне Пугачева («Не шуми, </a:t>
            </a:r>
            <a:r>
              <a:rPr lang="ru-RU" b="1" i="1" dirty="0" err="1">
                <a:solidFill>
                  <a:schemeClr val="tx2"/>
                </a:solidFill>
              </a:rPr>
              <a:t>мати</a:t>
            </a:r>
            <a:r>
              <a:rPr lang="ru-RU" b="1" i="1" dirty="0">
                <a:solidFill>
                  <a:schemeClr val="tx2"/>
                </a:solidFill>
              </a:rPr>
              <a:t> зеленая дубравушка</a:t>
            </a:r>
            <a:r>
              <a:rPr lang="ru-RU" b="1" i="1" dirty="0" smtClean="0">
                <a:solidFill>
                  <a:schemeClr val="tx2"/>
                </a:solidFill>
              </a:rPr>
              <a:t>…»). Как </a:t>
            </a:r>
            <a:r>
              <a:rPr lang="ru-RU" b="1" i="1" dirty="0">
                <a:solidFill>
                  <a:schemeClr val="tx2"/>
                </a:solidFill>
              </a:rPr>
              <a:t>и всякий герой Пугачев предстает в трагическом ореоле. Милуя своих противников, он отвергает совет Гринева – «прибегнуть к милосердию государыни». Им движет не чувство непомерной вины, а уверенность в несокрушимой правоте. Он хозяин своей судьбы и не может принять то, что щедро дает другим людям. Милосердие для него - унизительная милостыня.</a:t>
            </a:r>
          </a:p>
          <a:p>
            <a:pPr marL="274320" indent="-274320" fontAlgn="auto">
              <a:spcAft>
                <a:spcPts val="0"/>
              </a:spcAft>
              <a:defRPr/>
            </a:pPr>
            <a:r>
              <a:rPr lang="ru-RU" b="1" i="1" dirty="0">
                <a:solidFill>
                  <a:schemeClr val="tx2"/>
                </a:solidFill>
              </a:rPr>
              <a:t>Образ Пугачева – центральный образ романа, хотя Пугачев не является главным действующим лицом. С ним связаны размышления Пушкина об истории и судьбе, о соотношении частной жизни человека и жизни исторической.</a:t>
            </a:r>
          </a:p>
          <a:p>
            <a:pPr marL="274320" indent="-274320" fontAlgn="auto">
              <a:spcAft>
                <a:spcPts val="0"/>
              </a:spcAft>
              <a:defRPr/>
            </a:pPr>
            <a:endParaRPr lang="ru-RU" b="1" dirty="0"/>
          </a:p>
          <a:p>
            <a:pPr marL="274320" indent="-274320" fontAlgn="auto">
              <a:spcAft>
                <a:spcPts val="0"/>
              </a:spcAft>
              <a:defRPr/>
            </a:pP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3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827088" y="765175"/>
            <a:ext cx="3551237" cy="3603625"/>
          </a:xfrm>
        </p:spPr>
      </p:pic>
      <p:pic>
        <p:nvPicPr>
          <p:cNvPr id="38914" name="Рисунок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59338" y="2047875"/>
            <a:ext cx="3384550" cy="414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15" name="Прямоугольник 5"/>
          <p:cNvSpPr>
            <a:spLocks noChangeArrowheads="1"/>
          </p:cNvSpPr>
          <p:nvPr/>
        </p:nvSpPr>
        <p:spPr bwMode="auto">
          <a:xfrm>
            <a:off x="827088" y="4565650"/>
            <a:ext cx="4032250" cy="163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/>
              <a:t> «Мы вышли вместе. Я спокойно взглянул на Швабрина, но не сказал ему ни слова».</a:t>
            </a:r>
            <a:endParaRPr lang="en-US" sz="2000" b="1">
              <a:latin typeface="Franklin Gothic Book"/>
            </a:endParaRPr>
          </a:p>
          <a:p>
            <a:r>
              <a:rPr lang="ru-RU" sz="2000" b="1"/>
              <a:t>                   Художник А. Иткин.</a:t>
            </a:r>
          </a:p>
        </p:txBody>
      </p:sp>
      <p:sp>
        <p:nvSpPr>
          <p:cNvPr id="38916" name="Прямоугольник 7"/>
          <p:cNvSpPr>
            <a:spLocks noChangeArrowheads="1"/>
          </p:cNvSpPr>
          <p:nvPr/>
        </p:nvSpPr>
        <p:spPr bwMode="auto">
          <a:xfrm>
            <a:off x="4643438" y="847725"/>
            <a:ext cx="360045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/>
              <a:t>«Надели мне на ноги цепь и заковали ее наглухо». </a:t>
            </a:r>
          </a:p>
          <a:p>
            <a:r>
              <a:rPr lang="ru-RU" sz="2000" b="1"/>
              <a:t>   Художник   Д. Шмаринов.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7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787900" y="742950"/>
            <a:ext cx="3455988" cy="3816350"/>
          </a:xfrm>
          <a:ln w="38100">
            <a:solidFill>
              <a:schemeClr val="tx2"/>
            </a:solidFill>
          </a:ln>
        </p:spPr>
      </p:pic>
      <p:pic>
        <p:nvPicPr>
          <p:cNvPr id="39938" name="Рисунок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00113" y="750888"/>
            <a:ext cx="3740150" cy="4895850"/>
          </a:xfrm>
          <a:prstGeom prst="rect">
            <a:avLst/>
          </a:prstGeom>
          <a:noFill/>
          <a:ln w="38100">
            <a:solidFill>
              <a:schemeClr val="tx2"/>
            </a:solidFill>
            <a:miter lim="800000"/>
            <a:headEnd/>
            <a:tailEnd/>
          </a:ln>
        </p:spPr>
      </p:pic>
      <p:sp>
        <p:nvSpPr>
          <p:cNvPr id="39939" name="TextBox 6"/>
          <p:cNvSpPr txBox="1">
            <a:spLocks noChangeArrowheads="1"/>
          </p:cNvSpPr>
          <p:nvPr/>
        </p:nvSpPr>
        <p:spPr bwMode="auto">
          <a:xfrm>
            <a:off x="685800" y="5651500"/>
            <a:ext cx="43449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/>
              <a:t>Нестеров М.В., грав. Янов А.С. 1882.</a:t>
            </a:r>
          </a:p>
        </p:txBody>
      </p:sp>
      <p:sp>
        <p:nvSpPr>
          <p:cNvPr id="39940" name="Прямоугольник 7"/>
          <p:cNvSpPr>
            <a:spLocks noChangeArrowheads="1"/>
          </p:cNvSpPr>
          <p:nvPr/>
        </p:nvSpPr>
        <p:spPr bwMode="auto">
          <a:xfrm>
            <a:off x="4640263" y="4532313"/>
            <a:ext cx="410845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/>
              <a:t>Маша Миронова у императрицы.</a:t>
            </a:r>
          </a:p>
          <a:p>
            <a:r>
              <a:rPr lang="ru-RU" b="1"/>
              <a:t> Художник П. Соколов. 1860-е.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5375" y="817563"/>
            <a:ext cx="6964363" cy="811212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/>
              <a:t>Образ Маши Мироновой</a:t>
            </a:r>
            <a:endParaRPr lang="ru-RU" b="1" dirty="0"/>
          </a:p>
        </p:txBody>
      </p:sp>
      <p:sp>
        <p:nvSpPr>
          <p:cNvPr id="40962" name="Объект 2"/>
          <p:cNvSpPr>
            <a:spLocks noGrp="1"/>
          </p:cNvSpPr>
          <p:nvPr>
            <p:ph idx="1"/>
          </p:nvPr>
        </p:nvSpPr>
        <p:spPr>
          <a:xfrm>
            <a:off x="827088" y="1557338"/>
            <a:ext cx="7489825" cy="4464050"/>
          </a:xfrm>
        </p:spPr>
        <p:txBody>
          <a:bodyPr/>
          <a:lstStyle/>
          <a:p>
            <a:r>
              <a:rPr lang="ru-RU" sz="2000" b="1" smtClean="0"/>
              <a:t>Запись в тетрадях</a:t>
            </a:r>
          </a:p>
          <a:p>
            <a:r>
              <a:rPr lang="ru-RU" sz="2000" b="1" i="1" smtClean="0">
                <a:solidFill>
                  <a:schemeClr val="tx2"/>
                </a:solidFill>
              </a:rPr>
              <a:t>Образ Марьи Ивановны привлекает читателя. Тихая, робкая капитанская дочка стала победительницей в сложных жизненных ситуациях. Она победила свою судьбу, обрела дом, семью, счастье. Она преодолела все превратности судьбы, спасла будущее Петра Андреевича Гринева, его честь, его семью.</a:t>
            </a:r>
          </a:p>
          <a:p>
            <a:r>
              <a:rPr lang="ru-RU" sz="2000" b="1" i="1" smtClean="0">
                <a:solidFill>
                  <a:schemeClr val="tx2"/>
                </a:solidFill>
              </a:rPr>
              <a:t>Честность, нравственность, чистота – основные черты характера Марьи Ивановны. Неслучайно повесть носит такое название – «Капитанская дочка». Марья Ивановна – любимый женский образ Пушкина.</a:t>
            </a:r>
          </a:p>
          <a:p>
            <a:endParaRPr lang="ru-RU" sz="2000" b="1" i="1" smtClean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5375" y="620713"/>
            <a:ext cx="6964363" cy="1008062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/>
              <a:t>Образ Екатерины Второй в живописи</a:t>
            </a:r>
            <a:endParaRPr lang="ru-RU" b="1" dirty="0"/>
          </a:p>
        </p:txBody>
      </p:sp>
      <p:pic>
        <p:nvPicPr>
          <p:cNvPr id="10" name="Объект 9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827088" y="1628775"/>
            <a:ext cx="3457575" cy="4679950"/>
          </a:xfr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87900" y="1628775"/>
            <a:ext cx="3529013" cy="467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Заголовок 1"/>
          <p:cNvSpPr>
            <a:spLocks noGrp="1"/>
          </p:cNvSpPr>
          <p:nvPr>
            <p:ph type="title"/>
          </p:nvPr>
        </p:nvSpPr>
        <p:spPr>
          <a:xfrm>
            <a:off x="1042988" y="404813"/>
            <a:ext cx="6965950" cy="985837"/>
          </a:xfrm>
        </p:spPr>
        <p:txBody>
          <a:bodyPr/>
          <a:lstStyle/>
          <a:p>
            <a:r>
              <a:rPr lang="ru-RU" b="1" smtClean="0"/>
              <a:t>Жанровое своеобразие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13"/>
          </p:nvPr>
        </p:nvSpPr>
        <p:spPr>
          <a:xfrm>
            <a:off x="827088" y="1268413"/>
            <a:ext cx="3101975" cy="4752975"/>
          </a:xfrm>
        </p:spPr>
        <p:txBody>
          <a:bodyPr rtlCol="0">
            <a:normAutofit fontScale="40000" lnSpcReduction="20000"/>
          </a:bodyPr>
          <a:lstStyle/>
          <a:p>
            <a:pPr marL="0" indent="0" fontAlgn="auto">
              <a:spcAft>
                <a:spcPts val="0"/>
              </a:spcAft>
              <a:buFont typeface="Brush Script MT" pitchFamily="66" charset="0"/>
              <a:buNone/>
              <a:defRPr/>
            </a:pPr>
            <a:endParaRPr lang="ru-RU" sz="3200" b="1" dirty="0" smtClean="0"/>
          </a:p>
          <a:p>
            <a:pPr marL="0" indent="0" fontAlgn="auto">
              <a:spcAft>
                <a:spcPts val="0"/>
              </a:spcAft>
              <a:buFont typeface="Brush Script MT" pitchFamily="66" charset="0"/>
              <a:buNone/>
              <a:defRPr/>
            </a:pPr>
            <a:r>
              <a:rPr lang="ru-RU" sz="9600" b="1" dirty="0" smtClean="0">
                <a:solidFill>
                  <a:schemeClr val="tx2">
                    <a:lumMod val="75000"/>
                  </a:schemeClr>
                </a:solidFill>
              </a:rPr>
              <a:t>Что это?</a:t>
            </a:r>
            <a:endParaRPr lang="ru-RU" sz="9600" b="1" dirty="0">
              <a:solidFill>
                <a:schemeClr val="tx2">
                  <a:lumMod val="75000"/>
                </a:schemeClr>
              </a:solidFill>
            </a:endParaRPr>
          </a:p>
          <a:p>
            <a:pPr marL="274320" indent="-274320" fontAlgn="auto">
              <a:spcAft>
                <a:spcPts val="0"/>
              </a:spcAft>
              <a:defRPr/>
            </a:pPr>
            <a:r>
              <a:rPr lang="ru-RU" sz="7400" b="1" dirty="0" smtClean="0">
                <a:solidFill>
                  <a:schemeClr val="tx2"/>
                </a:solidFill>
              </a:rPr>
              <a:t> </a:t>
            </a:r>
            <a:r>
              <a:rPr lang="ru-RU" sz="7400" b="1" dirty="0">
                <a:solidFill>
                  <a:schemeClr val="tx2">
                    <a:lumMod val="75000"/>
                  </a:schemeClr>
                </a:solidFill>
              </a:rPr>
              <a:t>повесть</a:t>
            </a:r>
            <a:r>
              <a:rPr lang="ru-RU" sz="7400" b="1" dirty="0" smtClean="0">
                <a:solidFill>
                  <a:schemeClr val="tx2">
                    <a:lumMod val="75000"/>
                  </a:schemeClr>
                </a:solidFill>
              </a:rPr>
              <a:t>?</a:t>
            </a:r>
          </a:p>
          <a:p>
            <a:pPr marL="274320" indent="-274320" fontAlgn="auto">
              <a:spcAft>
                <a:spcPts val="0"/>
              </a:spcAft>
              <a:defRPr/>
            </a:pPr>
            <a:r>
              <a:rPr lang="ru-RU" sz="74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7400" b="1" dirty="0">
                <a:solidFill>
                  <a:schemeClr val="tx2">
                    <a:lumMod val="75000"/>
                  </a:schemeClr>
                </a:solidFill>
              </a:rPr>
              <a:t>роман</a:t>
            </a:r>
            <a:r>
              <a:rPr lang="ru-RU" sz="7400" b="1" dirty="0" smtClean="0">
                <a:solidFill>
                  <a:schemeClr val="tx2">
                    <a:lumMod val="75000"/>
                  </a:schemeClr>
                </a:solidFill>
              </a:rPr>
              <a:t>?</a:t>
            </a:r>
          </a:p>
          <a:p>
            <a:pPr marL="274320" indent="-274320" fontAlgn="auto">
              <a:spcAft>
                <a:spcPts val="0"/>
              </a:spcAft>
              <a:defRPr/>
            </a:pPr>
            <a:r>
              <a:rPr lang="ru-RU" sz="7400" b="1" dirty="0" smtClean="0">
                <a:solidFill>
                  <a:schemeClr val="tx2">
                    <a:lumMod val="75000"/>
                  </a:schemeClr>
                </a:solidFill>
              </a:rPr>
              <a:t>исторический </a:t>
            </a:r>
            <a:r>
              <a:rPr lang="ru-RU" sz="7400" b="1" dirty="0">
                <a:solidFill>
                  <a:schemeClr val="tx2">
                    <a:lumMod val="75000"/>
                  </a:schemeClr>
                </a:solidFill>
              </a:rPr>
              <a:t>роман? </a:t>
            </a:r>
            <a:endParaRPr lang="ru-RU" sz="74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274320" indent="-274320" fontAlgn="auto">
              <a:spcAft>
                <a:spcPts val="0"/>
              </a:spcAft>
              <a:defRPr/>
            </a:pPr>
            <a:r>
              <a:rPr lang="ru-RU" sz="7400" b="1" dirty="0" smtClean="0">
                <a:solidFill>
                  <a:schemeClr val="tx2">
                    <a:lumMod val="75000"/>
                  </a:schemeClr>
                </a:solidFill>
              </a:rPr>
              <a:t>семейные </a:t>
            </a:r>
            <a:r>
              <a:rPr lang="ru-RU" sz="7400" b="1" dirty="0">
                <a:solidFill>
                  <a:schemeClr val="tx2">
                    <a:lumMod val="75000"/>
                  </a:schemeClr>
                </a:solidFill>
              </a:rPr>
              <a:t>записки? </a:t>
            </a:r>
            <a:endParaRPr lang="ru-RU" sz="74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274320" indent="-274320" fontAlgn="auto">
              <a:spcAft>
                <a:spcPts val="0"/>
              </a:spcAft>
              <a:defRPr/>
            </a:pPr>
            <a:r>
              <a:rPr lang="ru-RU" sz="7400" b="1" dirty="0" smtClean="0">
                <a:solidFill>
                  <a:schemeClr val="tx2">
                    <a:lumMod val="75000"/>
                  </a:schemeClr>
                </a:solidFill>
              </a:rPr>
              <a:t>хроника</a:t>
            </a:r>
            <a:r>
              <a:rPr lang="ru-RU" sz="7400" b="1" dirty="0">
                <a:solidFill>
                  <a:schemeClr val="tx2">
                    <a:lumMod val="75000"/>
                  </a:schemeClr>
                </a:solidFill>
              </a:rPr>
              <a:t>? </a:t>
            </a:r>
            <a:endParaRPr lang="ru-RU" sz="74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274320" indent="-274320" fontAlgn="auto">
              <a:spcAft>
                <a:spcPts val="0"/>
              </a:spcAft>
              <a:defRPr/>
            </a:pPr>
            <a:r>
              <a:rPr lang="ru-RU" sz="7400" b="1" dirty="0" smtClean="0">
                <a:solidFill>
                  <a:schemeClr val="tx2">
                    <a:lumMod val="75000"/>
                  </a:schemeClr>
                </a:solidFill>
              </a:rPr>
              <a:t>мемуары?</a:t>
            </a:r>
          </a:p>
          <a:p>
            <a:pPr marL="274320" indent="-274320" fontAlgn="auto">
              <a:spcAft>
                <a:spcPts val="0"/>
              </a:spcAft>
              <a:buFont typeface="Brush Script MT" pitchFamily="66" charset="0"/>
              <a:buNone/>
              <a:defRPr/>
            </a:pPr>
            <a:endParaRPr lang="ru-RU" sz="2900" b="1" dirty="0" smtClean="0"/>
          </a:p>
          <a:p>
            <a:pPr marL="274320" indent="-274320" fontAlgn="auto">
              <a:spcAft>
                <a:spcPts val="0"/>
              </a:spcAft>
              <a:defRPr/>
            </a:pPr>
            <a:endParaRPr lang="ru-RU" b="1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14"/>
          </p:nvPr>
        </p:nvSpPr>
        <p:spPr>
          <a:xfrm>
            <a:off x="3786188" y="1214438"/>
            <a:ext cx="4602162" cy="5094287"/>
          </a:xfrm>
        </p:spPr>
        <p:txBody>
          <a:bodyPr rtlCol="0">
            <a:normAutofit fontScale="70000" lnSpcReduction="20000"/>
          </a:bodyPr>
          <a:lstStyle/>
          <a:p>
            <a:pPr marL="274320" indent="-274320" fontAlgn="auto">
              <a:spcAft>
                <a:spcPts val="0"/>
              </a:spcAft>
              <a:defRPr/>
            </a:pPr>
            <a:r>
              <a:rPr lang="ru-RU" sz="2900" b="1" dirty="0" smtClean="0"/>
              <a:t>Повесть</a:t>
            </a:r>
            <a:r>
              <a:rPr lang="ru-RU" b="1" dirty="0" smtClean="0"/>
              <a:t> – 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произведение эпической прозы, тяготеющее к последовательному изложению сюжета, ограниченное минимумом сюжетных линий.</a:t>
            </a:r>
          </a:p>
          <a:p>
            <a:pPr marL="274320" indent="-274320" fontAlgn="auto">
              <a:spcAft>
                <a:spcPts val="0"/>
              </a:spcAft>
              <a:defRPr/>
            </a:pPr>
            <a:r>
              <a:rPr lang="ru-RU" sz="2900" b="1" dirty="0" smtClean="0"/>
              <a:t>Роман</a:t>
            </a:r>
            <a:r>
              <a:rPr lang="ru-RU" b="1" dirty="0" smtClean="0"/>
              <a:t> – 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эпическое повествование с элементами диалога, иногда и с включением драмы или литературных отступлений, сосредоточенное на истории отдельной личности в общественной среде.</a:t>
            </a:r>
          </a:p>
          <a:p>
            <a:pPr marL="274320" indent="-274320" fontAlgn="auto">
              <a:spcAft>
                <a:spcPts val="0"/>
              </a:spcAft>
              <a:defRPr/>
            </a:pPr>
            <a:r>
              <a:rPr lang="ru-RU" sz="2900" b="1" dirty="0" smtClean="0"/>
              <a:t>Исторический роман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— </a:t>
            </a:r>
            <a:r>
              <a:rPr lang="ru-RU" b="1" dirty="0" err="1" smtClean="0">
                <a:solidFill>
                  <a:schemeClr val="tx2">
                    <a:lumMod val="75000"/>
                  </a:schemeClr>
                </a:solidFill>
              </a:rPr>
              <a:t>роман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, действие которого развертывается на фоне исторических событий</a:t>
            </a:r>
            <a:r>
              <a:rPr lang="ru-RU" b="1" dirty="0" smtClean="0"/>
              <a:t>. </a:t>
            </a:r>
          </a:p>
          <a:p>
            <a:pPr marL="274320" indent="-274320" fontAlgn="auto">
              <a:spcAft>
                <a:spcPts val="0"/>
              </a:spcAft>
              <a:defRPr/>
            </a:pPr>
            <a:r>
              <a:rPr lang="ru-RU" sz="2900" b="1" dirty="0" smtClean="0"/>
              <a:t>Хроника</a:t>
            </a:r>
            <a:r>
              <a:rPr lang="ru-RU" b="1" dirty="0" smtClean="0"/>
              <a:t> 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— историческое описание событий в хронологическом порядке</a:t>
            </a:r>
            <a:r>
              <a:rPr lang="ru-RU" b="1" dirty="0" smtClean="0"/>
              <a:t>.</a:t>
            </a:r>
          </a:p>
          <a:p>
            <a:pPr marL="274320" indent="-274320" fontAlgn="auto">
              <a:spcAft>
                <a:spcPts val="0"/>
              </a:spcAft>
              <a:defRPr/>
            </a:pPr>
            <a:r>
              <a:rPr lang="ru-RU" sz="2900" b="1" dirty="0" smtClean="0"/>
              <a:t>Мемуары</a:t>
            </a:r>
            <a:r>
              <a:rPr lang="ru-RU" b="1" dirty="0" smtClean="0"/>
              <a:t> – 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воспоминания автора о реальных событиях, в которых он принимал участие или был свидетелем.</a:t>
            </a:r>
            <a:endParaRPr lang="ru-RU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827088" y="1412875"/>
            <a:ext cx="7632700" cy="415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2400" b="1"/>
              <a:t>В строгом смысле слова «Капитанская дочка»  не является ни хроникой, ни мемуарами, так как она создана творческим воображением писателя, но она создана в форме мемуаров, семейных записок, показывает быт и нравы частных лиц, их жизнь, но вместе с тем изображает и исторических деятелей.</a:t>
            </a:r>
          </a:p>
          <a:p>
            <a:pPr algn="just"/>
            <a:r>
              <a:rPr lang="ru-RU" sz="2400" b="1"/>
              <a:t>Поэтому заключает в себе особенности всех этих жанров. Но все же это повесть. В ней тесно переплетены темы личных взаимоотношений героев с изображением исторических событий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6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1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6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1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6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1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6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1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6" grpId="0" build="p"/>
      <p:bldP spid="9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4213" y="620713"/>
            <a:ext cx="7775575" cy="1201737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200" b="1" dirty="0" smtClean="0"/>
              <a:t>Подготовка </a:t>
            </a:r>
            <a:r>
              <a:rPr lang="ru-RU" sz="3200" b="1" dirty="0"/>
              <a:t>к </a:t>
            </a:r>
            <a:r>
              <a:rPr lang="ru-RU" sz="3200" b="1" dirty="0" smtClean="0"/>
              <a:t>сочинению </a:t>
            </a:r>
            <a:br>
              <a:rPr lang="ru-RU" sz="3200" b="1" dirty="0" smtClean="0"/>
            </a:br>
            <a:r>
              <a:rPr lang="ru-RU" sz="3200" b="1" dirty="0" smtClean="0"/>
              <a:t>«</a:t>
            </a:r>
            <a:r>
              <a:rPr lang="ru-RU" sz="3200" b="1" dirty="0" err="1"/>
              <a:t>Белогорская</a:t>
            </a:r>
            <a:r>
              <a:rPr lang="ru-RU" sz="3200" b="1" dirty="0"/>
              <a:t> крепость в жизни Гринева»</a:t>
            </a:r>
          </a:p>
        </p:txBody>
      </p:sp>
      <p:sp>
        <p:nvSpPr>
          <p:cNvPr id="43010" name="Объект 2"/>
          <p:cNvSpPr>
            <a:spLocks noGrp="1"/>
          </p:cNvSpPr>
          <p:nvPr>
            <p:ph idx="1"/>
          </p:nvPr>
        </p:nvSpPr>
        <p:spPr>
          <a:xfrm>
            <a:off x="755650" y="1773238"/>
            <a:ext cx="7777163" cy="4044950"/>
          </a:xfrm>
        </p:spPr>
        <p:txBody>
          <a:bodyPr/>
          <a:lstStyle/>
          <a:p>
            <a:r>
              <a:rPr lang="ru-RU" sz="1400" b="1" smtClean="0"/>
              <a:t>1. ВСТУПЛЕНИЕ</a:t>
            </a:r>
          </a:p>
          <a:p>
            <a:r>
              <a:rPr lang="ru-RU" sz="1400" b="1" smtClean="0">
                <a:hlinkClick r:id="rId2" action="ppaction://hlinkfile"/>
              </a:rPr>
              <a:t>1) Каким приехал Гринев в Белогорскую крепость и каким оставил ее навсегда?</a:t>
            </a:r>
            <a:endParaRPr lang="ru-RU" sz="1400" b="1" smtClean="0"/>
          </a:p>
          <a:p>
            <a:r>
              <a:rPr lang="ru-RU" sz="1400" b="1" smtClean="0"/>
              <a:t>2. ОСНОВНАЯ ЧАСТЬ</a:t>
            </a:r>
          </a:p>
          <a:p>
            <a:r>
              <a:rPr lang="ru-RU" sz="1400" b="1" smtClean="0"/>
              <a:t>1) Любовь Гринева к Маше Мироновой и его борьба за любимую</a:t>
            </a:r>
          </a:p>
          <a:p>
            <a:r>
              <a:rPr lang="ru-RU" sz="1400" b="1" smtClean="0"/>
              <a:t>     а) зарождение и укрепление чувств;</a:t>
            </a:r>
          </a:p>
          <a:p>
            <a:r>
              <a:rPr lang="ru-RU" sz="1400" b="1" smtClean="0"/>
              <a:t>     б) испытания, через которые Гринев пронес свои чувства: столкновение со     </a:t>
            </a:r>
          </a:p>
          <a:p>
            <a:r>
              <a:rPr lang="ru-RU" sz="1400" b="1" smtClean="0"/>
              <a:t>         Швабриным, письмо отца, разлука, обращение за помощью к Пугачеву;</a:t>
            </a:r>
          </a:p>
          <a:p>
            <a:r>
              <a:rPr lang="ru-RU" sz="1400" b="1" smtClean="0"/>
              <a:t>     в) качества характера, проявленные при этом.</a:t>
            </a:r>
          </a:p>
          <a:p>
            <a:r>
              <a:rPr lang="ru-RU" sz="1400" b="1" smtClean="0"/>
              <a:t>2) История отношений Гринева со Швабриным.</a:t>
            </a:r>
          </a:p>
          <a:p>
            <a:r>
              <a:rPr lang="ru-RU" sz="1400" b="1" smtClean="0"/>
              <a:t>      а) как и почему менялось отношение Гринева к Швабрину;</a:t>
            </a:r>
          </a:p>
          <a:p>
            <a:r>
              <a:rPr lang="ru-RU" sz="1400" b="1" smtClean="0"/>
              <a:t>      б) какие качества Гринева оттеняет его сопоставление со Швабриным.</a:t>
            </a:r>
          </a:p>
          <a:p>
            <a:r>
              <a:rPr lang="ru-RU" sz="1400" b="1" smtClean="0"/>
              <a:t>3</a:t>
            </a:r>
            <a:r>
              <a:rPr lang="ru-RU" sz="1400" b="1" smtClean="0">
                <a:hlinkClick r:id="rId3" action="ppaction://hlinkfile"/>
              </a:rPr>
              <a:t>) Сильное и благородное потрясение в жизни Гринева.</a:t>
            </a:r>
            <a:endParaRPr lang="ru-RU" sz="1400" b="1" smtClean="0"/>
          </a:p>
          <a:p>
            <a:r>
              <a:rPr lang="ru-RU" sz="1400" b="1" smtClean="0"/>
              <a:t>      а) как и почему менялось отношение Гринева к Пугачеву;</a:t>
            </a:r>
          </a:p>
          <a:p>
            <a:r>
              <a:rPr lang="ru-RU" sz="1400" b="1" smtClean="0"/>
              <a:t>      б) гуманные чувства  Гринева.</a:t>
            </a:r>
          </a:p>
          <a:p>
            <a:r>
              <a:rPr lang="ru-RU" sz="1400" b="1" smtClean="0"/>
              <a:t>3. ЗАКЛЮЧЕНИЕ</a:t>
            </a:r>
          </a:p>
          <a:p>
            <a:r>
              <a:rPr lang="ru-RU" sz="1400" b="1" smtClean="0"/>
              <a:t>     </a:t>
            </a:r>
            <a:r>
              <a:rPr lang="ru-RU" sz="1400" b="1" smtClean="0">
                <a:hlinkClick r:id="rId4" action="ppaction://hlinkfile"/>
              </a:rPr>
              <a:t>Почему рассказ о жизни в Белогорской крепости занял основное место в </a:t>
            </a:r>
            <a:r>
              <a:rPr lang="en-US" sz="1400" b="1" smtClean="0">
                <a:hlinkClick r:id="rId4" action="ppaction://hlinkfile"/>
              </a:rPr>
              <a:t>  </a:t>
            </a:r>
          </a:p>
          <a:p>
            <a:r>
              <a:rPr lang="en-US" sz="1400" b="1" smtClean="0">
                <a:hlinkClick r:id="rId4" action="ppaction://hlinkfile"/>
              </a:rPr>
              <a:t>     </a:t>
            </a:r>
            <a:r>
              <a:rPr lang="ru-RU" sz="1400" b="1" smtClean="0">
                <a:hlinkClick r:id="rId4" action="ppaction://hlinkfile"/>
              </a:rPr>
              <a:t>записках        Петра Андреевича Гринева?</a:t>
            </a:r>
            <a:endParaRPr lang="ru-RU" sz="1400" b="1" smtClean="0"/>
          </a:p>
          <a:p>
            <a:endParaRPr lang="ru-RU" sz="1400" b="1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088" y="620713"/>
            <a:ext cx="7416800" cy="647700"/>
          </a:xfrm>
        </p:spPr>
        <p:txBody>
          <a:bodyPr rtlCol="0">
            <a:normAutofit fontScale="90000"/>
          </a:bodyPr>
          <a:lstStyle/>
          <a:p>
            <a:pPr algn="l" fontAlgn="auto">
              <a:spcAft>
                <a:spcPts val="0"/>
              </a:spcAft>
              <a:defRPr/>
            </a:pPr>
            <a:r>
              <a:rPr lang="ru-RU" b="1" dirty="0" smtClean="0"/>
              <a:t>Композиция произведения</a:t>
            </a:r>
            <a:endParaRPr lang="ru-RU" b="1" dirty="0"/>
          </a:p>
        </p:txBody>
      </p:sp>
      <p:pic>
        <p:nvPicPr>
          <p:cNvPr id="16386" name="Содержимое 6" descr="x_68f1e63e.jpg"/>
          <p:cNvPicPr>
            <a:picLocks noGrp="1" noChangeAspect="1"/>
          </p:cNvPicPr>
          <p:nvPr>
            <p:ph sz="quarter" idx="13"/>
          </p:nvPr>
        </p:nvPicPr>
        <p:blipFill>
          <a:blip r:embed="rId2"/>
          <a:srcRect/>
          <a:stretch>
            <a:fillRect/>
          </a:stretch>
        </p:blipFill>
        <p:spPr>
          <a:xfrm>
            <a:off x="971550" y="1484313"/>
            <a:ext cx="3314700" cy="4522787"/>
          </a:xfrm>
        </p:spPr>
      </p:pic>
      <p:sp>
        <p:nvSpPr>
          <p:cNvPr id="6" name="Содержимое 5"/>
          <p:cNvSpPr>
            <a:spLocks noGrp="1"/>
          </p:cNvSpPr>
          <p:nvPr>
            <p:ph sz="quarter" idx="14"/>
          </p:nvPr>
        </p:nvSpPr>
        <p:spPr>
          <a:xfrm>
            <a:off x="4284663" y="1285875"/>
            <a:ext cx="3959225" cy="4951413"/>
          </a:xfrm>
        </p:spPr>
        <p:txBody>
          <a:bodyPr rtlCol="0">
            <a:normAutofit fontScale="85000" lnSpcReduction="10000"/>
          </a:bodyPr>
          <a:lstStyle/>
          <a:p>
            <a:pPr marL="274320" indent="-274320" fontAlgn="auto">
              <a:spcAft>
                <a:spcPts val="0"/>
              </a:spcAft>
              <a:defRPr/>
            </a:pPr>
            <a:r>
              <a:rPr lang="ru-RU" b="1" i="1" dirty="0" smtClean="0">
                <a:solidFill>
                  <a:schemeClr val="tx2"/>
                </a:solidFill>
              </a:rPr>
              <a:t>1-5 главы </a:t>
            </a:r>
            <a:r>
              <a:rPr lang="ru-RU" b="1" i="1" dirty="0">
                <a:solidFill>
                  <a:schemeClr val="tx2"/>
                </a:solidFill>
              </a:rPr>
              <a:t>рисуют формирование личности рассказчика до «неожиданных происшествий, имевших большое влияние на всю его жизнь и приведших к серьезным изменениям и потрясениям; </a:t>
            </a:r>
          </a:p>
          <a:p>
            <a:pPr marL="274320" indent="-274320" fontAlgn="auto">
              <a:spcAft>
                <a:spcPts val="0"/>
              </a:spcAft>
              <a:defRPr/>
            </a:pPr>
            <a:r>
              <a:rPr lang="ru-RU" b="1" i="1" dirty="0" smtClean="0">
                <a:solidFill>
                  <a:schemeClr val="tx2"/>
                </a:solidFill>
              </a:rPr>
              <a:t>6-12 главы </a:t>
            </a:r>
            <a:r>
              <a:rPr lang="ru-RU" b="1" i="1" dirty="0">
                <a:solidFill>
                  <a:schemeClr val="tx2"/>
                </a:solidFill>
              </a:rPr>
              <a:t>– картины, в которых появляется Пугачев и под влиянием которого изменяется внутренний мир рассказчика;</a:t>
            </a:r>
          </a:p>
          <a:p>
            <a:pPr marL="274320" indent="-274320" fontAlgn="auto">
              <a:spcAft>
                <a:spcPts val="0"/>
              </a:spcAft>
              <a:defRPr/>
            </a:pPr>
            <a:r>
              <a:rPr lang="ru-RU" b="1" i="1" dirty="0" smtClean="0">
                <a:solidFill>
                  <a:schemeClr val="tx2"/>
                </a:solidFill>
              </a:rPr>
              <a:t>12-14 главы </a:t>
            </a:r>
            <a:r>
              <a:rPr lang="ru-RU" b="1" i="1" dirty="0">
                <a:solidFill>
                  <a:schemeClr val="tx2"/>
                </a:solidFill>
              </a:rPr>
              <a:t>– роль развернутого эпилога.</a:t>
            </a:r>
          </a:p>
          <a:p>
            <a:pPr marL="274320" indent="-274320" fontAlgn="auto">
              <a:spcAft>
                <a:spcPts val="0"/>
              </a:spcAft>
              <a:defRPr/>
            </a:pP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smtClean="0">
                <a:hlinkClick r:id="rId2" action="ppaction://hlinkfile"/>
              </a:rPr>
              <a:t>Герой-рассказчик</a:t>
            </a:r>
            <a:endParaRPr lang="ru-RU" b="1" smtClean="0"/>
          </a:p>
        </p:txBody>
      </p:sp>
      <p:sp>
        <p:nvSpPr>
          <p:cNvPr id="9" name="Объект 8"/>
          <p:cNvSpPr>
            <a:spLocks noGrp="1"/>
          </p:cNvSpPr>
          <p:nvPr>
            <p:ph idx="1"/>
          </p:nvPr>
        </p:nvSpPr>
        <p:spPr>
          <a:xfrm>
            <a:off x="1341438" y="2133600"/>
            <a:ext cx="6196012" cy="3603625"/>
          </a:xfrm>
        </p:spPr>
        <p:txBody>
          <a:bodyPr rtlCol="0">
            <a:normAutofit/>
          </a:bodyPr>
          <a:lstStyle/>
          <a:p>
            <a:pPr marL="0" indent="0" algn="ctr" fontAlgn="auto">
              <a:spcAft>
                <a:spcPts val="0"/>
              </a:spcAft>
              <a:buFont typeface="Brush Script MT" pitchFamily="66" charset="0"/>
              <a:buNone/>
              <a:defRPr/>
            </a:pP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</a:rPr>
              <a:t>Петр Андреевич Гринев</a:t>
            </a:r>
            <a:endParaRPr lang="ru-RU" sz="28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" name="Стрелка вниз 9"/>
          <p:cNvSpPr/>
          <p:nvPr/>
        </p:nvSpPr>
        <p:spPr>
          <a:xfrm rot="2699996" flipH="1">
            <a:off x="4070350" y="2571750"/>
            <a:ext cx="277813" cy="94297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2" name="Стрелка вниз 11"/>
          <p:cNvSpPr/>
          <p:nvPr/>
        </p:nvSpPr>
        <p:spPr>
          <a:xfrm rot="18895488">
            <a:off x="5060157" y="2547144"/>
            <a:ext cx="255587" cy="93662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1331913" y="3475038"/>
            <a:ext cx="2878137" cy="2032000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+mn-lt"/>
              </a:rPr>
              <a:t> 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+mn-lt"/>
              </a:rPr>
              <a:t>участник событий, с ним связано развитие сюжета, и в этом плане он нарисован как человек 18 века со всеми его сильными и слабыми сторонами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5187950" y="3506788"/>
            <a:ext cx="2876550" cy="1200150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+mn-lt"/>
              </a:rPr>
              <a:t>мемуарист, рассказчик, глазами которого читатель смотрит на людей.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56100" y="549275"/>
            <a:ext cx="4032250" cy="1201738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200" b="1" dirty="0" smtClean="0"/>
              <a:t>Жизнь Гринева в родительском доме</a:t>
            </a:r>
            <a:endParaRPr lang="ru-RU" sz="3200" b="1" dirty="0"/>
          </a:p>
        </p:txBody>
      </p:sp>
      <p:pic>
        <p:nvPicPr>
          <p:cNvPr id="1843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900113" y="692150"/>
            <a:ext cx="3600450" cy="3757613"/>
          </a:xfrm>
          <a:ln w="38100">
            <a:solidFill>
              <a:schemeClr val="tx2">
                <a:alpha val="23921"/>
              </a:schemeClr>
            </a:solidFill>
          </a:ln>
        </p:spPr>
      </p:pic>
      <p:pic>
        <p:nvPicPr>
          <p:cNvPr id="18435" name="Рисунок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8" y="2093913"/>
            <a:ext cx="3744912" cy="340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6" name="TextBox 7"/>
          <p:cNvSpPr txBox="1">
            <a:spLocks noChangeArrowheads="1"/>
          </p:cNvSpPr>
          <p:nvPr/>
        </p:nvSpPr>
        <p:spPr bwMode="auto">
          <a:xfrm>
            <a:off x="5438775" y="5694363"/>
            <a:ext cx="283845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 i="1"/>
              <a:t>Художник С.Герасимов</a:t>
            </a:r>
          </a:p>
        </p:txBody>
      </p:sp>
      <p:sp>
        <p:nvSpPr>
          <p:cNvPr id="18437" name="Прямоугольник 8"/>
          <p:cNvSpPr>
            <a:spLocks noChangeArrowheads="1"/>
          </p:cNvSpPr>
          <p:nvPr/>
        </p:nvSpPr>
        <p:spPr bwMode="auto">
          <a:xfrm>
            <a:off x="1260475" y="4581525"/>
            <a:ext cx="2455863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 i="1"/>
              <a:t>Художник С.Иванов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71550" y="692150"/>
            <a:ext cx="7129463" cy="5257800"/>
          </a:xfrm>
        </p:spPr>
        <p:txBody>
          <a:bodyPr rtlCol="0">
            <a:normAutofit lnSpcReduction="10000"/>
          </a:bodyPr>
          <a:lstStyle/>
          <a:p>
            <a:pPr marL="274320" indent="-274320" fontAlgn="auto">
              <a:spcAft>
                <a:spcPts val="0"/>
              </a:spcAft>
              <a:defRPr/>
            </a:pPr>
            <a:r>
              <a:rPr lang="ru-RU" b="1" i="1" dirty="0"/>
              <a:t>ВЫВОД: </a:t>
            </a:r>
            <a:r>
              <a:rPr lang="ru-RU" b="1" i="1" dirty="0">
                <a:solidFill>
                  <a:schemeClr val="tx2">
                    <a:lumMod val="75000"/>
                  </a:schemeClr>
                </a:solidFill>
              </a:rPr>
              <a:t>самые разнообразные влияния пришлось испытать Гриневу в родительском доме. Мягкая, но безвольная мать; честный, преданный, но недалекий Савельич; «добрый малый», но беспутный мосье </a:t>
            </a:r>
            <a:r>
              <a:rPr lang="ru-RU" b="1" i="1" dirty="0" err="1">
                <a:solidFill>
                  <a:schemeClr val="tx2">
                    <a:lumMod val="75000"/>
                  </a:schemeClr>
                </a:solidFill>
              </a:rPr>
              <a:t>Бопре</a:t>
            </a:r>
            <a:r>
              <a:rPr lang="ru-RU" b="1" i="1" dirty="0">
                <a:solidFill>
                  <a:schemeClr val="tx2">
                    <a:lumMod val="75000"/>
                  </a:schemeClr>
                </a:solidFill>
              </a:rPr>
              <a:t>; дворовые мальчишки – вот окружение Петруши в детские годы.</a:t>
            </a:r>
          </a:p>
          <a:p>
            <a:pPr marL="274320" indent="-274320" fontAlgn="auto">
              <a:spcAft>
                <a:spcPts val="0"/>
              </a:spcAft>
              <a:defRPr/>
            </a:pPr>
            <a:r>
              <a:rPr lang="ru-RU" b="1" i="1" dirty="0">
                <a:solidFill>
                  <a:schemeClr val="tx2">
                    <a:lumMod val="75000"/>
                  </a:schemeClr>
                </a:solidFill>
              </a:rPr>
              <a:t>От отца он перенял некоторые крепостные замашки, но вместе с тем прямоту и честность.</a:t>
            </a:r>
          </a:p>
          <a:p>
            <a:pPr marL="274320" indent="-274320" fontAlgn="auto">
              <a:spcAft>
                <a:spcPts val="0"/>
              </a:spcAft>
              <a:defRPr/>
            </a:pPr>
            <a:r>
              <a:rPr lang="ru-RU" b="1" i="1" dirty="0">
                <a:solidFill>
                  <a:schemeClr val="tx2">
                    <a:lumMod val="75000"/>
                  </a:schemeClr>
                </a:solidFill>
              </a:rPr>
              <a:t>Выросший на деревенском приволье, он научился непредвзято судить о людях – безотносительно их общественному положению</a:t>
            </a:r>
          </a:p>
          <a:p>
            <a:pPr marL="274320" indent="-274320" fontAlgn="auto">
              <a:spcAft>
                <a:spcPts val="0"/>
              </a:spcAft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 smtClean="0"/>
              <a:t>Второй этап формирования Петра Гринева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873250"/>
            <a:ext cx="9036050" cy="446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69863" y="5432425"/>
            <a:ext cx="8866187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/>
              <a:t>«Гей, добрый человек! – закричал ему ямщик. – Скажи, не знаешь ли, где дорога»                                                                              Художник С. Герасимов</a:t>
            </a:r>
          </a:p>
          <a:p>
            <a:endParaRPr lang="ru-RU" b="1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900113" y="1892300"/>
            <a:ext cx="3887787" cy="4273550"/>
          </a:xfrm>
        </p:spPr>
      </p:pic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5127625" y="2924175"/>
            <a:ext cx="2933700" cy="193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/>
              <a:t> «Я не сводил глаз с пера батюшкина, которое двигалось довольно медленно». Художник А. Иткин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50825" y="73025"/>
            <a:ext cx="4665663" cy="4824413"/>
          </a:xfrm>
        </p:spPr>
      </p:pic>
      <p:pic>
        <p:nvPicPr>
          <p:cNvPr id="21506" name="Рисунок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16488" y="1989138"/>
            <a:ext cx="4211637" cy="4868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7" name="Прямоугольник 5"/>
          <p:cNvSpPr>
            <a:spLocks noChangeArrowheads="1"/>
          </p:cNvSpPr>
          <p:nvPr/>
        </p:nvSpPr>
        <p:spPr bwMode="auto">
          <a:xfrm>
            <a:off x="755650" y="5084763"/>
            <a:ext cx="4160838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/>
              <a:t> «Его благородие мне жалует шубу со своего плеча...». </a:t>
            </a:r>
          </a:p>
          <a:p>
            <a:r>
              <a:rPr lang="ru-RU" b="1"/>
              <a:t>                           Художник А. Иткин.</a:t>
            </a:r>
          </a:p>
        </p:txBody>
      </p:sp>
      <p:sp>
        <p:nvSpPr>
          <p:cNvPr id="21508" name="Прямоугольник 7"/>
          <p:cNvSpPr>
            <a:spLocks noChangeArrowheads="1"/>
          </p:cNvSpPr>
          <p:nvPr/>
        </p:nvSpPr>
        <p:spPr bwMode="auto">
          <a:xfrm>
            <a:off x="5059363" y="836613"/>
            <a:ext cx="3300412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/>
              <a:t>«Ваше благородие! </a:t>
            </a:r>
          </a:p>
          <a:p>
            <a:r>
              <a:rPr lang="ru-RU" b="1"/>
              <a:t>за ваше здоровье!»</a:t>
            </a:r>
          </a:p>
          <a:p>
            <a:r>
              <a:rPr lang="ru-RU" b="1"/>
              <a:t>      Художник С. Герасимов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Кнопка">
  <a:themeElements>
    <a:clrScheme name="Кнопка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Кнопка">
      <a:majorFont>
        <a:latin typeface="Constantia"/>
        <a:ea typeface=""/>
        <a:cs typeface=""/>
        <a:font script="Jpan" typeface="HGS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Grek" typeface="Arial"/>
        <a:font script="Cyrl" typeface="Arial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нопк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>
            <a:tint val="93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satMod val="140000"/>
                <a:lumMod val="50000"/>
              </a:schemeClr>
              <a:schemeClr val="phClr">
                <a:tint val="95000"/>
                <a:satMod val="180000"/>
                <a:lumMod val="16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  <a:shade val="90000"/>
                <a:satMod val="120000"/>
                <a:lumMod val="54000"/>
              </a:schemeClr>
              <a:schemeClr val="phClr">
                <a:tint val="80000"/>
                <a:satMod val="160000"/>
                <a:lumMod val="14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Pushpin</Template>
  <TotalTime>569</TotalTime>
  <Words>1125</Words>
  <Application>Microsoft Office PowerPoint</Application>
  <PresentationFormat>Экран (4:3)</PresentationFormat>
  <Paragraphs>116</Paragraphs>
  <Slides>30</Slides>
  <Notes>0</Notes>
  <HiddenSlides>0</HiddenSlides>
  <MMClips>3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Шаблон оформления</vt:lpstr>
      </vt:variant>
      <vt:variant>
        <vt:i4>4</vt:i4>
      </vt:variant>
      <vt:variant>
        <vt:lpstr>Заголовки слайдов</vt:lpstr>
      </vt:variant>
      <vt:variant>
        <vt:i4>30</vt:i4>
      </vt:variant>
    </vt:vector>
  </HeadingPairs>
  <TitlesOfParts>
    <vt:vector size="40" baseType="lpstr">
      <vt:lpstr>Arial</vt:lpstr>
      <vt:lpstr>Constantia</vt:lpstr>
      <vt:lpstr>Brush Script MT</vt:lpstr>
      <vt:lpstr>Calibri</vt:lpstr>
      <vt:lpstr>Franklin Gothic Book</vt:lpstr>
      <vt:lpstr>Rage Italic</vt:lpstr>
      <vt:lpstr>Кнопка</vt:lpstr>
      <vt:lpstr>Кнопка</vt:lpstr>
      <vt:lpstr>Кнопка</vt:lpstr>
      <vt:lpstr>Кнопка</vt:lpstr>
      <vt:lpstr>А.С.Пушкин «Капитанская дочка»</vt:lpstr>
      <vt:lpstr>Слайд 2</vt:lpstr>
      <vt:lpstr>Жанровое своеобразие</vt:lpstr>
      <vt:lpstr>Композиция произведения</vt:lpstr>
      <vt:lpstr>Герой-рассказчик</vt:lpstr>
      <vt:lpstr>Жизнь Гринева в родительском доме</vt:lpstr>
      <vt:lpstr>Слайд 7</vt:lpstr>
      <vt:lpstr>Второй этап формирования Петра Гринева</vt:lpstr>
      <vt:lpstr>Слайд 9</vt:lpstr>
      <vt:lpstr>Что такое милосердие?</vt:lpstr>
      <vt:lpstr>Белогорская крепость</vt:lpstr>
      <vt:lpstr>Слайд 12</vt:lpstr>
      <vt:lpstr>Поединок</vt:lpstr>
      <vt:lpstr>Слайд 14</vt:lpstr>
      <vt:lpstr>Слайд 15</vt:lpstr>
      <vt:lpstr>Слайд 16</vt:lpstr>
      <vt:lpstr>Слайд 17</vt:lpstr>
      <vt:lpstr>Слайд 18</vt:lpstr>
      <vt:lpstr>Сцена казни</vt:lpstr>
      <vt:lpstr>Слайд 20</vt:lpstr>
      <vt:lpstr>Слайд 21</vt:lpstr>
      <vt:lpstr>Слайд 22</vt:lpstr>
      <vt:lpstr>Калмыцкая сказка</vt:lpstr>
      <vt:lpstr>«Почему Пугачев освободил Машу Миронову?»</vt:lpstr>
      <vt:lpstr>Слайд 25</vt:lpstr>
      <vt:lpstr>Слайд 26</vt:lpstr>
      <vt:lpstr>Слайд 27</vt:lpstr>
      <vt:lpstr>Образ Маши Мироновой</vt:lpstr>
      <vt:lpstr>Образ Екатерины Второй в живописи</vt:lpstr>
      <vt:lpstr>Подготовка к сочинению  «Белогорская крепость в жизни Гринева»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А.С.Пушкин «Капитанская дочка»</dc:title>
  <dc:creator>Admin</dc:creator>
  <cp:lastModifiedBy>User</cp:lastModifiedBy>
  <cp:revision>47</cp:revision>
  <dcterms:created xsi:type="dcterms:W3CDTF">2012-07-24T08:44:18Z</dcterms:created>
  <dcterms:modified xsi:type="dcterms:W3CDTF">2014-04-06T12:27:33Z</dcterms:modified>
</cp:coreProperties>
</file>