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82" r:id="rId4"/>
    <p:sldId id="283" r:id="rId5"/>
    <p:sldId id="284" r:id="rId6"/>
    <p:sldId id="296" r:id="rId7"/>
    <p:sldId id="272" r:id="rId8"/>
    <p:sldId id="273" r:id="rId9"/>
    <p:sldId id="264" r:id="rId10"/>
    <p:sldId id="261" r:id="rId11"/>
    <p:sldId id="262" r:id="rId12"/>
    <p:sldId id="297" r:id="rId13"/>
    <p:sldId id="274" r:id="rId14"/>
    <p:sldId id="276" r:id="rId15"/>
    <p:sldId id="277" r:id="rId16"/>
    <p:sldId id="278" r:id="rId17"/>
    <p:sldId id="257" r:id="rId18"/>
    <p:sldId id="279" r:id="rId19"/>
    <p:sldId id="265" r:id="rId20"/>
    <p:sldId id="266" r:id="rId21"/>
    <p:sldId id="267" r:id="rId22"/>
    <p:sldId id="268" r:id="rId23"/>
    <p:sldId id="280" r:id="rId24"/>
    <p:sldId id="281" r:id="rId25"/>
    <p:sldId id="285" r:id="rId26"/>
    <p:sldId id="286" r:id="rId27"/>
    <p:sldId id="287" r:id="rId28"/>
    <p:sldId id="289" r:id="rId29"/>
    <p:sldId id="290" r:id="rId30"/>
    <p:sldId id="291" r:id="rId31"/>
    <p:sldId id="293" r:id="rId32"/>
    <p:sldId id="294" r:id="rId33"/>
    <p:sldId id="298" r:id="rId34"/>
    <p:sldId id="295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3F4E5A-F901-4552-B6D6-8B2BA971169E}" type="datetimeFigureOut">
              <a:rPr lang="ru-RU" smtClean="0"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7AB4312-40B0-4498-BAEF-1A47253551B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microsoft.com/office/2007/relationships/hdphoto" Target="../media/hdphoto2.wdp"/><Relationship Id="rId4" Type="http://schemas.openxmlformats.org/officeDocument/2006/relationships/image" Target="../media/image10.png"/><Relationship Id="rId9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microsoft.com/office/2007/relationships/hdphoto" Target="../media/hdphoto6.wdp"/><Relationship Id="rId7" Type="http://schemas.microsoft.com/office/2007/relationships/hdphoto" Target="../media/hdphoto8.wdp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microsoft.com/office/2007/relationships/hdphoto" Target="../media/hdphoto10.wdp"/><Relationship Id="rId5" Type="http://schemas.microsoft.com/office/2007/relationships/hdphoto" Target="../media/hdphoto7.wdp"/><Relationship Id="rId10" Type="http://schemas.openxmlformats.org/officeDocument/2006/relationships/image" Target="../media/image29.png"/><Relationship Id="rId4" Type="http://schemas.openxmlformats.org/officeDocument/2006/relationships/image" Target="../media/image26.png"/><Relationship Id="rId9" Type="http://schemas.microsoft.com/office/2007/relationships/hdphoto" Target="../media/hdphoto9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Внеклассное занятие по математике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062912" cy="36004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РАЗРЕЗАНИЕ ГЕОМЕТРИЧЕСКИХ ФИГУР НА ЧАСТИ</a:t>
            </a:r>
          </a:p>
          <a:p>
            <a:pPr algn="ctr"/>
            <a:r>
              <a:rPr lang="ru-RU" dirty="0" smtClean="0"/>
              <a:t>Учитель математики </a:t>
            </a:r>
            <a:r>
              <a:rPr lang="ru-RU" dirty="0" err="1" smtClean="0"/>
              <a:t>сош</a:t>
            </a:r>
            <a:r>
              <a:rPr lang="ru-RU" dirty="0" smtClean="0"/>
              <a:t> № 41 ОАО «РЖД» </a:t>
            </a:r>
          </a:p>
          <a:p>
            <a:pPr algn="ctr"/>
            <a:r>
              <a:rPr lang="ru-RU" dirty="0" err="1" smtClean="0"/>
              <a:t>Кашенцева</a:t>
            </a:r>
            <a:r>
              <a:rPr lang="ru-RU" dirty="0" smtClean="0"/>
              <a:t> М.А.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74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ЗАДАНИЯ </a:t>
            </a:r>
            <a:r>
              <a:rPr lang="ru-RU" dirty="0"/>
              <a:t>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882808"/>
            <a:ext cx="5577473" cy="4572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400" dirty="0" smtClean="0">
                <a:latin typeface="+mj-lt"/>
              </a:rPr>
              <a:t>Четырехугольник КРЕС повернем по часовой стрелке относительно вершины К так, что СК совместится с отрезком КВ.</a:t>
            </a:r>
          </a:p>
          <a:p>
            <a:pPr marL="64008" indent="0">
              <a:buNone/>
            </a:pPr>
            <a:r>
              <a:rPr lang="ru-RU" sz="2400" dirty="0" smtClean="0">
                <a:latin typeface="+mj-lt"/>
              </a:rPr>
              <a:t>Четырехугольник АМНТ повернем по часовой стрелке относительно вершины Т так, что АТ совместится с ТВ.</a:t>
            </a:r>
          </a:p>
          <a:p>
            <a:pPr marL="64008" indent="0">
              <a:buNone/>
            </a:pPr>
            <a:r>
              <a:rPr lang="ru-RU" sz="2400" dirty="0" smtClean="0">
                <a:latin typeface="+mj-lt"/>
              </a:rPr>
              <a:t>Треугольник МЕР переместим так, что в результате получится квадрат: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466" y="2492896"/>
            <a:ext cx="2856022" cy="270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91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345" y="3140968"/>
            <a:ext cx="22669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99873" y="2132856"/>
            <a:ext cx="1614779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824" y="2604221"/>
            <a:ext cx="14859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12699" y="3656856"/>
            <a:ext cx="17335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3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0926 C 0.06181 0.02292 0.06389 0.01852 0.07153 0.02014 C 0.07378 0.02153 0.07621 0.02153 0.07812 0.02361 C 0.08611 0.03195 0.07396 0.02477 0.08351 0.02963 C 0.08663 0.0375 0.08976 0.04098 0.09358 0.04607 C 0.0967 0.05718 0.1026 0.06852 0.10764 0.07685 C 0.10972 0.08172 0.1151 0.09144 0.1158 0.09236 C 0.11736 0.09838 0.11875 0.11181 0.12187 0.1176 " pathEditMode="relative" rAng="-280809" ptsTypes="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" y="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0.01018 C 0.00452 0.01736 0.00261 0.02546 0.00365 0.03217 C 0.00573 0.0463 0.01337 0.03657 0.01719 0.04537 C 0.029 0.07083 0.01927 0.05324 0.04879 0.0588 C 0.06893 0.06319 0.08924 0.07986 0.10903 0.08148 C 0.12865 0.08333 0.14827 0.08148 0.16806 0.08148 " pathEditMode="relative" rAng="0" ptsTypes="fffffA">
                                      <p:cBhvr>
                                        <p:cTn id="10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21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66 -0.15578 C -0.07066 -0.16875 -0.0698 -0.18426 -0.05973 -0.19051 C -0.05816 -0.19375 -0.05677 -0.19861 -0.05434 -0.20162 C -0.05174 -0.20486 -0.04705 -0.20601 -0.04393 -0.20856 C -0.04271 -0.21041 -0.04202 -0.21319 -0.03941 -0.21388 C -0.03855 -0.21481 -0.03664 -0.21412 -0.0349 -0.21319 C -0.0224 -0.22083 -0.0323 -0.21736 -0.01927 -0.21875 C -0.01545 -0.21898 -0.01337 -0.22152 -0.00973 -0.22222 C -0.00834 -0.22199 -0.00573 -0.22152 -0.00365 -0.22152 C 0.00764 -0.22222 0.01961 -0.2243 0.03107 -0.22222 C 0.03836 -0.22268 0.04323 -0.22592 0.05121 -0.225 C 0.06684 -0.22754 0.04722 -0.22546 0.07586 -0.2206 C 0.07795 -0.2199 0.07968 -0.22199 0.08125 -0.22176 C 0.09514 -0.22222 0.11302 -0.21851 0.12673 -0.21388 C 0.16857 -0.20879 0.13628 -0.21342 0.23698 -0.16643 C 0.24496 -0.16273 0.25121 -0.14861 0.25902 -0.14189 C 0.26145 -0.13634 0.275 -0.11203 0.27604 -0.10532 C 0.27795 -0.09606 0.28038 -0.09004 0.28559 -0.08263 C 0.28836 -0.07314 0.2927 -0.06435 0.29514 -0.05439 C 0.29757 -0.04629 0.29965 -0.0368 0.3026 -0.02939 C 0.30451 -0.02407 0.30798 -0.02013 0.3092 -0.01527 C 0.31128 -0.00324 0.31493 0.00787 0.321 0.01783 C 0.32152 0.02524 0.3283 0.03936 0.33281 0.04514 C 0.33472 0.05463 0.33715 0.06505 0.33871 0.07338 C 0.33836 0.08195 0.34097 0.09005 0.34201 0.09954 C 0.33507 0.12037 0.33125 0.13681 0.32135 0.15417 C 0.31909 0.15903 0.31632 0.16528 0.31232 0.16713 C 0.30347 0.17223 0.29236 0.16737 0.2835 0.16436 C 0.2783 0.16436 0.27378 0.16528 0.26892 0.1632 " pathEditMode="relative" rAng="1041954" ptsTypes="ffffffffffffffffffffffffffffA">
                                      <p:cBhvr>
                                        <p:cTn id="14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9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633883"/>
            <a:ext cx="3528392" cy="3519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25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ru-RU" dirty="0" smtClean="0"/>
              <a:t>РАЗРЕЗАТЬ КВАДРАТ НА ЧАСТИ ТАК, ЧТОБЫ ИЗ НИХ МОЖНО БЫЛО СЛОЖИТЬ ДВА КВАДРАТА.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3438128"/>
            <a:ext cx="324036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87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709160"/>
          </a:xfrm>
        </p:spPr>
        <p:txBody>
          <a:bodyPr>
            <a:normAutofit fontScale="77500" lnSpcReduction="20000"/>
          </a:bodyPr>
          <a:lstStyle/>
          <a:p>
            <a:pPr marL="64008" indent="0" algn="just">
              <a:buNone/>
            </a:pPr>
            <a:r>
              <a:rPr lang="ru-RU" dirty="0"/>
              <a:t>ОБОЗНАЧИМ ИСХОДНЫЙ КВАДРАТ </a:t>
            </a:r>
            <a:r>
              <a:rPr lang="en-US" sz="3600" dirty="0"/>
              <a:t>ABCD</a:t>
            </a:r>
            <a:r>
              <a:rPr lang="ru-RU" sz="3600" dirty="0"/>
              <a:t>.</a:t>
            </a:r>
            <a:r>
              <a:rPr lang="ru-RU" dirty="0"/>
              <a:t> ОТМЕТИМ СЕРЕДИНЫ СТОРОН КВАДРАТА – ТОЧКИ </a:t>
            </a:r>
            <a:r>
              <a:rPr lang="en-US" sz="3600" dirty="0"/>
              <a:t>M, N, K, H</a:t>
            </a:r>
            <a:r>
              <a:rPr lang="ru-RU" dirty="0"/>
              <a:t>. ПРОВЕДЕМ ОТРЕЗКИ </a:t>
            </a:r>
            <a:r>
              <a:rPr lang="ru-RU" sz="3600" dirty="0"/>
              <a:t>МТ, НЕ, К</a:t>
            </a:r>
            <a:r>
              <a:rPr lang="en-US" sz="3600" dirty="0"/>
              <a:t>F</a:t>
            </a:r>
            <a:r>
              <a:rPr lang="ru-RU" sz="3600" dirty="0"/>
              <a:t> </a:t>
            </a:r>
            <a:r>
              <a:rPr lang="ru-RU" dirty="0"/>
              <a:t>И </a:t>
            </a:r>
            <a:r>
              <a:rPr lang="en-US" sz="3600" dirty="0"/>
              <a:t>N</a:t>
            </a:r>
            <a:r>
              <a:rPr lang="ru-RU" sz="3600" dirty="0"/>
              <a:t>Р</a:t>
            </a:r>
            <a:r>
              <a:rPr lang="ru-RU" dirty="0"/>
              <a:t> – ЧАСТИ ОТРЕЗКОВ </a:t>
            </a:r>
            <a:r>
              <a:rPr lang="ru-RU" sz="3600" dirty="0"/>
              <a:t>МС, НВ, КА </a:t>
            </a:r>
            <a:r>
              <a:rPr lang="ru-RU" dirty="0"/>
              <a:t>И </a:t>
            </a:r>
            <a:r>
              <a:rPr lang="en-US" sz="3600" dirty="0"/>
              <a:t>ND</a:t>
            </a:r>
            <a:r>
              <a:rPr lang="ru-RU" dirty="0"/>
              <a:t> СООТВЕТСТВЕННО. </a:t>
            </a:r>
            <a:endParaRPr lang="ru-RU" dirty="0" smtClean="0"/>
          </a:p>
          <a:p>
            <a:pPr marL="64008" indent="0" algn="just">
              <a:buNone/>
            </a:pPr>
            <a:endParaRPr lang="ru-RU" dirty="0"/>
          </a:p>
          <a:p>
            <a:pPr marL="64008" indent="0" algn="just">
              <a:buNone/>
            </a:pPr>
            <a:r>
              <a:rPr lang="ru-RU" dirty="0"/>
              <a:t>РАЗРЕЗАВ КВАДРАТ </a:t>
            </a:r>
            <a:r>
              <a:rPr lang="en-US" sz="3300" dirty="0"/>
              <a:t>ABCD</a:t>
            </a:r>
            <a:r>
              <a:rPr lang="en-US" dirty="0"/>
              <a:t> </a:t>
            </a:r>
            <a:r>
              <a:rPr lang="ru-RU" dirty="0" smtClean="0"/>
              <a:t>ПО </a:t>
            </a:r>
            <a:r>
              <a:rPr lang="ru-RU" dirty="0"/>
              <a:t>ПРОВЕДЕННЫМ ЛИНИЯМ, ПОЛУЧИМ КВАДРАТ </a:t>
            </a:r>
            <a:r>
              <a:rPr lang="en-US" dirty="0"/>
              <a:t> </a:t>
            </a:r>
            <a:r>
              <a:rPr lang="en-US" sz="3600" dirty="0"/>
              <a:t>PTEF</a:t>
            </a:r>
            <a:r>
              <a:rPr lang="ru-RU" dirty="0"/>
              <a:t> И ЧЕТЫРЕ ЧЕТЫРЕХУГОЛЬНИКА </a:t>
            </a:r>
            <a:r>
              <a:rPr lang="en-US" sz="3600" dirty="0"/>
              <a:t>MDHT, HCKE</a:t>
            </a:r>
            <a:r>
              <a:rPr lang="en-US" dirty="0"/>
              <a:t>, </a:t>
            </a:r>
            <a:r>
              <a:rPr lang="en-US" sz="3600" dirty="0"/>
              <a:t>KBNF</a:t>
            </a:r>
            <a:r>
              <a:rPr lang="ru-RU" dirty="0"/>
              <a:t> И</a:t>
            </a:r>
            <a:r>
              <a:rPr lang="en-US" dirty="0"/>
              <a:t> </a:t>
            </a:r>
            <a:r>
              <a:rPr lang="en-US" sz="3600" dirty="0"/>
              <a:t>NAMP</a:t>
            </a:r>
            <a:r>
              <a:rPr lang="ru-RU" dirty="0"/>
              <a:t>.</a:t>
            </a:r>
          </a:p>
          <a:p>
            <a:pPr marL="137160" indent="0"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48880"/>
            <a:ext cx="2808312" cy="28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154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PTEF</a:t>
            </a:r>
            <a:r>
              <a:rPr lang="ru-RU" dirty="0" smtClean="0"/>
              <a:t> – УЖЕ ГОТОВЫЙ КВАДРАТ.  </a:t>
            </a:r>
          </a:p>
          <a:p>
            <a:pPr marL="137160" indent="0">
              <a:buNone/>
            </a:pPr>
            <a:r>
              <a:rPr lang="ru-RU" dirty="0" smtClean="0"/>
              <a:t>ИЗ ОСТАВШИХСЯ ЧЕТЫРЕХУГОЛЬНИКОВ СОСТАВИМ ВТОРОЙ КВАДРАТ.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081556"/>
            <a:ext cx="3343275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3C3C3"/>
              </a:clrFrom>
              <a:clrTo>
                <a:srgbClr val="C3C3C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648" y="3835939"/>
            <a:ext cx="1800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69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37969 0.0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39458"/>
            <a:ext cx="4913362" cy="4709160"/>
          </a:xfrm>
        </p:spPr>
        <p:txBody>
          <a:bodyPr/>
          <a:lstStyle/>
          <a:p>
            <a:pPr marL="137160" indent="0">
              <a:buNone/>
            </a:pPr>
            <a:r>
              <a:rPr lang="ru-RU" sz="2400" dirty="0" smtClean="0"/>
              <a:t>ВЕРШИНЫ</a:t>
            </a:r>
            <a:r>
              <a:rPr lang="ru-RU" dirty="0" smtClean="0"/>
              <a:t> </a:t>
            </a:r>
            <a:r>
              <a:rPr lang="en-US" dirty="0" smtClean="0"/>
              <a:t>A</a:t>
            </a:r>
            <a:r>
              <a:rPr lang="ru-RU" dirty="0" smtClean="0"/>
              <a:t>,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C</a:t>
            </a:r>
            <a:r>
              <a:rPr lang="ru-RU" dirty="0" smtClean="0"/>
              <a:t> </a:t>
            </a:r>
            <a:r>
              <a:rPr lang="ru-RU" sz="2400" dirty="0" smtClean="0"/>
              <a:t>И</a:t>
            </a:r>
            <a:r>
              <a:rPr lang="ru-RU" dirty="0" smtClean="0"/>
              <a:t> </a:t>
            </a:r>
            <a:r>
              <a:rPr lang="en-US" dirty="0" smtClean="0"/>
              <a:t>D</a:t>
            </a:r>
            <a:r>
              <a:rPr lang="ru-RU" dirty="0" smtClean="0"/>
              <a:t>  </a:t>
            </a:r>
            <a:r>
              <a:rPr lang="ru-RU" sz="2400" dirty="0" smtClean="0"/>
              <a:t>СОВМЕСТИМ В ОДНУ ТОЧКУ, ОТРЕЗКИ </a:t>
            </a:r>
            <a:r>
              <a:rPr lang="ru-RU" dirty="0" smtClean="0"/>
              <a:t>АМ </a:t>
            </a:r>
            <a:r>
              <a:rPr lang="ru-RU" sz="2400" dirty="0" smtClean="0"/>
              <a:t>И</a:t>
            </a:r>
            <a:r>
              <a:rPr lang="ru-RU" dirty="0" smtClean="0"/>
              <a:t> ВК, </a:t>
            </a:r>
            <a:r>
              <a:rPr lang="en-US" dirty="0" smtClean="0"/>
              <a:t>MD</a:t>
            </a:r>
            <a:r>
              <a:rPr lang="ru-RU" dirty="0" smtClean="0"/>
              <a:t> </a:t>
            </a:r>
            <a:r>
              <a:rPr lang="ru-RU" sz="2400" dirty="0" smtClean="0"/>
              <a:t>И</a:t>
            </a:r>
            <a:r>
              <a:rPr lang="ru-RU" dirty="0" smtClean="0"/>
              <a:t> КС, </a:t>
            </a:r>
            <a:r>
              <a:rPr lang="en-US" dirty="0" smtClean="0"/>
              <a:t>BN</a:t>
            </a:r>
            <a:r>
              <a:rPr lang="ru-RU" dirty="0" smtClean="0"/>
              <a:t> </a:t>
            </a:r>
            <a:r>
              <a:rPr lang="ru-RU" sz="2400" dirty="0" smtClean="0"/>
              <a:t>И</a:t>
            </a:r>
            <a:r>
              <a:rPr lang="ru-RU" dirty="0" smtClean="0"/>
              <a:t> СН, </a:t>
            </a:r>
            <a:r>
              <a:rPr lang="en-US" dirty="0" smtClean="0"/>
              <a:t>DH</a:t>
            </a:r>
            <a:r>
              <a:rPr lang="ru-RU" dirty="0" smtClean="0"/>
              <a:t> </a:t>
            </a:r>
            <a:r>
              <a:rPr lang="ru-RU" sz="2400" dirty="0" smtClean="0"/>
              <a:t>И</a:t>
            </a:r>
            <a:r>
              <a:rPr lang="ru-RU" dirty="0" smtClean="0"/>
              <a:t> А</a:t>
            </a:r>
            <a:r>
              <a:rPr lang="en-US" dirty="0" smtClean="0"/>
              <a:t>N</a:t>
            </a:r>
            <a:r>
              <a:rPr lang="ru-RU" dirty="0" smtClean="0"/>
              <a:t> </a:t>
            </a:r>
            <a:r>
              <a:rPr lang="ru-RU" sz="2400" dirty="0" smtClean="0"/>
              <a:t>СОВМЕСТЯТСЯ</a:t>
            </a:r>
            <a:r>
              <a:rPr lang="ru-RU" dirty="0" smtClean="0"/>
              <a:t>. </a:t>
            </a:r>
          </a:p>
          <a:p>
            <a:pPr marL="137160" indent="0">
              <a:buNone/>
            </a:pPr>
            <a:r>
              <a:rPr lang="ru-RU" dirty="0" smtClean="0"/>
              <a:t>Т</a:t>
            </a:r>
            <a:r>
              <a:rPr lang="ru-RU" sz="2400" dirty="0" smtClean="0"/>
              <a:t>ОЧКИ</a:t>
            </a:r>
            <a:r>
              <a:rPr lang="ru-RU" dirty="0" smtClean="0"/>
              <a:t> Р, Т, Е </a:t>
            </a:r>
            <a:r>
              <a:rPr lang="ru-RU" sz="2400" dirty="0" smtClean="0"/>
              <a:t>И</a:t>
            </a:r>
            <a:r>
              <a:rPr lang="ru-RU" dirty="0" smtClean="0"/>
              <a:t> </a:t>
            </a:r>
            <a:r>
              <a:rPr lang="en-US" dirty="0" smtClean="0"/>
              <a:t>F</a:t>
            </a:r>
            <a:r>
              <a:rPr lang="ru-RU" dirty="0" smtClean="0"/>
              <a:t> </a:t>
            </a:r>
            <a:r>
              <a:rPr lang="ru-RU" sz="2400" dirty="0" smtClean="0"/>
              <a:t>СТАНУТ ВЕРШИНАМИ НОВОГО КВАДРАТА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3C3C3"/>
              </a:clrFrom>
              <a:clrTo>
                <a:srgbClr val="C3C3C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308445">
            <a:off x="6955962" y="4546566"/>
            <a:ext cx="19145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3C3C3"/>
              </a:clrFrom>
              <a:clrTo>
                <a:srgbClr val="C3C3C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00000">
            <a:off x="4298223" y="4429022"/>
            <a:ext cx="15430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3C3C3"/>
              </a:clrFrom>
              <a:clrTo>
                <a:srgbClr val="C3C3C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00000">
            <a:off x="5094173" y="1179044"/>
            <a:ext cx="19621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C3C3C3"/>
              </a:clrFrom>
              <a:clrTo>
                <a:srgbClr val="C3C3C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00000">
            <a:off x="7576239" y="1662326"/>
            <a:ext cx="15716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301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65 -0.01551 L 0.08073 0.0949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5" y="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-0.00486 0.076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0.00394 L -0.01111 -0.1305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32 0.02083 L 0.12726 -0.1819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8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dirty="0"/>
              <a:t>Из плотной бумаги вырезаны равносторонний треугольник и квадрат.  Разрезать эти фигуры на многоугольники так, чтобы из них можно было сложить один квадрат, при этом части должны полностью его заполнять и не должны пересекаться. 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613554" y="4293096"/>
            <a:ext cx="2382382" cy="20162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4149080"/>
            <a:ext cx="2232248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8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ТРЕУГОЛЬНИК РАЗРЕЖЕМ НА ЧАСТИ ТАК, КАК ПОКАЗАНО В </a:t>
            </a:r>
            <a:r>
              <a:rPr lang="ru-RU" smtClean="0"/>
              <a:t>ЗАДАНИИ 2. </a:t>
            </a:r>
            <a:r>
              <a:rPr lang="ru-RU" dirty="0" smtClean="0"/>
              <a:t>ДЛИНА СТОРОНЫ ТРЕУГОЛЬНИКА </a:t>
            </a:r>
            <a:r>
              <a:rPr lang="ru-RU" i="1" dirty="0" smtClean="0"/>
              <a:t>– 2а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444" y="3140968"/>
            <a:ext cx="2856022" cy="270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77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Теперь следует разделить на многоугольники квадрат так, чтобы из этих частей и того квадрата, который получился из треугольника, составить новый квадрат.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4005064"/>
            <a:ext cx="2592288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5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НА РАЗРЕЗАНИЯ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2808"/>
            <a:ext cx="8064896" cy="4572000"/>
          </a:xfrm>
        </p:spPr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ru-RU" sz="4000" b="1" dirty="0"/>
              <a:t>Теорема </a:t>
            </a:r>
            <a:r>
              <a:rPr lang="ru-RU" sz="4000" b="1" dirty="0" err="1"/>
              <a:t>Бойяи-Гервина</a:t>
            </a:r>
            <a:r>
              <a:rPr lang="ru-RU" sz="4000" b="1" dirty="0"/>
              <a:t> гласит: любой многоугольник можно так разрезать на части, что из этих частей удастся сложить квадрат. </a:t>
            </a:r>
            <a:endParaRPr lang="ru-RU" sz="40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13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4857800" cy="4572000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Возьмем квадрат со стороной 2</a:t>
            </a:r>
            <a:r>
              <a:rPr lang="ru-RU" i="1" dirty="0" smtClean="0"/>
              <a:t>а</a:t>
            </a:r>
            <a:r>
              <a:rPr lang="ru-RU" dirty="0" smtClean="0"/>
              <a:t>, обозначим его </a:t>
            </a:r>
            <a:r>
              <a:rPr lang="en-US" dirty="0" smtClean="0"/>
              <a:t>LRSD</a:t>
            </a:r>
            <a:r>
              <a:rPr lang="ru-RU" dirty="0" smtClean="0"/>
              <a:t>.</a:t>
            </a:r>
            <a:endParaRPr lang="en-US" dirty="0" smtClean="0"/>
          </a:p>
          <a:p>
            <a:pPr marL="137160" indent="0">
              <a:buNone/>
            </a:pPr>
            <a:r>
              <a:rPr lang="ru-RU" dirty="0" smtClean="0"/>
              <a:t>Проведем взаимно перпендикулярные отрезки </a:t>
            </a:r>
            <a:r>
              <a:rPr lang="en-US" dirty="0" smtClean="0"/>
              <a:t>UG</a:t>
            </a:r>
            <a:r>
              <a:rPr lang="ru-RU" dirty="0" smtClean="0"/>
              <a:t> и</a:t>
            </a:r>
            <a:r>
              <a:rPr lang="en-US" dirty="0" smtClean="0"/>
              <a:t> VF</a:t>
            </a:r>
            <a:r>
              <a:rPr lang="ru-RU" dirty="0" smtClean="0"/>
              <a:t> так, что </a:t>
            </a:r>
            <a:r>
              <a:rPr lang="en-US" dirty="0" smtClean="0"/>
              <a:t>DU=SF=RG=LV</a:t>
            </a:r>
            <a:r>
              <a:rPr lang="ru-RU" dirty="0" smtClean="0"/>
              <a:t>.</a:t>
            </a:r>
          </a:p>
          <a:p>
            <a:pPr marL="137160" indent="0">
              <a:buNone/>
            </a:pPr>
            <a:r>
              <a:rPr lang="ru-RU" dirty="0" smtClean="0"/>
              <a:t>Разрежем квадрат на четырехугольники.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000" y="2132857"/>
            <a:ext cx="3537147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64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700808"/>
            <a:ext cx="5184576" cy="4799556"/>
          </a:xfrm>
        </p:spPr>
        <p:txBody>
          <a:bodyPr/>
          <a:lstStyle/>
          <a:p>
            <a:pPr marL="137160" indent="0">
              <a:buNone/>
            </a:pPr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211" y="2373490"/>
            <a:ext cx="4052239" cy="3968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9683" l="0" r="896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294" y="2334368"/>
            <a:ext cx="4261723" cy="417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0159" b="89947" l="9845" r="898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766" y="2307693"/>
            <a:ext cx="4186618" cy="4099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924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5122912" cy="45720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dirty="0" smtClean="0"/>
              <a:t>Возьмем квадрат, составленный из частей треугольника. Выложим четырехугольники – части квадрата так, как показано на рисунке.</a:t>
            </a:r>
          </a:p>
          <a:p>
            <a:pPr marL="137160" indent="0">
              <a:buNone/>
            </a:pPr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0436">
            <a:off x="6061106" y="2348880"/>
            <a:ext cx="2592288" cy="2337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18972">
            <a:off x="5499526" y="1833761"/>
            <a:ext cx="15049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08965">
            <a:off x="6818066" y="1894537"/>
            <a:ext cx="21526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734284">
            <a:off x="6993808" y="3640332"/>
            <a:ext cx="2419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79813">
            <a:off x="5344209" y="3902628"/>
            <a:ext cx="237172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82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7" descr="F:\ТЮЕ\спорт\IMG_00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2423010" cy="181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F:\ТЮЕ\спорт\IMG_006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663862"/>
            <a:ext cx="2376264" cy="178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F:\ТЮЕ\спорт\IMG_007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646332"/>
            <a:ext cx="2376265" cy="178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F:\ТЮЕ\спорт\IMG_0077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0"/>
          <a:stretch/>
        </p:blipFill>
        <p:spPr bwMode="auto">
          <a:xfrm>
            <a:off x="4932040" y="4038323"/>
            <a:ext cx="2322140" cy="187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:\ТЮЕ\спорт\IMG_0076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27" r="17808"/>
          <a:stretch/>
        </p:blipFill>
        <p:spPr bwMode="auto">
          <a:xfrm>
            <a:off x="1547664" y="4025341"/>
            <a:ext cx="2399211" cy="182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altLang="ru-RU" b="1" dirty="0">
                <a:latin typeface="Times New Roman" pitchFamily="18" charset="0"/>
              </a:rPr>
              <a:t>Крест составлен из пяти квадратов: один квадрат в центре, а остальные четыре прилежат к его сторонам. </a:t>
            </a:r>
            <a:r>
              <a:rPr lang="ru-RU" altLang="ru-RU" b="1" dirty="0" smtClean="0">
                <a:latin typeface="Times New Roman" pitchFamily="18" charset="0"/>
              </a:rPr>
              <a:t>Разрезать </a:t>
            </a:r>
            <a:r>
              <a:rPr lang="ru-RU" altLang="ru-RU" b="1" dirty="0">
                <a:latin typeface="Times New Roman" pitchFamily="18" charset="0"/>
              </a:rPr>
              <a:t>его на такие части, чтобы из них можно было составить </a:t>
            </a:r>
            <a:r>
              <a:rPr lang="ru-RU" altLang="ru-RU" b="1" dirty="0" smtClean="0">
                <a:latin typeface="Times New Roman" pitchFamily="18" charset="0"/>
              </a:rPr>
              <a:t>квадрат</a:t>
            </a:r>
            <a:r>
              <a:rPr lang="ru-RU" altLang="ru-RU" b="1" dirty="0">
                <a:latin typeface="Times New Roman" pitchFamily="18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3356992"/>
            <a:ext cx="3353345" cy="301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71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ЗАДАНИЯ 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СОЕДИНИМ ВЕРШИНЫ КВАДРАТОВ ТАК, КАК ПОКАЗАНО НА РИСУНКЕ.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3356992"/>
            <a:ext cx="3353345" cy="301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3275856" y="3645024"/>
            <a:ext cx="1800200" cy="864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76056" y="3645024"/>
            <a:ext cx="936104" cy="17281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4175956" y="5373216"/>
            <a:ext cx="1836204" cy="7920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3275856" y="4509120"/>
            <a:ext cx="900100" cy="1656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2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5.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ОТРЕЖЕМ ТРЕУГОЛЬНИКИ, ОКАЗАВШИЕСЯ ВНЕ КВАДРАТА. ПЕРЕМЕСТИМ ИХ ТАК, КАК ПОКАЗАНО НА СХЕМЕ.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397331"/>
            <a:ext cx="30861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79414">
            <a:off x="3995936" y="1700807"/>
            <a:ext cx="11525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194" y="3409379"/>
            <a:ext cx="6000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50" y="5445224"/>
            <a:ext cx="11239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09379"/>
            <a:ext cx="6286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823" y="2443842"/>
            <a:ext cx="31813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93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5.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995936" y="1700807"/>
            <a:ext cx="11525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360194" y="3409379"/>
            <a:ext cx="60007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19550" y="5445224"/>
            <a:ext cx="11239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123728" y="3409379"/>
            <a:ext cx="6286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823" y="2443842"/>
            <a:ext cx="318135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29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C 0.00347 0.00023 0.00729 0.00046 0.01094 0.00162 C 0.01441 0.00301 0.02101 0.00741 0.02101 0.00764 C 0.03108 0.02407 0.04028 0.04074 0.05191 0.05393 C 0.05729 0.06666 0.05903 0.08264 0.06181 0.09838 C 0.06233 0.10509 0.06163 0.11273 0.06337 0.11967 C 0.06424 0.12222 0.06753 0.12014 0.0684 0.12222 C 0.06997 0.12616 0.06927 0.13194 0.06997 0.13634 C 0.07153 0.1456 0.07413 0.15486 0.07656 0.16319 C 0.07708 0.16828 0.07882 0.17731 0.07882 0.17824 L 0.07188 0.15787 " pathEditMode="relative" rAng="0" ptsTypes="fffffffffAA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C -0.00104 0.04514 0.00903 0.07153 -0.01146 0.09884 C -0.01458 0.11204 -0.01858 0.12106 -0.02743 0.12893 C -0.03177 0.1375 -0.03455 0.13935 -0.04201 0.1419 C -0.05313 0.15671 -0.04028 0.14167 -0.0533 0.15046 C -0.0691 0.16111 -0.04879 0.15463 -0.06945 0.15903 C -0.11007 0.15393 -0.0941 0.15648 -0.11788 0.14629 C -0.12899 0.13611 -0.12517 0.14167 -0.13073 0.13125 C -0.13247 0.12153 -0.13056 0.12454 -0.13403 0.12037 L -0.12743 0.10532 " pathEditMode="relative" ptsTypes="ffffffffAA">
                                      <p:cBhvr>
                                        <p:cTn id="10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C -0.02813 0.01181 -0.05261 0.00301 -0.08386 0.00232 C -0.08507 -4.81481E-6 -0.08646 -0.00277 -0.08785 -0.00439 C -0.08924 -0.00555 -0.09098 -0.00509 -0.09236 -0.00648 C -0.09358 -0.00833 -0.0941 -0.01134 -0.09514 -0.01342 C -0.09618 -0.0155 -0.09809 -0.01736 -0.09948 -0.0199 C -0.10417 -0.03055 -0.10052 -0.02569 -0.1033 -0.03564 C -0.10729 -0.04861 -0.1099 -0.06296 -0.11493 -0.07523 C -0.11736 -0.0956 -0.11736 -0.11111 -0.11615 -0.13263 C -0.11615 -0.13495 -0.11615 -0.13796 -0.11493 -0.13935 C -0.1125 -0.14212 -0.10625 -0.14328 -0.10625 -0.14305 C -0.10139 -0.15162 -0.1007 -0.15578 -0.09358 -0.15254 C -0.0967 -0.15208 -0.1 -0.153 -0.10209 -0.15023 C -0.1033 -0.14884 -0.10209 -0.1449 -0.1007 -0.14328 C -0.09948 -0.14212 -0.09792 -0.14328 -0.09636 -0.14328 " pathEditMode="relative" rAng="0" ptsTypes="ffffffffffffffA">
                                      <p:cBhvr>
                                        <p:cTn id="14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8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0.00243 -0.00833 0.00295 -0.01597 0.00642 -0.02384 C 0.00746 -0.03217 0.00833 -0.04074 0.00955 -0.0493 C 0.01007 -0.05278 0.00972 -0.05671 0.01128 -0.05995 C 0.01215 -0.06203 0.01475 -0.06227 0.01614 -0.06366 C 0.01944 -0.06736 0.02257 -0.07106 0.02569 -0.07477 C 0.02847 -0.07778 0.0342 -0.07963 0.03715 -0.08194 C 0.03906 -0.08356 0.0401 -0.08588 0.04201 -0.0875 C 0.05156 -0.09514 0.04514 -0.08773 0.0533 -0.09282 C 0.06927 -0.10278 0.05729 -0.09791 0.06805 -0.10185 C 0.08316 -0.11319 0.09045 -0.11528 0.1085 -0.12014 C 0.12257 -0.11944 0.1368 -0.12037 0.15069 -0.11828 C 0.1526 -0.11805 0.15451 -0.11504 0.15382 -0.11296 C 0.15364 -0.11203 0.14444 -0.10995 0.14097 -0.10903 C 0.13316 -0.10347 0.13455 -0.1 0.13455 -0.08912 " pathEditMode="relative" rAng="0" ptsTypes="ffffffffffffffA">
                                      <p:cBhvr>
                                        <p:cTn id="1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Перекроить два произвольных квадрата в один.</a:t>
            </a:r>
          </a:p>
          <a:p>
            <a:pPr marL="13716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3284984"/>
            <a:ext cx="3168352" cy="29523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012160" y="4149080"/>
            <a:ext cx="1008112" cy="93610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08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altLang="ru-RU" sz="3200" b="1" dirty="0">
                <a:latin typeface="Times New Roman" pitchFamily="18" charset="0"/>
              </a:rPr>
              <a:t>Разрежьте </a:t>
            </a:r>
            <a:r>
              <a:rPr lang="ru-RU" altLang="ru-RU" sz="3200" b="1" dirty="0" smtClean="0">
                <a:latin typeface="Times New Roman" pitchFamily="18" charset="0"/>
              </a:rPr>
              <a:t>прямоугольник </a:t>
            </a:r>
            <a:r>
              <a:rPr lang="en-US" altLang="ru-RU" sz="3200" b="1" i="1" dirty="0" smtClean="0">
                <a:latin typeface="Times New Roman" pitchFamily="18" charset="0"/>
              </a:rPr>
              <a:t>a</a:t>
            </a:r>
            <a:r>
              <a:rPr lang="ru-RU" altLang="ru-RU" sz="3200" b="1" i="1" dirty="0" smtClean="0">
                <a:latin typeface="Times New Roman" pitchFamily="18" charset="0"/>
              </a:rPr>
              <a:t> </a:t>
            </a:r>
            <a:r>
              <a:rPr lang="ru-RU" altLang="ru-RU" sz="3200" b="1" dirty="0" smtClean="0">
                <a:latin typeface="Times New Roman"/>
                <a:cs typeface="Times New Roman"/>
              </a:rPr>
              <a:t>˟ </a:t>
            </a:r>
            <a:r>
              <a:rPr lang="en-US" altLang="ru-RU" sz="3200" b="1" i="1" dirty="0" smtClean="0">
                <a:latin typeface="Times New Roman" pitchFamily="18" charset="0"/>
              </a:rPr>
              <a:t>2a</a:t>
            </a:r>
            <a:r>
              <a:rPr lang="ru-RU" altLang="ru-RU" sz="3200" b="1" dirty="0" smtClean="0">
                <a:latin typeface="Times New Roman" pitchFamily="18" charset="0"/>
              </a:rPr>
              <a:t> </a:t>
            </a:r>
            <a:r>
              <a:rPr lang="ru-RU" altLang="ru-RU" sz="3200" b="1" dirty="0">
                <a:latin typeface="Times New Roman" pitchFamily="18" charset="0"/>
              </a:rPr>
              <a:t>на такие </a:t>
            </a:r>
            <a:r>
              <a:rPr lang="ru-RU" altLang="ru-RU" sz="3200" b="1" dirty="0" smtClean="0">
                <a:latin typeface="Times New Roman" pitchFamily="18" charset="0"/>
              </a:rPr>
              <a:t>части, чтобы </a:t>
            </a:r>
            <a:r>
              <a:rPr lang="ru-RU" altLang="ru-RU" sz="3200" b="1" dirty="0">
                <a:latin typeface="Times New Roman" pitchFamily="18" charset="0"/>
              </a:rPr>
              <a:t>из них можно было составить </a:t>
            </a:r>
            <a:r>
              <a:rPr lang="ru-RU" altLang="ru-RU" sz="3200" b="1" dirty="0" smtClean="0">
                <a:latin typeface="Times New Roman" pitchFamily="18" charset="0"/>
              </a:rPr>
              <a:t> </a:t>
            </a:r>
            <a:r>
              <a:rPr lang="ru-RU" altLang="ru-RU" sz="3200" b="1" dirty="0">
                <a:latin typeface="Times New Roman" pitchFamily="18" charset="0"/>
              </a:rPr>
              <a:t>квадрат.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3449409"/>
            <a:ext cx="5040560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11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4762872" cy="3600400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На рисунке показано, как нужно разрезать и переместить части квадратов 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88840"/>
            <a:ext cx="3442320" cy="349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41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709160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На рисунке показано, как нужно разрезать и переместить части квадратов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431" y="1196752"/>
            <a:ext cx="5798693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45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6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86988"/>
            <a:ext cx="3240360" cy="1171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109" y="2944472"/>
            <a:ext cx="1296144" cy="219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334" y="1507038"/>
            <a:ext cx="3856804" cy="3802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540" y="3344637"/>
            <a:ext cx="1686134" cy="179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30643"/>
            <a:ext cx="1385299" cy="1422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301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4.81481E-6 C 0.00659 0.00556 0.00381 0.025 0.0026 0.02894 C 0.00156 0.03172 -0.00105 0.03334 -0.00261 0.03542 C -0.00469 0.04213 -0.00764 0.04838 -0.00955 0.05533 C -0.01563 0.0794 -0.00851 0.0676 -0.01806 0.0801 C -0.02309 0.09746 -0.02327 0.10209 -0.03369 0.11551 C -0.03577 0.12385 -0.03907 0.13033 -0.04219 0.13774 C -0.04775 0.1507 -0.04983 0.16112 -0.05782 0.17084 C -0.06563 0.19098 -0.07362 0.21042 -0.08021 0.23102 C -0.08091 0.23704 -0.08073 0.24329 -0.08195 0.24885 C -0.08316 0.25371 -0.08559 0.25764 -0.08716 0.26204 C -0.0908 0.27315 -0.09428 0.28426 -0.09757 0.29561 C -0.10018 0.30463 -0.10157 0.31227 -0.10782 0.31783 C -0.11059 0.32477 -0.11198 0.32987 -0.1165 0.33542 C -0.11806 0.3375 -0.12014 0.3382 -0.12171 0.34005 C -0.13056 0.35163 -0.13264 0.36667 -0.14584 0.37107 C -0.15296 0.37686 -0.15504 0.3875 -0.16129 0.39561 C -0.16441 0.40718 -0.16198 0.40024 -0.16997 0.41551 C -0.17171 0.41875 -0.17205 0.42315 -0.17327 0.42663 C -0.17431 0.42917 -0.1757 0.43125 -0.17691 0.43334 C -0.18004 0.44584 -0.18577 0.45718 -0.1941 0.46436 C -0.19757 0.48264 -0.19237 0.4669 -0.20105 0.47547 C -0.20261 0.47709 -0.20313 0.4801 -0.20452 0.48218 C -0.20608 0.4845 -0.20764 0.48704 -0.20973 0.48889 C -0.21181 0.49075 -0.2165 0.49352 -0.2165 0.49375 L -0.21146 0.4801 " pathEditMode="relative" rAng="0" ptsTypes="ffffffffffffffffffffffff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15" y="2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59259E-6 C -0.01962 -0.0088 -0.0408 -0.00625 -0.06128 -0.00857 C -0.08246 -0.02315 -0.05139 -0.00278 -0.07569 -0.01505 C -0.0816 -0.01806 -0.08733 -0.02269 -0.0934 -0.0257 C -0.10677 -0.03218 -0.10226 -0.0287 -0.11597 -0.03218 C -0.13055 -0.03588 -0.14496 -0.04144 -0.15955 -0.04514 C -0.17361 -0.04884 -0.18594 -0.05857 -0.2 -0.06227 C -0.21042 -0.06806 -0.22118 -0.06898 -0.23212 -0.07315 C -0.24323 -0.07732 -0.2533 -0.08333 -0.26441 -0.08611 C -0.27778 -0.09792 -0.27031 -0.09398 -0.28698 -0.09676 C -0.29687 -0.10347 -0.30851 -0.10532 -0.31927 -0.10972 C -0.34062 -0.11829 -0.36163 -0.12917 -0.38385 -0.13333 C -0.39132 -0.13657 -0.39896 -0.13866 -0.40642 -0.1419 C -0.40799 -0.14259 -0.41128 -0.14398 -0.41128 -0.14398 C -0.41649 -0.14884 -0.41788 -0.1544 -0.42413 -0.15695 C -0.42812 -0.16528 -0.42726 -0.16088 -0.42726 -0.16991 " pathEditMode="relative" ptsTypes="fffffffffffffffA">
                                      <p:cBhvr>
                                        <p:cTn id="1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85185E-6 C 0.00382 0.00069 0.00799 1.85185E-6 0.01146 0.00208 C 0.0132 0.00301 0.0132 0.00671 0.01458 0.00856 C 0.01597 0.01042 0.01788 0.01134 0.01945 0.01273 C 0.02604 0.02477 0.0309 0.03588 0.04201 0.04074 C 0.05486 0.05787 0.06042 0.06736 0.07917 0.07083 C 0.09045 0.07292 0.11302 0.07523 0.11302 0.07523 C 0.13576 0.08495 0.16059 0.08565 0.18403 0.09028 C 0.19601 0.09792 0.20816 0.10023 0.22101 0.10324 C 0.23351 0.10625 0.24566 0.11111 0.25816 0.11389 C 0.27656 0.13056 0.30625 0.13287 0.32743 0.13542 C 0.34774 0.14097 0.36667 0.13866 0.38715 0.13542 C 0.39445 0.13241 0.40052 0.13102 0.40816 0.13102 " pathEditMode="relative" ptsTypes="ffffffffffffA">
                                      <p:cBhvr>
                                        <p:cTn id="14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6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628800"/>
            <a:ext cx="4386522" cy="412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11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А.В. </a:t>
            </a:r>
            <a:r>
              <a:rPr lang="ru-RU" dirty="0" err="1" smtClean="0"/>
              <a:t>Фарков</a:t>
            </a:r>
            <a:r>
              <a:rPr lang="ru-RU" dirty="0" smtClean="0"/>
              <a:t> «Внеклассная работа по математике</a:t>
            </a:r>
            <a:r>
              <a:rPr lang="ru-RU" dirty="0"/>
              <a:t>» 5-11 </a:t>
            </a:r>
            <a:r>
              <a:rPr lang="ru-RU" dirty="0" smtClean="0"/>
              <a:t>классы, Москва, Айрис-пресс, 2009</a:t>
            </a:r>
          </a:p>
          <a:p>
            <a:r>
              <a:rPr lang="ru-RU" dirty="0" smtClean="0"/>
              <a:t>2. И.Ф. </a:t>
            </a:r>
            <a:r>
              <a:rPr lang="ru-RU" dirty="0" err="1" smtClean="0"/>
              <a:t>Шарыгин</a:t>
            </a:r>
            <a:r>
              <a:rPr lang="ru-RU" dirty="0" smtClean="0"/>
              <a:t>, А.В. </a:t>
            </a:r>
            <a:r>
              <a:rPr lang="ru-RU" dirty="0" err="1" smtClean="0"/>
              <a:t>Шевкин</a:t>
            </a:r>
            <a:r>
              <a:rPr lang="ru-RU" dirty="0" smtClean="0"/>
              <a:t> «Задачи на смекалку», М., «Просвещение», 2006</a:t>
            </a:r>
          </a:p>
          <a:p>
            <a:r>
              <a:rPr lang="ru-RU" dirty="0" smtClean="0"/>
              <a:t>3. </a:t>
            </a:r>
            <a:r>
              <a:rPr lang="ru-RU" dirty="0"/>
              <a:t>И.Ф. </a:t>
            </a:r>
            <a:r>
              <a:rPr lang="ru-RU" dirty="0" err="1"/>
              <a:t>Шарыгин</a:t>
            </a:r>
            <a:r>
              <a:rPr lang="ru-RU" dirty="0"/>
              <a:t>, </a:t>
            </a:r>
            <a:r>
              <a:rPr lang="ru-RU" dirty="0" smtClean="0"/>
              <a:t>Л.Н. </a:t>
            </a:r>
            <a:r>
              <a:rPr lang="ru-RU" dirty="0" err="1" smtClean="0"/>
              <a:t>Ерганжиева</a:t>
            </a:r>
            <a:r>
              <a:rPr lang="ru-RU" dirty="0" smtClean="0"/>
              <a:t> «</a:t>
            </a:r>
            <a:r>
              <a:rPr lang="ru-RU" smtClean="0"/>
              <a:t>Наглядная геометрия», М., МИРОС, 1995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4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dirty="0" smtClean="0"/>
              <a:t>Прямоугольник </a:t>
            </a:r>
            <a:r>
              <a:rPr lang="en-US" sz="3600" dirty="0" smtClean="0"/>
              <a:t>ABCD </a:t>
            </a:r>
            <a:r>
              <a:rPr lang="ru-RU" sz="3600" dirty="0" smtClean="0"/>
              <a:t>разрежем на три части по линиям </a:t>
            </a:r>
            <a:r>
              <a:rPr lang="en-US" sz="3600" dirty="0" smtClean="0"/>
              <a:t>MD </a:t>
            </a:r>
            <a:r>
              <a:rPr lang="ru-RU" sz="3600" dirty="0" smtClean="0"/>
              <a:t>и </a:t>
            </a:r>
            <a:r>
              <a:rPr lang="en-US" sz="3600" dirty="0" smtClean="0"/>
              <a:t>MC</a:t>
            </a:r>
            <a:endParaRPr lang="ru-RU" sz="3600" dirty="0" smtClean="0"/>
          </a:p>
          <a:p>
            <a:pPr marL="137160" indent="0">
              <a:buNone/>
            </a:pPr>
            <a:r>
              <a:rPr lang="ru-RU" sz="3600" dirty="0" smtClean="0"/>
              <a:t> (М – середина АВ)</a:t>
            </a:r>
            <a:endParaRPr lang="ru-RU" sz="36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717032"/>
            <a:ext cx="4172869" cy="262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773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Треугольник А</a:t>
            </a:r>
            <a:r>
              <a:rPr lang="en-US" dirty="0" smtClean="0"/>
              <a:t>MD</a:t>
            </a:r>
            <a:r>
              <a:rPr lang="ru-RU" dirty="0" smtClean="0"/>
              <a:t> переместим так, чтобы вершина М совместилась с вершиной С, катет АМ переместится на отрезок </a:t>
            </a:r>
            <a:r>
              <a:rPr lang="en-US" dirty="0" smtClean="0"/>
              <a:t>D</a:t>
            </a:r>
            <a:r>
              <a:rPr lang="ru-RU" dirty="0" smtClean="0"/>
              <a:t>С.</a:t>
            </a:r>
          </a:p>
          <a:p>
            <a:pPr marL="137160" indent="0">
              <a:buNone/>
            </a:pPr>
            <a:r>
              <a:rPr lang="ru-RU" dirty="0" smtClean="0"/>
              <a:t>Треугольник МВС переместим влево и вниз так, что катет МВ </a:t>
            </a:r>
            <a:r>
              <a:rPr lang="ru-RU" dirty="0" err="1" smtClean="0"/>
              <a:t>наложится</a:t>
            </a:r>
            <a:r>
              <a:rPr lang="ru-RU" dirty="0" smtClean="0"/>
              <a:t> на половину отрезка </a:t>
            </a:r>
            <a:r>
              <a:rPr lang="en-US" dirty="0"/>
              <a:t>D</a:t>
            </a:r>
            <a:r>
              <a:rPr lang="ru-RU" dirty="0"/>
              <a:t>С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554" y="4116114"/>
            <a:ext cx="26479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156" y="3871515"/>
            <a:ext cx="1524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156" y="4024439"/>
            <a:ext cx="13716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56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1.38889E-6 0.08935 C 1.38889E-6 0.12916 0.03437 0.1787 0.06285 0.1787 L 0.12604 0.1787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12465 -4.44444E-6 C 0.18056 -4.44444E-6 0.24948 0.04537 0.24948 0.08218 L 0.24948 0.16459 " pathEditMode="relative" rAng="0" ptsTypes="FfFF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65" y="8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948 0.16459 L -0.12847 0.1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РЕШЕНИЕ ЗАДАНИЯ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/>
              <a:t>Треугольник А</a:t>
            </a:r>
            <a:r>
              <a:rPr lang="en-US" dirty="0" smtClean="0"/>
              <a:t>MD</a:t>
            </a:r>
            <a:r>
              <a:rPr lang="ru-RU" dirty="0" smtClean="0"/>
              <a:t> переместим так, чтобы вершина М совместилась с вершиной С, катет АМ переместится на отрезок </a:t>
            </a:r>
            <a:r>
              <a:rPr lang="en-US" dirty="0" smtClean="0"/>
              <a:t>D</a:t>
            </a:r>
            <a:r>
              <a:rPr lang="ru-RU" dirty="0" smtClean="0"/>
              <a:t>С.</a:t>
            </a:r>
          </a:p>
          <a:p>
            <a:pPr marL="137160" indent="0">
              <a:buNone/>
            </a:pPr>
            <a:r>
              <a:rPr lang="ru-RU" dirty="0" smtClean="0"/>
              <a:t>Треугольник МВС переместим влево и вниз так, что катет МВ </a:t>
            </a:r>
            <a:r>
              <a:rPr lang="ru-RU" dirty="0" err="1" smtClean="0"/>
              <a:t>наложится</a:t>
            </a:r>
            <a:r>
              <a:rPr lang="ru-RU" dirty="0" smtClean="0"/>
              <a:t> на половину отрезка </a:t>
            </a:r>
            <a:r>
              <a:rPr lang="en-US" dirty="0"/>
              <a:t>D</a:t>
            </a:r>
            <a:r>
              <a:rPr lang="ru-RU" dirty="0"/>
              <a:t>С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428" y="3861048"/>
            <a:ext cx="3005687" cy="291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63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ru-RU" dirty="0" smtClean="0"/>
              <a:t>РАЗРЕЗАТЬ РАВНОСТОРОННИЙ ТРЕУГОЛЬНИК НА ЧАСТИ ТАК, ЧТОБЫ ИЗ НИХ МОЖНО БЫЛО СЛОЖИТЬ КВАДРАТ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915816" y="3429000"/>
            <a:ext cx="3600400" cy="280831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1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ЗАДАНИЯ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338936" cy="5114040"/>
          </a:xfrm>
        </p:spPr>
        <p:txBody>
          <a:bodyPr>
            <a:normAutofit fontScale="77500" lnSpcReduction="20000"/>
          </a:bodyPr>
          <a:lstStyle/>
          <a:p>
            <a:pPr marL="64008" indent="0" algn="just">
              <a:buNone/>
            </a:pPr>
            <a:r>
              <a:rPr lang="ru-RU" sz="3200" dirty="0"/>
              <a:t>Обозначим данный правильный треугольник АВС. Необходимо разрезать </a:t>
            </a:r>
            <a:r>
              <a:rPr lang="ru-RU" sz="3200" dirty="0">
                <a:cs typeface="Times New Roman"/>
              </a:rPr>
              <a:t>∆АВС на многоугольники так, чтобы из них можно было сложить квадрат. Тогда эти многоугольники должны иметь по крайней мере по одному прямому углу.</a:t>
            </a:r>
            <a:endParaRPr lang="ru-RU" sz="3200" dirty="0"/>
          </a:p>
          <a:p>
            <a:pPr marL="64008" indent="0" algn="just">
              <a:buNone/>
            </a:pPr>
            <a:r>
              <a:rPr lang="ru-RU" sz="3200" dirty="0"/>
              <a:t>Пусть К – середина СВ, Т – середина АВ, точки М и Е выберем на стороне АС так, что МЕ=АТ=ТВ=ВК=СК=</a:t>
            </a:r>
            <a:r>
              <a:rPr lang="ru-RU" sz="3200" i="1" dirty="0"/>
              <a:t>а</a:t>
            </a:r>
            <a:r>
              <a:rPr lang="ru-RU" sz="3200" dirty="0"/>
              <a:t>, АМ=ЕС=</a:t>
            </a:r>
            <a:r>
              <a:rPr lang="ru-RU" sz="3200" i="1" dirty="0"/>
              <a:t>а</a:t>
            </a:r>
            <a:r>
              <a:rPr lang="ru-RU" sz="3200" dirty="0"/>
              <a:t>/2.</a:t>
            </a:r>
          </a:p>
          <a:p>
            <a:pPr marL="64008" indent="0" algn="just">
              <a:buNone/>
            </a:pPr>
            <a:r>
              <a:rPr lang="ru-RU" sz="3200" dirty="0"/>
              <a:t>Проведем отрезок МК и перпендикулярные к нему отрезки ЕР и ТН.</a:t>
            </a:r>
          </a:p>
          <a:p>
            <a:pPr marL="64008" indent="0">
              <a:buNone/>
            </a:pP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132856"/>
            <a:ext cx="2856022" cy="270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520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ЗАДАНИЯ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882808"/>
            <a:ext cx="8363273" cy="4572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ru-RU" sz="2800" dirty="0" smtClean="0">
                <a:latin typeface="+mj-lt"/>
              </a:rPr>
              <a:t>Разрежем треугольник на части вдоль построенных линий: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17482"/>
            <a:ext cx="4570462" cy="3678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697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702</TotalTime>
  <Words>768</Words>
  <Application>Microsoft Office PowerPoint</Application>
  <PresentationFormat>Экран (4:3)</PresentationFormat>
  <Paragraphs>77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Апекс</vt:lpstr>
      <vt:lpstr>Внеклассное занятие по математике</vt:lpstr>
      <vt:lpstr>ЗАДАЧИ НА РАЗРЕЗАНИЯ</vt:lpstr>
      <vt:lpstr>ЗАДАНИЕ 1</vt:lpstr>
      <vt:lpstr>РЕШЕНИЕ ЗАДАНИЯ 1</vt:lpstr>
      <vt:lpstr>РЕШЕНИЕ ЗАДАНИЯ 1</vt:lpstr>
      <vt:lpstr>РЕШЕНИЕ ЗАДАНИЯ 1</vt:lpstr>
      <vt:lpstr>ЗАДАНИЕ 2</vt:lpstr>
      <vt:lpstr>РЕШЕНИЕ ЗАДАНИЯ 2</vt:lpstr>
      <vt:lpstr>РЕШЕНИЕ ЗАДАНИЯ 2</vt:lpstr>
      <vt:lpstr>РЕШЕНИЕ ЗАДАНИЯ 2</vt:lpstr>
      <vt:lpstr>РЕШЕНИЕ ЗАДАНИЯ 2</vt:lpstr>
      <vt:lpstr>РЕШЕНИЕ ЗАДАНИЯ 2</vt:lpstr>
      <vt:lpstr>ЗАДАНИЕ 3</vt:lpstr>
      <vt:lpstr>РЕШЕНИЕ ЗАДАНИЯ 3</vt:lpstr>
      <vt:lpstr>РЕШЕНИЕ ЗАДАНИЯ 3</vt:lpstr>
      <vt:lpstr>РЕШЕНИЕ ЗАДАНИЯ 3</vt:lpstr>
      <vt:lpstr>ЗАДАНИЕ 4</vt:lpstr>
      <vt:lpstr>РЕШЕНИЕ ЗАДАНИЯ 4</vt:lpstr>
      <vt:lpstr>РЕШЕНИЕ ЗАДАНИЯ 4</vt:lpstr>
      <vt:lpstr>РЕШЕНИЕ ЗАДАНИЯ 4</vt:lpstr>
      <vt:lpstr>РЕШЕНИЕ ЗАДАНИЯ 4</vt:lpstr>
      <vt:lpstr>РЕШЕНИЕ ЗАДАНИЯ 4</vt:lpstr>
      <vt:lpstr>РЕШЕНИЕ ЗАДАНИЯ 4</vt:lpstr>
      <vt:lpstr>ЗАДАНИЕ 5</vt:lpstr>
      <vt:lpstr>РЕШЕНИЕ ЗАДАНИЯ 5</vt:lpstr>
      <vt:lpstr>РЕШЕНИЕ ЗАДАНИЯ 5.</vt:lpstr>
      <vt:lpstr>РЕШЕНИЕ ЗАДАНИЯ 5</vt:lpstr>
      <vt:lpstr>РЕШЕНИЕ ЗАДАНИЯ 5.</vt:lpstr>
      <vt:lpstr>ЗАДАНИЕ 6</vt:lpstr>
      <vt:lpstr>РЕШЕНИЕ ЗАДАНИЯ 6</vt:lpstr>
      <vt:lpstr>РЕШЕНИЕ ЗАДАНИЯ 6</vt:lpstr>
      <vt:lpstr>РЕШЕНИЕ ЗАДАНИЯ 6</vt:lpstr>
      <vt:lpstr>РЕШЕНИЕ ЗАДАНИЯ 6</vt:lpstr>
      <vt:lpstr>ЛИТЕРАТУРА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КВАДРАТ</dc:title>
  <dc:creator>Dell</dc:creator>
  <cp:lastModifiedBy>Dell</cp:lastModifiedBy>
  <cp:revision>58</cp:revision>
  <dcterms:created xsi:type="dcterms:W3CDTF">2013-11-17T03:38:25Z</dcterms:created>
  <dcterms:modified xsi:type="dcterms:W3CDTF">2014-01-26T07:14:53Z</dcterms:modified>
</cp:coreProperties>
</file>