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5" r:id="rId3"/>
    <p:sldId id="282" r:id="rId4"/>
    <p:sldId id="316" r:id="rId5"/>
    <p:sldId id="320" r:id="rId6"/>
    <p:sldId id="321" r:id="rId7"/>
    <p:sldId id="322" r:id="rId8"/>
    <p:sldId id="323" r:id="rId9"/>
    <p:sldId id="324" r:id="rId10"/>
    <p:sldId id="325" r:id="rId11"/>
    <p:sldId id="309" r:id="rId12"/>
    <p:sldId id="331" r:id="rId13"/>
    <p:sldId id="333" r:id="rId14"/>
    <p:sldId id="334" r:id="rId15"/>
    <p:sldId id="335" r:id="rId16"/>
    <p:sldId id="336" r:id="rId17"/>
    <p:sldId id="332" r:id="rId18"/>
    <p:sldId id="346" r:id="rId19"/>
    <p:sldId id="313" r:id="rId20"/>
    <p:sldId id="330" r:id="rId21"/>
    <p:sldId id="329" r:id="rId22"/>
    <p:sldId id="337" r:id="rId23"/>
    <p:sldId id="338" r:id="rId24"/>
    <p:sldId id="339" r:id="rId25"/>
    <p:sldId id="341" r:id="rId26"/>
    <p:sldId id="276" r:id="rId27"/>
    <p:sldId id="342" r:id="rId28"/>
    <p:sldId id="349" r:id="rId29"/>
    <p:sldId id="344" r:id="rId30"/>
    <p:sldId id="270" r:id="rId31"/>
    <p:sldId id="348" r:id="rId32"/>
    <p:sldId id="347" r:id="rId33"/>
    <p:sldId id="345" r:id="rId34"/>
    <p:sldId id="262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003300"/>
    <a:srgbClr val="FFEDC9"/>
    <a:srgbClr val="996633"/>
    <a:srgbClr val="A50021"/>
    <a:srgbClr val="800000"/>
    <a:srgbClr val="663300"/>
    <a:srgbClr val="FFDB93"/>
    <a:srgbClr val="990033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7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04299-C76A-4CDA-87DA-317FE6A9E402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18DB8-EE18-4DF7-90FC-3CC07A19E4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6623D-3D2B-4A6E-88D3-2BD69CE7FD5D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22582-5560-4496-B9E3-835FAAC7E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20293-425A-418B-9C55-50FDFFA8E5A7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CD47E-38AA-4504-8564-BE8532593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A7DB4-5C88-4E17-AA6F-59B8A32C815B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B147A-F319-4B14-BE6C-52160FB5D7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1CDD0-1B55-4E49-B189-3D209DE8C6A6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FD703-7DC9-4813-AF43-5109DF582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0AECD-CCA6-4CBA-9FBC-C17114FCB205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13BF0-D443-4760-AB04-1B85487323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DBD1F-8A6A-4635-AA3B-24B918167B92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6FE42-2D16-484D-AD3F-2B4A24331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83485-66BF-4351-8528-1394D928498C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668AE-D00E-4B2C-9A57-17BC1983CC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15A30-A47E-4906-901B-BF14DB462264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45182-CE1F-401A-8AF4-39882F490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10E9F-60C7-48EB-8497-B13540A82148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C6F7E-29BD-4688-98C9-26558E522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9D547-E630-46B4-A3B9-377C828A562E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E2EA1-5919-4C72-A8F4-EAF9E182E2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B13A52-C69F-40C9-B301-363539965A95}" type="datetimeFigureOut">
              <a:rPr lang="ru-RU"/>
              <a:pPr>
                <a:defRPr/>
              </a:pPr>
              <a:t>30.01.2014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951394-7300-430A-ACAC-0240B67E33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gif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png"/><Relationship Id="rId7" Type="http://schemas.openxmlformats.org/officeDocument/2006/relationships/image" Target="../media/image91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11" Type="http://schemas.openxmlformats.org/officeDocument/2006/relationships/image" Target="../media/image85.gif"/><Relationship Id="rId5" Type="http://schemas.openxmlformats.org/officeDocument/2006/relationships/image" Target="../media/image89.png"/><Relationship Id="rId10" Type="http://schemas.openxmlformats.org/officeDocument/2006/relationships/image" Target="../media/image94.png"/><Relationship Id="rId4" Type="http://schemas.openxmlformats.org/officeDocument/2006/relationships/image" Target="../media/image88.jpeg"/><Relationship Id="rId9" Type="http://schemas.openxmlformats.org/officeDocument/2006/relationships/image" Target="../media/image9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Relationship Id="rId9" Type="http://schemas.openxmlformats.org/officeDocument/2006/relationships/image" Target="../media/image10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7" Type="http://schemas.openxmlformats.org/officeDocument/2006/relationships/image" Target="../media/image107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91.jpeg"/><Relationship Id="rId4" Type="http://schemas.openxmlformats.org/officeDocument/2006/relationships/image" Target="../media/image10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Relationship Id="rId9" Type="http://schemas.openxmlformats.org/officeDocument/2006/relationships/image" Target="../media/image1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image" Target="../media/image1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9.jpeg"/><Relationship Id="rId4" Type="http://schemas.openxmlformats.org/officeDocument/2006/relationships/image" Target="../media/image1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03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9.png"/><Relationship Id="rId7" Type="http://schemas.openxmlformats.org/officeDocument/2006/relationships/image" Target="../media/image10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86.png"/><Relationship Id="rId10" Type="http://schemas.openxmlformats.org/officeDocument/2006/relationships/image" Target="../media/image85.gif"/><Relationship Id="rId4" Type="http://schemas.openxmlformats.org/officeDocument/2006/relationships/image" Target="../media/image122.jpeg"/><Relationship Id="rId9" Type="http://schemas.openxmlformats.org/officeDocument/2006/relationships/image" Target="../media/image12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howtoinfo.ru/wp-content/uploads/2009/05/sewing_machine_2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img.merlion.ru/items/585253_v01_b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 descr="C:\Users\1\Desktop\для урока карманы\p0806121127.png"/>
          <p:cNvPicPr>
            <a:picLocks noChangeAspect="1" noChangeArrowheads="1"/>
          </p:cNvPicPr>
          <p:nvPr/>
        </p:nvPicPr>
        <p:blipFill>
          <a:blip r:embed="rId2" cstate="print"/>
          <a:srcRect r="1781" b="657"/>
          <a:stretch>
            <a:fillRect/>
          </a:stretch>
        </p:blipFill>
        <p:spPr bwMode="auto">
          <a:xfrm>
            <a:off x="251520" y="4104566"/>
            <a:ext cx="2664296" cy="2276762"/>
          </a:xfrm>
          <a:prstGeom prst="teardrop">
            <a:avLst>
              <a:gd name="adj" fmla="val 96261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316" name="Picture 4" descr="http://www.patterns.ru/images/products/large/m6298_mccall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9FA"/>
              </a:clrFrom>
              <a:clrTo>
                <a:srgbClr val="FBF9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04664"/>
            <a:ext cx="3312368" cy="349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91880" y="2132856"/>
            <a:ext cx="5400600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800000"/>
                </a:solidFill>
              </a:rPr>
              <a:t>ОСОБЕННОСТИ ОБРАБОТКИ </a:t>
            </a:r>
            <a:endParaRPr lang="ru-RU" sz="2800" b="1" i="1" dirty="0" smtClean="0">
              <a:solidFill>
                <a:srgbClr val="8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800" b="1" i="1" dirty="0" smtClean="0">
                <a:solidFill>
                  <a:srgbClr val="800000"/>
                </a:solidFill>
              </a:rPr>
              <a:t>НАКЛАДНЫХ </a:t>
            </a:r>
            <a:r>
              <a:rPr lang="ru-RU" sz="2800" b="1" i="1" dirty="0" smtClean="0">
                <a:solidFill>
                  <a:srgbClr val="800000"/>
                </a:solidFill>
              </a:rPr>
              <a:t>КАРМАНОВ</a:t>
            </a:r>
            <a:endParaRPr lang="ru-RU" sz="2800" b="1" i="1" dirty="0" smtClean="0">
              <a:solidFill>
                <a:srgbClr val="8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1880" y="5445224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Прокопенко Валентина Васильевна – учитель технологии МОУ «СОШ № 4 города Жирновска» Волгоградской области</a:t>
            </a:r>
            <a:endParaRPr lang="ru-RU" dirty="0"/>
          </a:p>
        </p:txBody>
      </p:sp>
      <p:sp>
        <p:nvSpPr>
          <p:cNvPr id="10" name="Сердце 9"/>
          <p:cNvSpPr/>
          <p:nvPr/>
        </p:nvSpPr>
        <p:spPr>
          <a:xfrm>
            <a:off x="2699792" y="3501008"/>
            <a:ext cx="1224136" cy="1080120"/>
          </a:xfrm>
          <a:prstGeom prst="heart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2411413" y="404813"/>
            <a:ext cx="3889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</a:rPr>
              <a:t>МАШИННЫЕ ШВЫ</a:t>
            </a:r>
          </a:p>
        </p:txBody>
      </p:sp>
      <p:sp>
        <p:nvSpPr>
          <p:cNvPr id="5" name="Стрелка вниз 4"/>
          <p:cNvSpPr/>
          <p:nvPr/>
        </p:nvSpPr>
        <p:spPr>
          <a:xfrm rot="2270748">
            <a:off x="2635250" y="1012825"/>
            <a:ext cx="136525" cy="776288"/>
          </a:xfrm>
          <a:prstGeom prst="down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8A5C2E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213225" y="1052513"/>
            <a:ext cx="142875" cy="776287"/>
          </a:xfrm>
          <a:prstGeom prst="down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319447">
            <a:off x="5629275" y="1028700"/>
            <a:ext cx="160338" cy="776288"/>
          </a:xfrm>
          <a:prstGeom prst="down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323850" y="1989138"/>
            <a:ext cx="2663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</a:rPr>
              <a:t>СОДИНИТЕЛЬНЫЕ</a:t>
            </a: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5867400" y="1916113"/>
            <a:ext cx="24495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3300"/>
                </a:solidFill>
              </a:rPr>
              <a:t>КРАЕВЫЕ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32138" y="1949450"/>
            <a:ext cx="24479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ОТДЕЛОЧНЫЕ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71550" y="6165850"/>
            <a:ext cx="1800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взаутюжку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116013" y="45720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вразутюжку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003800" y="4508500"/>
            <a:ext cx="2663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300"/>
                </a:solidFill>
              </a:rPr>
              <a:t>с открытым  срезом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787900" y="6227763"/>
            <a:ext cx="2952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3300"/>
                </a:solidFill>
              </a:rPr>
              <a:t>с закрытым срезом</a:t>
            </a:r>
          </a:p>
        </p:txBody>
      </p:sp>
      <p:sp>
        <p:nvSpPr>
          <p:cNvPr id="22540" name="TextBox 14"/>
          <p:cNvSpPr txBox="1">
            <a:spLocks noChangeArrowheads="1"/>
          </p:cNvSpPr>
          <p:nvPr/>
        </p:nvSpPr>
        <p:spPr bwMode="auto">
          <a:xfrm>
            <a:off x="0" y="2997200"/>
            <a:ext cx="2124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</a:rPr>
              <a:t>Стачные</a:t>
            </a:r>
          </a:p>
        </p:txBody>
      </p:sp>
      <p:sp>
        <p:nvSpPr>
          <p:cNvPr id="22541" name="TextBox 15"/>
          <p:cNvSpPr txBox="1">
            <a:spLocks noChangeArrowheads="1"/>
          </p:cNvSpPr>
          <p:nvPr/>
        </p:nvSpPr>
        <p:spPr bwMode="auto">
          <a:xfrm>
            <a:off x="6300788" y="2884488"/>
            <a:ext cx="237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3300"/>
                </a:solidFill>
              </a:rPr>
              <a:t>Вподгибку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042988" y="2349500"/>
            <a:ext cx="504825" cy="6477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11188" y="6381750"/>
            <a:ext cx="504825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7596188" y="4724400"/>
            <a:ext cx="576262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22534" idx="2"/>
          </p:cNvCxnSpPr>
          <p:nvPr/>
        </p:nvCxnSpPr>
        <p:spPr>
          <a:xfrm>
            <a:off x="7092950" y="2316163"/>
            <a:ext cx="358775" cy="536575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11188" y="3500438"/>
            <a:ext cx="0" cy="288131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11188" y="4797425"/>
            <a:ext cx="504825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172450" y="3284538"/>
            <a:ext cx="0" cy="3168650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flipH="1">
            <a:off x="7596188" y="6453188"/>
            <a:ext cx="576262" cy="0"/>
          </a:xfrm>
          <a:prstGeom prst="straightConnector1">
            <a:avLst/>
          </a:prstGeom>
          <a:ln w="3810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50" name="Picture 3" descr="C:\Users\1\Desktop\для урока карманы\scrn_big_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1EBEF"/>
              </a:clrFrom>
              <a:clrTo>
                <a:srgbClr val="F1EBEF">
                  <a:alpha val="0"/>
                </a:srgbClr>
              </a:clrTo>
            </a:clrChange>
          </a:blip>
          <a:srcRect l="69048" t="46259" r="18495" b="34071"/>
          <a:stretch>
            <a:fillRect/>
          </a:stretch>
        </p:blipFill>
        <p:spPr bwMode="auto">
          <a:xfrm>
            <a:off x="5940425" y="3508375"/>
            <a:ext cx="835025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1" name="Picture 3" descr="C:\Users\1\Desktop\для урока карманы\scrn_big_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 l="31100" t="19571" r="53545" b="60143"/>
          <a:stretch>
            <a:fillRect/>
          </a:stretch>
        </p:blipFill>
        <p:spPr bwMode="auto">
          <a:xfrm>
            <a:off x="1258888" y="3573463"/>
            <a:ext cx="10096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2" name="Picture 3" descr="C:\Users\1\Desktop\для урока карманы\scrn_big_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EBEF"/>
              </a:clrFrom>
              <a:clrTo>
                <a:srgbClr val="F6EBEF">
                  <a:alpha val="0"/>
                </a:srgbClr>
              </a:clrTo>
            </a:clrChange>
          </a:blip>
          <a:srcRect l="82364" t="46873" r="3891" b="34071"/>
          <a:stretch>
            <a:fillRect/>
          </a:stretch>
        </p:blipFill>
        <p:spPr bwMode="auto">
          <a:xfrm>
            <a:off x="6156325" y="5370513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5300663"/>
            <a:ext cx="10810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6" descr="C:\Users\1\Desktop\для урока карманы\scrn_big_1.jpg"/>
          <p:cNvPicPr>
            <a:picLocks noChangeAspect="1" noChangeArrowheads="1"/>
          </p:cNvPicPr>
          <p:nvPr/>
        </p:nvPicPr>
        <p:blipFill>
          <a:blip r:embed="rId6" cstate="email">
            <a:lum contrast="20000"/>
          </a:blip>
          <a:srcRect l="47413" t="43077" r="32281" b="27862"/>
          <a:stretch>
            <a:fillRect/>
          </a:stretch>
        </p:blipFill>
        <p:spPr bwMode="auto">
          <a:xfrm>
            <a:off x="3779912" y="2636912"/>
            <a:ext cx="1080120" cy="1080120"/>
          </a:xfrm>
          <a:prstGeom prst="ellipse">
            <a:avLst/>
          </a:prstGeom>
          <a:solidFill>
            <a:srgbClr val="FFFFFF">
              <a:shade val="85000"/>
            </a:srgbClr>
          </a:solidFill>
          <a:ln w="34925" cap="sq">
            <a:solidFill>
              <a:srgbClr val="8A5C2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http://lib.podelise.ru/tw_files2/urls_1/5/d-4878/4878_html_4aa11eec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536"/>
          <a:stretch>
            <a:fillRect/>
          </a:stretch>
        </p:blipFill>
        <p:spPr bwMode="auto">
          <a:xfrm>
            <a:off x="4211638" y="1412875"/>
            <a:ext cx="1582737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4" descr="http://lib.podelise.ru/tw_files2/urls_1/5/d-4878/4878_html_4aa11eec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7068"/>
          <a:stretch>
            <a:fillRect/>
          </a:stretch>
        </p:blipFill>
        <p:spPr bwMode="auto">
          <a:xfrm>
            <a:off x="2987675" y="1412875"/>
            <a:ext cx="1439863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flipH="1">
            <a:off x="4356100" y="1700213"/>
            <a:ext cx="1152525" cy="576262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TextBox 10"/>
          <p:cNvSpPr txBox="1">
            <a:spLocks noChangeArrowheads="1"/>
          </p:cNvSpPr>
          <p:nvPr/>
        </p:nvSpPr>
        <p:spPr bwMode="auto">
          <a:xfrm>
            <a:off x="2484438" y="549275"/>
            <a:ext cx="38877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</a:rPr>
              <a:t>МАШИННЫЕ ШВЫ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5435600" y="3789363"/>
            <a:ext cx="1152525" cy="503237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591" name="Picture 7" descr="C:\Users\1\Desktop\для урока карманы\01.jp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14000"/>
          </a:blip>
          <a:srcRect/>
          <a:stretch>
            <a:fillRect/>
          </a:stretch>
        </p:blipFill>
        <p:spPr bwMode="auto">
          <a:xfrm>
            <a:off x="683568" y="1412776"/>
            <a:ext cx="1944216" cy="1166530"/>
          </a:xfrm>
          <a:prstGeom prst="roundRect">
            <a:avLst/>
          </a:prstGeom>
          <a:noFill/>
          <a:ln w="28575">
            <a:solidFill>
              <a:srgbClr val="8A5C2E"/>
            </a:solidFill>
          </a:ln>
        </p:spPr>
      </p:pic>
      <p:pic>
        <p:nvPicPr>
          <p:cNvPr id="67592" name="Picture 8" descr="C:\Users\1\Desktop\для урока карманы\02.jp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16000"/>
          </a:blip>
          <a:srcRect/>
          <a:stretch>
            <a:fillRect/>
          </a:stretch>
        </p:blipFill>
        <p:spPr bwMode="auto">
          <a:xfrm>
            <a:off x="755576" y="4797152"/>
            <a:ext cx="1944216" cy="1166530"/>
          </a:xfrm>
          <a:prstGeom prst="roundRect">
            <a:avLst/>
          </a:prstGeom>
          <a:noFill/>
          <a:ln w="28575">
            <a:solidFill>
              <a:srgbClr val="8A5C2E"/>
            </a:solidFill>
          </a:ln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072063" y="1341438"/>
            <a:ext cx="31723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Верхний срез нагрудника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867400" y="3457575"/>
            <a:ext cx="22329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Боковые срезы </a:t>
            </a:r>
          </a:p>
        </p:txBody>
      </p:sp>
      <p:pic>
        <p:nvPicPr>
          <p:cNvPr id="59396" name="Picture 4" descr="http://www.portniha.by/images/statji/r%208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92147" y="4437112"/>
            <a:ext cx="2875045" cy="2156284"/>
          </a:xfrm>
          <a:prstGeom prst="round2DiagRect">
            <a:avLst/>
          </a:prstGeom>
          <a:noFill/>
          <a:ln w="28575">
            <a:solidFill>
              <a:srgbClr val="8A5C2E"/>
            </a:solidFill>
          </a:ln>
        </p:spPr>
      </p:pic>
      <p:sp>
        <p:nvSpPr>
          <p:cNvPr id="14" name="Восьмиугольник 13"/>
          <p:cNvSpPr/>
          <p:nvPr/>
        </p:nvSpPr>
        <p:spPr>
          <a:xfrm>
            <a:off x="611188" y="2997200"/>
            <a:ext cx="2016125" cy="1368425"/>
          </a:xfrm>
          <a:prstGeom prst="octagon">
            <a:avLst/>
          </a:prstGeom>
          <a:solidFill>
            <a:srgbClr val="F2E5AC"/>
          </a:solidFill>
          <a:ln w="28575">
            <a:solidFill>
              <a:srgbClr val="8A5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Краевые швы вподгибку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1560" y="1052736"/>
            <a:ext cx="20875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С открытым срезом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83568" y="6093296"/>
            <a:ext cx="2087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/>
              <a:t>С закрытым срезом</a:t>
            </a:r>
          </a:p>
        </p:txBody>
      </p:sp>
      <p:sp>
        <p:nvSpPr>
          <p:cNvPr id="18" name="Равнобедренный треугольник 17"/>
          <p:cNvSpPr/>
          <p:nvPr/>
        </p:nvSpPr>
        <p:spPr>
          <a:xfrm>
            <a:off x="1042988" y="2852738"/>
            <a:ext cx="1152525" cy="144462"/>
          </a:xfrm>
          <a:prstGeom prst="triangle">
            <a:avLst/>
          </a:prstGeom>
          <a:solidFill>
            <a:srgbClr val="8A5C2E"/>
          </a:solidFill>
          <a:ln>
            <a:solidFill>
              <a:srgbClr val="8A5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flipV="1">
            <a:off x="1042988" y="4365625"/>
            <a:ext cx="1152525" cy="134938"/>
          </a:xfrm>
          <a:prstGeom prst="triangle">
            <a:avLst/>
          </a:prstGeom>
          <a:solidFill>
            <a:srgbClr val="8A5C2E"/>
          </a:solidFill>
          <a:ln>
            <a:solidFill>
              <a:srgbClr val="8A5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4" name="Прямая со стрелкой 23"/>
          <p:cNvCxnSpPr/>
          <p:nvPr/>
        </p:nvCxnSpPr>
        <p:spPr>
          <a:xfrm flipV="1">
            <a:off x="4284663" y="4868863"/>
            <a:ext cx="0" cy="863600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563938" y="5697538"/>
            <a:ext cx="1800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Нижний срез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3276600" y="3789363"/>
            <a:ext cx="3311525" cy="360362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15" grpId="0"/>
      <p:bldP spid="1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8"/>
          <p:cNvSpPr txBox="1">
            <a:spLocks noChangeArrowheads="1"/>
          </p:cNvSpPr>
          <p:nvPr/>
        </p:nvSpPr>
        <p:spPr bwMode="auto">
          <a:xfrm>
            <a:off x="1835150" y="404813"/>
            <a:ext cx="55451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</a:rPr>
              <a:t>ЭПОХА ПЕРВАЯ. ЗОЛОТОЙ ВЕК.</a:t>
            </a:r>
          </a:p>
          <a:p>
            <a:pPr algn="ctr"/>
            <a:r>
              <a:rPr lang="ru-RU" sz="2400" b="1">
                <a:solidFill>
                  <a:srgbClr val="800000"/>
                </a:solidFill>
              </a:rPr>
              <a:t>БЕСКАРМАННАЯ</a:t>
            </a:r>
          </a:p>
        </p:txBody>
      </p:sp>
      <p:pic>
        <p:nvPicPr>
          <p:cNvPr id="87048" name="Picture 8" descr="http://admw.ru/books/Pervobytnye-lyudi--Byt--religiya--kultura/i_0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1412776"/>
            <a:ext cx="7605378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A5C2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://dic.academic.ru/pictures/brokgauz_efron/b31_418-1.jpg"/>
          <p:cNvPicPr>
            <a:picLocks noChangeAspect="1" noChangeArrowheads="1"/>
          </p:cNvPicPr>
          <p:nvPr/>
        </p:nvPicPr>
        <p:blipFill>
          <a:blip r:embed="rId2" cstate="email"/>
          <a:srcRect l="2550" t="5263" r="50280" b="57895"/>
          <a:stretch>
            <a:fillRect/>
          </a:stretch>
        </p:blipFill>
        <p:spPr bwMode="auto">
          <a:xfrm>
            <a:off x="971600" y="1484784"/>
            <a:ext cx="3600400" cy="2043471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8A5C2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5616" y="4077072"/>
            <a:ext cx="1169090" cy="2020558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8A5C2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7046" name="Picture 6" descr="http://www.spletnik.ru/img/2011/09/arina/20110902-poc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824" y="4077072"/>
            <a:ext cx="1660598" cy="2092028"/>
          </a:xfrm>
          <a:prstGeom prst="round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8A5C2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604" name="TextBox 11"/>
          <p:cNvSpPr txBox="1">
            <a:spLocks noChangeArrowheads="1"/>
          </p:cNvSpPr>
          <p:nvPr/>
        </p:nvSpPr>
        <p:spPr bwMode="auto">
          <a:xfrm>
            <a:off x="1835150" y="404813"/>
            <a:ext cx="6553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</a:rPr>
              <a:t>ЭПОХА ВТОРАЯ. СЕРЕБРЯНЫЙ ВЕК.</a:t>
            </a:r>
          </a:p>
          <a:p>
            <a:pPr algn="ctr"/>
            <a:r>
              <a:rPr lang="ru-RU" sz="2400" b="1">
                <a:solidFill>
                  <a:srgbClr val="800000"/>
                </a:solidFill>
              </a:rPr>
              <a:t>МЕШКОВАЯ</a:t>
            </a:r>
          </a:p>
        </p:txBody>
      </p:sp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 r="-381" b="5612"/>
          <a:stretch>
            <a:fillRect/>
          </a:stretch>
        </p:blipFill>
        <p:spPr bwMode="auto">
          <a:xfrm>
            <a:off x="5580112" y="2564904"/>
            <a:ext cx="2525713" cy="3744912"/>
          </a:xfrm>
          <a:prstGeom prst="rect">
            <a:avLst/>
          </a:prstGeom>
          <a:noFill/>
          <a:ln w="28575">
            <a:solidFill>
              <a:srgbClr val="B97B3D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11"/>
          <p:cNvSpPr txBox="1">
            <a:spLocks noChangeArrowheads="1"/>
          </p:cNvSpPr>
          <p:nvPr/>
        </p:nvSpPr>
        <p:spPr bwMode="auto">
          <a:xfrm>
            <a:off x="1835150" y="404813"/>
            <a:ext cx="65532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800000"/>
                </a:solidFill>
              </a:rPr>
              <a:t>ЭПОХА ТРЕТЬЯ. МЕДНЫЙ ВЕК.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МАЛОКАРМАННАЯ</a:t>
            </a:r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9" name="Picture 2" descr="http://www.spletnik.ru/img/2011/09/arina/20110902-pocket17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626" y="1484784"/>
            <a:ext cx="3265286" cy="4851284"/>
          </a:xfrm>
          <a:prstGeom prst="roundRect">
            <a:avLst/>
          </a:prstGeom>
          <a:noFill/>
          <a:ln>
            <a:solidFill>
              <a:srgbClr val="8A5C2E"/>
            </a:solidFill>
          </a:ln>
        </p:spPr>
      </p:pic>
      <p:pic>
        <p:nvPicPr>
          <p:cNvPr id="13" name="Picture 2" descr="http://images.nypl.org/index.php?id=810651&amp;t=w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4262" t="1800" r="4096" b="9985"/>
          <a:stretch>
            <a:fillRect/>
          </a:stretch>
        </p:blipFill>
        <p:spPr bwMode="auto">
          <a:xfrm>
            <a:off x="4283968" y="1484784"/>
            <a:ext cx="4233777" cy="4824536"/>
          </a:xfrm>
          <a:prstGeom prst="roundRect">
            <a:avLst/>
          </a:prstGeom>
          <a:noFill/>
          <a:ln>
            <a:solidFill>
              <a:srgbClr val="8A5C2E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11"/>
          <p:cNvSpPr txBox="1">
            <a:spLocks noChangeArrowheads="1"/>
          </p:cNvSpPr>
          <p:nvPr/>
        </p:nvSpPr>
        <p:spPr bwMode="auto">
          <a:xfrm>
            <a:off x="2195513" y="333375"/>
            <a:ext cx="655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</a:rPr>
              <a:t>ЭПОХА ЧЕТВЕРТАЯ. ЖЕЛЕЗНЫЙ ВЕК.</a:t>
            </a:r>
          </a:p>
          <a:p>
            <a:pPr algn="ctr"/>
            <a:r>
              <a:rPr lang="ru-RU" sz="2400" b="1">
                <a:solidFill>
                  <a:srgbClr val="800000"/>
                </a:solidFill>
              </a:rPr>
              <a:t>МНОГОКАРМАННАЯ</a:t>
            </a:r>
          </a:p>
        </p:txBody>
      </p:sp>
      <p:pic>
        <p:nvPicPr>
          <p:cNvPr id="8" name="Picture 3" descr="C:\Users\1\Desktop\для урока карманы\81267914_portge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260648"/>
            <a:ext cx="2088232" cy="2703100"/>
          </a:xfrm>
          <a:prstGeom prst="ellipse">
            <a:avLst/>
          </a:prstGeom>
          <a:noFill/>
          <a:ln w="38100">
            <a:solidFill>
              <a:srgbClr val="8A5C2E"/>
            </a:solidFill>
          </a:ln>
        </p:spPr>
      </p:pic>
      <p:pic>
        <p:nvPicPr>
          <p:cNvPr id="10" name="Picture 2" descr="C:\Users\1\Desktop\для урока карманы\0_5639_91f92971_XL.jpg"/>
          <p:cNvPicPr>
            <a:picLocks noChangeAspect="1" noChangeArrowheads="1"/>
          </p:cNvPicPr>
          <p:nvPr/>
        </p:nvPicPr>
        <p:blipFill>
          <a:blip r:embed="rId3" cstate="email">
            <a:lum contrast="20000"/>
          </a:blip>
          <a:srcRect l="8277" t="7460" r="4812" b="11967"/>
          <a:stretch>
            <a:fillRect/>
          </a:stretch>
        </p:blipFill>
        <p:spPr bwMode="auto">
          <a:xfrm>
            <a:off x="2411760" y="1628800"/>
            <a:ext cx="3024336" cy="3888432"/>
          </a:xfrm>
          <a:prstGeom prst="roundRect">
            <a:avLst/>
          </a:prstGeom>
          <a:noFill/>
          <a:ln>
            <a:solidFill>
              <a:srgbClr val="8A5C2E"/>
            </a:solidFill>
          </a:ln>
        </p:spPr>
      </p:pic>
      <p:pic>
        <p:nvPicPr>
          <p:cNvPr id="13" name="Picture 4" descr="&amp;Ocy;&amp;dcy;&amp;iecy;&amp;zhcy;&amp;dcy;&amp;acy; &amp;ecy;&amp;pcy;&amp;ocy;&amp;khcy;&amp;icy; &amp;Lcy;&amp;yucy;&amp;dcy;&amp;ocy;&amp;vcy;&amp;icy;&amp;kcy;&amp;acy; XIV"/>
          <p:cNvPicPr>
            <a:picLocks noChangeAspect="1" noChangeArrowheads="1"/>
          </p:cNvPicPr>
          <p:nvPr/>
        </p:nvPicPr>
        <p:blipFill>
          <a:blip r:embed="rId4" cstate="email"/>
          <a:srcRect l="4320" t="6545" r="2801" b="1820"/>
          <a:stretch>
            <a:fillRect/>
          </a:stretch>
        </p:blipFill>
        <p:spPr bwMode="auto">
          <a:xfrm>
            <a:off x="5652120" y="2564904"/>
            <a:ext cx="3096344" cy="4032448"/>
          </a:xfrm>
          <a:prstGeom prst="roundRect">
            <a:avLst/>
          </a:prstGeom>
          <a:noFill/>
          <a:ln>
            <a:solidFill>
              <a:srgbClr val="8A5C2E"/>
            </a:solidFill>
          </a:ln>
        </p:spPr>
      </p:pic>
      <p:pic>
        <p:nvPicPr>
          <p:cNvPr id="27653" name="Picture 6" descr="http://www.nasledie-rus.ru/img/720000/72031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2997200"/>
            <a:ext cx="1873250" cy="36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dic.academic.ru/pictures/brokgauz_efron/b31_418-1.jpg"/>
          <p:cNvPicPr>
            <a:picLocks noChangeAspect="1" noChangeArrowheads="1"/>
          </p:cNvPicPr>
          <p:nvPr/>
        </p:nvPicPr>
        <p:blipFill>
          <a:blip r:embed="rId2" cstate="email"/>
          <a:srcRect l="50995" t="52632" r="1835" b="12281"/>
          <a:stretch>
            <a:fillRect/>
          </a:stretch>
        </p:blipFill>
        <p:spPr bwMode="auto">
          <a:xfrm>
            <a:off x="467544" y="476672"/>
            <a:ext cx="3816424" cy="206293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A5C2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http://top-antropos.com/images/1/18/%D0%A4%D1%80%D0%B0%D0%BD%D1%86%D1%83%D0%B7%D1%81%D0%BA%D0%B8%D0%B5%20%D0%BA%D0%BE%D1%81%D1%82%D1%8E%D0%BC%D1%8B%20%D0%BF%D0%B5%D1%80%D0%B2%D0%BE%D0%B9%20%D1%87%D0%B5%D1%82%D0%B2%D0%B5%D1%80%D1%82%D0%B8%2018%20%D0%B2%D0%B5%D0%BA%D0%B0.jpg"/>
          <p:cNvPicPr>
            <a:picLocks noChangeAspect="1" noChangeArrowheads="1"/>
          </p:cNvPicPr>
          <p:nvPr/>
        </p:nvPicPr>
        <p:blipFill>
          <a:blip r:embed="rId3" cstate="email">
            <a:duotone>
              <a:prstClr val="black"/>
              <a:schemeClr val="accent6">
                <a:tint val="45000"/>
                <a:satMod val="400000"/>
              </a:schemeClr>
            </a:duotone>
            <a:lum bright="12000"/>
          </a:blip>
          <a:srcRect/>
          <a:stretch>
            <a:fillRect/>
          </a:stretch>
        </p:blipFill>
        <p:spPr bwMode="auto">
          <a:xfrm>
            <a:off x="5983911" y="2852936"/>
            <a:ext cx="2985919" cy="3744416"/>
          </a:xfrm>
          <a:prstGeom prst="round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A5C2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4" descr="http://images.nypl.org/index.php?id=827944&amp;t=w"/>
          <p:cNvPicPr>
            <a:picLocks noChangeAspect="1" noChangeArrowheads="1"/>
          </p:cNvPicPr>
          <p:nvPr/>
        </p:nvPicPr>
        <p:blipFill>
          <a:blip r:embed="rId4" cstate="email"/>
          <a:srcRect r="-1548" b="8882"/>
          <a:stretch>
            <a:fillRect/>
          </a:stretch>
        </p:blipFill>
        <p:spPr bwMode="auto">
          <a:xfrm>
            <a:off x="3182512" y="2852936"/>
            <a:ext cx="2473608" cy="3816424"/>
          </a:xfrm>
          <a:prstGeom prst="round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A5C2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251520" y="3429000"/>
            <a:ext cx="2711574" cy="2773671"/>
          </a:xfrm>
          <a:prstGeom prst="round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A5C2E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677" name="TextBox 16"/>
          <p:cNvSpPr txBox="1">
            <a:spLocks noChangeArrowheads="1"/>
          </p:cNvSpPr>
          <p:nvPr/>
        </p:nvSpPr>
        <p:spPr bwMode="auto">
          <a:xfrm>
            <a:off x="4716463" y="620713"/>
            <a:ext cx="41036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</a:rPr>
              <a:t>НОВАЯ ЖИЗНЬ КАРМАНОВ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http://parisgid.ru/wp-content/uploads/2013/01/CocoChane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flipH="1">
            <a:off x="251520" y="188640"/>
            <a:ext cx="2448272" cy="3203315"/>
          </a:xfrm>
          <a:prstGeom prst="round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A5C2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6" descr="db6d7fc4eaf8439441bb947f1613943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1772816"/>
            <a:ext cx="2880320" cy="4328648"/>
          </a:xfrm>
          <a:prstGeom prst="round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A5C2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699" name="Прямоугольник 8"/>
          <p:cNvSpPr>
            <a:spLocks noChangeArrowheads="1"/>
          </p:cNvSpPr>
          <p:nvPr/>
        </p:nvSpPr>
        <p:spPr bwMode="auto">
          <a:xfrm>
            <a:off x="468313" y="3500438"/>
            <a:ext cx="1943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800000"/>
                </a:solidFill>
              </a:rPr>
              <a:t>Коко Шанель</a:t>
            </a:r>
          </a:p>
        </p:txBody>
      </p:sp>
      <p:pic>
        <p:nvPicPr>
          <p:cNvPr id="88066" name="Picture 2" descr="http://www.catalogi24.ru/uploads/posts/2013-02/1361891617_253441_1363_1758_0_0_2326_300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1112" y="2636912"/>
            <a:ext cx="3011256" cy="3888432"/>
          </a:xfrm>
          <a:prstGeom prst="round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A5C2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9701" name="TextBox 11"/>
          <p:cNvSpPr txBox="1">
            <a:spLocks noChangeArrowheads="1"/>
          </p:cNvSpPr>
          <p:nvPr/>
        </p:nvSpPr>
        <p:spPr bwMode="auto">
          <a:xfrm>
            <a:off x="4211638" y="404813"/>
            <a:ext cx="41052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</a:rPr>
              <a:t>НОВАЯ ЖИЗНЬ КАРМАНОВ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adia_tse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03086"/>
            <a:ext cx="3194174" cy="2395630"/>
          </a:xfrm>
          <a:prstGeom prst="rect">
            <a:avLst/>
          </a:prstGeom>
          <a:noFill/>
          <a:ln>
            <a:solidFill>
              <a:srgbClr val="996633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99592" y="332656"/>
            <a:ext cx="7344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С появлением кармана возникли </a:t>
            </a:r>
            <a:br>
              <a:rPr lang="ru-RU" sz="24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народные пословицы и поговорки.</a:t>
            </a:r>
            <a:r>
              <a:rPr lang="ru-RU" sz="2400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rgbClr val="99003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412776"/>
            <a:ext cx="80648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 </a:t>
            </a:r>
            <a:r>
              <a:rPr lang="ru-RU" sz="2400" dirty="0" smtClean="0"/>
              <a:t>«Не надейся Роман на чужой карман»;</a:t>
            </a:r>
          </a:p>
          <a:p>
            <a:endParaRPr lang="ru-RU" sz="8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«Из чужого кармана платить легко»;</a:t>
            </a:r>
          </a:p>
          <a:p>
            <a:endParaRPr lang="ru-RU" sz="8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«За словом в карман не лезет»;</a:t>
            </a:r>
          </a:p>
          <a:p>
            <a:endParaRPr lang="ru-RU" sz="8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«У Варвары все в кармане»;</a:t>
            </a:r>
          </a:p>
          <a:p>
            <a:endParaRPr lang="ru-RU" sz="8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 «Считай деньги в своем кармане».</a:t>
            </a:r>
          </a:p>
        </p:txBody>
      </p:sp>
      <p:pic>
        <p:nvPicPr>
          <p:cNvPr id="17410" name="Picture 2" descr="http://mediasubs.ru/group/uploads/um/umnyij-otdyih-lyubimyie-pritchi-i-aforizmyi/image2/00ZjE4LW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27613"/>
            <a:ext cx="3600400" cy="2396516"/>
          </a:xfrm>
          <a:prstGeom prst="rect">
            <a:avLst/>
          </a:prstGeom>
          <a:noFill/>
          <a:ln>
            <a:solidFill>
              <a:srgbClr val="996633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kostum4you.ru/wp-content/uploads/2011/05/stil-safari2-6.jpg"/>
          <p:cNvPicPr>
            <a:picLocks noChangeAspect="1" noChangeArrowheads="1"/>
          </p:cNvPicPr>
          <p:nvPr/>
        </p:nvPicPr>
        <p:blipFill>
          <a:blip r:embed="rId2" cstate="email"/>
          <a:srcRect l="1350" t="1862" r="1451" b="8760"/>
          <a:stretch>
            <a:fillRect/>
          </a:stretch>
        </p:blipFill>
        <p:spPr bwMode="auto">
          <a:xfrm>
            <a:off x="827584" y="260648"/>
            <a:ext cx="3816424" cy="2544283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A5C2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0" name="Picture 6" descr="http://moda-show.ru/wp-content/uploads/2013/02/shorty-2013-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3429000"/>
            <a:ext cx="4224469" cy="3168352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A5C2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632" name="Picture 8" descr="http://www.adensya.ru/ui/10211858/image/maison-martin-margiela-vl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264" y="3429000"/>
            <a:ext cx="1632181" cy="2448272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A5C2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130" name="Picture 2" descr="http://static2.insales.ru/images/products/1/6062/4790190/1.jpg"/>
          <p:cNvPicPr>
            <a:picLocks noChangeAspect="1" noChangeArrowheads="1"/>
          </p:cNvPicPr>
          <p:nvPr/>
        </p:nvPicPr>
        <p:blipFill>
          <a:blip r:embed="rId5" cstate="email"/>
          <a:srcRect r="2388" b="28070"/>
          <a:stretch>
            <a:fillRect/>
          </a:stretch>
        </p:blipFill>
        <p:spPr bwMode="auto">
          <a:xfrm>
            <a:off x="5940152" y="260648"/>
            <a:ext cx="2179560" cy="2415187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A5C2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0725" name="TextBox 10"/>
          <p:cNvSpPr txBox="1">
            <a:spLocks noChangeArrowheads="1"/>
          </p:cNvSpPr>
          <p:nvPr/>
        </p:nvSpPr>
        <p:spPr bwMode="auto">
          <a:xfrm>
            <a:off x="2916238" y="2852738"/>
            <a:ext cx="4464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</a:rPr>
              <a:t>ТАКИЕ РАЗНЫЕ КАРМАНЫ</a:t>
            </a:r>
          </a:p>
        </p:txBody>
      </p:sp>
      <p:pic>
        <p:nvPicPr>
          <p:cNvPr id="12" name="Picture 1" descr="G:\для урока карманы\3_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0032" y="4221088"/>
            <a:ext cx="1911286" cy="223224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B97B3D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D:\My Documents\Мои рисунки\шитье2.jpg"/>
          <p:cNvPicPr>
            <a:picLocks noChangeAspect="1" noChangeArrowheads="1"/>
          </p:cNvPicPr>
          <p:nvPr/>
        </p:nvPicPr>
        <p:blipFill>
          <a:blip r:embed="rId2" cstate="print"/>
          <a:srcRect l="2740" r="7016"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4427538" y="188913"/>
            <a:ext cx="4537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Мастерская приветливо встречает</a:t>
            </a:r>
          </a:p>
          <a:p>
            <a:pPr eaLnBrk="0" hangingPunct="0"/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Вас на новый свой урок ! </a:t>
            </a:r>
            <a:r>
              <a:rPr lang="ru-RU" sz="200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3794" name="Picture 2" descr="http://detsad2682.ru/wp-content/uploads/2012/12/%D1%81%D0%BE%D0%BB%D0%BD%D1%8B%D1%88%D0%BA%D0%BE-300x2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2736304" cy="26086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9"/>
          <p:cNvSpPr txBox="1">
            <a:spLocks noChangeArrowheads="1"/>
          </p:cNvSpPr>
          <p:nvPr/>
        </p:nvSpPr>
        <p:spPr bwMode="auto">
          <a:xfrm>
            <a:off x="539552" y="476672"/>
            <a:ext cx="8208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800000"/>
                </a:solidFill>
              </a:rPr>
              <a:t>ВИДЫ КАРМАНОВ 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ПО МЕСТУ </a:t>
            </a:r>
            <a:r>
              <a:rPr lang="ru-RU" sz="2400" b="1" dirty="0">
                <a:solidFill>
                  <a:srgbClr val="800000"/>
                </a:solidFill>
              </a:rPr>
              <a:t>РАСПОЛОЖЕНИЯ </a:t>
            </a:r>
            <a:r>
              <a:rPr lang="ru-RU" sz="2400" b="1" dirty="0" smtClean="0">
                <a:solidFill>
                  <a:srgbClr val="800000"/>
                </a:solidFill>
              </a:rPr>
              <a:t>НА </a:t>
            </a:r>
            <a:r>
              <a:rPr lang="ru-RU" sz="2400" b="1" dirty="0">
                <a:solidFill>
                  <a:srgbClr val="800000"/>
                </a:solidFill>
              </a:rPr>
              <a:t>ДЕТАЛЯХ ОДЕЖДЫ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925" y="1660525"/>
            <a:ext cx="23050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НАКЛАДНЫЕ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95513" y="2349500"/>
            <a:ext cx="24844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ПРОРЕЗНЫЕ</a:t>
            </a:r>
          </a:p>
        </p:txBody>
      </p:sp>
      <p:sp>
        <p:nvSpPr>
          <p:cNvPr id="31748" name="TextBox 16"/>
          <p:cNvSpPr txBox="1">
            <a:spLocks noChangeArrowheads="1"/>
          </p:cNvSpPr>
          <p:nvPr/>
        </p:nvSpPr>
        <p:spPr bwMode="auto">
          <a:xfrm>
            <a:off x="4787900" y="2852738"/>
            <a:ext cx="17287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3300"/>
                </a:solidFill>
              </a:rPr>
              <a:t>В ШВАХ</a:t>
            </a: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2522" y="2082027"/>
            <a:ext cx="1923214" cy="2715125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6032" name="Picture 16" descr="http://katushenka.ru/wp-content/uploads/2011/03/razmetka_karmana_na_plate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2780928"/>
            <a:ext cx="2091841" cy="2448272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284984"/>
            <a:ext cx="2133883" cy="2592288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33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" name="TextBox 35"/>
          <p:cNvSpPr txBox="1"/>
          <p:nvPr/>
        </p:nvSpPr>
        <p:spPr>
          <a:xfrm>
            <a:off x="6623050" y="3141663"/>
            <a:ext cx="23415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ВНУТРЕННИЕ</a:t>
            </a:r>
          </a:p>
        </p:txBody>
      </p:sp>
      <p:pic>
        <p:nvPicPr>
          <p:cNvPr id="86038" name="Picture 22" descr="http://kos-tum.ru/file/222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900139" y="3573016"/>
            <a:ext cx="1945927" cy="2917067"/>
          </a:xfrm>
          <a:prstGeom prst="round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A5C2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http://www.teks-plus.ru/components/com_virtuemart/shop_image/product/_________________4dfa5b67968aa.jpg"/>
          <p:cNvPicPr>
            <a:picLocks noChangeAspect="1" noChangeArrowheads="1"/>
          </p:cNvPicPr>
          <p:nvPr/>
        </p:nvPicPr>
        <p:blipFill>
          <a:blip r:embed="rId2" cstate="email"/>
          <a:srcRect l="18255" t="4046" r="14812" b="13014"/>
          <a:stretch>
            <a:fillRect/>
          </a:stretch>
        </p:blipFill>
        <p:spPr bwMode="auto">
          <a:xfrm>
            <a:off x="3635896" y="260648"/>
            <a:ext cx="158417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A5C2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4" descr="http://kurtki1.com/uploads/posts/2010-11/1289220479_brown-volcom.jpg"/>
          <p:cNvPicPr>
            <a:picLocks noChangeAspect="1" noChangeArrowheads="1"/>
          </p:cNvPicPr>
          <p:nvPr/>
        </p:nvPicPr>
        <p:blipFill>
          <a:blip r:embed="rId3" cstate="email"/>
          <a:srcRect l="15750" t="1350" r="14951" b="9551"/>
          <a:stretch>
            <a:fillRect/>
          </a:stretch>
        </p:blipFill>
        <p:spPr bwMode="auto">
          <a:xfrm>
            <a:off x="6588224" y="332656"/>
            <a:ext cx="187220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A5C2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5010" name="Picture 18" descr="http://kompkroy.ru/wp-content/uploads/2013/01/vykroika-yubki-s-karmanami-model.jpg"/>
          <p:cNvPicPr>
            <a:picLocks noChangeAspect="1" noChangeArrowheads="1"/>
          </p:cNvPicPr>
          <p:nvPr/>
        </p:nvPicPr>
        <p:blipFill>
          <a:blip r:embed="rId4" cstate="email"/>
          <a:srcRect l="8748" r="18240" b="20924"/>
          <a:stretch>
            <a:fillRect/>
          </a:stretch>
        </p:blipFill>
        <p:spPr bwMode="auto">
          <a:xfrm>
            <a:off x="6812249" y="3861048"/>
            <a:ext cx="2080231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A5C2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5012" name="Picture 20" descr="http://www.quelle.ru/default/produkt-images/_w355_h302_t1/r/u/mmdb/3/9/9/5964644_mmdb.jpg"/>
          <p:cNvPicPr>
            <a:picLocks noChangeAspect="1" noChangeArrowheads="1"/>
          </p:cNvPicPr>
          <p:nvPr/>
        </p:nvPicPr>
        <p:blipFill>
          <a:blip r:embed="rId5" cstate="email"/>
          <a:srcRect l="23425" r="21207" b="4876"/>
          <a:stretch>
            <a:fillRect/>
          </a:stretch>
        </p:blipFill>
        <p:spPr bwMode="auto">
          <a:xfrm>
            <a:off x="2339752" y="3345914"/>
            <a:ext cx="2160240" cy="332344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A5C2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5016" name="Picture 24" descr="http://lila.in.ua/upload/iblock/b0a/b0a301eadd73f3de8b9eafea42cf753b.jpg"/>
          <p:cNvPicPr>
            <a:picLocks noChangeAspect="1" noChangeArrowheads="1"/>
          </p:cNvPicPr>
          <p:nvPr/>
        </p:nvPicPr>
        <p:blipFill>
          <a:blip r:embed="rId6" cstate="email"/>
          <a:srcRect l="24186" r="17768" b="32258"/>
          <a:stretch>
            <a:fillRect/>
          </a:stretch>
        </p:blipFill>
        <p:spPr bwMode="auto">
          <a:xfrm>
            <a:off x="4685154" y="3356992"/>
            <a:ext cx="1903069" cy="333037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A5C2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http://www.znaikak.ru/design/pic/visred/180000.jpe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512" y="3933056"/>
            <a:ext cx="202553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A5C2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Picture 2" descr="http://azbyka.kz/images/1801/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3528" y="260648"/>
            <a:ext cx="1924489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8A5C2E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 rot="-455804">
            <a:off x="1677988" y="2741613"/>
            <a:ext cx="4608512" cy="523875"/>
          </a:xfrm>
          <a:prstGeom prst="rect">
            <a:avLst/>
          </a:prstGeom>
          <a:solidFill>
            <a:srgbClr val="F2E5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/>
              <a:t>НАКЛАДНЫЕ КАРМАНЫ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8" descr="http://img0.liveinternet.ru/images/foto/c/9/apps/2/95/2095478_sweetheart_blk_inde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2420938"/>
            <a:ext cx="16954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Содержимое 3" descr="сканирование0055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12875"/>
            <a:ext cx="2636838" cy="1079500"/>
          </a:xfrm>
          <a:prstGeom prst="rect">
            <a:avLst/>
          </a:prstGeom>
          <a:noFill/>
          <a:ln w="9525">
            <a:solidFill>
              <a:srgbClr val="8A5C2E"/>
            </a:solidFill>
            <a:miter lim="800000"/>
            <a:headEnd/>
            <a:tailEnd/>
          </a:ln>
        </p:spPr>
      </p:pic>
      <p:pic>
        <p:nvPicPr>
          <p:cNvPr id="33795" name="Рисунок 15" descr="сканирование0055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9663" y="1412875"/>
            <a:ext cx="2652712" cy="1079500"/>
          </a:xfrm>
          <a:prstGeom prst="rect">
            <a:avLst/>
          </a:prstGeom>
          <a:noFill/>
          <a:ln w="9525">
            <a:solidFill>
              <a:srgbClr val="8A5C2E"/>
            </a:solidFill>
            <a:miter lim="800000"/>
            <a:headEnd/>
            <a:tailEnd/>
          </a:ln>
        </p:spPr>
      </p:pic>
      <p:pic>
        <p:nvPicPr>
          <p:cNvPr id="33796" name="Рисунок 17" descr="сканирование005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8038" y="1412875"/>
            <a:ext cx="2447925" cy="1090613"/>
          </a:xfrm>
          <a:prstGeom prst="rect">
            <a:avLst/>
          </a:prstGeom>
          <a:noFill/>
          <a:ln w="9525">
            <a:solidFill>
              <a:srgbClr val="8A5C2E"/>
            </a:solidFill>
            <a:miter lim="800000"/>
            <a:headEnd/>
            <a:tailEnd/>
          </a:ln>
        </p:spPr>
      </p:pic>
      <p:sp>
        <p:nvSpPr>
          <p:cNvPr id="33797" name="TextBox 22"/>
          <p:cNvSpPr txBox="1">
            <a:spLocks noChangeArrowheads="1"/>
          </p:cNvSpPr>
          <p:nvPr/>
        </p:nvSpPr>
        <p:spPr bwMode="auto">
          <a:xfrm>
            <a:off x="468313" y="333375"/>
            <a:ext cx="8207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</a:rPr>
              <a:t>ФОРМА НАКЛАДНЫХ  КАРМАНОВ </a:t>
            </a:r>
          </a:p>
        </p:txBody>
      </p:sp>
      <p:sp>
        <p:nvSpPr>
          <p:cNvPr id="33798" name="TextBox 23"/>
          <p:cNvSpPr txBox="1">
            <a:spLocks noChangeArrowheads="1"/>
          </p:cNvSpPr>
          <p:nvPr/>
        </p:nvSpPr>
        <p:spPr bwMode="auto">
          <a:xfrm>
            <a:off x="250825" y="1052513"/>
            <a:ext cx="28082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51361B"/>
                </a:solidFill>
              </a:rPr>
              <a:t>ПРЯМОУГОЛЬНЫЕ</a:t>
            </a:r>
          </a:p>
        </p:txBody>
      </p:sp>
      <p:sp>
        <p:nvSpPr>
          <p:cNvPr id="33799" name="TextBox 24"/>
          <p:cNvSpPr txBox="1">
            <a:spLocks noChangeArrowheads="1"/>
          </p:cNvSpPr>
          <p:nvPr/>
        </p:nvSpPr>
        <p:spPr bwMode="auto">
          <a:xfrm>
            <a:off x="6084888" y="1052513"/>
            <a:ext cx="2808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51361B"/>
                </a:solidFill>
              </a:rPr>
              <a:t>ОВАЛЬНЫЕ</a:t>
            </a:r>
          </a:p>
        </p:txBody>
      </p:sp>
      <p:sp>
        <p:nvSpPr>
          <p:cNvPr id="33800" name="TextBox 25"/>
          <p:cNvSpPr txBox="1">
            <a:spLocks noChangeArrowheads="1"/>
          </p:cNvSpPr>
          <p:nvPr/>
        </p:nvSpPr>
        <p:spPr bwMode="auto">
          <a:xfrm>
            <a:off x="3132138" y="1052513"/>
            <a:ext cx="2808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51361B"/>
                </a:solidFill>
              </a:rPr>
              <a:t>ФИГУРНЫЕ</a:t>
            </a:r>
          </a:p>
        </p:txBody>
      </p:sp>
      <p:pic>
        <p:nvPicPr>
          <p:cNvPr id="33801" name="Picture 2" descr="G:\архив ноябрь-Б  2013 год\накладные карманы\fart_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92" t="2376"/>
          <a:stretch>
            <a:fillRect/>
          </a:stretch>
        </p:blipFill>
        <p:spPr bwMode="auto">
          <a:xfrm>
            <a:off x="5724525" y="3068638"/>
            <a:ext cx="2859088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2" descr="G:\архив ноябрь-Б  2013 год\накладные карманы\fart_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908" t="-2385"/>
          <a:stretch>
            <a:fillRect/>
          </a:stretch>
        </p:blipFill>
        <p:spPr bwMode="auto">
          <a:xfrm>
            <a:off x="755650" y="2924175"/>
            <a:ext cx="27368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3"/>
          <p:cNvSpPr txBox="1">
            <a:spLocks noChangeArrowheads="1"/>
          </p:cNvSpPr>
          <p:nvPr/>
        </p:nvSpPr>
        <p:spPr bwMode="auto">
          <a:xfrm>
            <a:off x="468313" y="333375"/>
            <a:ext cx="8207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</a:rPr>
              <a:t>ВАРИАНТЫ СОЕДИНЕНИЯ НАКЛАДНЫХ  КАРМАНОВ С ИЗДЕЛИЕМ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4213" y="1412875"/>
            <a:ext cx="1584325" cy="1655763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ln>
            <a:solidFill>
              <a:srgbClr val="CE9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84213" y="1773238"/>
            <a:ext cx="1584325" cy="0"/>
          </a:xfrm>
          <a:prstGeom prst="line">
            <a:avLst/>
          </a:prstGeom>
          <a:ln w="25400">
            <a:solidFill>
              <a:srgbClr val="B97B3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774700" y="3006725"/>
            <a:ext cx="1441450" cy="0"/>
          </a:xfrm>
          <a:prstGeom prst="line">
            <a:avLst/>
          </a:prstGeom>
          <a:ln w="25400">
            <a:solidFill>
              <a:srgbClr val="B97B3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95513" y="1436688"/>
            <a:ext cx="9525" cy="1584325"/>
          </a:xfrm>
          <a:prstGeom prst="line">
            <a:avLst/>
          </a:prstGeom>
          <a:ln w="25400">
            <a:solidFill>
              <a:srgbClr val="B97B3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727075" y="1427163"/>
            <a:ext cx="9525" cy="1582737"/>
          </a:xfrm>
          <a:prstGeom prst="line">
            <a:avLst/>
          </a:prstGeom>
          <a:ln w="25400">
            <a:solidFill>
              <a:srgbClr val="B97B3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84213" y="3213100"/>
            <a:ext cx="1584325" cy="1655763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ln>
            <a:solidFill>
              <a:srgbClr val="CE9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4213" y="5013325"/>
            <a:ext cx="1584325" cy="1655763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ln>
            <a:solidFill>
              <a:srgbClr val="CE9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124075" y="3213100"/>
            <a:ext cx="9525" cy="1511300"/>
          </a:xfrm>
          <a:prstGeom prst="line">
            <a:avLst/>
          </a:prstGeom>
          <a:ln w="25400">
            <a:solidFill>
              <a:srgbClr val="B97B3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84213" y="3573463"/>
            <a:ext cx="1584325" cy="0"/>
          </a:xfrm>
          <a:prstGeom prst="line">
            <a:avLst/>
          </a:prstGeom>
          <a:ln w="25400">
            <a:solidFill>
              <a:srgbClr val="B97B3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98513" y="4724400"/>
            <a:ext cx="1325562" cy="0"/>
          </a:xfrm>
          <a:prstGeom prst="line">
            <a:avLst/>
          </a:prstGeom>
          <a:ln w="25400">
            <a:solidFill>
              <a:srgbClr val="B97B3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98513" y="3236913"/>
            <a:ext cx="9525" cy="1511300"/>
          </a:xfrm>
          <a:prstGeom prst="line">
            <a:avLst/>
          </a:prstGeom>
          <a:ln w="25400">
            <a:solidFill>
              <a:srgbClr val="B97B3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684213" y="5373688"/>
            <a:ext cx="1584325" cy="0"/>
          </a:xfrm>
          <a:prstGeom prst="line">
            <a:avLst/>
          </a:prstGeom>
          <a:ln w="25400">
            <a:solidFill>
              <a:srgbClr val="B97B3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30" name="Прямоугольник 47"/>
          <p:cNvSpPr>
            <a:spLocks noChangeArrowheads="1"/>
          </p:cNvSpPr>
          <p:nvPr/>
        </p:nvSpPr>
        <p:spPr bwMode="auto">
          <a:xfrm>
            <a:off x="2411413" y="1773238"/>
            <a:ext cx="655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1. Настрачивается на основную деталь строчкой, проходящей у самого его края (соединение в «край») </a:t>
            </a:r>
          </a:p>
        </p:txBody>
      </p:sp>
      <p:sp>
        <p:nvSpPr>
          <p:cNvPr id="34831" name="Прямоугольник 48"/>
          <p:cNvSpPr>
            <a:spLocks noChangeArrowheads="1"/>
          </p:cNvSpPr>
          <p:nvPr/>
        </p:nvSpPr>
        <p:spPr bwMode="auto">
          <a:xfrm>
            <a:off x="2411413" y="3500438"/>
            <a:ext cx="6481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2. Настрачивается на основную деталь строчкой, расположенной на некотором расстоянии от его края</a:t>
            </a:r>
          </a:p>
        </p:txBody>
      </p:sp>
      <p:sp>
        <p:nvSpPr>
          <p:cNvPr id="34832" name="Прямоугольник 49"/>
          <p:cNvSpPr>
            <a:spLocks noChangeArrowheads="1"/>
          </p:cNvSpPr>
          <p:nvPr/>
        </p:nvSpPr>
        <p:spPr bwMode="auto">
          <a:xfrm>
            <a:off x="2411413" y="5445125"/>
            <a:ext cx="61928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3. Соединяется с основной деталью внутренней строчкой, не видимой с лицевой стороны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C:\Users\1\Desktop\Рисунок2.png"/>
          <p:cNvPicPr>
            <a:picLocks noChangeAspect="1" noChangeArrowheads="1"/>
          </p:cNvPicPr>
          <p:nvPr/>
        </p:nvPicPr>
        <p:blipFill>
          <a:blip r:embed="rId2" cstate="print"/>
          <a:srcRect l="43105" t="47404"/>
          <a:stretch>
            <a:fillRect/>
          </a:stretch>
        </p:blipFill>
        <p:spPr bwMode="auto">
          <a:xfrm>
            <a:off x="5076825" y="1268413"/>
            <a:ext cx="1871663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8313" y="404813"/>
            <a:ext cx="3455987" cy="338455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  <a:ln>
            <a:solidFill>
              <a:srgbClr val="B97B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55650" y="1916113"/>
            <a:ext cx="1584325" cy="1657350"/>
          </a:xfrm>
          <a:prstGeom prst="rect">
            <a:avLst/>
          </a:prstGeom>
          <a:solidFill>
            <a:srgbClr val="F2E5AC"/>
          </a:solidFill>
          <a:ln>
            <a:solidFill>
              <a:srgbClr val="CE9B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708400" y="981075"/>
            <a:ext cx="0" cy="2160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476375" y="2060575"/>
            <a:ext cx="0" cy="1439863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611188" y="1700213"/>
            <a:ext cx="23812" cy="192087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H="1">
            <a:off x="2473325" y="1647825"/>
            <a:ext cx="11113" cy="2016125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611188" y="3663950"/>
            <a:ext cx="187325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598488" y="1652588"/>
            <a:ext cx="1871662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50" name="TextBox 33"/>
          <p:cNvSpPr txBox="1">
            <a:spLocks noChangeArrowheads="1"/>
          </p:cNvSpPr>
          <p:nvPr/>
        </p:nvSpPr>
        <p:spPr bwMode="auto">
          <a:xfrm>
            <a:off x="34925" y="2924175"/>
            <a:ext cx="433388" cy="307975"/>
          </a:xfrm>
          <a:prstGeom prst="rect">
            <a:avLst/>
          </a:prstGeom>
          <a:solidFill>
            <a:srgbClr val="F2E5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1,5</a:t>
            </a:r>
          </a:p>
        </p:txBody>
      </p:sp>
      <p:sp>
        <p:nvSpPr>
          <p:cNvPr id="35851" name="TextBox 34"/>
          <p:cNvSpPr txBox="1">
            <a:spLocks noChangeArrowheads="1"/>
          </p:cNvSpPr>
          <p:nvPr/>
        </p:nvSpPr>
        <p:spPr bwMode="auto">
          <a:xfrm>
            <a:off x="2627313" y="3357563"/>
            <a:ext cx="504825" cy="307975"/>
          </a:xfrm>
          <a:prstGeom prst="rect">
            <a:avLst/>
          </a:prstGeom>
          <a:solidFill>
            <a:srgbClr val="F2E5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1,5</a:t>
            </a:r>
          </a:p>
        </p:txBody>
      </p:sp>
      <p:sp>
        <p:nvSpPr>
          <p:cNvPr id="35852" name="TextBox 35"/>
          <p:cNvSpPr txBox="1">
            <a:spLocks noChangeArrowheads="1"/>
          </p:cNvSpPr>
          <p:nvPr/>
        </p:nvSpPr>
        <p:spPr bwMode="auto">
          <a:xfrm>
            <a:off x="1403350" y="1268413"/>
            <a:ext cx="647700" cy="307975"/>
          </a:xfrm>
          <a:prstGeom prst="rect">
            <a:avLst/>
          </a:prstGeom>
          <a:solidFill>
            <a:srgbClr val="F2E5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4 см</a:t>
            </a:r>
          </a:p>
        </p:txBody>
      </p:sp>
      <p:sp>
        <p:nvSpPr>
          <p:cNvPr id="35853" name="TextBox 36"/>
          <p:cNvSpPr txBox="1">
            <a:spLocks noChangeArrowheads="1"/>
          </p:cNvSpPr>
          <p:nvPr/>
        </p:nvSpPr>
        <p:spPr bwMode="auto">
          <a:xfrm>
            <a:off x="1187450" y="3860800"/>
            <a:ext cx="504825" cy="307975"/>
          </a:xfrm>
          <a:prstGeom prst="rect">
            <a:avLst/>
          </a:prstGeom>
          <a:solidFill>
            <a:srgbClr val="F2E5A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1,5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 flipV="1">
            <a:off x="1187450" y="3716338"/>
            <a:ext cx="0" cy="3603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250825" y="3213100"/>
            <a:ext cx="2889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2484438" y="3644900"/>
            <a:ext cx="287337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1403350" y="1311275"/>
            <a:ext cx="0" cy="36036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755650" y="3573463"/>
            <a:ext cx="15843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62000" y="1893888"/>
            <a:ext cx="15843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2339975" y="1916113"/>
            <a:ext cx="0" cy="1657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755650" y="1916113"/>
            <a:ext cx="0" cy="1657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6804025" y="1557338"/>
            <a:ext cx="0" cy="165576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5219700" y="1557338"/>
            <a:ext cx="0" cy="1655762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 flipH="1">
            <a:off x="5219700" y="3213100"/>
            <a:ext cx="1584325" cy="7938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5219700" y="1557338"/>
            <a:ext cx="1584325" cy="7937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6948488" y="1268413"/>
            <a:ext cx="0" cy="208915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5076825" y="1268413"/>
            <a:ext cx="0" cy="208915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flipH="1">
            <a:off x="5076825" y="3357563"/>
            <a:ext cx="1871663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flipH="1">
            <a:off x="5076825" y="1268413"/>
            <a:ext cx="1871663" cy="0"/>
          </a:xfrm>
          <a:prstGeom prst="line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70" name="TextBox 72"/>
          <p:cNvSpPr txBox="1">
            <a:spLocks noChangeArrowheads="1"/>
          </p:cNvSpPr>
          <p:nvPr/>
        </p:nvSpPr>
        <p:spPr bwMode="auto">
          <a:xfrm>
            <a:off x="4284663" y="115888"/>
            <a:ext cx="46085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</a:rPr>
              <a:t>РАСКРОЙ </a:t>
            </a:r>
          </a:p>
          <a:p>
            <a:pPr algn="ctr"/>
            <a:r>
              <a:rPr lang="ru-RU" sz="2400" b="1">
                <a:solidFill>
                  <a:srgbClr val="800000"/>
                </a:solidFill>
              </a:rPr>
              <a:t>НАКЛАДНОГО  КАРМАНА</a:t>
            </a: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1258888" y="2060575"/>
            <a:ext cx="217487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900113" y="2060575"/>
            <a:ext cx="215900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1692275" y="2060575"/>
            <a:ext cx="215900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1908175" y="3429000"/>
            <a:ext cx="215900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1116013" y="3429000"/>
            <a:ext cx="215900" cy="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flipV="1">
            <a:off x="2195513" y="2708275"/>
            <a:ext cx="0" cy="21590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V="1">
            <a:off x="2195513" y="3068638"/>
            <a:ext cx="0" cy="21590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 flipV="1">
            <a:off x="2195513" y="2205038"/>
            <a:ext cx="0" cy="21590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V="1">
            <a:off x="900113" y="2205038"/>
            <a:ext cx="0" cy="21590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V="1">
            <a:off x="900113" y="2565400"/>
            <a:ext cx="0" cy="21590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>
          <a:xfrm flipV="1">
            <a:off x="900113" y="2997200"/>
            <a:ext cx="0" cy="215900"/>
          </a:xfrm>
          <a:prstGeom prst="line">
            <a:avLst/>
          </a:prstGeom>
          <a:ln w="222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Овал 99"/>
          <p:cNvSpPr/>
          <p:nvPr/>
        </p:nvSpPr>
        <p:spPr>
          <a:xfrm flipV="1">
            <a:off x="2166938" y="2706688"/>
            <a:ext cx="63500" cy="4445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 flipV="1">
            <a:off x="2166938" y="2168525"/>
            <a:ext cx="63500" cy="4603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 flipV="1">
            <a:off x="2173288" y="3036888"/>
            <a:ext cx="63500" cy="46037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 flipV="1">
            <a:off x="2100263" y="3402013"/>
            <a:ext cx="63500" cy="46037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 flipV="1">
            <a:off x="1331913" y="3429000"/>
            <a:ext cx="63500" cy="4603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 flipV="1">
            <a:off x="866775" y="2997200"/>
            <a:ext cx="63500" cy="4603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 flipV="1">
            <a:off x="860425" y="2555875"/>
            <a:ext cx="63500" cy="4445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flipV="1">
            <a:off x="866775" y="2205038"/>
            <a:ext cx="63500" cy="46037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 flipV="1">
            <a:off x="1887538" y="2038350"/>
            <a:ext cx="65087" cy="4603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 flipV="1">
            <a:off x="1457325" y="2035175"/>
            <a:ext cx="65088" cy="44450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 flipV="1">
            <a:off x="1073150" y="2041525"/>
            <a:ext cx="63500" cy="46038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894" name="TextBox 111"/>
          <p:cNvSpPr txBox="1">
            <a:spLocks noChangeArrowheads="1"/>
          </p:cNvSpPr>
          <p:nvPr/>
        </p:nvSpPr>
        <p:spPr bwMode="auto">
          <a:xfrm>
            <a:off x="323850" y="4292600"/>
            <a:ext cx="8135938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000">
                <a:solidFill>
                  <a:srgbClr val="51361B"/>
                </a:solidFill>
              </a:rPr>
              <a:t>Приколоть выкройку на изнаночную сторону ткани, совмещая долевые нити ткани и выкройки. </a:t>
            </a:r>
          </a:p>
          <a:p>
            <a:pPr marL="457200" indent="-457200">
              <a:buFontTx/>
              <a:buAutoNum type="arabicPeriod"/>
            </a:pPr>
            <a:r>
              <a:rPr lang="ru-RU" sz="2000">
                <a:solidFill>
                  <a:srgbClr val="51361B"/>
                </a:solidFill>
              </a:rPr>
              <a:t>Обвести выкройку четко по контуру мелом или карандашом.</a:t>
            </a:r>
          </a:p>
          <a:p>
            <a:pPr marL="457200" indent="-457200">
              <a:buFontTx/>
              <a:buAutoNum type="arabicPeriod"/>
            </a:pPr>
            <a:r>
              <a:rPr lang="ru-RU" sz="2000">
                <a:solidFill>
                  <a:srgbClr val="51361B"/>
                </a:solidFill>
              </a:rPr>
              <a:t>Пунктирной линией отметить припуски на швы.</a:t>
            </a:r>
          </a:p>
          <a:p>
            <a:pPr marL="457200" indent="-457200">
              <a:buFontTx/>
              <a:buAutoNum type="arabicPeriod"/>
            </a:pPr>
            <a:r>
              <a:rPr lang="ru-RU" sz="2000">
                <a:solidFill>
                  <a:srgbClr val="51361B"/>
                </a:solidFill>
              </a:rPr>
              <a:t>Отколоть выкройку. Сколоть ткань.  </a:t>
            </a:r>
          </a:p>
          <a:p>
            <a:pPr marL="457200" indent="-457200">
              <a:buFontTx/>
              <a:buAutoNum type="arabicPeriod"/>
            </a:pPr>
            <a:r>
              <a:rPr lang="ru-RU" sz="2000">
                <a:solidFill>
                  <a:srgbClr val="51361B"/>
                </a:solidFill>
              </a:rPr>
              <a:t>Проверить качество кроя.</a:t>
            </a:r>
          </a:p>
          <a:p>
            <a:pPr marL="457200" indent="-457200">
              <a:buFontTx/>
              <a:buAutoNum type="arabicPeriod"/>
            </a:pPr>
            <a:r>
              <a:rPr lang="ru-RU" sz="2000">
                <a:solidFill>
                  <a:srgbClr val="51361B"/>
                </a:solidFill>
              </a:rPr>
              <a:t>Вырезать карман по пунктирным линиям.</a:t>
            </a:r>
            <a:r>
              <a:rPr lang="ru-RU" sz="2000">
                <a:solidFill>
                  <a:srgbClr val="51361B"/>
                </a:solidFill>
                <a:latin typeface="Calibri" pitchFamily="34" charset="0"/>
              </a:rPr>
              <a:t> </a:t>
            </a:r>
          </a:p>
        </p:txBody>
      </p:sp>
      <p:cxnSp>
        <p:nvCxnSpPr>
          <p:cNvPr id="113" name="Прямая со стрелкой 112"/>
          <p:cNvCxnSpPr/>
          <p:nvPr/>
        </p:nvCxnSpPr>
        <p:spPr>
          <a:xfrm>
            <a:off x="4859338" y="1484313"/>
            <a:ext cx="0" cy="1439862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897" name="Picture 57" descr="image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547523">
            <a:off x="2474913" y="2286000"/>
            <a:ext cx="504825" cy="48577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1"/>
          <p:cNvSpPr txBox="1">
            <a:spLocks noChangeArrowheads="1"/>
          </p:cNvSpPr>
          <p:nvPr/>
        </p:nvSpPr>
        <p:spPr bwMode="auto">
          <a:xfrm>
            <a:off x="755650" y="333375"/>
            <a:ext cx="763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</a:rPr>
              <a:t>ВЫТАЧИВАНИЕ ВЕРХНЕГО И НИЖНИХ СРЕЗОВ</a:t>
            </a:r>
          </a:p>
          <a:p>
            <a:pPr algn="ctr"/>
            <a:r>
              <a:rPr lang="ru-RU" sz="2400" b="1">
                <a:solidFill>
                  <a:srgbClr val="800000"/>
                </a:solidFill>
              </a:rPr>
              <a:t>ПРЯМОУГОЛЬНОГО НАКЛАДНОГО  КАРМАНА</a:t>
            </a:r>
          </a:p>
        </p:txBody>
      </p:sp>
      <p:pic>
        <p:nvPicPr>
          <p:cNvPr id="3686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89138"/>
            <a:ext cx="1655762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G:\накладные карманы\16880_html_411410fe.png"/>
          <p:cNvPicPr>
            <a:picLocks noChangeAspect="1" noChangeArrowheads="1"/>
          </p:cNvPicPr>
          <p:nvPr/>
        </p:nvPicPr>
        <p:blipFill>
          <a:blip r:embed="rId3" cstate="print"/>
          <a:srcRect l="3937" t="11812" r="5501" b="2126"/>
          <a:stretch>
            <a:fillRect/>
          </a:stretch>
        </p:blipFill>
        <p:spPr bwMode="auto">
          <a:xfrm>
            <a:off x="468313" y="4076700"/>
            <a:ext cx="1687512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5" descr="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4221163"/>
            <a:ext cx="1522412" cy="1646237"/>
          </a:xfrm>
          <a:prstGeom prst="rect">
            <a:avLst/>
          </a:prstGeom>
          <a:noFill/>
          <a:ln w="9525">
            <a:solidFill>
              <a:srgbClr val="D09A00"/>
            </a:solidFill>
            <a:miter lim="800000"/>
            <a:headEnd/>
            <a:tailEnd/>
          </a:ln>
        </p:spPr>
      </p:pic>
      <p:pic>
        <p:nvPicPr>
          <p:cNvPr id="36871" name="Picture 6" descr="C:\Users\1\Desktop\для урока карманы\image136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413" y="2997200"/>
            <a:ext cx="1296987" cy="822325"/>
          </a:xfrm>
          <a:prstGeom prst="rect">
            <a:avLst/>
          </a:prstGeom>
          <a:noFill/>
          <a:ln w="9525">
            <a:solidFill>
              <a:srgbClr val="D09A00"/>
            </a:solidFill>
            <a:miter lim="800000"/>
            <a:headEnd/>
            <a:tailEnd/>
          </a:ln>
        </p:spPr>
      </p:pic>
      <p:pic>
        <p:nvPicPr>
          <p:cNvPr id="36872" name="Picture 3" descr="C:\Users\1\Desktop\для урока карманы\image002_1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</a:blip>
          <a:srcRect l="51974" r="-1585" b="8365"/>
          <a:stretch>
            <a:fillRect/>
          </a:stretch>
        </p:blipFill>
        <p:spPr bwMode="auto">
          <a:xfrm>
            <a:off x="1116013" y="2133600"/>
            <a:ext cx="5048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3" descr="G:\архив ноябрь-Б  2013 год\урок карманы\needle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550374">
            <a:off x="539750" y="1484313"/>
            <a:ext cx="909638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5" name="Text Box 11"/>
          <p:cNvSpPr txBox="1">
            <a:spLocks noChangeArrowheads="1"/>
          </p:cNvSpPr>
          <p:nvPr/>
        </p:nvSpPr>
        <p:spPr bwMode="auto">
          <a:xfrm>
            <a:off x="3851275" y="1916113"/>
            <a:ext cx="4968875" cy="188753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D09A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dirty="0"/>
              <a:t>Обработать край верхнего среза - </a:t>
            </a:r>
            <a:r>
              <a:rPr lang="ru-RU" u="sng" dirty="0"/>
              <a:t>заметать</a:t>
            </a:r>
            <a:r>
              <a:rPr lang="ru-RU" dirty="0"/>
              <a:t>, </a:t>
            </a:r>
            <a:r>
              <a:rPr lang="ru-RU" u="sng" dirty="0"/>
              <a:t>застрочить</a:t>
            </a:r>
            <a:r>
              <a:rPr lang="ru-RU" dirty="0"/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ru-RU" dirty="0"/>
              <a:t>2.  Обработать верхний срез цельнокроеной обтачкой.                                                      </a:t>
            </a:r>
            <a:r>
              <a:rPr lang="ru-RU" u="sng" dirty="0"/>
              <a:t>Заметать</a:t>
            </a:r>
            <a:r>
              <a:rPr lang="ru-RU" dirty="0"/>
              <a:t> по боковым срезам.      </a:t>
            </a:r>
            <a:r>
              <a:rPr lang="ru-RU" u="sng" dirty="0"/>
              <a:t>Обтачать</a:t>
            </a:r>
            <a:r>
              <a:rPr lang="ru-RU" dirty="0"/>
              <a:t> углы, срезать излишки ткани. </a:t>
            </a:r>
          </a:p>
        </p:txBody>
      </p:sp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3944938" y="4508500"/>
            <a:ext cx="4875212" cy="1338263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solidFill>
              <a:srgbClr val="D09A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dirty="0"/>
              <a:t>Обработать углы нижнего среза – </a:t>
            </a:r>
            <a:r>
              <a:rPr lang="ru-RU" u="sng" dirty="0"/>
              <a:t>заложить</a:t>
            </a:r>
            <a:r>
              <a:rPr lang="ru-RU" dirty="0"/>
              <a:t>, </a:t>
            </a:r>
            <a:r>
              <a:rPr lang="ru-RU" u="sng" dirty="0"/>
              <a:t>заутюжить</a:t>
            </a:r>
            <a:r>
              <a:rPr lang="ru-RU" dirty="0"/>
              <a:t>.</a:t>
            </a:r>
          </a:p>
          <a:p>
            <a:pPr marL="342900" indent="-342900">
              <a:spcBef>
                <a:spcPct val="50000"/>
              </a:spcBef>
            </a:pPr>
            <a:r>
              <a:rPr lang="ru-RU" dirty="0"/>
              <a:t>2.  Обработать боковые и нижний срезы.                                       </a:t>
            </a:r>
            <a:r>
              <a:rPr lang="ru-RU" u="sng" dirty="0"/>
              <a:t>Заметать</a:t>
            </a:r>
            <a:r>
              <a:rPr lang="ru-RU" dirty="0"/>
              <a:t>.   </a:t>
            </a:r>
          </a:p>
        </p:txBody>
      </p:sp>
      <p:pic>
        <p:nvPicPr>
          <p:cNvPr id="36877" name="Picture 7" descr="G:\архив ноябрь-Б  2013 год\урок карманы\2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1550" y="5445125"/>
            <a:ext cx="11684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9" descr="G:\архив ноябрь-Б  2013 год\урок карманы\post-660-1341000615_thumb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39975" y="4292600"/>
            <a:ext cx="13239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9" name="Picture 5" descr="G:\архив ноябрь-Б  2013 год\урок карманы\409aeb0efad4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413" y="1412875"/>
            <a:ext cx="1295400" cy="784225"/>
          </a:xfrm>
          <a:prstGeom prst="rect">
            <a:avLst/>
          </a:prstGeom>
          <a:solidFill>
            <a:schemeClr val="bg1"/>
          </a:solidFill>
          <a:ln w="9525">
            <a:solidFill>
              <a:srgbClr val="B97B3D"/>
            </a:solidFill>
            <a:miter lim="800000"/>
            <a:headEnd/>
            <a:tailEnd/>
          </a:ln>
        </p:spPr>
      </p:pic>
      <p:pic>
        <p:nvPicPr>
          <p:cNvPr id="17" name="Picture 8" descr="G:\накладные карманы\image.gif"/>
          <p:cNvPicPr>
            <a:picLocks noChangeAspect="1" noChangeArrowheads="1" noCrop="1"/>
          </p:cNvPicPr>
          <p:nvPr/>
        </p:nvPicPr>
        <p:blipFill>
          <a:blip r:embed="rId11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3196259">
            <a:off x="1652356" y="1494542"/>
            <a:ext cx="447675" cy="485775"/>
          </a:xfrm>
          <a:prstGeom prst="rect">
            <a:avLst/>
          </a:prstGeom>
          <a:noFill/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907704" y="1916832"/>
            <a:ext cx="216024" cy="50405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 descr="G:\архив ноябрь-Б  2013 год\урок карманы\Построение конструкции, крой и пришив карманов .Накладные карманы_files\clip_image002_1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557338"/>
            <a:ext cx="1511300" cy="1298575"/>
          </a:xfrm>
          <a:prstGeom prst="rect">
            <a:avLst/>
          </a:prstGeom>
          <a:noFill/>
          <a:ln w="9525">
            <a:solidFill>
              <a:srgbClr val="8A5C2E"/>
            </a:solidFill>
            <a:miter lim="800000"/>
            <a:headEnd/>
            <a:tailEnd/>
          </a:ln>
        </p:spPr>
      </p:pic>
      <p:pic>
        <p:nvPicPr>
          <p:cNvPr id="37891" name="Picture 4" descr="G:\архив ноябрь-Б  2013 год\урок карманы\Построение конструкции, крой и пришив карманов .Накладные карманы_files\clip_image002_1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557338"/>
            <a:ext cx="1439863" cy="1320800"/>
          </a:xfrm>
          <a:prstGeom prst="rect">
            <a:avLst/>
          </a:prstGeom>
          <a:noFill/>
          <a:ln w="9525">
            <a:solidFill>
              <a:srgbClr val="8A5C2E"/>
            </a:solidFill>
            <a:miter lim="800000"/>
            <a:headEnd/>
            <a:tailEnd/>
          </a:ln>
        </p:spPr>
      </p:pic>
      <p:pic>
        <p:nvPicPr>
          <p:cNvPr id="37892" name="Picture 8" descr="G:\архив ноябрь-Б  2013 год\рисунки для презентаций новые\azy-domashnego-shitya-vashe-rabochee-mesto-i_15.jpg"/>
          <p:cNvPicPr>
            <a:picLocks noChangeAspect="1" noChangeArrowheads="1"/>
          </p:cNvPicPr>
          <p:nvPr/>
        </p:nvPicPr>
        <p:blipFill>
          <a:blip r:embed="rId4" cstate="print"/>
          <a:srcRect l="9648" t="21021" r="34872" b="13586"/>
          <a:stretch>
            <a:fillRect/>
          </a:stretch>
        </p:blipFill>
        <p:spPr bwMode="auto">
          <a:xfrm>
            <a:off x="395288" y="1484313"/>
            <a:ext cx="1290637" cy="1368425"/>
          </a:xfrm>
          <a:prstGeom prst="rect">
            <a:avLst/>
          </a:prstGeom>
          <a:noFill/>
          <a:ln w="9525">
            <a:solidFill>
              <a:srgbClr val="8A5C2E"/>
            </a:solidFill>
            <a:miter lim="800000"/>
            <a:headEnd/>
            <a:tailEnd/>
          </a:ln>
        </p:spPr>
      </p:pic>
      <p:sp>
        <p:nvSpPr>
          <p:cNvPr id="37894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71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</a:rPr>
              <a:t>ВЫТАЧИВАНИЕ СРЕЗОВ НАКЛАДНОГО  КАРМАНА </a:t>
            </a:r>
          </a:p>
          <a:p>
            <a:pPr algn="ctr"/>
            <a:r>
              <a:rPr lang="ru-RU" sz="2400" b="1">
                <a:solidFill>
                  <a:srgbClr val="800000"/>
                </a:solidFill>
              </a:rPr>
              <a:t>ОВАЛЬНОЙ И ФИГУРНОЙ ФОРМЫ</a:t>
            </a:r>
          </a:p>
        </p:txBody>
      </p:sp>
      <p:pic>
        <p:nvPicPr>
          <p:cNvPr id="37895" name="Picture 4" descr="karman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3789363"/>
            <a:ext cx="2281237" cy="1751012"/>
          </a:xfrm>
          <a:prstGeom prst="rect">
            <a:avLst/>
          </a:prstGeom>
          <a:noFill/>
          <a:ln w="9525">
            <a:solidFill>
              <a:srgbClr val="8A5C2E"/>
            </a:solidFill>
            <a:miter lim="800000"/>
            <a:headEnd/>
            <a:tailEnd/>
          </a:ln>
        </p:spPr>
      </p:pic>
      <p:pic>
        <p:nvPicPr>
          <p:cNvPr id="37896" name="Picture 4" descr="C:\Users\1\Desktop\для урока карманы\karman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1628775"/>
            <a:ext cx="2878138" cy="1463675"/>
          </a:xfrm>
          <a:prstGeom prst="rect">
            <a:avLst/>
          </a:prstGeom>
          <a:noFill/>
          <a:ln w="9525">
            <a:solidFill>
              <a:srgbClr val="8A5C2E"/>
            </a:solidFill>
            <a:miter lim="800000"/>
            <a:headEnd/>
            <a:tailEnd/>
          </a:ln>
        </p:spPr>
      </p:pic>
      <p:sp>
        <p:nvSpPr>
          <p:cNvPr id="37897" name="AutoShape 9"/>
          <p:cNvSpPr>
            <a:spLocks noChangeArrowheads="1"/>
          </p:cNvSpPr>
          <p:nvPr/>
        </p:nvSpPr>
        <p:spPr bwMode="auto">
          <a:xfrm>
            <a:off x="1692275" y="2060575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8" name="AutoShape 10"/>
          <p:cNvSpPr>
            <a:spLocks noChangeArrowheads="1"/>
          </p:cNvSpPr>
          <p:nvPr/>
        </p:nvSpPr>
        <p:spPr bwMode="auto">
          <a:xfrm>
            <a:off x="3708400" y="2060575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7901" name="Picture 6" descr="G:\архив ноябрь-Б  2013 год\урок карманы\0_7d8b7_657cad86_L.jpg"/>
          <p:cNvPicPr>
            <a:picLocks noChangeAspect="1" noChangeArrowheads="1"/>
          </p:cNvPicPr>
          <p:nvPr/>
        </p:nvPicPr>
        <p:blipFill>
          <a:blip r:embed="rId7" cstate="print"/>
          <a:srcRect l="15506" t="-92" r="819"/>
          <a:stretch>
            <a:fillRect/>
          </a:stretch>
        </p:blipFill>
        <p:spPr bwMode="auto">
          <a:xfrm>
            <a:off x="468313" y="3781425"/>
            <a:ext cx="2016125" cy="1809750"/>
          </a:xfrm>
          <a:prstGeom prst="rect">
            <a:avLst/>
          </a:prstGeom>
          <a:noFill/>
          <a:ln w="9525">
            <a:solidFill>
              <a:srgbClr val="8A5C2E"/>
            </a:solidFill>
            <a:miter lim="800000"/>
            <a:headEnd/>
            <a:tailEnd/>
          </a:ln>
        </p:spPr>
      </p:pic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468313" y="5661025"/>
            <a:ext cx="59055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Заутюжить ровно по срезам можно при помощи выкройки кармана из плотного картона.</a:t>
            </a:r>
            <a:r>
              <a:rPr lang="ru-RU"/>
              <a:t>                  </a:t>
            </a: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539750" y="3116263"/>
            <a:ext cx="5964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000"/>
              <a:t>Сборку выполняют прямыми ручными стежками.</a:t>
            </a:r>
          </a:p>
        </p:txBody>
      </p:sp>
      <p:pic>
        <p:nvPicPr>
          <p:cNvPr id="37905" name="Picture 2" descr="C:\Users\1\Desktop\для урока карманы\karman4.jpg"/>
          <p:cNvPicPr>
            <a:picLocks noChangeAspect="1" noChangeArrowheads="1"/>
          </p:cNvPicPr>
          <p:nvPr/>
        </p:nvPicPr>
        <p:blipFill>
          <a:blip r:embed="rId8" cstate="print"/>
          <a:srcRect l="49901" t="11575" r="-157" b="13959"/>
          <a:stretch>
            <a:fillRect/>
          </a:stretch>
        </p:blipFill>
        <p:spPr bwMode="auto">
          <a:xfrm>
            <a:off x="6948488" y="2997200"/>
            <a:ext cx="1368425" cy="116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6" name="AutoShape 18"/>
          <p:cNvSpPr>
            <a:spLocks noChangeArrowheads="1"/>
          </p:cNvSpPr>
          <p:nvPr/>
        </p:nvSpPr>
        <p:spPr bwMode="auto">
          <a:xfrm rot="-1463250">
            <a:off x="5929313" y="2878138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7907" name="Picture 19" descr="51"/>
          <p:cNvPicPr>
            <a:picLocks noChangeAspect="1" noChangeArrowheads="1"/>
          </p:cNvPicPr>
          <p:nvPr/>
        </p:nvPicPr>
        <p:blipFill>
          <a:blip r:embed="rId9" cstate="print"/>
          <a:srcRect l="10938" t="45500" r="11516" b="110"/>
          <a:stretch>
            <a:fillRect/>
          </a:stretch>
        </p:blipFill>
        <p:spPr bwMode="auto">
          <a:xfrm>
            <a:off x="6227763" y="4365625"/>
            <a:ext cx="1676400" cy="1295400"/>
          </a:xfrm>
          <a:prstGeom prst="rect">
            <a:avLst/>
          </a:prstGeom>
          <a:noFill/>
          <a:ln w="9525">
            <a:solidFill>
              <a:srgbClr val="8A5C2E"/>
            </a:solidFill>
            <a:miter lim="800000"/>
            <a:headEnd/>
            <a:tailEnd/>
          </a:ln>
        </p:spPr>
      </p:pic>
      <p:pic>
        <p:nvPicPr>
          <p:cNvPr id="37908" name="Picture 20" descr="51"/>
          <p:cNvPicPr>
            <a:picLocks noChangeAspect="1" noChangeArrowheads="1"/>
          </p:cNvPicPr>
          <p:nvPr/>
        </p:nvPicPr>
        <p:blipFill>
          <a:blip r:embed="rId9" cstate="print"/>
          <a:srcRect l="24229" t="110" r="15775" b="54500"/>
          <a:stretch>
            <a:fillRect/>
          </a:stretch>
        </p:blipFill>
        <p:spPr bwMode="auto">
          <a:xfrm>
            <a:off x="7596188" y="5589588"/>
            <a:ext cx="1296987" cy="1081087"/>
          </a:xfrm>
          <a:prstGeom prst="rect">
            <a:avLst/>
          </a:prstGeom>
          <a:noFill/>
          <a:ln w="9525">
            <a:solidFill>
              <a:srgbClr val="8A5C2E"/>
            </a:solidFill>
            <a:miter lim="800000"/>
            <a:headEnd/>
            <a:tailEnd/>
          </a:ln>
        </p:spPr>
      </p:pic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6659563" y="4470400"/>
            <a:ext cx="936625" cy="1444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24" name="Rectangle 12" descr="5%"/>
          <p:cNvSpPr>
            <a:spLocks noChangeArrowheads="1"/>
          </p:cNvSpPr>
          <p:nvPr/>
        </p:nvSpPr>
        <p:spPr bwMode="auto">
          <a:xfrm>
            <a:off x="395288" y="1772816"/>
            <a:ext cx="2447925" cy="2736850"/>
          </a:xfrm>
          <a:prstGeom prst="rect">
            <a:avLst/>
          </a:prstGeom>
          <a:pattFill prst="pct5">
            <a:fgClr>
              <a:srgbClr val="9A88E8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38914" name="Picture 2" descr="&amp;Vcy;&amp;ycy;&amp;kcy;&amp;rcy;&amp;ocy;&amp;jcy;&amp;kcy;&amp;acy; &amp;ncy;&amp;acy;&amp;kcy;&amp;lcy;&amp;acy;&amp;dcy;&amp;ncy;&amp;ocy;&amp;gcy;&amp;ocy; &amp;kcy;&amp;acy;&amp;rcy;&amp;mcy;&amp;acy;&amp;n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8043" y="1772816"/>
            <a:ext cx="2016125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250825" y="260350"/>
            <a:ext cx="87137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800000"/>
                </a:solidFill>
              </a:rPr>
              <a:t>СОЕДИНЕНИЕ НАКЛАДНОГО  КАРМАНА </a:t>
            </a:r>
          </a:p>
          <a:p>
            <a:pPr algn="ctr"/>
            <a:r>
              <a:rPr lang="ru-RU" sz="2400" b="1" dirty="0">
                <a:solidFill>
                  <a:srgbClr val="800000"/>
                </a:solidFill>
              </a:rPr>
              <a:t>С ИЗДЕЛИЕМ</a:t>
            </a:r>
          </a:p>
        </p:txBody>
      </p:sp>
      <p:pic>
        <p:nvPicPr>
          <p:cNvPr id="38913" name="Picture 2" descr="G:\накладные карманы\16880_html_m2adf1079.png"/>
          <p:cNvPicPr>
            <a:picLocks noChangeAspect="1" noChangeArrowheads="1"/>
          </p:cNvPicPr>
          <p:nvPr/>
        </p:nvPicPr>
        <p:blipFill>
          <a:blip r:embed="rId3" cstate="print"/>
          <a:srcRect l="7860" t="22343" r="8115" b="5586"/>
          <a:stretch>
            <a:fillRect/>
          </a:stretch>
        </p:blipFill>
        <p:spPr bwMode="auto">
          <a:xfrm>
            <a:off x="755650" y="2708275"/>
            <a:ext cx="1511300" cy="15113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38923" name="Picture 11" descr="5%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772816"/>
            <a:ext cx="1660525" cy="17272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38925" name="Picture 3" descr="G:\архив ноябрь-Б  2013 год\урок карманы\needl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052531">
            <a:off x="2124075" y="1959904"/>
            <a:ext cx="11525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6" name="Rectangle 14"/>
          <p:cNvSpPr>
            <a:spLocks noChangeArrowheads="1"/>
          </p:cNvSpPr>
          <p:nvPr/>
        </p:nvSpPr>
        <p:spPr bwMode="auto">
          <a:xfrm>
            <a:off x="323850" y="1412875"/>
            <a:ext cx="29803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ПРЯМОУГОЛЬНОЙ </a:t>
            </a:r>
            <a:r>
              <a:rPr lang="ru-RU" sz="1600" b="1" dirty="0">
                <a:solidFill>
                  <a:srgbClr val="002060"/>
                </a:solidFill>
              </a:rPr>
              <a:t>ФОРМЫ</a:t>
            </a:r>
          </a:p>
        </p:txBody>
      </p:sp>
      <p:sp>
        <p:nvSpPr>
          <p:cNvPr id="38929" name="Freeform 17"/>
          <p:cNvSpPr>
            <a:spLocks/>
          </p:cNvSpPr>
          <p:nvPr/>
        </p:nvSpPr>
        <p:spPr bwMode="auto">
          <a:xfrm>
            <a:off x="3059113" y="1844824"/>
            <a:ext cx="865187" cy="1082675"/>
          </a:xfrm>
          <a:custGeom>
            <a:avLst/>
            <a:gdLst/>
            <a:ahLst/>
            <a:cxnLst>
              <a:cxn ang="0">
                <a:pos x="235" y="381"/>
              </a:cxn>
              <a:cxn ang="0">
                <a:pos x="178" y="316"/>
              </a:cxn>
              <a:cxn ang="0">
                <a:pos x="129" y="284"/>
              </a:cxn>
              <a:cxn ang="0">
                <a:pos x="89" y="211"/>
              </a:cxn>
              <a:cxn ang="0">
                <a:pos x="32" y="97"/>
              </a:cxn>
              <a:cxn ang="0">
                <a:pos x="48" y="8"/>
              </a:cxn>
              <a:cxn ang="0">
                <a:pos x="219" y="81"/>
              </a:cxn>
              <a:cxn ang="0">
                <a:pos x="243" y="179"/>
              </a:cxn>
              <a:cxn ang="0">
                <a:pos x="284" y="211"/>
              </a:cxn>
              <a:cxn ang="0">
                <a:pos x="332" y="268"/>
              </a:cxn>
              <a:cxn ang="0">
                <a:pos x="405" y="357"/>
              </a:cxn>
              <a:cxn ang="0">
                <a:pos x="413" y="381"/>
              </a:cxn>
              <a:cxn ang="0">
                <a:pos x="430" y="406"/>
              </a:cxn>
              <a:cxn ang="0">
                <a:pos x="486" y="544"/>
              </a:cxn>
              <a:cxn ang="0">
                <a:pos x="551" y="641"/>
              </a:cxn>
              <a:cxn ang="0">
                <a:pos x="584" y="657"/>
              </a:cxn>
              <a:cxn ang="0">
                <a:pos x="632" y="673"/>
              </a:cxn>
              <a:cxn ang="0">
                <a:pos x="624" y="649"/>
              </a:cxn>
              <a:cxn ang="0">
                <a:pos x="608" y="673"/>
              </a:cxn>
              <a:cxn ang="0">
                <a:pos x="641" y="665"/>
              </a:cxn>
              <a:cxn ang="0">
                <a:pos x="624" y="649"/>
              </a:cxn>
              <a:cxn ang="0">
                <a:pos x="616" y="673"/>
              </a:cxn>
              <a:cxn ang="0">
                <a:pos x="641" y="682"/>
              </a:cxn>
              <a:cxn ang="0">
                <a:pos x="649" y="657"/>
              </a:cxn>
              <a:cxn ang="0">
                <a:pos x="616" y="665"/>
              </a:cxn>
            </a:cxnLst>
            <a:rect l="0" t="0" r="r" b="b"/>
            <a:pathLst>
              <a:path w="652" h="682">
                <a:moveTo>
                  <a:pt x="235" y="381"/>
                </a:moveTo>
                <a:cubicBezTo>
                  <a:pt x="226" y="353"/>
                  <a:pt x="202" y="335"/>
                  <a:pt x="178" y="316"/>
                </a:cubicBezTo>
                <a:cubicBezTo>
                  <a:pt x="163" y="304"/>
                  <a:pt x="129" y="284"/>
                  <a:pt x="129" y="284"/>
                </a:cubicBezTo>
                <a:cubicBezTo>
                  <a:pt x="113" y="260"/>
                  <a:pt x="105" y="235"/>
                  <a:pt x="89" y="211"/>
                </a:cubicBezTo>
                <a:cubicBezTo>
                  <a:pt x="81" y="171"/>
                  <a:pt x="60" y="127"/>
                  <a:pt x="32" y="97"/>
                </a:cubicBezTo>
                <a:cubicBezTo>
                  <a:pt x="15" y="47"/>
                  <a:pt x="0" y="40"/>
                  <a:pt x="48" y="8"/>
                </a:cubicBezTo>
                <a:cubicBezTo>
                  <a:pt x="168" y="16"/>
                  <a:pt x="162" y="0"/>
                  <a:pt x="219" y="81"/>
                </a:cubicBezTo>
                <a:cubicBezTo>
                  <a:pt x="238" y="157"/>
                  <a:pt x="230" y="124"/>
                  <a:pt x="243" y="179"/>
                </a:cubicBezTo>
                <a:cubicBezTo>
                  <a:pt x="247" y="196"/>
                  <a:pt x="271" y="199"/>
                  <a:pt x="284" y="211"/>
                </a:cubicBezTo>
                <a:cubicBezTo>
                  <a:pt x="294" y="242"/>
                  <a:pt x="305" y="250"/>
                  <a:pt x="332" y="268"/>
                </a:cubicBezTo>
                <a:cubicBezTo>
                  <a:pt x="353" y="300"/>
                  <a:pt x="382" y="326"/>
                  <a:pt x="405" y="357"/>
                </a:cubicBezTo>
                <a:cubicBezTo>
                  <a:pt x="408" y="365"/>
                  <a:pt x="409" y="373"/>
                  <a:pt x="413" y="381"/>
                </a:cubicBezTo>
                <a:cubicBezTo>
                  <a:pt x="418" y="390"/>
                  <a:pt x="426" y="397"/>
                  <a:pt x="430" y="406"/>
                </a:cubicBezTo>
                <a:cubicBezTo>
                  <a:pt x="450" y="451"/>
                  <a:pt x="452" y="508"/>
                  <a:pt x="486" y="544"/>
                </a:cubicBezTo>
                <a:cubicBezTo>
                  <a:pt x="503" y="590"/>
                  <a:pt x="506" y="613"/>
                  <a:pt x="551" y="641"/>
                </a:cubicBezTo>
                <a:cubicBezTo>
                  <a:pt x="561" y="647"/>
                  <a:pt x="573" y="653"/>
                  <a:pt x="584" y="657"/>
                </a:cubicBezTo>
                <a:cubicBezTo>
                  <a:pt x="600" y="663"/>
                  <a:pt x="632" y="673"/>
                  <a:pt x="632" y="673"/>
                </a:cubicBezTo>
                <a:cubicBezTo>
                  <a:pt x="629" y="665"/>
                  <a:pt x="632" y="649"/>
                  <a:pt x="624" y="649"/>
                </a:cubicBezTo>
                <a:cubicBezTo>
                  <a:pt x="614" y="649"/>
                  <a:pt x="601" y="666"/>
                  <a:pt x="608" y="673"/>
                </a:cubicBezTo>
                <a:cubicBezTo>
                  <a:pt x="616" y="681"/>
                  <a:pt x="630" y="668"/>
                  <a:pt x="641" y="665"/>
                </a:cubicBezTo>
                <a:cubicBezTo>
                  <a:pt x="635" y="660"/>
                  <a:pt x="631" y="647"/>
                  <a:pt x="624" y="649"/>
                </a:cubicBezTo>
                <a:cubicBezTo>
                  <a:pt x="616" y="652"/>
                  <a:pt x="612" y="666"/>
                  <a:pt x="616" y="673"/>
                </a:cubicBezTo>
                <a:cubicBezTo>
                  <a:pt x="620" y="681"/>
                  <a:pt x="633" y="679"/>
                  <a:pt x="641" y="682"/>
                </a:cubicBezTo>
                <a:cubicBezTo>
                  <a:pt x="644" y="674"/>
                  <a:pt x="652" y="665"/>
                  <a:pt x="649" y="657"/>
                </a:cubicBezTo>
                <a:cubicBezTo>
                  <a:pt x="631" y="613"/>
                  <a:pt x="597" y="665"/>
                  <a:pt x="616" y="665"/>
                </a:cubicBezTo>
              </a:path>
            </a:pathLst>
          </a:custGeom>
          <a:noFill/>
          <a:ln w="28575" cmpd="sng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30" name="Rectangle 18"/>
          <p:cNvSpPr>
            <a:spLocks noChangeArrowheads="1"/>
          </p:cNvSpPr>
          <p:nvPr/>
        </p:nvSpPr>
        <p:spPr bwMode="auto">
          <a:xfrm>
            <a:off x="3851275" y="1412776"/>
            <a:ext cx="22774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ОВАЛЬНОЙ ФОРМЫ</a:t>
            </a:r>
          </a:p>
        </p:txBody>
      </p:sp>
      <p:sp>
        <p:nvSpPr>
          <p:cNvPr id="38931" name="Rectangle 19"/>
          <p:cNvSpPr>
            <a:spLocks noChangeArrowheads="1"/>
          </p:cNvSpPr>
          <p:nvPr/>
        </p:nvSpPr>
        <p:spPr bwMode="auto">
          <a:xfrm>
            <a:off x="6506632" y="1412776"/>
            <a:ext cx="22418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ФИГУРНОЙ ФОРМЫ</a:t>
            </a:r>
          </a:p>
        </p:txBody>
      </p:sp>
      <p:sp>
        <p:nvSpPr>
          <p:cNvPr id="38933" name="Rectangle 21"/>
          <p:cNvSpPr>
            <a:spLocks noChangeArrowheads="1"/>
          </p:cNvSpPr>
          <p:nvPr/>
        </p:nvSpPr>
        <p:spPr bwMode="auto">
          <a:xfrm>
            <a:off x="323850" y="5157788"/>
            <a:ext cx="6264275" cy="1474787"/>
          </a:xfrm>
          <a:prstGeom prst="rect">
            <a:avLst/>
          </a:prstGeom>
          <a:solidFill>
            <a:schemeClr val="bg1">
              <a:alpha val="0"/>
            </a:schemeClr>
          </a:solidFill>
          <a:ln w="19050">
            <a:solidFill>
              <a:srgbClr val="9966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1. Наложить карман на изделие, приколоть булавками.                                     2. Наметать по срезам.                                                                                        3. Настрочить по краю срезов.                                                                               4. Выполнить закрепку по верхнему срезу.                                                           5. </a:t>
            </a:r>
            <a:r>
              <a:rPr lang="ru-RU" dirty="0" err="1"/>
              <a:t>Приутюжить</a:t>
            </a:r>
            <a:r>
              <a:rPr lang="ru-RU" dirty="0"/>
              <a:t>.</a:t>
            </a:r>
          </a:p>
        </p:txBody>
      </p:sp>
      <p:pic>
        <p:nvPicPr>
          <p:cNvPr id="38934" name="Picture 22" descr="14"/>
          <p:cNvPicPr>
            <a:picLocks noChangeAspect="1" noChangeArrowheads="1"/>
          </p:cNvPicPr>
          <p:nvPr/>
        </p:nvPicPr>
        <p:blipFill>
          <a:blip r:embed="rId6" cstate="print"/>
          <a:srcRect r="50000" b="12637"/>
          <a:stretch>
            <a:fillRect/>
          </a:stretch>
        </p:blipFill>
        <p:spPr bwMode="auto">
          <a:xfrm>
            <a:off x="2987675" y="3789363"/>
            <a:ext cx="1103313" cy="1227137"/>
          </a:xfrm>
          <a:prstGeom prst="rect">
            <a:avLst/>
          </a:prstGeom>
          <a:noFill/>
          <a:ln w="190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8935" name="Rectangle 23"/>
          <p:cNvSpPr>
            <a:spLocks noChangeArrowheads="1"/>
          </p:cNvSpPr>
          <p:nvPr/>
        </p:nvSpPr>
        <p:spPr bwMode="auto">
          <a:xfrm>
            <a:off x="4499992" y="4077072"/>
            <a:ext cx="3638432" cy="584775"/>
          </a:xfrm>
          <a:prstGeom prst="rect">
            <a:avLst/>
          </a:prstGeom>
          <a:noFill/>
          <a:ln w="9525">
            <a:solidFill>
              <a:srgbClr val="000099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МАШИННЫЙ ШОВ</a:t>
            </a:r>
            <a:br>
              <a:rPr lang="ru-RU" sz="1600" b="1" dirty="0">
                <a:solidFill>
                  <a:srgbClr val="002060"/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СОЕДИНИТЕЛЬНЫЙ НАКЛАДНОЙ</a:t>
            </a:r>
          </a:p>
        </p:txBody>
      </p:sp>
      <p:sp>
        <p:nvSpPr>
          <p:cNvPr id="38936" name="AutoShape 24"/>
          <p:cNvSpPr>
            <a:spLocks noChangeArrowheads="1"/>
          </p:cNvSpPr>
          <p:nvPr/>
        </p:nvSpPr>
        <p:spPr bwMode="auto">
          <a:xfrm rot="5400000">
            <a:off x="3960019" y="4545806"/>
            <a:ext cx="647700" cy="28733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38938" name="Picture 26" descr="35"/>
          <p:cNvPicPr>
            <a:picLocks noChangeAspect="1" noChangeArrowheads="1"/>
          </p:cNvPicPr>
          <p:nvPr/>
        </p:nvPicPr>
        <p:blipFill>
          <a:blip r:embed="rId7" cstate="print"/>
          <a:srcRect l="18481" t="4500" r="890" b="10237"/>
          <a:stretch>
            <a:fillRect/>
          </a:stretch>
        </p:blipFill>
        <p:spPr bwMode="auto">
          <a:xfrm>
            <a:off x="6659563" y="5172075"/>
            <a:ext cx="1800225" cy="1423988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9550" y="1171575"/>
            <a:ext cx="16192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609600" y="2743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1</a:t>
            </a:r>
          </a:p>
        </p:txBody>
      </p:sp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32" r="-2924"/>
          <a:stretch>
            <a:fillRect/>
          </a:stretch>
        </p:blipFill>
        <p:spPr bwMode="auto">
          <a:xfrm>
            <a:off x="3548486" y="404664"/>
            <a:ext cx="1475778" cy="2976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10"/>
          <p:cNvSpPr txBox="1">
            <a:spLocks noChangeArrowheads="1"/>
          </p:cNvSpPr>
          <p:nvPr/>
        </p:nvSpPr>
        <p:spPr bwMode="auto">
          <a:xfrm>
            <a:off x="4716016" y="2755776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2</a:t>
            </a:r>
          </a:p>
        </p:txBody>
      </p:sp>
      <p:pic>
        <p:nvPicPr>
          <p:cNvPr id="16390" name="Picture 1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04010" y="1052736"/>
            <a:ext cx="1364917" cy="2234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12"/>
          <p:cNvSpPr txBox="1">
            <a:spLocks noChangeArrowheads="1"/>
          </p:cNvSpPr>
          <p:nvPr/>
        </p:nvSpPr>
        <p:spPr bwMode="auto">
          <a:xfrm>
            <a:off x="7668344" y="2780928"/>
            <a:ext cx="53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3</a:t>
            </a:r>
          </a:p>
        </p:txBody>
      </p:sp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539552" y="602128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4</a:t>
            </a:r>
          </a:p>
        </p:txBody>
      </p:sp>
      <p:pic>
        <p:nvPicPr>
          <p:cNvPr id="16393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0684" y="4077072"/>
            <a:ext cx="1421957" cy="253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 Box 16"/>
          <p:cNvSpPr txBox="1">
            <a:spLocks noChangeArrowheads="1"/>
          </p:cNvSpPr>
          <p:nvPr/>
        </p:nvSpPr>
        <p:spPr bwMode="auto">
          <a:xfrm>
            <a:off x="8028384" y="6093296"/>
            <a:ext cx="304800" cy="45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/>
              <a:t>6</a:t>
            </a:r>
            <a:endParaRPr lang="ru-RU" sz="2400" b="1" dirty="0"/>
          </a:p>
        </p:txBody>
      </p:sp>
      <p:pic>
        <p:nvPicPr>
          <p:cNvPr id="16395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1" r="6976"/>
          <a:stretch>
            <a:fillRect/>
          </a:stretch>
        </p:blipFill>
        <p:spPr bwMode="auto">
          <a:xfrm>
            <a:off x="4085945" y="3933056"/>
            <a:ext cx="980982" cy="2615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2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288" y="3927301"/>
            <a:ext cx="1158808" cy="252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"/>
          <p:cNvSpPr txBox="1">
            <a:spLocks noChangeArrowheads="1"/>
          </p:cNvSpPr>
          <p:nvPr/>
        </p:nvSpPr>
        <p:spPr bwMode="auto">
          <a:xfrm>
            <a:off x="1835696" y="3284984"/>
            <a:ext cx="489654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ЗДОРОВЬЕ В КАРМАН</a:t>
            </a:r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48129" name="Picture 1" descr="D:\My Documents\Мои рисунки\09-10-59538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260648"/>
            <a:ext cx="1656184" cy="1656184"/>
          </a:xfrm>
          <a:prstGeom prst="rect">
            <a:avLst/>
          </a:prstGeom>
          <a:noFill/>
        </p:spPr>
      </p:pic>
      <p:pic>
        <p:nvPicPr>
          <p:cNvPr id="20" name="Picture 1" descr="D:\My Documents\Мои рисунки\09-10-59538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1412776"/>
            <a:ext cx="792088" cy="792088"/>
          </a:xfrm>
          <a:prstGeom prst="rect">
            <a:avLst/>
          </a:prstGeom>
          <a:noFill/>
        </p:spPr>
      </p:pic>
      <p:pic>
        <p:nvPicPr>
          <p:cNvPr id="21" name="Picture 1" descr="D:\My Documents\Мои рисунки\09-10-59538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8024" y="260648"/>
            <a:ext cx="792088" cy="792088"/>
          </a:xfrm>
          <a:prstGeom prst="rect">
            <a:avLst/>
          </a:prstGeom>
          <a:noFill/>
        </p:spPr>
      </p:pic>
      <p:pic>
        <p:nvPicPr>
          <p:cNvPr id="22" name="Picture 1" descr="D:\My Documents\Мои рисунки\09-10-59538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836712"/>
            <a:ext cx="792088" cy="792088"/>
          </a:xfrm>
          <a:prstGeom prst="rect">
            <a:avLst/>
          </a:prstGeom>
          <a:noFill/>
        </p:spPr>
      </p:pic>
      <p:pic>
        <p:nvPicPr>
          <p:cNvPr id="23" name="Picture 1" descr="D:\My Documents\Мои рисунки\09-10-59538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3573016"/>
            <a:ext cx="792088" cy="792088"/>
          </a:xfrm>
          <a:prstGeom prst="rect">
            <a:avLst/>
          </a:prstGeom>
          <a:noFill/>
        </p:spPr>
      </p:pic>
      <p:pic>
        <p:nvPicPr>
          <p:cNvPr id="24" name="Picture 1" descr="D:\My Documents\Мои рисунки\09-10-59538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005064"/>
            <a:ext cx="792088" cy="792088"/>
          </a:xfrm>
          <a:prstGeom prst="rect">
            <a:avLst/>
          </a:prstGeom>
          <a:noFill/>
        </p:spPr>
      </p:pic>
      <p:pic>
        <p:nvPicPr>
          <p:cNvPr id="25" name="Picture 1" descr="D:\My Documents\Мои рисунки\09-10-59538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4221088"/>
            <a:ext cx="792088" cy="792088"/>
          </a:xfrm>
          <a:prstGeom prst="rect">
            <a:avLst/>
          </a:prstGeom>
          <a:noFill/>
        </p:spPr>
      </p:pic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3779912" y="6165304"/>
            <a:ext cx="304800" cy="459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5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8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8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500"/>
                            </p:stCondLst>
                            <p:childTnLst>
                              <p:par>
                                <p:cTn id="4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500"/>
                            </p:stCondLst>
                            <p:childTnLst>
                              <p:par>
                                <p:cTn id="56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00"/>
                            </p:stCondLst>
                            <p:childTnLst>
                              <p:par>
                                <p:cTn id="65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1000"/>
                            </p:stCondLst>
                            <p:childTnLst>
                              <p:par>
                                <p:cTn id="6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2000"/>
                            </p:stCondLst>
                            <p:childTnLst>
                              <p:par>
                                <p:cTn id="77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8000"/>
                            </p:stCondLst>
                            <p:childTnLst>
                              <p:par>
                                <p:cTn id="8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8500"/>
                            </p:stCondLst>
                            <p:childTnLst>
                              <p:par>
                                <p:cTn id="86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Box 1"/>
          <p:cNvSpPr txBox="1">
            <a:spLocks noChangeArrowheads="1"/>
          </p:cNvSpPr>
          <p:nvPr/>
        </p:nvSpPr>
        <p:spPr bwMode="auto">
          <a:xfrm>
            <a:off x="0" y="333375"/>
            <a:ext cx="871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A50021"/>
                </a:solidFill>
              </a:rPr>
              <a:t>ТЕХНИКА БЕЗОПАСНОСТИ ПРИ РАБОТЕ</a:t>
            </a:r>
          </a:p>
        </p:txBody>
      </p:sp>
      <p:pic>
        <p:nvPicPr>
          <p:cNvPr id="50179" name="Picture 2" descr="C:\Users\1\Desktop\для урока карманы\пппппп.jpg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r="1405" b="6935"/>
          <a:stretch>
            <a:fillRect/>
          </a:stretch>
        </p:blipFill>
        <p:spPr bwMode="auto">
          <a:xfrm>
            <a:off x="3203575" y="2060575"/>
            <a:ext cx="2736850" cy="1938338"/>
          </a:xfrm>
          <a:prstGeom prst="rect">
            <a:avLst/>
          </a:prstGeom>
          <a:noFill/>
          <a:ln w="28575">
            <a:solidFill>
              <a:srgbClr val="B97B3D"/>
            </a:solidFill>
            <a:miter lim="800000"/>
            <a:headEnd/>
            <a:tailEnd/>
          </a:ln>
        </p:spPr>
      </p:pic>
      <p:pic>
        <p:nvPicPr>
          <p:cNvPr id="50180" name="Picture 4" descr="C:\Users\1\Desktop\для урока карманы\fartukpol06.jpg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t="7596" r="565"/>
          <a:stretch>
            <a:fillRect/>
          </a:stretch>
        </p:blipFill>
        <p:spPr bwMode="auto">
          <a:xfrm>
            <a:off x="6156325" y="3592513"/>
            <a:ext cx="2736850" cy="1960562"/>
          </a:xfrm>
          <a:prstGeom prst="rect">
            <a:avLst/>
          </a:prstGeom>
          <a:noFill/>
          <a:ln w="28575">
            <a:solidFill>
              <a:srgbClr val="B97B3D"/>
            </a:solidFill>
            <a:miter lim="800000"/>
            <a:headEnd/>
            <a:tailEnd/>
          </a:ln>
        </p:spPr>
      </p:pic>
      <p:pic>
        <p:nvPicPr>
          <p:cNvPr id="50181" name="Picture 5" descr="C:\Users\1\Desktop\для урока карманы\fartukpol08.jpg"/>
          <p:cNvPicPr>
            <a:picLocks noChangeAspect="1" noChangeArrowheads="1"/>
          </p:cNvPicPr>
          <p:nvPr/>
        </p:nvPicPr>
        <p:blipFill>
          <a:blip r:embed="rId4" cstate="print">
            <a:lum bright="12000"/>
          </a:blip>
          <a:srcRect b="7585"/>
          <a:stretch>
            <a:fillRect/>
          </a:stretch>
        </p:blipFill>
        <p:spPr bwMode="auto">
          <a:xfrm>
            <a:off x="323850" y="1047750"/>
            <a:ext cx="2519363" cy="1898650"/>
          </a:xfrm>
          <a:prstGeom prst="rect">
            <a:avLst/>
          </a:prstGeom>
          <a:noFill/>
          <a:ln w="28575">
            <a:solidFill>
              <a:srgbClr val="B97B3D"/>
            </a:solidFill>
            <a:miter lim="800000"/>
            <a:headEnd/>
            <a:tailEnd/>
          </a:ln>
        </p:spPr>
      </p:pic>
      <p:sp>
        <p:nvSpPr>
          <p:cNvPr id="50182" name="TextBox 1"/>
          <p:cNvSpPr txBox="1">
            <a:spLocks noChangeArrowheads="1"/>
          </p:cNvSpPr>
          <p:nvPr/>
        </p:nvSpPr>
        <p:spPr bwMode="auto">
          <a:xfrm>
            <a:off x="0" y="2924175"/>
            <a:ext cx="3168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ПРИ РАБОТЕ С ИГОЛКАМИ, БУЛАВКАМИ</a:t>
            </a:r>
          </a:p>
        </p:txBody>
      </p:sp>
      <p:sp>
        <p:nvSpPr>
          <p:cNvPr id="50183" name="TextBox 1"/>
          <p:cNvSpPr txBox="1">
            <a:spLocks noChangeArrowheads="1"/>
          </p:cNvSpPr>
          <p:nvPr/>
        </p:nvSpPr>
        <p:spPr bwMode="auto">
          <a:xfrm>
            <a:off x="2627313" y="4005263"/>
            <a:ext cx="36004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ПРИ РАБОТЕ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НА ШВЕЙНОЙ МАШИНЕ</a:t>
            </a:r>
          </a:p>
        </p:txBody>
      </p:sp>
      <p:sp>
        <p:nvSpPr>
          <p:cNvPr id="50184" name="TextBox 1"/>
          <p:cNvSpPr txBox="1">
            <a:spLocks noChangeArrowheads="1"/>
          </p:cNvSpPr>
          <p:nvPr/>
        </p:nvSpPr>
        <p:spPr bwMode="auto">
          <a:xfrm>
            <a:off x="5724128" y="5589588"/>
            <a:ext cx="33123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ПРИ РАБОТЕ 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</a:rPr>
              <a:t>С ЭЛЕКТРИЧЕСКИМ УТЮГОМ</a:t>
            </a:r>
          </a:p>
        </p:txBody>
      </p:sp>
      <p:pic>
        <p:nvPicPr>
          <p:cNvPr id="9" name="Picture 13" descr="11122009_2_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DE3E3"/>
              </a:clrFrom>
              <a:clrTo>
                <a:srgbClr val="DDE3E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581128"/>
            <a:ext cx="1580020" cy="1743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3"/>
          <p:cNvSpPr>
            <a:spLocks noChangeArrowheads="1"/>
          </p:cNvSpPr>
          <p:nvPr/>
        </p:nvSpPr>
        <p:spPr bwMode="auto">
          <a:xfrm>
            <a:off x="2843808" y="404664"/>
            <a:ext cx="61206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rgbClr val="800000"/>
                </a:solidFill>
              </a:rPr>
              <a:t>Тачать </a:t>
            </a:r>
            <a:r>
              <a:rPr lang="ru-RU" sz="2000" b="1" dirty="0"/>
              <a:t>–</a:t>
            </a:r>
            <a:r>
              <a:rPr lang="ru-RU" sz="2000" dirty="0"/>
              <a:t> устаревший термин из области портновского и сапожного мастерства, означает процесс шитья сквозной строчкой, реже - весь процесс изготовления </a:t>
            </a:r>
            <a:r>
              <a:rPr lang="ru-RU" sz="2000" dirty="0">
                <a:solidFill>
                  <a:srgbClr val="800000"/>
                </a:solidFill>
              </a:rPr>
              <a:t>одежды</a:t>
            </a:r>
            <a:r>
              <a:rPr lang="ru-RU" sz="2000" dirty="0"/>
              <a:t> и </a:t>
            </a:r>
            <a:r>
              <a:rPr lang="ru-RU" sz="2000" dirty="0">
                <a:solidFill>
                  <a:srgbClr val="800000"/>
                </a:solidFill>
              </a:rPr>
              <a:t>обуви</a:t>
            </a:r>
            <a:r>
              <a:rPr lang="ru-RU" sz="2000" dirty="0"/>
              <a:t>. </a:t>
            </a:r>
          </a:p>
        </p:txBody>
      </p:sp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323528" y="2276872"/>
            <a:ext cx="835292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</a:rPr>
              <a:t>Это слово широко употреблялось в XVIII-XIX </a:t>
            </a:r>
            <a:r>
              <a:rPr lang="ru-RU" sz="2000" dirty="0" smtClean="0">
                <a:solidFill>
                  <a:srgbClr val="000000"/>
                </a:solidFill>
              </a:rPr>
              <a:t>веках: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</a:rPr>
              <a:t>в </a:t>
            </a:r>
            <a:r>
              <a:rPr lang="ru-RU" sz="2000" dirty="0">
                <a:solidFill>
                  <a:srgbClr val="000000"/>
                </a:solidFill>
              </a:rPr>
              <a:t>литературных источниках – «</a:t>
            </a:r>
            <a:r>
              <a:rPr lang="ru-RU" sz="2000" dirty="0">
                <a:solidFill>
                  <a:srgbClr val="A50021"/>
                </a:solidFill>
              </a:rPr>
              <a:t>Беда, коль пироги начнет печи сапожник, а сапоги тачать пирожник</a:t>
            </a:r>
            <a:r>
              <a:rPr lang="ru-RU" sz="2000" dirty="0">
                <a:solidFill>
                  <a:srgbClr val="000000"/>
                </a:solidFill>
              </a:rPr>
              <a:t>» И.А. </a:t>
            </a:r>
            <a:r>
              <a:rPr lang="ru-RU" sz="2000" dirty="0" smtClean="0">
                <a:solidFill>
                  <a:srgbClr val="000000"/>
                </a:solidFill>
              </a:rPr>
              <a:t>Крылов;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000000"/>
                </a:solidFill>
              </a:rPr>
              <a:t> в </a:t>
            </a:r>
            <a:r>
              <a:rPr lang="ru-RU" sz="2000" dirty="0">
                <a:solidFill>
                  <a:srgbClr val="000000"/>
                </a:solidFill>
              </a:rPr>
              <a:t>народном творчестве: «</a:t>
            </a:r>
            <a:r>
              <a:rPr lang="ru-RU" sz="2000" dirty="0">
                <a:solidFill>
                  <a:srgbClr val="A50021"/>
                </a:solidFill>
              </a:rPr>
              <a:t>Косо скроено, да крепко стачано</a:t>
            </a:r>
            <a:r>
              <a:rPr lang="ru-RU" sz="2000" dirty="0">
                <a:solidFill>
                  <a:srgbClr val="000000"/>
                </a:solidFill>
              </a:rPr>
              <a:t>». </a:t>
            </a:r>
            <a:endParaRPr lang="ru-RU" sz="2000" dirty="0">
              <a:latin typeface="Calibri" pitchFamily="34" charset="0"/>
            </a:endParaRPr>
          </a:p>
        </p:txBody>
      </p:sp>
      <p:pic>
        <p:nvPicPr>
          <p:cNvPr id="32772" name="Picture 4" descr="http://softo-poisk.net/uploads/posts/2012-06/1340096956_newprojec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60648"/>
            <a:ext cx="2376264" cy="1742594"/>
          </a:xfrm>
          <a:prstGeom prst="rect">
            <a:avLst/>
          </a:prstGeom>
          <a:noFill/>
        </p:spPr>
      </p:pic>
      <p:pic>
        <p:nvPicPr>
          <p:cNvPr id="32774" name="Picture 6" descr="http://portnishka.ru/fid/cnRlaW1hZ2VfdGh1bWI6ZTQwN2Q0YWY0M2Y1ZTU3ODQ2YTVjZmU4ZjQ4NWZhYzYvLw/img.jpg"/>
          <p:cNvPicPr>
            <a:picLocks noChangeAspect="1" noChangeArrowheads="1"/>
          </p:cNvPicPr>
          <p:nvPr/>
        </p:nvPicPr>
        <p:blipFill>
          <a:blip r:embed="rId3" cstate="print"/>
          <a:srcRect l="7056" t="8849" r="8172" b="14560"/>
          <a:stretch>
            <a:fillRect/>
          </a:stretch>
        </p:blipFill>
        <p:spPr bwMode="auto">
          <a:xfrm>
            <a:off x="3275856" y="3645024"/>
            <a:ext cx="2473015" cy="2952328"/>
          </a:xfrm>
          <a:prstGeom prst="rect">
            <a:avLst/>
          </a:prstGeom>
          <a:noFill/>
          <a:ln>
            <a:solidFill>
              <a:srgbClr val="996633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7" name="TextBox 1"/>
          <p:cNvSpPr txBox="1">
            <a:spLocks noChangeArrowheads="1"/>
          </p:cNvSpPr>
          <p:nvPr/>
        </p:nvSpPr>
        <p:spPr bwMode="auto">
          <a:xfrm>
            <a:off x="0" y="332656"/>
            <a:ext cx="87137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800000"/>
                </a:solidFill>
              </a:rPr>
              <a:t>ПРОВЕРИМ </a:t>
            </a:r>
            <a:r>
              <a:rPr lang="ru-RU" sz="2400" b="1" dirty="0" smtClean="0">
                <a:solidFill>
                  <a:srgbClr val="800000"/>
                </a:solidFill>
              </a:rPr>
              <a:t>ЗНАНИЯ </a:t>
            </a:r>
            <a:r>
              <a:rPr lang="ru-RU" sz="2800" b="1" dirty="0" smtClean="0">
                <a:solidFill>
                  <a:srgbClr val="800000"/>
                </a:solidFill>
              </a:rPr>
              <a:t>!</a:t>
            </a:r>
            <a:endParaRPr lang="ru-RU" sz="2800" b="1" dirty="0">
              <a:solidFill>
                <a:srgbClr val="800000"/>
              </a:solidFill>
            </a:endParaRPr>
          </a:p>
        </p:txBody>
      </p:sp>
      <p:pic>
        <p:nvPicPr>
          <p:cNvPr id="45068" name="Picture 12" descr="14"/>
          <p:cNvPicPr>
            <a:picLocks noChangeAspect="1" noChangeArrowheads="1"/>
          </p:cNvPicPr>
          <p:nvPr/>
        </p:nvPicPr>
        <p:blipFill>
          <a:blip r:embed="rId2" cstate="print"/>
          <a:srcRect r="50000" b="12637"/>
          <a:stretch>
            <a:fillRect/>
          </a:stretch>
        </p:blipFill>
        <p:spPr bwMode="auto">
          <a:xfrm>
            <a:off x="4716463" y="1700213"/>
            <a:ext cx="1368425" cy="1295400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45070" name="Picture 6" descr="C:\Users\1\Desktop\для урока карманы\image136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1700213"/>
            <a:ext cx="1439863" cy="1295400"/>
          </a:xfrm>
          <a:prstGeom prst="rect">
            <a:avLst/>
          </a:prstGeom>
          <a:noFill/>
          <a:ln w="9525">
            <a:solidFill>
              <a:srgbClr val="D09A00"/>
            </a:solidFill>
            <a:miter lim="800000"/>
            <a:headEnd/>
            <a:tailEnd/>
          </a:ln>
        </p:spPr>
      </p:pic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6300788" y="2060575"/>
            <a:ext cx="2519362" cy="650875"/>
          </a:xfrm>
          <a:prstGeom prst="rect">
            <a:avLst/>
          </a:prstGeom>
          <a:noFill/>
          <a:ln w="9525">
            <a:solidFill>
              <a:srgbClr val="000099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СОЕДИНИТЕЛЬНЫЙ</a:t>
            </a:r>
          </a:p>
          <a:p>
            <a:pPr algn="ctr"/>
            <a:r>
              <a:rPr lang="ru-RU" b="1" dirty="0">
                <a:solidFill>
                  <a:srgbClr val="000099"/>
                </a:solidFill>
              </a:rPr>
              <a:t> НАКЛАДНОЙ</a:t>
            </a: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419475" y="1052513"/>
            <a:ext cx="2324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000000"/>
                </a:solidFill>
              </a:rPr>
              <a:t>МАШИННЫЕ ШВЫ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50825" y="1989138"/>
            <a:ext cx="2519363" cy="650875"/>
          </a:xfrm>
          <a:prstGeom prst="rect">
            <a:avLst/>
          </a:prstGeom>
          <a:noFill/>
          <a:ln w="9525">
            <a:solidFill>
              <a:srgbClr val="000099">
                <a:alpha val="0"/>
              </a:srgb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51361B"/>
                </a:solidFill>
              </a:rPr>
              <a:t>СОЕДИНИТЕЛЬНЫЙ</a:t>
            </a:r>
          </a:p>
          <a:p>
            <a:pPr algn="ctr"/>
            <a:r>
              <a:rPr lang="ru-RU" b="1" dirty="0">
                <a:solidFill>
                  <a:srgbClr val="51361B"/>
                </a:solidFill>
              </a:rPr>
              <a:t> НАКЛАДНОЙ</a:t>
            </a:r>
          </a:p>
        </p:txBody>
      </p:sp>
      <p:pic>
        <p:nvPicPr>
          <p:cNvPr id="45074" name="Picture 2" descr="&amp;Vcy;&amp;ycy;&amp;kcy;&amp;rcy;&amp;ocy;&amp;jcy;&amp;kcy;&amp;acy; &amp;ncy;&amp;acy;&amp;kcy;&amp;lcy;&amp;acy;&amp;dcy;&amp;ncy;&amp;ocy;&amp;gcy;&amp;ocy; &amp;kcy;&amp;acy;&amp;rcy;&amp;mcy;&amp;a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4724400"/>
            <a:ext cx="2016125" cy="162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75" name="AutoShape 19"/>
          <p:cNvSpPr>
            <a:spLocks noChangeArrowheads="1"/>
          </p:cNvSpPr>
          <p:nvPr/>
        </p:nvSpPr>
        <p:spPr bwMode="auto">
          <a:xfrm rot="16200000" flipH="1">
            <a:off x="2447132" y="2456656"/>
            <a:ext cx="647700" cy="287337"/>
          </a:xfrm>
          <a:prstGeom prst="triangle">
            <a:avLst>
              <a:gd name="adj" fmla="val 50000"/>
            </a:avLst>
          </a:prstGeom>
          <a:solidFill>
            <a:srgbClr val="996633"/>
          </a:solidFill>
          <a:ln w="9525">
            <a:solidFill>
              <a:srgbClr val="B97B3D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/>
            <a:endParaRPr lang="ru-RU">
              <a:solidFill>
                <a:srgbClr val="51361B"/>
              </a:solidFill>
            </a:endParaRPr>
          </a:p>
        </p:txBody>
      </p:sp>
      <p:sp>
        <p:nvSpPr>
          <p:cNvPr id="45076" name="AutoShape 20"/>
          <p:cNvSpPr>
            <a:spLocks noChangeArrowheads="1"/>
          </p:cNvSpPr>
          <p:nvPr/>
        </p:nvSpPr>
        <p:spPr bwMode="auto">
          <a:xfrm rot="5400000">
            <a:off x="5976938" y="2455862"/>
            <a:ext cx="647700" cy="2889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>
              <a:solidFill>
                <a:srgbClr val="51361B"/>
              </a:solidFill>
            </a:endParaRPr>
          </a:p>
        </p:txBody>
      </p:sp>
      <p:sp>
        <p:nvSpPr>
          <p:cNvPr id="45077" name="Line 21"/>
          <p:cNvSpPr>
            <a:spLocks noChangeShapeType="1"/>
          </p:cNvSpPr>
          <p:nvPr/>
        </p:nvSpPr>
        <p:spPr bwMode="auto">
          <a:xfrm>
            <a:off x="5508625" y="3068638"/>
            <a:ext cx="143495" cy="648394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5078" name="Picture 22" descr="img2"/>
          <p:cNvPicPr>
            <a:picLocks noChangeAspect="1" noChangeArrowheads="1"/>
          </p:cNvPicPr>
          <p:nvPr/>
        </p:nvPicPr>
        <p:blipFill>
          <a:blip r:embed="rId5" cstate="print"/>
          <a:srcRect l="77355" t="53999"/>
          <a:stretch>
            <a:fillRect/>
          </a:stretch>
        </p:blipFill>
        <p:spPr bwMode="auto">
          <a:xfrm>
            <a:off x="5220072" y="3717032"/>
            <a:ext cx="779944" cy="490736"/>
          </a:xfrm>
          <a:prstGeom prst="rect">
            <a:avLst/>
          </a:prstGeom>
          <a:noFill/>
          <a:ln>
            <a:noFill/>
          </a:ln>
        </p:spPr>
      </p:pic>
      <p:sp>
        <p:nvSpPr>
          <p:cNvPr id="45079" name="Line 23"/>
          <p:cNvSpPr>
            <a:spLocks noChangeShapeType="1"/>
          </p:cNvSpPr>
          <p:nvPr/>
        </p:nvSpPr>
        <p:spPr bwMode="auto">
          <a:xfrm flipH="1">
            <a:off x="3491879" y="3141663"/>
            <a:ext cx="143495" cy="575369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80" name="Line 24"/>
          <p:cNvSpPr>
            <a:spLocks noChangeShapeType="1"/>
          </p:cNvSpPr>
          <p:nvPr/>
        </p:nvSpPr>
        <p:spPr bwMode="auto">
          <a:xfrm flipH="1">
            <a:off x="5292725" y="4221088"/>
            <a:ext cx="503411" cy="1079575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5081" name="Line 25"/>
          <p:cNvSpPr>
            <a:spLocks noChangeShapeType="1"/>
          </p:cNvSpPr>
          <p:nvPr/>
        </p:nvSpPr>
        <p:spPr bwMode="auto">
          <a:xfrm>
            <a:off x="3491880" y="4221089"/>
            <a:ext cx="505445" cy="649362"/>
          </a:xfrm>
          <a:prstGeom prst="line">
            <a:avLst/>
          </a:prstGeom>
          <a:noFill/>
          <a:ln w="57150">
            <a:solidFill>
              <a:srgbClr val="996633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6" name="Picture 22" descr="img2"/>
          <p:cNvPicPr>
            <a:picLocks noChangeAspect="1" noChangeArrowheads="1"/>
          </p:cNvPicPr>
          <p:nvPr/>
        </p:nvPicPr>
        <p:blipFill>
          <a:blip r:embed="rId5" cstate="print"/>
          <a:srcRect l="25088" t="53999" r="49824"/>
          <a:stretch>
            <a:fillRect/>
          </a:stretch>
        </p:blipFill>
        <p:spPr bwMode="auto">
          <a:xfrm>
            <a:off x="3203848" y="3717032"/>
            <a:ext cx="864096" cy="4907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1" grpId="0" animBg="1"/>
      <p:bldP spid="4507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2" descr="5%"/>
          <p:cNvSpPr>
            <a:spLocks noChangeArrowheads="1"/>
          </p:cNvSpPr>
          <p:nvPr/>
        </p:nvSpPr>
        <p:spPr bwMode="auto">
          <a:xfrm>
            <a:off x="6228184" y="4365104"/>
            <a:ext cx="2088232" cy="2088232"/>
          </a:xfrm>
          <a:prstGeom prst="rect">
            <a:avLst/>
          </a:prstGeom>
          <a:pattFill prst="pct5">
            <a:fgClr>
              <a:srgbClr val="9A88E8"/>
            </a:fgClr>
            <a:bgClr>
              <a:schemeClr val="bg1"/>
            </a:bgClr>
          </a:pattFill>
          <a:ln w="9525">
            <a:solidFill>
              <a:srgbClr val="CC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3284984"/>
            <a:ext cx="115212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547664" y="692696"/>
            <a:ext cx="6192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Укажите последовательность технологических </a:t>
            </a:r>
          </a:p>
          <a:p>
            <a:pPr algn="ctr"/>
            <a:r>
              <a:rPr lang="ru-RU" sz="2000" dirty="0" smtClean="0"/>
              <a:t>операций при изготовлении накладного кармана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475656" y="27089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50021"/>
                </a:solidFill>
              </a:rPr>
              <a:t>ПРИ</a:t>
            </a:r>
            <a:r>
              <a:rPr lang="ru-RU" b="1" dirty="0" smtClean="0"/>
              <a:t>УТЮЖИТЬ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50131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50021"/>
                </a:solidFill>
              </a:rPr>
              <a:t>НА</a:t>
            </a:r>
            <a:r>
              <a:rPr lang="ru-RU" b="1" dirty="0" smtClean="0"/>
              <a:t>МЕТАТЬ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99592" y="155679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50021"/>
                </a:solidFill>
              </a:rPr>
              <a:t>ЗА</a:t>
            </a:r>
            <a:r>
              <a:rPr lang="ru-RU" b="1" dirty="0" smtClean="0"/>
              <a:t>МЕТАТЬ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987824" y="55892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50021"/>
                </a:solidFill>
              </a:rPr>
              <a:t>НА</a:t>
            </a:r>
            <a:r>
              <a:rPr lang="ru-RU" b="1" dirty="0" smtClean="0"/>
              <a:t>СТРОЧИТЬ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339752" y="44371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50021"/>
                </a:solidFill>
              </a:rPr>
              <a:t>НА</a:t>
            </a:r>
            <a:r>
              <a:rPr lang="ru-RU" b="1" dirty="0" smtClean="0"/>
              <a:t>ЛОЖИТЬ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63688" y="32849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50021"/>
                </a:solidFill>
              </a:rPr>
              <a:t>ВЫ</a:t>
            </a:r>
            <a:r>
              <a:rPr lang="ru-RU" b="1" dirty="0" smtClean="0"/>
              <a:t>ТАЧАТЬ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187624" y="21328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50021"/>
                </a:solidFill>
              </a:rPr>
              <a:t>ЗА</a:t>
            </a:r>
            <a:r>
              <a:rPr lang="ru-RU" b="1" dirty="0" smtClean="0"/>
              <a:t>СТРОЧИТЬ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051720" y="38610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50021"/>
                </a:solidFill>
              </a:rPr>
              <a:t>ВЫ</a:t>
            </a:r>
            <a:r>
              <a:rPr lang="ru-RU" b="1" dirty="0" smtClean="0"/>
              <a:t>МЕТАТЬ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491880" y="60932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A50021"/>
                </a:solidFill>
              </a:rPr>
              <a:t>ОТ</a:t>
            </a:r>
            <a:r>
              <a:rPr lang="ru-RU" b="1" dirty="0" smtClean="0"/>
              <a:t>УТЮЖИТЬ</a:t>
            </a:r>
            <a:endParaRPr lang="ru-RU" b="1" dirty="0"/>
          </a:p>
        </p:txBody>
      </p:sp>
      <p:pic>
        <p:nvPicPr>
          <p:cNvPr id="33" name="Picture 6" descr="C:\Users\1\Desktop\для урока карманы\image136.gi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21147" y="1638736"/>
            <a:ext cx="1195069" cy="748635"/>
          </a:xfrm>
          <a:prstGeom prst="rect">
            <a:avLst/>
          </a:prstGeom>
          <a:noFill/>
          <a:ln>
            <a:solidFill>
              <a:srgbClr val="CC9900"/>
            </a:solidFill>
          </a:ln>
        </p:spPr>
      </p:pic>
      <p:pic>
        <p:nvPicPr>
          <p:cNvPr id="3074" name="Picture 2" descr="http://novotek.kiev.ua/IMG/jpg/8063_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3356992"/>
            <a:ext cx="1440160" cy="1440160"/>
          </a:xfrm>
          <a:prstGeom prst="rect">
            <a:avLst/>
          </a:prstGeom>
          <a:noFill/>
        </p:spPr>
      </p:pic>
      <p:pic>
        <p:nvPicPr>
          <p:cNvPr id="34" name="Picture 1"/>
          <p:cNvPicPr>
            <a:picLocks noChangeAspect="1" noChangeArrowheads="1"/>
          </p:cNvPicPr>
          <p:nvPr/>
        </p:nvPicPr>
        <p:blipFill>
          <a:blip r:embed="rId5" cstate="print"/>
          <a:srcRect t="4512" r="56511" b="50763"/>
          <a:stretch>
            <a:fillRect/>
          </a:stretch>
        </p:blipFill>
        <p:spPr bwMode="auto">
          <a:xfrm>
            <a:off x="3419872" y="2656114"/>
            <a:ext cx="1008112" cy="9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6" name="Прямая соединительная линия 35"/>
          <p:cNvCxnSpPr/>
          <p:nvPr/>
        </p:nvCxnSpPr>
        <p:spPr>
          <a:xfrm>
            <a:off x="4860032" y="3573016"/>
            <a:ext cx="1008112" cy="0"/>
          </a:xfrm>
          <a:prstGeom prst="line">
            <a:avLst/>
          </a:prstGeom>
          <a:ln w="19050">
            <a:solidFill>
              <a:srgbClr val="FF0000">
                <a:alpha val="48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860032" y="3356992"/>
            <a:ext cx="1008112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5868144" y="3356992"/>
            <a:ext cx="8384" cy="14401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H="1">
            <a:off x="4860032" y="3356992"/>
            <a:ext cx="8384" cy="144016"/>
          </a:xfrm>
          <a:prstGeom prst="line">
            <a:avLst/>
          </a:prstGeom>
          <a:ln w="190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G:\накладные карманы\16880_html_m2adf1079.png"/>
          <p:cNvPicPr>
            <a:picLocks noChangeAspect="1" noChangeArrowheads="1"/>
          </p:cNvPicPr>
          <p:nvPr/>
        </p:nvPicPr>
        <p:blipFill>
          <a:blip r:embed="rId6" cstate="print"/>
          <a:srcRect l="7860" t="22343" r="8115" b="5586"/>
          <a:stretch>
            <a:fillRect/>
          </a:stretch>
        </p:blipFill>
        <p:spPr bwMode="auto">
          <a:xfrm>
            <a:off x="6732240" y="4869160"/>
            <a:ext cx="1152128" cy="115212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6732240" y="5157192"/>
            <a:ext cx="1080120" cy="0"/>
          </a:xfrm>
          <a:prstGeom prst="line">
            <a:avLst/>
          </a:prstGeom>
          <a:ln w="19050">
            <a:solidFill>
              <a:srgbClr val="FF0000">
                <a:alpha val="48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7740352" y="4869160"/>
            <a:ext cx="72008" cy="216024"/>
          </a:xfrm>
          <a:prstGeom prst="line">
            <a:avLst/>
          </a:prstGeom>
          <a:ln w="19050">
            <a:solidFill>
              <a:srgbClr val="FF0000">
                <a:alpha val="48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804248" y="4869160"/>
            <a:ext cx="72008" cy="216024"/>
          </a:xfrm>
          <a:prstGeom prst="line">
            <a:avLst/>
          </a:prstGeom>
          <a:ln w="19050">
            <a:solidFill>
              <a:srgbClr val="FF0000">
                <a:alpha val="4800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12" descr="14"/>
          <p:cNvPicPr>
            <a:picLocks noChangeAspect="1" noChangeArrowheads="1"/>
          </p:cNvPicPr>
          <p:nvPr/>
        </p:nvPicPr>
        <p:blipFill>
          <a:blip r:embed="rId7" cstate="print"/>
          <a:srcRect r="50000" b="12637"/>
          <a:stretch>
            <a:fillRect/>
          </a:stretch>
        </p:blipFill>
        <p:spPr bwMode="auto">
          <a:xfrm>
            <a:off x="7020272" y="1632590"/>
            <a:ext cx="1152128" cy="788298"/>
          </a:xfrm>
          <a:prstGeom prst="rect">
            <a:avLst/>
          </a:prstGeom>
          <a:noFill/>
          <a:ln w="9525">
            <a:solidFill>
              <a:srgbClr val="CC9900"/>
            </a:solidFill>
            <a:miter lim="800000"/>
            <a:headEnd/>
            <a:tailEnd/>
          </a:ln>
        </p:spPr>
      </p:pic>
      <p:pic>
        <p:nvPicPr>
          <p:cNvPr id="3078" name="Picture 6" descr="G:\накладные карманы\16880_html_411410fe.png"/>
          <p:cNvPicPr>
            <a:picLocks noChangeAspect="1" noChangeArrowheads="1"/>
          </p:cNvPicPr>
          <p:nvPr/>
        </p:nvPicPr>
        <p:blipFill>
          <a:blip r:embed="rId8" cstate="print"/>
          <a:srcRect t="9105" r="1947"/>
          <a:stretch>
            <a:fillRect/>
          </a:stretch>
        </p:blipFill>
        <p:spPr bwMode="auto">
          <a:xfrm>
            <a:off x="6300192" y="2636912"/>
            <a:ext cx="1224136" cy="1323904"/>
          </a:xfrm>
          <a:prstGeom prst="rect">
            <a:avLst/>
          </a:prstGeom>
          <a:noFill/>
        </p:spPr>
      </p:pic>
      <p:pic>
        <p:nvPicPr>
          <p:cNvPr id="63" name="Picture 6" descr="http://i072.radikal.ru/1203/48/7d8c84578ba5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10" t="-4727" r="15486"/>
          <a:stretch>
            <a:fillRect/>
          </a:stretch>
        </p:blipFill>
        <p:spPr bwMode="auto">
          <a:xfrm>
            <a:off x="323528" y="3573016"/>
            <a:ext cx="1812088" cy="294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G:\накладные карманы\image.gif"/>
          <p:cNvPicPr>
            <a:picLocks noChangeAspect="1" noChangeArrowheads="1" noCrop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3196259">
            <a:off x="3380548" y="2142614"/>
            <a:ext cx="447675" cy="485775"/>
          </a:xfrm>
          <a:prstGeom prst="rect">
            <a:avLst/>
          </a:prstGeom>
          <a:noFill/>
        </p:spPr>
      </p:pic>
      <p:cxnSp>
        <p:nvCxnSpPr>
          <p:cNvPr id="67" name="Прямая соединительная линия 66"/>
          <p:cNvCxnSpPr/>
          <p:nvPr/>
        </p:nvCxnSpPr>
        <p:spPr>
          <a:xfrm flipH="1">
            <a:off x="3419872" y="2564904"/>
            <a:ext cx="216024" cy="21602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0" y="188640"/>
            <a:ext cx="8713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ПРИМЕНЯЕМ ТЕРМИНЫ</a:t>
            </a:r>
            <a:endParaRPr lang="ru-RU" sz="2400" b="1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Блок-схема: ссылка на другую страницу 13"/>
          <p:cNvSpPr/>
          <p:nvPr/>
        </p:nvSpPr>
        <p:spPr>
          <a:xfrm>
            <a:off x="971600" y="1124744"/>
            <a:ext cx="6120680" cy="3960440"/>
          </a:xfrm>
          <a:prstGeom prst="flowChartOffpageConnector">
            <a:avLst/>
          </a:prstGeom>
          <a:solidFill>
            <a:srgbClr val="FFEDC9">
              <a:alpha val="48627"/>
            </a:srgbClr>
          </a:solidFill>
          <a:ln w="50800">
            <a:solidFill>
              <a:srgbClr val="CC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59633" y="1948770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990033"/>
                </a:solidFill>
              </a:rPr>
              <a:t>Какое назначение карманов в одежде?</a:t>
            </a:r>
            <a:endParaRPr lang="ru-RU" sz="2000" b="1" dirty="0">
              <a:solidFill>
                <a:srgbClr val="990033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1372706"/>
            <a:ext cx="5256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990033"/>
                </a:solidFill>
              </a:rPr>
              <a:t>Когда появились карманы на одежде?</a:t>
            </a:r>
            <a:endParaRPr lang="ru-RU" sz="2000" b="1" dirty="0">
              <a:solidFill>
                <a:srgbClr val="99003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3513202"/>
            <a:ext cx="51845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990033"/>
                </a:solidFill>
              </a:rPr>
              <a:t>Какую форму могут иметь накладные карманы?</a:t>
            </a:r>
            <a:endParaRPr lang="ru-RU" sz="2000" b="1" dirty="0">
              <a:solidFill>
                <a:srgbClr val="990033"/>
              </a:solidFill>
            </a:endParaRP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331640" y="451520"/>
            <a:ext cx="633670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ПОЛНЫЙ КАРМАН ВОПРОСОВ</a:t>
            </a:r>
            <a:endParaRPr lang="ru-RU" sz="2400" b="1" dirty="0">
              <a:solidFill>
                <a:srgbClr val="800000"/>
              </a:solidFill>
            </a:endParaRPr>
          </a:p>
        </p:txBody>
      </p:sp>
      <p:pic>
        <p:nvPicPr>
          <p:cNvPr id="4098" name="Picture 2" descr="http://www.comfortvdom.ru/f/images/32918/32933/Kastrjul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708920"/>
            <a:ext cx="1943497" cy="3886994"/>
          </a:xfrm>
          <a:prstGeom prst="roundRect">
            <a:avLst/>
          </a:prstGeom>
          <a:noFill/>
          <a:ln>
            <a:solidFill>
              <a:srgbClr val="CC9900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1259632" y="2577098"/>
            <a:ext cx="66185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rgbClr val="990033"/>
                </a:solidFill>
              </a:rPr>
              <a:t>На какие группы делятся карманы по месту расположения на деталях одежды?</a:t>
            </a:r>
            <a:endParaRPr lang="ru-RU" sz="20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Box 1"/>
          <p:cNvSpPr txBox="1">
            <a:spLocks noChangeArrowheads="1"/>
          </p:cNvSpPr>
          <p:nvPr/>
        </p:nvSpPr>
        <p:spPr bwMode="auto">
          <a:xfrm>
            <a:off x="0" y="476250"/>
            <a:ext cx="8713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800000"/>
                </a:solidFill>
              </a:rPr>
              <a:t>ЛЕСТНИЦА ЛИЧНОГО УСПЕХА</a:t>
            </a:r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6526213" y="5373688"/>
            <a:ext cx="2366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</a:rPr>
              <a:t>Я НЕ ЗНАЛА…</a:t>
            </a:r>
          </a:p>
        </p:txBody>
      </p:sp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5219700" y="4365625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800080"/>
                </a:solidFill>
              </a:rPr>
              <a:t>Я УЗНАЛА…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3563938" y="3429000"/>
            <a:ext cx="2730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990033"/>
                </a:solidFill>
              </a:rPr>
              <a:t>Я НАУЧИЛАСЬ…</a:t>
            </a:r>
          </a:p>
        </p:txBody>
      </p:sp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2051050" y="2565400"/>
            <a:ext cx="355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99"/>
                </a:solidFill>
              </a:rPr>
              <a:t>МНЕ БЫЛО ТРУДНО…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323850" y="1628775"/>
            <a:ext cx="4635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3300"/>
                </a:solidFill>
              </a:rPr>
              <a:t>Я СМОГУ ИСПОЛЬЗОВАТЬ …</a:t>
            </a:r>
          </a:p>
        </p:txBody>
      </p:sp>
      <p:pic>
        <p:nvPicPr>
          <p:cNvPr id="51209" name="Picture 3" descr="G:\архив ноябрь-Б  2013 год\портной\240854-Dayan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975" t="2646" r="19003"/>
          <a:stretch>
            <a:fillRect/>
          </a:stretch>
        </p:blipFill>
        <p:spPr bwMode="auto">
          <a:xfrm>
            <a:off x="250825" y="4005263"/>
            <a:ext cx="230505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7" name="AutoShape 17"/>
          <p:cNvSpPr>
            <a:spLocks noChangeArrowheads="1"/>
          </p:cNvSpPr>
          <p:nvPr/>
        </p:nvSpPr>
        <p:spPr bwMode="auto">
          <a:xfrm rot="10800000">
            <a:off x="6516688" y="5805488"/>
            <a:ext cx="2232025" cy="288925"/>
          </a:xfrm>
          <a:prstGeom prst="rtTriangle">
            <a:avLst/>
          </a:prstGeom>
          <a:solidFill>
            <a:schemeClr val="tx2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18" name="AutoShape 18"/>
          <p:cNvSpPr>
            <a:spLocks noChangeArrowheads="1"/>
          </p:cNvSpPr>
          <p:nvPr/>
        </p:nvSpPr>
        <p:spPr bwMode="auto">
          <a:xfrm rot="10800000">
            <a:off x="4932363" y="4797425"/>
            <a:ext cx="2232025" cy="288925"/>
          </a:xfrm>
          <a:prstGeom prst="rtTriangle">
            <a:avLst/>
          </a:prstGeom>
          <a:solidFill>
            <a:srgbClr val="9A88E8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19" name="AutoShape 19"/>
          <p:cNvSpPr>
            <a:spLocks noChangeArrowheads="1"/>
          </p:cNvSpPr>
          <p:nvPr/>
        </p:nvSpPr>
        <p:spPr bwMode="auto">
          <a:xfrm rot="10800000">
            <a:off x="3635375" y="3860800"/>
            <a:ext cx="2592388" cy="287338"/>
          </a:xfrm>
          <a:prstGeom prst="rtTriangle">
            <a:avLst/>
          </a:prstGeom>
          <a:solidFill>
            <a:schemeClr val="accent2"/>
          </a:solidFill>
          <a:ln w="9525">
            <a:solidFill>
              <a:srgbClr val="A5002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0" name="AutoShape 20"/>
          <p:cNvSpPr>
            <a:spLocks noChangeArrowheads="1"/>
          </p:cNvSpPr>
          <p:nvPr/>
        </p:nvSpPr>
        <p:spPr bwMode="auto">
          <a:xfrm rot="10800000">
            <a:off x="2124075" y="2997200"/>
            <a:ext cx="3313113" cy="288925"/>
          </a:xfrm>
          <a:prstGeom prst="rtTriangle">
            <a:avLst/>
          </a:prstGeom>
          <a:solidFill>
            <a:schemeClr val="tx2"/>
          </a:soli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1" name="AutoShape 21"/>
          <p:cNvSpPr>
            <a:spLocks noChangeArrowheads="1"/>
          </p:cNvSpPr>
          <p:nvPr/>
        </p:nvSpPr>
        <p:spPr bwMode="auto">
          <a:xfrm rot="10800000">
            <a:off x="468313" y="2060575"/>
            <a:ext cx="4391025" cy="361950"/>
          </a:xfrm>
          <a:prstGeom prst="rtTriangle">
            <a:avLst/>
          </a:prstGeom>
          <a:solidFill>
            <a:srgbClr val="0066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50" name="Picture 2" descr="D:\My Documents\Мои рисунки\рпнек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908720"/>
            <a:ext cx="2566938" cy="3008131"/>
          </a:xfrm>
          <a:prstGeom prst="ellipse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9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3" grpId="1"/>
      <p:bldP spid="51204" grpId="0"/>
      <p:bldP spid="51205" grpId="0"/>
      <p:bldP spid="51206" grpId="0"/>
      <p:bldP spid="51207" grpId="0"/>
      <p:bldP spid="5120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7" descr="G:\архив ноябрь-Б  2013 год\портной\yellow-measuring-tape--objects--fingerstall--tailor_312207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AFAFC"/>
              </a:clrFrom>
              <a:clrTo>
                <a:srgbClr val="FA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3789363"/>
            <a:ext cx="3629025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7"/>
          <p:cNvSpPr txBox="1">
            <a:spLocks noChangeArrowheads="1"/>
          </p:cNvSpPr>
          <p:nvPr/>
        </p:nvSpPr>
        <p:spPr bwMode="auto">
          <a:xfrm>
            <a:off x="1187450" y="549275"/>
            <a:ext cx="7129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</a:rPr>
              <a:t>ИСТОЧНИКИ ИНФОРМАЦИИ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23850" y="1268413"/>
            <a:ext cx="532765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ru-RU" sz="2000" b="1">
                <a:solidFill>
                  <a:srgbClr val="51361B"/>
                </a:solidFill>
              </a:rPr>
              <a:t>http://</a:t>
            </a:r>
            <a:r>
              <a:rPr lang="ru-RU" sz="2000"/>
              <a:t> </a:t>
            </a:r>
            <a:r>
              <a:rPr lang="ru-RU" sz="2000" b="1">
                <a:solidFill>
                  <a:srgbClr val="51361B"/>
                </a:solidFill>
              </a:rPr>
              <a:t>liveinternet.ru</a:t>
            </a:r>
          </a:p>
          <a:p>
            <a:pPr marL="342900" indent="-342900">
              <a:buFontTx/>
              <a:buChar char="•"/>
            </a:pPr>
            <a:r>
              <a:rPr lang="ru-RU" sz="2000" b="1">
                <a:solidFill>
                  <a:srgbClr val="51361B"/>
                </a:solidFill>
              </a:rPr>
              <a:t>http://</a:t>
            </a:r>
            <a:r>
              <a:rPr lang="ru-RU" sz="2000"/>
              <a:t> </a:t>
            </a:r>
            <a:r>
              <a:rPr lang="ru-RU" sz="2000" b="1">
                <a:solidFill>
                  <a:srgbClr val="51361B"/>
                </a:solidFill>
              </a:rPr>
              <a:t>odezhdadetyam.ru </a:t>
            </a:r>
          </a:p>
          <a:p>
            <a:pPr marL="342900" indent="-342900">
              <a:buFontTx/>
              <a:buChar char="•"/>
            </a:pPr>
            <a:r>
              <a:rPr lang="ru-RU" sz="2000" b="1">
                <a:solidFill>
                  <a:srgbClr val="51361B"/>
                </a:solidFill>
              </a:rPr>
              <a:t>http:// archives.maillist.ru </a:t>
            </a:r>
          </a:p>
          <a:p>
            <a:pPr marL="342900" indent="-342900">
              <a:buFontTx/>
              <a:buChar char="•"/>
            </a:pPr>
            <a:r>
              <a:rPr lang="ru-RU" sz="2000" b="1">
                <a:solidFill>
                  <a:srgbClr val="51361B"/>
                </a:solidFill>
              </a:rPr>
              <a:t>http://xreferat.ru/ </a:t>
            </a:r>
          </a:p>
          <a:p>
            <a:pPr marL="342900" indent="-342900">
              <a:buFontTx/>
              <a:buChar char="•"/>
            </a:pPr>
            <a:r>
              <a:rPr lang="ru-RU" sz="2000" b="1">
                <a:solidFill>
                  <a:srgbClr val="51361B"/>
                </a:solidFill>
              </a:rPr>
              <a:t>http://blog.kp.ru/users/</a:t>
            </a:r>
          </a:p>
          <a:p>
            <a:pPr marL="342900" indent="-342900">
              <a:buFontTx/>
              <a:buChar char="•"/>
            </a:pPr>
            <a:r>
              <a:rPr lang="ru-RU" sz="2000" b="1">
                <a:solidFill>
                  <a:srgbClr val="51361B"/>
                </a:solidFill>
              </a:rPr>
              <a:t>http://isumka.com.ua/</a:t>
            </a:r>
          </a:p>
          <a:p>
            <a:pPr marL="342900" indent="-342900">
              <a:buFontTx/>
              <a:buChar char="•"/>
            </a:pPr>
            <a:r>
              <a:rPr lang="ru-RU" sz="2000" b="1">
                <a:solidFill>
                  <a:srgbClr val="51361B"/>
                </a:solidFill>
              </a:rPr>
              <a:t>http://</a:t>
            </a:r>
            <a:r>
              <a:rPr lang="ru-RU" sz="2000"/>
              <a:t> </a:t>
            </a:r>
            <a:r>
              <a:rPr lang="ru-RU" sz="2000" b="1">
                <a:solidFill>
                  <a:srgbClr val="51361B"/>
                </a:solidFill>
              </a:rPr>
              <a:t>stylistik.ru</a:t>
            </a:r>
          </a:p>
          <a:p>
            <a:pPr marL="342900" indent="-342900">
              <a:buFontTx/>
              <a:buChar char="•"/>
            </a:pPr>
            <a:r>
              <a:rPr lang="ru-RU" sz="2000" b="1">
                <a:solidFill>
                  <a:srgbClr val="51361B"/>
                </a:solidFill>
              </a:rPr>
              <a:t>http://</a:t>
            </a:r>
            <a:r>
              <a:rPr lang="ru-RU" sz="2000"/>
              <a:t> </a:t>
            </a:r>
            <a:r>
              <a:rPr lang="ru-RU" sz="2000" b="1">
                <a:solidFill>
                  <a:srgbClr val="51361B"/>
                </a:solidFill>
              </a:rPr>
              <a:t>eva.ru</a:t>
            </a:r>
          </a:p>
          <a:p>
            <a:pPr marL="342900" indent="-342900">
              <a:buFontTx/>
              <a:buChar char="•"/>
            </a:pPr>
            <a:r>
              <a:rPr lang="ru-RU" sz="2000" b="1">
                <a:solidFill>
                  <a:srgbClr val="51361B"/>
                </a:solidFill>
              </a:rPr>
              <a:t>http://</a:t>
            </a:r>
            <a:r>
              <a:rPr lang="ru-RU" sz="2000"/>
              <a:t> </a:t>
            </a:r>
            <a:r>
              <a:rPr lang="ru-RU" sz="2000" b="1">
                <a:solidFill>
                  <a:srgbClr val="51361B"/>
                </a:solidFill>
              </a:rPr>
              <a:t>vintage-military.ru</a:t>
            </a:r>
          </a:p>
          <a:p>
            <a:pPr marL="342900" indent="-342900">
              <a:buFontTx/>
              <a:buChar char="•"/>
            </a:pPr>
            <a:r>
              <a:rPr lang="ru-RU" sz="2000" b="1">
                <a:solidFill>
                  <a:srgbClr val="51361B"/>
                </a:solidFill>
              </a:rPr>
              <a:t>http://</a:t>
            </a:r>
            <a:r>
              <a:rPr lang="ru-RU" sz="2000"/>
              <a:t> </a:t>
            </a:r>
            <a:r>
              <a:rPr lang="ru-RU" sz="2000" b="1">
                <a:solidFill>
                  <a:srgbClr val="51361B"/>
                </a:solidFill>
              </a:rPr>
              <a:t>ady-antikrizis.ru</a:t>
            </a:r>
          </a:p>
          <a:p>
            <a:pPr marL="342900" indent="-342900">
              <a:buFontTx/>
              <a:buChar char="•"/>
            </a:pPr>
            <a:r>
              <a:rPr lang="ru-RU" sz="2000" b="1">
                <a:solidFill>
                  <a:srgbClr val="51361B"/>
                </a:solidFill>
              </a:rPr>
              <a:t>http://</a:t>
            </a:r>
            <a:r>
              <a:rPr lang="ru-RU" sz="2000"/>
              <a:t> </a:t>
            </a:r>
            <a:r>
              <a:rPr lang="ru-RU" sz="2000" b="1">
                <a:solidFill>
                  <a:srgbClr val="51361B"/>
                </a:solidFill>
              </a:rPr>
              <a:t>bryuki/pepe-jeans/ </a:t>
            </a:r>
          </a:p>
          <a:p>
            <a:pPr marL="342900" indent="-342900">
              <a:buFontTx/>
              <a:buChar char="•"/>
            </a:pPr>
            <a:r>
              <a:rPr lang="ru-RU" sz="2000" b="1">
                <a:solidFill>
                  <a:srgbClr val="51361B"/>
                </a:solidFill>
              </a:rPr>
              <a:t>http://zapp.ru/show </a:t>
            </a:r>
          </a:p>
          <a:p>
            <a:pPr marL="342900" indent="-342900">
              <a:buFontTx/>
              <a:buChar char="•"/>
            </a:pPr>
            <a:r>
              <a:rPr lang="ru-RU" sz="2000" b="1">
                <a:solidFill>
                  <a:srgbClr val="51361B"/>
                </a:solidFill>
              </a:rPr>
              <a:t>http://www.robinzon72.com/</a:t>
            </a:r>
          </a:p>
          <a:p>
            <a:pPr marL="342900" indent="-342900">
              <a:buFontTx/>
              <a:buChar char="•"/>
            </a:pPr>
            <a:r>
              <a:rPr lang="ru-RU" sz="2000" b="1">
                <a:solidFill>
                  <a:srgbClr val="51361B"/>
                </a:solidFill>
              </a:rPr>
              <a:t>http://dreamworlds.ru/intersnosti/</a:t>
            </a:r>
          </a:p>
          <a:p>
            <a:pPr marL="342900" indent="-342900">
              <a:buFontTx/>
              <a:buChar char="•"/>
            </a:pPr>
            <a:r>
              <a:rPr lang="ru-RU" sz="2000" b="1">
                <a:solidFill>
                  <a:srgbClr val="51361B"/>
                </a:solidFill>
              </a:rPr>
              <a:t>http://www.modno-byt-rebenkom.ru/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4"/>
          <p:cNvSpPr>
            <a:spLocks noChangeArrowheads="1"/>
          </p:cNvSpPr>
          <p:nvPr/>
        </p:nvSpPr>
        <p:spPr bwMode="auto">
          <a:xfrm>
            <a:off x="1244600" y="908050"/>
            <a:ext cx="2481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3300"/>
                </a:solidFill>
              </a:rPr>
              <a:t>БЫТОВАЯ ОДЕЖДА</a:t>
            </a:r>
          </a:p>
        </p:txBody>
      </p:sp>
      <p:sp>
        <p:nvSpPr>
          <p:cNvPr id="16386" name="Прямоугольник 5"/>
          <p:cNvSpPr>
            <a:spLocks noChangeArrowheads="1"/>
          </p:cNvSpPr>
          <p:nvPr/>
        </p:nvSpPr>
        <p:spPr bwMode="auto">
          <a:xfrm>
            <a:off x="4949825" y="908050"/>
            <a:ext cx="3884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002060"/>
                </a:solidFill>
              </a:rPr>
              <a:t>ПРОИЗВОДСТВЕННАЯ ОДЕЖДА</a:t>
            </a: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1835150" y="260350"/>
            <a:ext cx="5184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</a:rPr>
              <a:t>КЛАССИФИКАЦИЯ ОДЕЖДЫ</a:t>
            </a:r>
          </a:p>
        </p:txBody>
      </p:sp>
      <p:sp>
        <p:nvSpPr>
          <p:cNvPr id="16388" name="Прямоугольник 7"/>
          <p:cNvSpPr>
            <a:spLocks noChangeArrowheads="1"/>
          </p:cNvSpPr>
          <p:nvPr/>
        </p:nvSpPr>
        <p:spPr bwMode="auto">
          <a:xfrm>
            <a:off x="1042988" y="2843213"/>
            <a:ext cx="1728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3300"/>
                </a:solidFill>
              </a:rPr>
              <a:t>Повседневная</a:t>
            </a:r>
          </a:p>
        </p:txBody>
      </p:sp>
      <p:sp>
        <p:nvSpPr>
          <p:cNvPr id="16389" name="Прямоугольник 8"/>
          <p:cNvSpPr>
            <a:spLocks noChangeArrowheads="1"/>
          </p:cNvSpPr>
          <p:nvPr/>
        </p:nvSpPr>
        <p:spPr bwMode="auto">
          <a:xfrm>
            <a:off x="6300788" y="1628775"/>
            <a:ext cx="1511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Санитарная</a:t>
            </a:r>
          </a:p>
        </p:txBody>
      </p:sp>
      <p:sp>
        <p:nvSpPr>
          <p:cNvPr id="16390" name="Прямоугольник 9"/>
          <p:cNvSpPr>
            <a:spLocks noChangeArrowheads="1"/>
          </p:cNvSpPr>
          <p:nvPr/>
        </p:nvSpPr>
        <p:spPr bwMode="auto">
          <a:xfrm>
            <a:off x="5867400" y="2852738"/>
            <a:ext cx="18002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Специальная</a:t>
            </a:r>
          </a:p>
        </p:txBody>
      </p:sp>
      <p:sp>
        <p:nvSpPr>
          <p:cNvPr id="16391" name="Прямоугольник 10"/>
          <p:cNvSpPr>
            <a:spLocks noChangeArrowheads="1"/>
          </p:cNvSpPr>
          <p:nvPr/>
        </p:nvSpPr>
        <p:spPr bwMode="auto">
          <a:xfrm>
            <a:off x="5651500" y="4437063"/>
            <a:ext cx="2089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Ведомственная</a:t>
            </a:r>
          </a:p>
        </p:txBody>
      </p:sp>
      <p:sp>
        <p:nvSpPr>
          <p:cNvPr id="16392" name="Прямоугольник 11"/>
          <p:cNvSpPr>
            <a:spLocks noChangeArrowheads="1"/>
          </p:cNvSpPr>
          <p:nvPr/>
        </p:nvSpPr>
        <p:spPr bwMode="auto">
          <a:xfrm>
            <a:off x="5652120" y="3573016"/>
            <a:ext cx="2160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Технологическая</a:t>
            </a:r>
          </a:p>
        </p:txBody>
      </p:sp>
      <p:sp>
        <p:nvSpPr>
          <p:cNvPr id="16393" name="Прямоугольник 12"/>
          <p:cNvSpPr>
            <a:spLocks noChangeArrowheads="1"/>
          </p:cNvSpPr>
          <p:nvPr/>
        </p:nvSpPr>
        <p:spPr bwMode="auto">
          <a:xfrm>
            <a:off x="1403350" y="3933825"/>
            <a:ext cx="18272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3300"/>
                </a:solidFill>
              </a:rPr>
              <a:t>Торжественная</a:t>
            </a:r>
          </a:p>
        </p:txBody>
      </p:sp>
      <p:sp>
        <p:nvSpPr>
          <p:cNvPr id="16394" name="Прямоугольник 13"/>
          <p:cNvSpPr>
            <a:spLocks noChangeArrowheads="1"/>
          </p:cNvSpPr>
          <p:nvPr/>
        </p:nvSpPr>
        <p:spPr bwMode="auto">
          <a:xfrm>
            <a:off x="1331913" y="1773238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solidFill>
                  <a:srgbClr val="003300"/>
                </a:solidFill>
              </a:rPr>
              <a:t>Домашняя</a:t>
            </a:r>
          </a:p>
        </p:txBody>
      </p:sp>
      <p:sp>
        <p:nvSpPr>
          <p:cNvPr id="16395" name="Прямоугольник 14"/>
          <p:cNvSpPr>
            <a:spLocks noChangeArrowheads="1"/>
          </p:cNvSpPr>
          <p:nvPr/>
        </p:nvSpPr>
        <p:spPr bwMode="auto">
          <a:xfrm>
            <a:off x="1258888" y="4797425"/>
            <a:ext cx="14668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3300"/>
                </a:solidFill>
              </a:rPr>
              <a:t>Спортивная</a:t>
            </a:r>
          </a:p>
        </p:txBody>
      </p:sp>
      <p:sp>
        <p:nvSpPr>
          <p:cNvPr id="16396" name="Прямоугольник 15"/>
          <p:cNvSpPr>
            <a:spLocks noChangeArrowheads="1"/>
          </p:cNvSpPr>
          <p:nvPr/>
        </p:nvSpPr>
        <p:spPr bwMode="auto">
          <a:xfrm>
            <a:off x="2195736" y="5949280"/>
            <a:ext cx="1087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3300"/>
                </a:solidFill>
              </a:rPr>
              <a:t>Рабочая</a:t>
            </a:r>
          </a:p>
        </p:txBody>
      </p:sp>
      <p:sp>
        <p:nvSpPr>
          <p:cNvPr id="16397" name="Прямоугольник 17"/>
          <p:cNvSpPr>
            <a:spLocks noChangeArrowheads="1"/>
          </p:cNvSpPr>
          <p:nvPr/>
        </p:nvSpPr>
        <p:spPr bwMode="auto">
          <a:xfrm>
            <a:off x="4932363" y="5013325"/>
            <a:ext cx="14271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форменная</a:t>
            </a:r>
            <a:endParaRPr lang="ru-RU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6398" name="Прямоугольник 18"/>
          <p:cNvSpPr>
            <a:spLocks noChangeArrowheads="1"/>
          </p:cNvSpPr>
          <p:nvPr/>
        </p:nvSpPr>
        <p:spPr bwMode="auto">
          <a:xfrm>
            <a:off x="7032625" y="5013325"/>
            <a:ext cx="1787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корпоративная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356100" y="1268413"/>
            <a:ext cx="144463" cy="5400675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500563" y="1268413"/>
            <a:ext cx="142875" cy="54006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6300788" y="4797425"/>
            <a:ext cx="395287" cy="277813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804025" y="4797425"/>
            <a:ext cx="504825" cy="28733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481138" y="1268413"/>
            <a:ext cx="2881312" cy="0"/>
          </a:xfrm>
          <a:prstGeom prst="line">
            <a:avLst/>
          </a:prstGeom>
          <a:ln w="381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618038" y="1268413"/>
            <a:ext cx="3986212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трелка вниз 42"/>
          <p:cNvSpPr/>
          <p:nvPr/>
        </p:nvSpPr>
        <p:spPr>
          <a:xfrm rot="2270748">
            <a:off x="3787775" y="720725"/>
            <a:ext cx="200025" cy="327025"/>
          </a:xfrm>
          <a:prstGeom prst="down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трелка вниз 43"/>
          <p:cNvSpPr/>
          <p:nvPr/>
        </p:nvSpPr>
        <p:spPr>
          <a:xfrm rot="19070693">
            <a:off x="4729163" y="715963"/>
            <a:ext cx="195262" cy="327025"/>
          </a:xfrm>
          <a:prstGeom prst="downArrow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411" name="Picture 4" descr="http://www.adensya.ru/ui/yuliya-suhareva/image/zenskaya-voennaja-for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5373688"/>
            <a:ext cx="1543050" cy="12954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36" name="Равнобедренный треугольник 35"/>
          <p:cNvSpPr/>
          <p:nvPr/>
        </p:nvSpPr>
        <p:spPr>
          <a:xfrm flipV="1">
            <a:off x="4427538" y="1268413"/>
            <a:ext cx="144462" cy="3529012"/>
          </a:xfrm>
          <a:prstGeom prst="triangle">
            <a:avLst/>
          </a:prstGeom>
          <a:solidFill>
            <a:srgbClr val="C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46" name="Picture 2" descr="http://www.poshivchik.ru/wp-content/uploads/2011/12/zhenskaya-odezhda-doma-sna2.jpg"/>
          <p:cNvPicPr>
            <a:picLocks noChangeAspect="1" noChangeArrowheads="1"/>
          </p:cNvPicPr>
          <p:nvPr/>
        </p:nvPicPr>
        <p:blipFill>
          <a:blip r:embed="rId3" cstate="print"/>
          <a:srcRect r="52100" b="25067"/>
          <a:stretch>
            <a:fillRect/>
          </a:stretch>
        </p:blipFill>
        <p:spPr bwMode="auto">
          <a:xfrm>
            <a:off x="539552" y="1268760"/>
            <a:ext cx="734482" cy="1296144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31748" name="Picture 4" descr="http://gorodskaya-moda.ru/wp-content/uploads/2011/07/62aea93797fef6aa1a079263cb706fb9_big-217x3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2249330"/>
            <a:ext cx="1080120" cy="1493253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31750" name="Picture 6" descr="http://babyx.ru/files/8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284984"/>
            <a:ext cx="1171930" cy="1440160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31752" name="Picture 8" descr="http://abcfashion.ru/pictures/sport/sportivnaya-odejda-foto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4437112"/>
            <a:ext cx="1503462" cy="1118856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31756" name="Picture 12" descr="http://www.nochnye-sorochki.ru/img_news/h/1704127305_h_fartu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406" y="5301208"/>
            <a:ext cx="855095" cy="1368152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31758" name="Picture 14" descr="http://www.komus.ru/photo/full/127222_1.jpg"/>
          <p:cNvPicPr>
            <a:picLocks noChangeAspect="1" noChangeArrowheads="1"/>
          </p:cNvPicPr>
          <p:nvPr/>
        </p:nvPicPr>
        <p:blipFill>
          <a:blip r:embed="rId8" cstate="print"/>
          <a:srcRect l="21875" r="28125" b="18750"/>
          <a:stretch>
            <a:fillRect/>
          </a:stretch>
        </p:blipFill>
        <p:spPr bwMode="auto">
          <a:xfrm>
            <a:off x="1259632" y="5301208"/>
            <a:ext cx="864096" cy="1404156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</p:pic>
      <p:pic>
        <p:nvPicPr>
          <p:cNvPr id="31760" name="Picture 16" descr="http://www.medicclothes.ru/_getimage.php?IMG=halat_62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1340768"/>
            <a:ext cx="697797" cy="13681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1762" name="Picture 18" descr="http://spbfotograf.ru/wp-content/gallery/clothing/clothing-1.jpg"/>
          <p:cNvPicPr>
            <a:picLocks noChangeAspect="1" noChangeArrowheads="1"/>
          </p:cNvPicPr>
          <p:nvPr/>
        </p:nvPicPr>
        <p:blipFill>
          <a:blip r:embed="rId10" cstate="print"/>
          <a:srcRect l="41510" t="6250" r="375" b="6250"/>
          <a:stretch>
            <a:fillRect/>
          </a:stretch>
        </p:blipFill>
        <p:spPr bwMode="auto">
          <a:xfrm>
            <a:off x="7596336" y="2132856"/>
            <a:ext cx="1368152" cy="13681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1764" name="Picture 20" descr="http://pharmtech.ru/images/clothes/clothes_0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016" y="2924944"/>
            <a:ext cx="937721" cy="155125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1766" name="Picture 22" descr="http://www.technoavia.ru/images/upload/images/Kartinki_dlya_razdelov/Korp_odejda_zakaz/IMG_0267-2.jpg"/>
          <p:cNvPicPr>
            <a:picLocks noChangeAspect="1" noChangeArrowheads="1"/>
          </p:cNvPicPr>
          <p:nvPr/>
        </p:nvPicPr>
        <p:blipFill>
          <a:blip r:embed="rId12" cstate="print"/>
          <a:srcRect l="25000"/>
          <a:stretch>
            <a:fillRect/>
          </a:stretch>
        </p:blipFill>
        <p:spPr bwMode="auto">
          <a:xfrm>
            <a:off x="7236296" y="5373216"/>
            <a:ext cx="1368152" cy="1296144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31768" name="Picture 24" descr="http://www.specodegdaopt.ru/data/big/komplekt_prodavtsa_izumrud.png"/>
          <p:cNvPicPr>
            <a:picLocks noChangeAspect="1" noChangeArrowheads="1"/>
          </p:cNvPicPr>
          <p:nvPr/>
        </p:nvPicPr>
        <p:blipFill>
          <a:blip r:embed="rId13" cstate="print"/>
          <a:srcRect r="2041" b="9524"/>
          <a:stretch>
            <a:fillRect/>
          </a:stretch>
        </p:blipFill>
        <p:spPr bwMode="auto">
          <a:xfrm>
            <a:off x="5508104" y="1340768"/>
            <a:ext cx="864096" cy="136815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391" grpId="0"/>
      <p:bldP spid="16392" grpId="0"/>
      <p:bldP spid="16393" grpId="0"/>
      <p:bldP spid="16394" grpId="0"/>
      <p:bldP spid="16395" grpId="0"/>
      <p:bldP spid="16396" grpId="0"/>
      <p:bldP spid="16397" grpId="0"/>
      <p:bldP spid="163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4"/>
          <p:cNvSpPr txBox="1">
            <a:spLocks noChangeArrowheads="1"/>
          </p:cNvSpPr>
          <p:nvPr/>
        </p:nvSpPr>
        <p:spPr bwMode="auto">
          <a:xfrm>
            <a:off x="2484438" y="549275"/>
            <a:ext cx="45354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00000"/>
                </a:solidFill>
                <a:latin typeface="Calibri" pitchFamily="34" charset="0"/>
              </a:rPr>
              <a:t>ТЕРМИНЫ РУЧНЫХ РАБОТ</a:t>
            </a:r>
          </a:p>
        </p:txBody>
      </p:sp>
      <p:pic>
        <p:nvPicPr>
          <p:cNvPr id="17410" name="Picture 3" descr="handarbeit01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8913"/>
            <a:ext cx="1258887" cy="117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6" name="WordArt 8"/>
          <p:cNvSpPr>
            <a:spLocks noChangeArrowheads="1" noChangeShapeType="1" noTextEdit="1"/>
          </p:cNvSpPr>
          <p:nvPr/>
        </p:nvSpPr>
        <p:spPr bwMode="auto">
          <a:xfrm>
            <a:off x="6516216" y="2564904"/>
            <a:ext cx="1656184" cy="432048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32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метать</a:t>
            </a:r>
          </a:p>
        </p:txBody>
      </p:sp>
      <p:sp>
        <p:nvSpPr>
          <p:cNvPr id="78857" name="WordArt 9"/>
          <p:cNvSpPr>
            <a:spLocks noChangeArrowheads="1" noChangeShapeType="1" noTextEdit="1"/>
          </p:cNvSpPr>
          <p:nvPr/>
        </p:nvSpPr>
        <p:spPr bwMode="auto">
          <a:xfrm>
            <a:off x="6516216" y="3645024"/>
            <a:ext cx="1656184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32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метать</a:t>
            </a:r>
          </a:p>
        </p:txBody>
      </p:sp>
      <p:sp>
        <p:nvSpPr>
          <p:cNvPr id="78858" name="WordArt 10"/>
          <p:cNvSpPr>
            <a:spLocks noChangeArrowheads="1" noChangeShapeType="1" noTextEdit="1"/>
          </p:cNvSpPr>
          <p:nvPr/>
        </p:nvSpPr>
        <p:spPr bwMode="auto">
          <a:xfrm>
            <a:off x="6588224" y="4653136"/>
            <a:ext cx="1800200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2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метать</a:t>
            </a:r>
          </a:p>
        </p:txBody>
      </p:sp>
      <p:sp>
        <p:nvSpPr>
          <p:cNvPr id="78859" name="WordArt 11"/>
          <p:cNvSpPr>
            <a:spLocks noChangeArrowheads="1" noChangeShapeType="1" noTextEdit="1"/>
          </p:cNvSpPr>
          <p:nvPr/>
        </p:nvSpPr>
        <p:spPr bwMode="auto">
          <a:xfrm>
            <a:off x="6660232" y="5661248"/>
            <a:ext cx="1584176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32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Вы</a:t>
            </a: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метать</a:t>
            </a:r>
          </a:p>
        </p:txBody>
      </p:sp>
      <p:sp>
        <p:nvSpPr>
          <p:cNvPr id="16" name="WordArt 10"/>
          <p:cNvSpPr>
            <a:spLocks noChangeArrowheads="1" noChangeShapeType="1" noTextEdit="1"/>
          </p:cNvSpPr>
          <p:nvPr/>
        </p:nvSpPr>
        <p:spPr bwMode="auto">
          <a:xfrm>
            <a:off x="6444208" y="1484784"/>
            <a:ext cx="1800200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2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метать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7544" y="1484784"/>
            <a:ext cx="4248472" cy="830997"/>
          </a:xfrm>
          <a:prstGeom prst="rect">
            <a:avLst/>
          </a:prstGeom>
          <a:solidFill>
            <a:srgbClr val="EFDECD"/>
          </a:solidFill>
          <a:ln w="19050">
            <a:solidFill>
              <a:srgbClr val="8A5C2E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Временное ниточное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соединений деталей</a:t>
            </a:r>
            <a:endParaRPr lang="ru-RU" sz="2400" dirty="0"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2492896"/>
            <a:ext cx="4248472" cy="830997"/>
          </a:xfrm>
          <a:prstGeom prst="rect">
            <a:avLst/>
          </a:prstGeom>
          <a:solidFill>
            <a:srgbClr val="EFDECD"/>
          </a:solidFill>
          <a:ln w="19050">
            <a:solidFill>
              <a:srgbClr val="8A5C2E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Временное соединение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деталей наложением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3534107"/>
            <a:ext cx="4248472" cy="830997"/>
          </a:xfrm>
          <a:prstGeom prst="rect">
            <a:avLst/>
          </a:prstGeom>
          <a:solidFill>
            <a:srgbClr val="EFDECD"/>
          </a:solidFill>
          <a:ln w="19050">
            <a:solidFill>
              <a:srgbClr val="8A5C2E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Временное закрепление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подогнутого края изделия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545" y="4542219"/>
            <a:ext cx="4248471" cy="830997"/>
          </a:xfrm>
          <a:prstGeom prst="rect">
            <a:avLst/>
          </a:prstGeom>
          <a:solidFill>
            <a:srgbClr val="EFDECD"/>
          </a:solidFill>
          <a:ln w="19050">
            <a:solidFill>
              <a:srgbClr val="8A5C2E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Временное соединение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мелких деталей с крупными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7544" y="5550331"/>
            <a:ext cx="4248472" cy="830997"/>
          </a:xfrm>
          <a:prstGeom prst="rect">
            <a:avLst/>
          </a:prstGeom>
          <a:solidFill>
            <a:srgbClr val="EFDECD"/>
          </a:solidFill>
          <a:ln w="19050">
            <a:solidFill>
              <a:srgbClr val="8A5C2E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Временное закрепление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обтачных краев изделия</a:t>
            </a:r>
          </a:p>
        </p:txBody>
      </p:sp>
      <p:cxnSp>
        <p:nvCxnSpPr>
          <p:cNvPr id="26" name="Прямая со стрелкой 25"/>
          <p:cNvCxnSpPr>
            <a:endCxn id="16" idx="1"/>
          </p:cNvCxnSpPr>
          <p:nvPr/>
        </p:nvCxnSpPr>
        <p:spPr>
          <a:xfrm flipV="1">
            <a:off x="4859338" y="1736725"/>
            <a:ext cx="1584325" cy="36513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859338" y="2781300"/>
            <a:ext cx="1584325" cy="34925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4859338" y="3933825"/>
            <a:ext cx="1584325" cy="34925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4932363" y="4868863"/>
            <a:ext cx="1584325" cy="36512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5003800" y="5876925"/>
            <a:ext cx="1584325" cy="36513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8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4"/>
          <p:cNvSpPr txBox="1">
            <a:spLocks noChangeArrowheads="1"/>
          </p:cNvSpPr>
          <p:nvPr/>
        </p:nvSpPr>
        <p:spPr bwMode="auto">
          <a:xfrm>
            <a:off x="2484438" y="549275"/>
            <a:ext cx="55435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00000"/>
                </a:solidFill>
                <a:latin typeface="Calibri" pitchFamily="34" charset="0"/>
              </a:rPr>
              <a:t>ТЕРМИНЫ МАШИННЫХ РАБОТ</a:t>
            </a:r>
          </a:p>
        </p:txBody>
      </p:sp>
      <p:sp>
        <p:nvSpPr>
          <p:cNvPr id="78857" name="WordArt 9"/>
          <p:cNvSpPr>
            <a:spLocks noChangeArrowheads="1" noChangeShapeType="1" noTextEdit="1"/>
          </p:cNvSpPr>
          <p:nvPr/>
        </p:nvSpPr>
        <p:spPr bwMode="auto">
          <a:xfrm>
            <a:off x="6516216" y="3573016"/>
            <a:ext cx="2232248" cy="5760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sz="32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строчить</a:t>
            </a:r>
          </a:p>
        </p:txBody>
      </p:sp>
      <p:sp>
        <p:nvSpPr>
          <p:cNvPr id="16" name="WordArt 10"/>
          <p:cNvSpPr>
            <a:spLocks noChangeArrowheads="1" noChangeShapeType="1" noTextEdit="1"/>
          </p:cNvSpPr>
          <p:nvPr/>
        </p:nvSpPr>
        <p:spPr bwMode="auto">
          <a:xfrm>
            <a:off x="6444208" y="1484784"/>
            <a:ext cx="1800200" cy="5040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32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тачать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4787900" y="1844675"/>
            <a:ext cx="1584325" cy="36513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859338" y="2852738"/>
            <a:ext cx="1584325" cy="36512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4787900" y="4005263"/>
            <a:ext cx="1584325" cy="36512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4787900" y="4868863"/>
            <a:ext cx="1584325" cy="36512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4787900" y="5949950"/>
            <a:ext cx="1584325" cy="34925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41" name="Picture 2" descr="http://howtoinfo.ru/wp-content/uploads/2009/05/sewing_machine_2.jpg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684213" y="115888"/>
            <a:ext cx="180022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6588224" y="4581128"/>
            <a:ext cx="21705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тачать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60232" y="5589240"/>
            <a:ext cx="19733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Об</a:t>
            </a: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тачать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16216" y="2412177"/>
            <a:ext cx="244827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</a:t>
            </a: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строчить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51520" y="1517883"/>
            <a:ext cx="4392488" cy="830997"/>
          </a:xfrm>
          <a:prstGeom prst="rect">
            <a:avLst/>
          </a:prstGeom>
          <a:solidFill>
            <a:srgbClr val="EFDECD"/>
          </a:solidFill>
          <a:ln w="19050">
            <a:solidFill>
              <a:srgbClr val="8A5C2E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Соединение двух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 более деталей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51520" y="2525995"/>
            <a:ext cx="4464496" cy="830997"/>
          </a:xfrm>
          <a:prstGeom prst="rect">
            <a:avLst/>
          </a:prstGeom>
          <a:solidFill>
            <a:srgbClr val="EFDECD"/>
          </a:solidFill>
          <a:ln w="19050">
            <a:solidFill>
              <a:srgbClr val="8A5C2E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Соединение деталей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путем наложения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51520" y="3534107"/>
            <a:ext cx="4464496" cy="830997"/>
          </a:xfrm>
          <a:prstGeom prst="rect">
            <a:avLst/>
          </a:prstGeom>
          <a:solidFill>
            <a:srgbClr val="EFDECD"/>
          </a:solidFill>
          <a:ln w="19050">
            <a:solidFill>
              <a:srgbClr val="8A5C2E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Закрепление подогнутого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края детали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51520" y="4542219"/>
            <a:ext cx="4464496" cy="830997"/>
          </a:xfrm>
          <a:prstGeom prst="rect">
            <a:avLst/>
          </a:prstGeom>
          <a:solidFill>
            <a:srgbClr val="EFDECD"/>
          </a:solidFill>
          <a:ln w="19050">
            <a:solidFill>
              <a:srgbClr val="8A5C2E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Соединение мелких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деталей с крупными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51520" y="5550331"/>
            <a:ext cx="4464496" cy="830997"/>
          </a:xfrm>
          <a:prstGeom prst="rect">
            <a:avLst/>
          </a:prstGeom>
          <a:solidFill>
            <a:srgbClr val="EFDECD"/>
          </a:solidFill>
          <a:ln w="19050">
            <a:solidFill>
              <a:srgbClr val="8A5C2E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Соединение с последующим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вывертыванием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4"/>
          <p:cNvSpPr txBox="1">
            <a:spLocks noChangeArrowheads="1"/>
          </p:cNvSpPr>
          <p:nvPr/>
        </p:nvSpPr>
        <p:spPr bwMode="auto">
          <a:xfrm>
            <a:off x="2484438" y="549275"/>
            <a:ext cx="55435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00000"/>
                </a:solidFill>
                <a:latin typeface="Calibri" pitchFamily="34" charset="0"/>
              </a:rPr>
              <a:t>ТЕРМИНЫ УТЮЖИЛЬНЫХ РАБОТ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V="1">
            <a:off x="4572000" y="1808163"/>
            <a:ext cx="1584325" cy="36512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4643438" y="2816225"/>
            <a:ext cx="1584325" cy="36513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4643438" y="3933825"/>
            <a:ext cx="1584325" cy="34925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4643438" y="4868863"/>
            <a:ext cx="1584325" cy="36512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4716463" y="5876925"/>
            <a:ext cx="1584325" cy="36513"/>
          </a:xfrm>
          <a:prstGeom prst="straightConnector1">
            <a:avLst/>
          </a:prstGeom>
          <a:ln w="3810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228184" y="1476073"/>
            <a:ext cx="25922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При</a:t>
            </a:r>
            <a:r>
              <a:rPr lang="ru-RU" sz="32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утюжить</a:t>
            </a:r>
            <a:endParaRPr lang="ru-RU" dirty="0">
              <a:latin typeface="+mn-lt"/>
              <a:cs typeface="+mn-cs"/>
            </a:endParaRPr>
          </a:p>
        </p:txBody>
      </p:sp>
      <p:pic>
        <p:nvPicPr>
          <p:cNvPr id="19464" name="Picture 2" descr="http://img.merlion.ru/items/585253_v01_b.jpg"/>
          <p:cNvPicPr>
            <a:picLocks noChangeAspect="1" noChangeArrowheads="1"/>
          </p:cNvPicPr>
          <p:nvPr/>
        </p:nvPicPr>
        <p:blipFill>
          <a:blip r:embed="rId2" r:link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755650" y="0"/>
            <a:ext cx="1512888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467544" y="1556792"/>
            <a:ext cx="4032448" cy="830997"/>
          </a:xfrm>
          <a:prstGeom prst="rect">
            <a:avLst/>
          </a:prstGeom>
          <a:solidFill>
            <a:srgbClr val="EFDECD"/>
          </a:solidFill>
          <a:ln>
            <a:solidFill>
              <a:srgbClr val="8A5C2E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Уменьшение толщины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швов, краев деталей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467544" y="2564904"/>
            <a:ext cx="4032448" cy="830997"/>
          </a:xfrm>
          <a:prstGeom prst="rect">
            <a:avLst/>
          </a:prstGeom>
          <a:solidFill>
            <a:srgbClr val="EFDECD"/>
          </a:solidFill>
          <a:ln>
            <a:solidFill>
              <a:srgbClr val="8A5C2E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Закрепление припусков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швы в разные стороны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7242" y="3606115"/>
            <a:ext cx="4022750" cy="830997"/>
          </a:xfrm>
          <a:prstGeom prst="rect">
            <a:avLst/>
          </a:prstGeom>
          <a:solidFill>
            <a:srgbClr val="EFDECD"/>
          </a:solidFill>
          <a:ln>
            <a:solidFill>
              <a:srgbClr val="8A5C2E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Закрепление подогнутого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края, припусков на швы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67544" y="4614227"/>
            <a:ext cx="4032448" cy="830997"/>
          </a:xfrm>
          <a:prstGeom prst="rect">
            <a:avLst/>
          </a:prstGeom>
          <a:solidFill>
            <a:srgbClr val="EFDECD"/>
          </a:solidFill>
          <a:ln>
            <a:solidFill>
              <a:srgbClr val="8A5C2E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Удаление </a:t>
            </a:r>
            <a:r>
              <a:rPr lang="ru-RU" sz="24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заминов</a:t>
            </a: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заломов на деталях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67544" y="5589240"/>
            <a:ext cx="4032448" cy="830997"/>
          </a:xfrm>
          <a:prstGeom prst="rect">
            <a:avLst/>
          </a:prstGeom>
          <a:solidFill>
            <a:srgbClr val="EFDECD"/>
          </a:solidFill>
          <a:ln>
            <a:solidFill>
              <a:srgbClr val="8A5C2E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Окончательная утюжка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готового изделия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00192" y="2484185"/>
            <a:ext cx="2448272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Раз</a:t>
            </a: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утюжить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300192" y="3573016"/>
            <a:ext cx="22561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За</a:t>
            </a: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утюжить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300192" y="4572417"/>
            <a:ext cx="262778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Про</a:t>
            </a: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утюжить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72200" y="5589240"/>
            <a:ext cx="2295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От</a:t>
            </a:r>
            <a:r>
              <a:rPr lang="ru-RU" sz="3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утюжить</a:t>
            </a: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3"/>
          <p:cNvSpPr txBox="1">
            <a:spLocks noChangeArrowheads="1"/>
          </p:cNvSpPr>
          <p:nvPr/>
        </p:nvSpPr>
        <p:spPr bwMode="auto">
          <a:xfrm>
            <a:off x="1258888" y="404813"/>
            <a:ext cx="67691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800000"/>
                </a:solidFill>
              </a:rPr>
              <a:t>ВИДЫ ФАРТУКОВ ПО ПОКРОЮ</a:t>
            </a:r>
          </a:p>
        </p:txBody>
      </p:sp>
      <p:pic>
        <p:nvPicPr>
          <p:cNvPr id="20482" name="Picture 12" descr="http://www.arloni.ru/wp-content/gallery/fartuki2/9004-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11975" y="1700213"/>
            <a:ext cx="198120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10" descr="http://img.giftmix.ru/big/2012/10/11/UhdgSk4oApKnsxEZqmT3Cgm7QJqR5YpbZjf4N07gaRjbRZr36MVovLt98umU0wd0134994189482441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034" t="-4068" r="20338"/>
          <a:stretch>
            <a:fillRect/>
          </a:stretch>
        </p:blipFill>
        <p:spPr bwMode="auto">
          <a:xfrm>
            <a:off x="539750" y="2205038"/>
            <a:ext cx="2160588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348038" y="5651500"/>
            <a:ext cx="25923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800000"/>
                </a:solidFill>
              </a:rPr>
              <a:t>БЕЗ НАГРУДНИКА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3850" y="5662613"/>
            <a:ext cx="25923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800000"/>
                </a:solidFill>
              </a:rPr>
              <a:t>С ОТРЕЗНЫМ НАГРУДНИКОМ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27763" y="5662613"/>
            <a:ext cx="2736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800000"/>
                </a:solidFill>
              </a:rPr>
              <a:t>С ЦЕЛЬНОКРОЕННЫМ НАГРУДНИКОМ</a:t>
            </a:r>
          </a:p>
        </p:txBody>
      </p:sp>
      <p:pic>
        <p:nvPicPr>
          <p:cNvPr id="20487" name="Picture 6" descr="&amp;CHcy;&amp;iecy;&amp;rcy;&amp;tcy;&amp;iecy;&amp;zhcy; &amp;fcy;&amp;acy;&amp;rcy;&amp;tcy;&amp;ucy;&amp;kcy;&amp;acy;. &amp;CHcy;&amp;iecy;&amp;rcy;&amp;tcy;&amp;iecy;&amp;zhcy; &amp;pcy;&amp;ocy;&amp;yacy;&amp;scy;&amp;acy;. &amp;CHcy;&amp;iecy;&amp;rcy;&amp;tcy;&amp;iecy;&amp;zhcy; &amp;bcy;&amp;rcy;&amp;iecy;&amp;tcy;&amp;iecy;&amp;lcy;&amp;icy;. &amp;Mcy;&amp;iecy;&amp;rcy;&amp;kcy;&amp;icy;: &amp;Scy;&amp;tcy;=31 &amp;Scy;&amp;bcy;=42 &amp;Dcy;&amp;gcy;&amp;rcy;=18 &amp;Dcy;&amp;icy;=36. &amp;Vcy;. &amp;Vcy;1. &amp;Tcy;2. &amp;Tcy;1. &amp;Tcy;. &amp;Kcy;1. &amp;Kcy;2. &amp;Kcy;. &amp;Kcy;4. &amp;Kcy;3. &amp;Ncy;. &amp;Ncy;1. &amp;Pcy;1. &amp;Pcy;1. &amp;Pcy;. &amp;Pcy;3. &amp;Pcy;2. &amp;Bcy;1. &amp;Bcy;. &amp;Bcy;2. &amp;Bcy;3. 0,5&amp;scy;&amp;mcy;. 2&amp;scy;&amp;mcy;. 0,5&amp;scy;&amp;mcy;. 0,5&amp;scy;&amp;mcy;."/>
          <p:cNvPicPr>
            <a:picLocks noChangeAspect="1" noChangeArrowheads="1"/>
          </p:cNvPicPr>
          <p:nvPr/>
        </p:nvPicPr>
        <p:blipFill>
          <a:blip r:embed="rId4" cstate="print"/>
          <a:srcRect l="12128" t="12601" r="29253" b="30000"/>
          <a:stretch>
            <a:fillRect/>
          </a:stretch>
        </p:blipFill>
        <p:spPr bwMode="auto">
          <a:xfrm>
            <a:off x="3708400" y="1125538"/>
            <a:ext cx="1978025" cy="2663825"/>
          </a:xfrm>
          <a:prstGeom prst="rect">
            <a:avLst/>
          </a:prstGeom>
          <a:noFill/>
          <a:ln w="9525">
            <a:solidFill>
              <a:srgbClr val="8A5C2E"/>
            </a:solidFill>
            <a:miter lim="800000"/>
            <a:headEnd/>
            <a:tailEnd/>
          </a:ln>
        </p:spPr>
      </p:pic>
      <p:pic>
        <p:nvPicPr>
          <p:cNvPr id="20488" name="Picture 1" descr="G:\накладные карманы\2_apron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8038" y="3716338"/>
            <a:ext cx="3041650" cy="199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s/tekhnologija/Fartuk-5-klass/0015-015-Podgotovka-detalej-kroja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</a:blip>
          <a:srcRect l="13542" t="15625" r="39062" b="29687"/>
          <a:stretch>
            <a:fillRect/>
          </a:stretch>
        </p:blipFill>
        <p:spPr bwMode="auto">
          <a:xfrm>
            <a:off x="6084168" y="1916832"/>
            <a:ext cx="2851517" cy="4752528"/>
          </a:xfrm>
          <a:prstGeom prst="roundRect">
            <a:avLst/>
          </a:prstGeom>
          <a:noFill/>
        </p:spPr>
      </p:pic>
      <p:pic>
        <p:nvPicPr>
          <p:cNvPr id="21506" name="Picture 6" descr="&amp;CHcy;&amp;iecy;&amp;rcy;&amp;tcy;&amp;iecy;&amp;zhcy; &amp;fcy;&amp;acy;&amp;rcy;&amp;tcy;&amp;ucy;&amp;kcy;&amp;acy;. &amp;CHcy;&amp;iecy;&amp;rcy;&amp;tcy;&amp;iecy;&amp;zhcy; &amp;pcy;&amp;ocy;&amp;yacy;&amp;scy;&amp;acy;. &amp;CHcy;&amp;iecy;&amp;rcy;&amp;tcy;&amp;iecy;&amp;zhcy; &amp;bcy;&amp;rcy;&amp;iecy;&amp;tcy;&amp;iecy;&amp;lcy;&amp;icy;. &amp;Mcy;&amp;iecy;&amp;rcy;&amp;kcy;&amp;icy;: &amp;Scy;&amp;tcy;=31 &amp;Scy;&amp;bcy;=42 &amp;Dcy;&amp;gcy;&amp;rcy;=18 &amp;Dcy;&amp;icy;=36. &amp;Vcy;. &amp;Vcy;1. &amp;Tcy;2. &amp;Tcy;1. &amp;Tcy;. &amp;Kcy;1. &amp;Kcy;2. &amp;Kcy;. &amp;Kcy;4. &amp;Kcy;3. &amp;Ncy;. &amp;Ncy;1. &amp;Pcy;1. &amp;Pcy;1. &amp;Pcy;. &amp;Pcy;3. &amp;Pcy;2. &amp;Bcy;1. &amp;Bcy;. &amp;Bcy;2. &amp;Bcy;3. 0,5&amp;scy;&amp;mcy;. 2&amp;scy;&amp;mcy;. 0,5&amp;scy;&amp;mcy;. 0,5&amp;scy;&amp;mcy;."/>
          <p:cNvPicPr>
            <a:picLocks noChangeAspect="1" noChangeArrowheads="1"/>
          </p:cNvPicPr>
          <p:nvPr/>
        </p:nvPicPr>
        <p:blipFill>
          <a:blip r:embed="rId3" cstate="print"/>
          <a:srcRect l="12128" t="12601" r="29253" b="30000"/>
          <a:stretch>
            <a:fillRect/>
          </a:stretch>
        </p:blipFill>
        <p:spPr bwMode="auto">
          <a:xfrm>
            <a:off x="323850" y="1484313"/>
            <a:ext cx="2765425" cy="4483100"/>
          </a:xfrm>
          <a:prstGeom prst="rect">
            <a:avLst/>
          </a:prstGeom>
          <a:noFill/>
          <a:ln w="9525">
            <a:solidFill>
              <a:srgbClr val="8A5C2E"/>
            </a:solidFill>
            <a:miter lim="800000"/>
            <a:headEnd/>
            <a:tailEnd/>
          </a:ln>
        </p:spPr>
      </p:pic>
      <p:cxnSp>
        <p:nvCxnSpPr>
          <p:cNvPr id="8" name="Прямая со стрелкой 7"/>
          <p:cNvCxnSpPr/>
          <p:nvPr/>
        </p:nvCxnSpPr>
        <p:spPr>
          <a:xfrm flipH="1">
            <a:off x="1908175" y="2420938"/>
            <a:ext cx="1511300" cy="792162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8" name="TextBox 8"/>
          <p:cNvSpPr txBox="1">
            <a:spLocks noChangeArrowheads="1"/>
          </p:cNvSpPr>
          <p:nvPr/>
        </p:nvSpPr>
        <p:spPr bwMode="auto">
          <a:xfrm>
            <a:off x="2195513" y="333375"/>
            <a:ext cx="3889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800000"/>
                </a:solidFill>
              </a:rPr>
              <a:t>СРЕЗЫ ФАРТУКА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419475" y="2420938"/>
            <a:ext cx="1368425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48038" y="2060575"/>
            <a:ext cx="18716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2. Линия талии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492500" y="4508500"/>
            <a:ext cx="1871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4. Линия низа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276600" y="1196975"/>
            <a:ext cx="2303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1. Линия середины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419475" y="3284538"/>
            <a:ext cx="1873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3. Боковой срез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979613" y="4868863"/>
            <a:ext cx="1584325" cy="792162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563938" y="4868863"/>
            <a:ext cx="1368425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611188" y="1628775"/>
            <a:ext cx="2736850" cy="720725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2411413" y="3644900"/>
            <a:ext cx="1081087" cy="576263"/>
          </a:xfrm>
          <a:prstGeom prst="straightConnector1">
            <a:avLst/>
          </a:prstGeom>
          <a:ln w="28575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348038" y="1628775"/>
            <a:ext cx="2663825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492500" y="3644900"/>
            <a:ext cx="1584325" cy="0"/>
          </a:xfrm>
          <a:prstGeom prst="line">
            <a:avLst/>
          </a:prstGeom>
          <a:ln w="28575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896100" y="2997200"/>
            <a:ext cx="0" cy="2232025"/>
          </a:xfrm>
          <a:prstGeom prst="straightConnector1">
            <a:avLst/>
          </a:prstGeom>
          <a:ln w="38100">
            <a:solidFill>
              <a:srgbClr val="8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8110538" y="4437063"/>
            <a:ext cx="19050" cy="936625"/>
          </a:xfrm>
          <a:prstGeom prst="straightConnector1">
            <a:avLst/>
          </a:prstGeom>
          <a:ln w="38100">
            <a:solidFill>
              <a:srgbClr val="8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10" descr="http://rukodelnicam.ru/wp-content/uploads/2012/06/krasivye-fartuki-dlya-kuxni-2-500x7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1557338"/>
            <a:ext cx="2932112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372225" y="1125538"/>
            <a:ext cx="2520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800000"/>
                </a:solidFill>
              </a:rPr>
              <a:t>ПРИПУСКИ НА ШВЫ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3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2425</TotalTime>
  <Words>801</Words>
  <Application>Microsoft Office PowerPoint</Application>
  <PresentationFormat>Экран (4:3)</PresentationFormat>
  <Paragraphs>222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181</cp:revision>
  <dcterms:created xsi:type="dcterms:W3CDTF">2013-11-28T13:45:30Z</dcterms:created>
  <dcterms:modified xsi:type="dcterms:W3CDTF">2014-01-30T10:12:57Z</dcterms:modified>
</cp:coreProperties>
</file>