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73" r:id="rId2"/>
    <p:sldId id="305" r:id="rId3"/>
    <p:sldId id="306" r:id="rId4"/>
    <p:sldId id="307" r:id="rId5"/>
    <p:sldId id="308" r:id="rId6"/>
    <p:sldId id="309" r:id="rId7"/>
    <p:sldId id="286" r:id="rId8"/>
    <p:sldId id="276" r:id="rId9"/>
    <p:sldId id="271" r:id="rId10"/>
    <p:sldId id="288" r:id="rId11"/>
    <p:sldId id="287" r:id="rId12"/>
    <p:sldId id="274" r:id="rId13"/>
    <p:sldId id="272" r:id="rId14"/>
    <p:sldId id="265" r:id="rId15"/>
    <p:sldId id="275" r:id="rId16"/>
    <p:sldId id="289" r:id="rId17"/>
    <p:sldId id="290" r:id="rId18"/>
    <p:sldId id="291" r:id="rId19"/>
    <p:sldId id="256" r:id="rId20"/>
    <p:sldId id="257" r:id="rId21"/>
    <p:sldId id="261" r:id="rId22"/>
    <p:sldId id="262" r:id="rId23"/>
    <p:sldId id="269" r:id="rId24"/>
    <p:sldId id="263" r:id="rId25"/>
    <p:sldId id="264" r:id="rId26"/>
    <p:sldId id="266" r:id="rId27"/>
    <p:sldId id="267" r:id="rId28"/>
    <p:sldId id="277" r:id="rId29"/>
    <p:sldId id="278" r:id="rId30"/>
    <p:sldId id="279" r:id="rId31"/>
    <p:sldId id="283" r:id="rId32"/>
    <p:sldId id="281" r:id="rId33"/>
    <p:sldId id="293" r:id="rId34"/>
    <p:sldId id="292" r:id="rId35"/>
    <p:sldId id="282" r:id="rId36"/>
    <p:sldId id="285" r:id="rId37"/>
    <p:sldId id="294" r:id="rId38"/>
    <p:sldId id="299" r:id="rId39"/>
    <p:sldId id="295" r:id="rId40"/>
    <p:sldId id="296" r:id="rId41"/>
    <p:sldId id="297" r:id="rId42"/>
    <p:sldId id="300" r:id="rId43"/>
    <p:sldId id="301" r:id="rId44"/>
    <p:sldId id="302" r:id="rId45"/>
    <p:sldId id="303" r:id="rId46"/>
    <p:sldId id="30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4624" autoAdjust="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29009-EDA3-4198-9F21-9FB585C97F0F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3BB-9099-4068-91D1-7FA231918C1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100" b="0" i="0" u="none" strike="noStrike" noProof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573BB-9099-4068-91D1-7FA231918C19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BFBD3-652B-403C-9B65-D53F955172F1}" type="datetimeFigureOut">
              <a:rPr lang="ru-RU" smtClean="0"/>
              <a:pPr/>
              <a:t>08.02.2014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6A84B-05C9-4B72-973C-9A38A1EA058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428868"/>
            <a:ext cx="5753100" cy="431482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0" y="642918"/>
            <a:ext cx="8929687" cy="192881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Прошлое, настоящее и будущее села </a:t>
            </a:r>
            <a:r>
              <a:rPr lang="ru-RU" sz="6000" dirty="0" err="1" smtClean="0"/>
              <a:t>Зобнино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0" y="214290"/>
            <a:ext cx="8715375" cy="150018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Проект «Моя деревенька»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N084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42852"/>
            <a:ext cx="54864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1643042" y="5367338"/>
            <a:ext cx="6357982" cy="80486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«Долг каждого человека – изучить традиции своего народа, своего края», - писал А.С.Пушкин.</a:t>
            </a:r>
            <a:endParaRPr lang="ru-RU" sz="2000" b="1" dirty="0"/>
          </a:p>
        </p:txBody>
      </p:sp>
      <p:pic>
        <p:nvPicPr>
          <p:cNvPr id="9" name="Содержимое 8" descr="2547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105400" y="2347913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родина – деревня </a:t>
            </a:r>
            <a:r>
              <a:rPr lang="ru-RU" dirty="0" err="1" smtClean="0"/>
              <a:t>Зобнино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DSCF50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200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Село </a:t>
            </a:r>
            <a:r>
              <a:rPr lang="ru-RU" dirty="0" err="1" smtClean="0"/>
              <a:t>Зобнино</a:t>
            </a:r>
            <a:r>
              <a:rPr lang="ru-RU" dirty="0" smtClean="0"/>
              <a:t> в документах впервые упоминается в 16 веке. </a:t>
            </a:r>
            <a:r>
              <a:rPr lang="ru-RU" dirty="0" err="1" smtClean="0"/>
              <a:t>Зобнино</a:t>
            </a:r>
            <a:r>
              <a:rPr lang="ru-RU" dirty="0" smtClean="0"/>
              <a:t> – казенное село </a:t>
            </a:r>
            <a:r>
              <a:rPr lang="ru-RU" dirty="0" err="1" smtClean="0"/>
              <a:t>Кашинского</a:t>
            </a:r>
            <a:r>
              <a:rPr lang="ru-RU" dirty="0" smtClean="0"/>
              <a:t> уезда 1 стана,…,при реке Яхроме. </a:t>
            </a:r>
            <a:endParaRPr lang="ru-RU" dirty="0"/>
          </a:p>
        </p:txBody>
      </p:sp>
      <p:pic>
        <p:nvPicPr>
          <p:cNvPr id="8" name="Содержимое 7" descr="kashinskii-uez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624" b="19624"/>
          <a:stretch>
            <a:fillRect/>
          </a:stretch>
        </p:blipFill>
        <p:spPr>
          <a:xfrm>
            <a:off x="214282" y="500042"/>
            <a:ext cx="5486400" cy="4114800"/>
          </a:xfrm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1857356" y="5000636"/>
            <a:ext cx="5486400" cy="71438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</a:t>
            </a:r>
          </a:p>
          <a:p>
            <a:r>
              <a:rPr lang="ru-RU" dirty="0" smtClean="0"/>
              <a:t>                                                                                                                                    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</a:t>
            </a:r>
          </a:p>
          <a:p>
            <a:r>
              <a:rPr lang="ru-RU" dirty="0" smtClean="0"/>
              <a:t>     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9" name="Содержимое 8" descr="IMG_017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21443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8588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1859 году здесь насчитывалось 19 дворов и 71 житель.</a:t>
            </a:r>
            <a:br>
              <a:rPr lang="ru-RU" sz="2400" dirty="0" smtClean="0"/>
            </a:br>
            <a:r>
              <a:rPr lang="ru-RU" sz="2400" dirty="0" smtClean="0"/>
              <a:t>Первыми владельцами были бояре </a:t>
            </a:r>
            <a:r>
              <a:rPr lang="ru-RU" sz="2400" dirty="0" err="1" smtClean="0"/>
              <a:t>Колычевы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7" name="Содержимое 6" descr="IMG_0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343044"/>
          </a:xfrm>
        </p:spPr>
        <p:txBody>
          <a:bodyPr>
            <a:normAutofit/>
          </a:bodyPr>
          <a:lstStyle/>
          <a:p>
            <a:r>
              <a:rPr lang="ru-RU" dirty="0" smtClean="0"/>
              <a:t>Из рода </a:t>
            </a:r>
            <a:r>
              <a:rPr lang="ru-RU" dirty="0" err="1" smtClean="0"/>
              <a:t>Колычевых</a:t>
            </a:r>
            <a:r>
              <a:rPr lang="ru-RU" dirty="0" smtClean="0"/>
              <a:t> вышел знаменитый митрополит Филипп (в миру Федор Степанович </a:t>
            </a:r>
            <a:r>
              <a:rPr lang="ru-RU" dirty="0" err="1" smtClean="0"/>
              <a:t>Колычев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" name="Рисунок 7" descr="0011-011-MITROPOLIT-FILIPP-Fedor-Kolychev-1507-156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71472" y="4786322"/>
            <a:ext cx="7858180" cy="171451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   </a:t>
            </a:r>
            <a:r>
              <a:rPr lang="ru-RU" sz="1600" dirty="0" smtClean="0"/>
              <a:t>, выступавший против опричнины и низложенный за</a:t>
            </a:r>
          </a:p>
          <a:p>
            <a:r>
              <a:rPr lang="ru-RU" sz="1600" dirty="0" smtClean="0"/>
              <a:t>                           это  при  Иване Грозном.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566738"/>
          </a:xfrm>
        </p:spPr>
        <p:txBody>
          <a:bodyPr/>
          <a:lstStyle/>
          <a:p>
            <a:r>
              <a:rPr lang="ru-RU" dirty="0" smtClean="0"/>
              <a:t>А.В Суворов , его дочь                                                             Платон Зубов и царица                                    </a:t>
            </a:r>
            <a:endParaRPr lang="ru-RU" dirty="0"/>
          </a:p>
        </p:txBody>
      </p:sp>
      <p:pic>
        <p:nvPicPr>
          <p:cNvPr id="8" name="Содержимое 7" descr="Catherine_II_and_Potemki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499" b="11499"/>
          <a:stretch>
            <a:fillRect/>
          </a:stretch>
        </p:blipFill>
        <p:spPr>
          <a:xfrm>
            <a:off x="3657600" y="0"/>
            <a:ext cx="54864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50d735d32c7bd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56013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100163906_Suvorova_Natalya_Hudozhnik_V_L_Borovikovskiy_1795_godAleksandrov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2643182"/>
            <a:ext cx="3286148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Название села:</a:t>
            </a:r>
            <a:endParaRPr lang="ru-RU" sz="3200" dirty="0"/>
          </a:p>
        </p:txBody>
      </p:sp>
      <p:pic>
        <p:nvPicPr>
          <p:cNvPr id="9" name="Содержимое 8" descr="0006-011-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4" y="357166"/>
            <a:ext cx="1891237" cy="2523034"/>
          </a:xfr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Название села имеет несколько версий. В северном наречии слово «</a:t>
            </a:r>
            <a:r>
              <a:rPr lang="ru-RU" dirty="0" err="1" smtClean="0"/>
              <a:t>зобня</a:t>
            </a:r>
            <a:r>
              <a:rPr lang="ru-RU" dirty="0" smtClean="0"/>
              <a:t>» – это «</a:t>
            </a:r>
            <a:r>
              <a:rPr lang="ru-RU" dirty="0" err="1" smtClean="0"/>
              <a:t>плетюшка</a:t>
            </a:r>
            <a:r>
              <a:rPr lang="ru-RU" dirty="0" smtClean="0"/>
              <a:t>», кошель, кузовок, лукошко, плетеное или лубочное, берестяное , для дачи лошадям овса или ячменя. « </a:t>
            </a:r>
            <a:r>
              <a:rPr lang="ru-RU" dirty="0" err="1" smtClean="0"/>
              <a:t>Зобнею</a:t>
            </a:r>
            <a:r>
              <a:rPr lang="ru-RU" dirty="0" smtClean="0"/>
              <a:t> манят коней с поля; с нею ходят в лес по грибы, по ягоды; так называют и конскую торбу»,  – читаем мы в словаре В.И.Даля.</a:t>
            </a:r>
            <a:endParaRPr lang="ru-RU" dirty="0"/>
          </a:p>
        </p:txBody>
      </p:sp>
      <p:pic>
        <p:nvPicPr>
          <p:cNvPr id="10" name="Содержимое 9" descr="249693_html_4c263122.pn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143372" y="2900362"/>
            <a:ext cx="4038600" cy="3957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Вторая версия</a:t>
            </a:r>
            <a:endParaRPr lang="ru-RU" sz="3200" dirty="0"/>
          </a:p>
        </p:txBody>
      </p:sp>
      <p:pic>
        <p:nvPicPr>
          <p:cNvPr id="7" name="Содержимое 6" descr="IMG_0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14554"/>
            <a:ext cx="3008313" cy="3911609"/>
          </a:xfrm>
        </p:spPr>
        <p:txBody>
          <a:bodyPr/>
          <a:lstStyle/>
          <a:p>
            <a:r>
              <a:rPr lang="ru-RU" dirty="0" smtClean="0"/>
              <a:t>Происхождение названия от древнерусского слова «</a:t>
            </a:r>
            <a:r>
              <a:rPr lang="ru-RU" dirty="0" err="1" smtClean="0"/>
              <a:t>зъдь</a:t>
            </a:r>
            <a:r>
              <a:rPr lang="ru-RU" dirty="0" smtClean="0"/>
              <a:t>» -  глина .Гончарными глинами окрестности изобилуют и по сей день. Уцелели местные изделия.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mtClean="0"/>
              <a:t>Третья версия – от понятия «зыбь» -  топкие берега реки.</a:t>
            </a:r>
            <a:endParaRPr lang="ru-RU" sz="3200" dirty="0"/>
          </a:p>
        </p:txBody>
      </p:sp>
      <p:pic>
        <p:nvPicPr>
          <p:cNvPr id="7" name="Содержимое 6" descr="872695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4038600" cy="27058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6350" stA="50000" endA="300" endPos="55500" dist="50800" dir="5400000" sy="-100000" algn="bl" rotWithShape="0"/>
          </a:effectLst>
        </p:spPr>
      </p:pic>
      <p:pic>
        <p:nvPicPr>
          <p:cNvPr id="8" name="Содержимое 7" descr="16375449_zybu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 flipV="1">
            <a:off x="4500562" y="3500438"/>
            <a:ext cx="4429124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73050"/>
            <a:ext cx="3036917" cy="116205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Церковь зачатия Анны</a:t>
            </a:r>
            <a:r>
              <a:rPr lang="ru-RU" dirty="0" smtClean="0"/>
              <a:t>.</a:t>
            </a:r>
            <a:r>
              <a:rPr lang="en-US" dirty="0" smtClean="0"/>
              <a:t>				</a:t>
            </a:r>
            <a:endParaRPr lang="ru-RU" dirty="0"/>
          </a:p>
        </p:txBody>
      </p:sp>
      <p:pic>
        <p:nvPicPr>
          <p:cNvPr id="7" name="Содержимое 6" descr="25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285860"/>
            <a:ext cx="5111750" cy="3833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1142984"/>
            <a:ext cx="3222627" cy="5500726"/>
          </a:xfrm>
        </p:spPr>
        <p:txBody>
          <a:bodyPr>
            <a:noAutofit/>
          </a:bodyPr>
          <a:lstStyle/>
          <a:p>
            <a:r>
              <a:rPr lang="ru-RU" sz="1800" dirty="0" smtClean="0"/>
              <a:t>Церковь </a:t>
            </a:r>
            <a:r>
              <a:rPr lang="ru-RU" sz="1800" dirty="0" err="1" smtClean="0"/>
              <a:t>Зачатьевская</a:t>
            </a:r>
            <a:r>
              <a:rPr lang="ru-RU" sz="1800" dirty="0" smtClean="0"/>
              <a:t>, построена в 1759  году, каменная, престола два: главных Зачатия Святой Анны, придельный Святителя  Николая. В  1901  году служили: Священник Иоанн Иоаннович Московин 56-ти лет, окончил духовную семинарию, в служении с 1870 года, священником с 1874 года, состоял депутатом, в 1889 году награждён скуфьей. Псаломщик Феодор Федорович </a:t>
            </a:r>
            <a:r>
              <a:rPr lang="ru-RU" sz="1800" dirty="0" err="1" smtClean="0"/>
              <a:t>Чередеев</a:t>
            </a:r>
            <a:r>
              <a:rPr lang="ru-RU" sz="1800" dirty="0" smtClean="0"/>
              <a:t> 57-ми лет, в должности с 1862 года. Церковный староста крестьянин Иван Иванов с 1889 года. 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Цифровик\пейзаж\Фото0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МБОУ </a:t>
            </a:r>
            <a:r>
              <a:rPr lang="ru-RU" dirty="0" err="1" smtClean="0"/>
              <a:t>Булатовская</a:t>
            </a:r>
            <a:r>
              <a:rPr lang="ru-RU" dirty="0" smtClean="0"/>
              <a:t> СОШ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 Конкурс исследовательских работ среди учащихся сельских общеобразовательных учреждений «Моя деревенька»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Название работы: </a:t>
            </a:r>
            <a:r>
              <a:rPr lang="ru-RU" b="1" dirty="0" smtClean="0"/>
              <a:t>«Прошлое, настоящее и будущее села </a:t>
            </a:r>
            <a:r>
              <a:rPr lang="ru-RU" b="1" dirty="0" err="1" smtClean="0"/>
              <a:t>Зобнино</a:t>
            </a:r>
            <a:r>
              <a:rPr lang="ru-RU" b="1" dirty="0" smtClean="0"/>
              <a:t>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/>
              <a:t>Работу выполнили: 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 Любимова Дарья,11 лет</a:t>
            </a:r>
          </a:p>
          <a:p>
            <a:pPr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Бобыкин</a:t>
            </a:r>
            <a:r>
              <a:rPr lang="ru-RU" b="1" dirty="0" smtClean="0"/>
              <a:t> Алексей, 11лет</a:t>
            </a:r>
          </a:p>
          <a:p>
            <a:pPr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Синякова</a:t>
            </a:r>
            <a:r>
              <a:rPr lang="ru-RU" b="1" dirty="0" smtClean="0"/>
              <a:t> Екатерина, 15лет</a:t>
            </a:r>
          </a:p>
          <a:p>
            <a:pPr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Бочарова</a:t>
            </a:r>
            <a:r>
              <a:rPr lang="ru-RU" b="1" dirty="0" smtClean="0"/>
              <a:t> Олеся, 15 лет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/>
              <a:t>Руководители:</a:t>
            </a:r>
          </a:p>
          <a:p>
            <a:pPr>
              <a:buNone/>
            </a:pPr>
            <a:r>
              <a:rPr lang="ru-RU" dirty="0" smtClean="0"/>
              <a:t>  </a:t>
            </a:r>
            <a:r>
              <a:rPr lang="ru-RU" b="1" dirty="0" smtClean="0"/>
              <a:t>   Коровина А.В., учитель русского языка и литературы</a:t>
            </a:r>
          </a:p>
          <a:p>
            <a:pPr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6643734" cy="12334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Церковь </a:t>
            </a:r>
            <a:r>
              <a:rPr lang="ru-RU" sz="3200" dirty="0" err="1" smtClean="0"/>
              <a:t>Димитрия</a:t>
            </a:r>
            <a:r>
              <a:rPr lang="ru-RU" sz="3200" dirty="0" smtClean="0"/>
              <a:t> </a:t>
            </a:r>
            <a:r>
              <a:rPr lang="ru-RU" sz="3200" dirty="0" err="1" smtClean="0"/>
              <a:t>Солунского</a:t>
            </a:r>
            <a:r>
              <a:rPr lang="ru-RU" sz="3600" dirty="0" smtClean="0"/>
              <a:t>	</a:t>
            </a:r>
            <a:r>
              <a:rPr lang="ru-RU" dirty="0" smtClean="0"/>
              <a:t>				</a:t>
            </a:r>
            <a:endParaRPr lang="ru-RU" dirty="0"/>
          </a:p>
        </p:txBody>
      </p:sp>
      <p:pic>
        <p:nvPicPr>
          <p:cNvPr id="7" name="Содержимое 6" descr="254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14995"/>
            <a:ext cx="5111750" cy="396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1357298"/>
            <a:ext cx="3008313" cy="52864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Церковь </a:t>
            </a:r>
            <a:r>
              <a:rPr lang="ru-RU" sz="2000" dirty="0" err="1" smtClean="0"/>
              <a:t>Димитриевская</a:t>
            </a:r>
            <a:r>
              <a:rPr lang="ru-RU" sz="2000" dirty="0" smtClean="0"/>
              <a:t>, возобновлена в 1861 году, деревянная, престол один Святого Великомученика Дмитрия. В 1914 году служили: Священник Сергей Томилов 30-ти лет, окончил семинарию, на службе 11 лет, в Дмитриевском храме 1 год. Псаломщик-диакон Иоанн Фаворский 35-ти лет, на службе 14 </a:t>
            </a:r>
            <a:r>
              <a:rPr lang="ru-RU" sz="2000" noProof="1" smtClean="0"/>
              <a:t>лет, в Дмитриевском храме</a:t>
            </a:r>
            <a:r>
              <a:rPr lang="ru-RU" sz="2000" dirty="0" smtClean="0"/>
              <a:t> - </a:t>
            </a:r>
            <a:r>
              <a:rPr lang="en-US" sz="2000" dirty="0" smtClean="0"/>
              <a:t>9</a:t>
            </a:r>
            <a:r>
              <a:rPr lang="ru-RU" sz="2000" dirty="0" smtClean="0"/>
              <a:t> лет. Церковь разрушена в середине 20-го века.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9144000" cy="6715148"/>
        </p:xfrm>
        <a:graphic>
          <a:graphicData uri="http://schemas.openxmlformats.org/presentationml/2006/ole">
            <p:oleObj spid="_x0000_s2051" name="Презентация" r:id="rId3" imgW="4570489" imgH="3427459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714884"/>
            <a:ext cx="8286808" cy="1143008"/>
          </a:xfrm>
        </p:spPr>
        <p:txBody>
          <a:bodyPr>
            <a:noAutofit/>
          </a:bodyPr>
          <a:lstStyle/>
          <a:p>
            <a:r>
              <a:rPr lang="ru-RU" dirty="0" smtClean="0"/>
              <a:t>«Вид усадьбы </a:t>
            </a:r>
            <a:r>
              <a:rPr lang="ru-RU" dirty="0" err="1" smtClean="0"/>
              <a:t>Зобнино</a:t>
            </a:r>
            <a:r>
              <a:rPr lang="ru-RU" dirty="0" smtClean="0"/>
              <a:t>, имения </a:t>
            </a:r>
            <a:r>
              <a:rPr lang="ru-RU" dirty="0" err="1" smtClean="0"/>
              <a:t>Ф.И.Колычева</a:t>
            </a:r>
            <a:r>
              <a:rPr lang="ru-RU" dirty="0" smtClean="0"/>
              <a:t>»,работы местного художника  Е.Федорова, вторая половина 18 века, но  известный в копии 1857 года (Государственный Исторический музей).</a:t>
            </a:r>
            <a:endParaRPr lang="ru-RU" dirty="0"/>
          </a:p>
        </p:txBody>
      </p:sp>
      <p:pic>
        <p:nvPicPr>
          <p:cNvPr id="5" name="Рисунок 4" descr="3_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12" b="1812"/>
          <a:stretch>
            <a:fillRect/>
          </a:stretch>
        </p:blipFill>
        <p:spPr>
          <a:xfrm>
            <a:off x="928662" y="142852"/>
            <a:ext cx="7143800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18" y="5715016"/>
            <a:ext cx="5492770" cy="114298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Имение </a:t>
            </a:r>
            <a:r>
              <a:rPr lang="ru-RU" dirty="0" err="1" smtClean="0"/>
              <a:t>Зобнино</a:t>
            </a:r>
            <a:r>
              <a:rPr lang="ru-RU" dirty="0" smtClean="0"/>
              <a:t>  упоминается в документах ещё 16 века. В </a:t>
            </a:r>
            <a:r>
              <a:rPr lang="ru-RU" dirty="0" err="1" smtClean="0"/>
              <a:t>Зобнине</a:t>
            </a:r>
            <a:r>
              <a:rPr lang="ru-RU" dirty="0" smtClean="0"/>
              <a:t> исстари существовала  художественно-живописная школа. Легенда говорит, что с этой школой был связан в последние годы жизни видный портретист  </a:t>
            </a:r>
            <a:r>
              <a:rPr lang="ru-RU" dirty="0" err="1" smtClean="0"/>
              <a:t>Е.Д.Камеженков</a:t>
            </a:r>
            <a:r>
              <a:rPr lang="ru-RU" dirty="0" smtClean="0"/>
              <a:t> 1756(1757)-1818г.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357166"/>
            <a:ext cx="3286148" cy="1500198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Портрет Я.Н.Кожина.</a:t>
            </a:r>
            <a:br>
              <a:rPr lang="ru-RU" sz="3200" dirty="0" smtClean="0"/>
            </a:br>
            <a:r>
              <a:rPr lang="ru-RU" sz="3200" dirty="0" smtClean="0"/>
              <a:t>Конец</a:t>
            </a:r>
            <a:r>
              <a:rPr lang="en-US" sz="3200" dirty="0" smtClean="0"/>
              <a:t> XVIII </a:t>
            </a:r>
            <a:r>
              <a:rPr lang="ru-RU" sz="3200" dirty="0" smtClean="0"/>
              <a:t>века.</a:t>
            </a:r>
            <a:endParaRPr lang="ru-RU" sz="3200" dirty="0"/>
          </a:p>
        </p:txBody>
      </p:sp>
      <p:pic>
        <p:nvPicPr>
          <p:cNvPr id="5" name="Содержимое 4" descr="72287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2980" y="273050"/>
            <a:ext cx="4675889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57200" y="1928802"/>
            <a:ext cx="3008313" cy="41973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Согласно версии </a:t>
            </a:r>
            <a:r>
              <a:rPr lang="ru-RU" sz="2000" dirty="0" err="1" smtClean="0"/>
              <a:t>Кашинского</a:t>
            </a:r>
            <a:r>
              <a:rPr lang="ru-RU" sz="2000" dirty="0" smtClean="0"/>
              <a:t> краеведческого музея портрет  написан  в селе </a:t>
            </a:r>
            <a:r>
              <a:rPr lang="ru-RU" sz="2000" dirty="0" err="1" smtClean="0"/>
              <a:t>Зобнине</a:t>
            </a:r>
            <a:r>
              <a:rPr lang="ru-RU" sz="2000" dirty="0" smtClean="0"/>
              <a:t> под </a:t>
            </a:r>
            <a:r>
              <a:rPr lang="ru-RU" sz="2000" dirty="0" err="1" smtClean="0"/>
              <a:t>Кашином</a:t>
            </a:r>
            <a:r>
              <a:rPr lang="ru-RU" sz="2000" dirty="0" smtClean="0"/>
              <a:t>, где, исстари  существовала  художественно-живописная школа, крепостным помещика </a:t>
            </a:r>
            <a:r>
              <a:rPr lang="ru-RU" sz="2000" dirty="0" err="1" smtClean="0"/>
              <a:t>Колычева</a:t>
            </a:r>
            <a:r>
              <a:rPr lang="ru-RU" sz="2000" dirty="0" smtClean="0"/>
              <a:t> Ф.И.Гавриловым.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92288" y="4929198"/>
            <a:ext cx="5486400" cy="1643074"/>
          </a:xfrm>
        </p:spPr>
        <p:txBody>
          <a:bodyPr>
            <a:normAutofit/>
          </a:bodyPr>
          <a:lstStyle/>
          <a:p>
            <a:r>
              <a:rPr lang="ru-RU" dirty="0" smtClean="0"/>
              <a:t>Старожилы рассказывали, что еще в конце</a:t>
            </a:r>
            <a:br>
              <a:rPr lang="ru-RU" dirty="0" smtClean="0"/>
            </a:br>
            <a:r>
              <a:rPr lang="ru-RU" dirty="0" smtClean="0"/>
              <a:t>19 столетия </a:t>
            </a:r>
            <a:r>
              <a:rPr lang="ru-RU" dirty="0" err="1" smtClean="0"/>
              <a:t>Зобнинское</a:t>
            </a:r>
            <a:r>
              <a:rPr lang="ru-RU" dirty="0" smtClean="0"/>
              <a:t> имение напоминало</a:t>
            </a:r>
            <a:br>
              <a:rPr lang="ru-RU" dirty="0" smtClean="0"/>
            </a:br>
            <a:r>
              <a:rPr lang="ru-RU" dirty="0" smtClean="0"/>
              <a:t>«…один большой сад с цветниками на</a:t>
            </a:r>
            <a:br>
              <a:rPr lang="ru-RU" dirty="0" smtClean="0"/>
            </a:br>
            <a:r>
              <a:rPr lang="ru-RU" dirty="0" smtClean="0"/>
              <a:t>улицах, которых было несколько».</a:t>
            </a:r>
            <a:endParaRPr lang="ru-RU" dirty="0"/>
          </a:p>
        </p:txBody>
      </p:sp>
      <p:pic>
        <p:nvPicPr>
          <p:cNvPr id="9" name="Содержимое 8" descr="IMG_01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0034" y="5214950"/>
            <a:ext cx="8358246" cy="12858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Николай Васильевич </a:t>
            </a:r>
            <a:r>
              <a:rPr lang="ru-RU" dirty="0" err="1" smtClean="0"/>
              <a:t>Неведомский</a:t>
            </a:r>
            <a:r>
              <a:rPr lang="ru-RU" dirty="0" smtClean="0"/>
              <a:t> – поэт, </a:t>
            </a:r>
            <a:r>
              <a:rPr lang="ru-RU" dirty="0" err="1" smtClean="0"/>
              <a:t>писатель,участник</a:t>
            </a:r>
            <a:r>
              <a:rPr lang="ru-RU" dirty="0" smtClean="0"/>
              <a:t> войны 1812 года родился  в селе </a:t>
            </a:r>
            <a:r>
              <a:rPr lang="ru-RU" dirty="0" err="1" smtClean="0"/>
              <a:t>Зобнино</a:t>
            </a:r>
            <a:r>
              <a:rPr lang="ru-RU" dirty="0" smtClean="0"/>
              <a:t>, в семье исправника </a:t>
            </a:r>
            <a:r>
              <a:rPr lang="ru-RU" dirty="0" err="1" smtClean="0"/>
              <a:t>Кашинского</a:t>
            </a:r>
            <a:r>
              <a:rPr lang="ru-RU" dirty="0" smtClean="0"/>
              <a:t> суда. В 1812 году он определяется корнетом во Второй волонтерский казачий полк. В его составе участвует в Бородинской битве. После отставки вернулся в свое имение.</a:t>
            </a:r>
            <a:endParaRPr lang="ru-RU" dirty="0"/>
          </a:p>
        </p:txBody>
      </p:sp>
      <p:pic>
        <p:nvPicPr>
          <p:cNvPr id="11" name="Содержимое 10" descr="brdn0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417" r="2417"/>
          <a:stretch>
            <a:fillRect/>
          </a:stretch>
        </p:blipFill>
        <p:spPr>
          <a:xfrm>
            <a:off x="3657600" y="0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Текст 17"/>
          <p:cNvSpPr>
            <a:spLocks noGrp="1"/>
          </p:cNvSpPr>
          <p:nvPr>
            <p:ph type="body" sz="half" idx="2"/>
          </p:nvPr>
        </p:nvSpPr>
        <p:spPr>
          <a:xfrm>
            <a:off x="1792288" y="5857892"/>
            <a:ext cx="5486400" cy="3143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Содержимое 11" descr="bd028ead478ed31bc3a8bd3b9067bd2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2143125"/>
            <a:ext cx="4038600" cy="279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57760"/>
            <a:ext cx="5565794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 пути следования со станции Кашин в Верхнюю Троицу  Михаил Иванович останавливался в сельской чайной, где вел задушевные беседы с крестьянами.</a:t>
            </a:r>
            <a:endParaRPr lang="ru-RU" dirty="0"/>
          </a:p>
        </p:txBody>
      </p:sp>
      <p:pic>
        <p:nvPicPr>
          <p:cNvPr id="5" name="Рисунок 4" descr="IMG_01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285728"/>
            <a:ext cx="54864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500702"/>
            <a:ext cx="5486400" cy="67149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Говорили о жизни, об урожае, о строительстве шоссейной дороги Кашин – Верхняя Троица.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Колхозное движение.</a:t>
            </a:r>
            <a:endParaRPr lang="ru-RU" dirty="0"/>
          </a:p>
        </p:txBody>
      </p:sp>
      <p:pic>
        <p:nvPicPr>
          <p:cNvPr id="5" name="Рисунок 4" descr="4337860_4569474f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00" b="90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годы коллективизации в </a:t>
            </a:r>
            <a:r>
              <a:rPr lang="ru-RU" dirty="0" err="1" smtClean="0"/>
              <a:t>Зобнине</a:t>
            </a:r>
            <a:r>
              <a:rPr lang="ru-RU" dirty="0" smtClean="0"/>
              <a:t> был создан колхоз имени Сталина,  затем в 1958-1964 годы существовал колхоз Яхрома, в</a:t>
            </a:r>
          </a:p>
          <a:p>
            <a:r>
              <a:rPr lang="ru-RU" dirty="0" smtClean="0"/>
              <a:t>1965 году преобразованный в совхоз.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Война…Проводив на фронт мужей, отцов и сыновей, женщины, старики и дети занимали их рабочие места.</a:t>
            </a:r>
            <a:endParaRPr lang="ru-RU" sz="3200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a362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770" y="1928801"/>
            <a:ext cx="6072230" cy="492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Содержимое 4" descr="25_6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643050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87033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3200" dirty="0" smtClean="0"/>
              <a:t>Зина Лосева, выпускница </a:t>
            </a:r>
            <a:r>
              <a:rPr lang="ru-RU" sz="3200" dirty="0" err="1" smtClean="0"/>
              <a:t>фельдшерско</a:t>
            </a:r>
            <a:r>
              <a:rPr lang="ru-RU" sz="3200" dirty="0" smtClean="0"/>
              <a:t> – акушерской школы, 1941 год</a:t>
            </a:r>
            <a:endParaRPr lang="ru-RU" sz="3200" dirty="0"/>
          </a:p>
        </p:txBody>
      </p:sp>
      <p:pic>
        <p:nvPicPr>
          <p:cNvPr id="5" name="Содержимое 4" descr="IMG_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Цифровик\пейзаж\Фото08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Проект</a:t>
            </a:r>
          </a:p>
          <a:p>
            <a:pPr algn="ctr">
              <a:buNone/>
            </a:pPr>
            <a:r>
              <a:rPr lang="ru-RU" dirty="0" smtClean="0"/>
              <a:t>Тема: «Моя деревенька»</a:t>
            </a:r>
          </a:p>
          <a:p>
            <a:pPr algn="ctr">
              <a:buNone/>
            </a:pPr>
            <a:r>
              <a:rPr lang="ru-RU" dirty="0" smtClean="0"/>
              <a:t>Возраст учащихся:  11 – 15 лет.</a:t>
            </a:r>
          </a:p>
          <a:p>
            <a:pPr algn="ctr">
              <a:buNone/>
            </a:pPr>
            <a:r>
              <a:rPr lang="ru-RU" dirty="0" smtClean="0"/>
              <a:t>Продолжительность:  два месяца.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изучить материал о малой родине с целью краеведческого образования учащихся, воспитывать гражданскую активность, гордость за свою малую родину.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/>
              <a:t>Необходимые материалы: </a:t>
            </a:r>
          </a:p>
          <a:p>
            <a:pPr>
              <a:buNone/>
            </a:pPr>
            <a:r>
              <a:rPr lang="ru-RU" b="1" dirty="0" smtClean="0"/>
              <a:t>1. Коршунова Е. Родник -3, 2006 </a:t>
            </a:r>
          </a:p>
          <a:p>
            <a:pPr>
              <a:buNone/>
            </a:pPr>
            <a:r>
              <a:rPr lang="ru-RU" b="1" dirty="0" smtClean="0"/>
              <a:t>2. </a:t>
            </a:r>
            <a:r>
              <a:rPr lang="ru-RU" b="1" dirty="0" err="1" smtClean="0"/>
              <a:t>Кошелевский</a:t>
            </a:r>
            <a:r>
              <a:rPr lang="ru-RU" b="1" dirty="0" smtClean="0"/>
              <a:t> В.Н. Имена в истории Кашинского края, 1997.</a:t>
            </a:r>
          </a:p>
          <a:p>
            <a:pPr>
              <a:buNone/>
            </a:pPr>
            <a:r>
              <a:rPr lang="ru-RU" b="1" dirty="0" smtClean="0"/>
              <a:t>3. </a:t>
            </a:r>
            <a:r>
              <a:rPr lang="ru-RU" b="1" dirty="0" err="1" smtClean="0"/>
              <a:t>Кошелевский</a:t>
            </a:r>
            <a:r>
              <a:rPr lang="ru-RU" b="1" dirty="0" smtClean="0"/>
              <a:t> В.Н. Кашин и его курорт. – Московский рабочий, 1975.</a:t>
            </a:r>
          </a:p>
          <a:p>
            <a:pPr>
              <a:buNone/>
            </a:pPr>
            <a:r>
              <a:rPr lang="ru-RU" b="1" dirty="0" smtClean="0"/>
              <a:t>4. Романюк А. Глубинка. – Тверская жизнь, 1995.</a:t>
            </a:r>
          </a:p>
          <a:p>
            <a:pPr>
              <a:buNone/>
            </a:pPr>
            <a:r>
              <a:rPr lang="ru-RU" b="1" dirty="0" smtClean="0"/>
              <a:t>5. Петров М. Отвергнутый камень. – Тверь, 2003.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057292"/>
          </a:xfrm>
        </p:spPr>
        <p:txBody>
          <a:bodyPr>
            <a:normAutofit/>
          </a:bodyPr>
          <a:lstStyle/>
          <a:p>
            <a:r>
              <a:rPr lang="ru-RU" dirty="0" smtClean="0"/>
              <a:t>Молодого фельдшера направили в поселок </a:t>
            </a:r>
            <a:r>
              <a:rPr lang="ru-RU" dirty="0" err="1" smtClean="0"/>
              <a:t>Тетьково</a:t>
            </a:r>
            <a:r>
              <a:rPr lang="ru-RU" dirty="0" smtClean="0"/>
              <a:t> </a:t>
            </a:r>
            <a:r>
              <a:rPr lang="ru-RU" dirty="0" err="1" smtClean="0"/>
              <a:t>Кашинского</a:t>
            </a:r>
            <a:r>
              <a:rPr lang="ru-RU" dirty="0" smtClean="0"/>
              <a:t> района, где развернулся госпиталь.</a:t>
            </a:r>
            <a:endParaRPr lang="ru-RU" b="0" dirty="0"/>
          </a:p>
        </p:txBody>
      </p:sp>
      <p:pic>
        <p:nvPicPr>
          <p:cNvPr id="8" name="Рисунок 7" descr="IMG_01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58431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Младшая сестра Зины – Галя.</a:t>
            </a:r>
            <a:endParaRPr lang="ru-RU" sz="3200" dirty="0"/>
          </a:p>
        </p:txBody>
      </p:sp>
      <p:pic>
        <p:nvPicPr>
          <p:cNvPr id="8" name="Содержимое 7" descr="IMG_0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000240"/>
            <a:ext cx="3008313" cy="4125923"/>
          </a:xfrm>
        </p:spPr>
        <p:txBody>
          <a:bodyPr/>
          <a:lstStyle/>
          <a:p>
            <a:r>
              <a:rPr lang="ru-RU" dirty="0" smtClean="0"/>
              <a:t>                      </a:t>
            </a:r>
          </a:p>
          <a:p>
            <a:endParaRPr lang="ru-RU" dirty="0" smtClean="0"/>
          </a:p>
          <a:p>
            <a:r>
              <a:rPr lang="ru-RU" dirty="0" smtClean="0"/>
              <a:t>В годы войны девочка Галя училась в </a:t>
            </a:r>
            <a:r>
              <a:rPr lang="ru-RU" dirty="0" err="1" smtClean="0"/>
              <a:t>Туровской</a:t>
            </a:r>
            <a:r>
              <a:rPr lang="ru-RU" dirty="0" smtClean="0"/>
              <a:t> школе. Детство ее, как и других мальчишек и девчонок, покалечила война. У детей любимой едой была мерзлая картошка, из нее пекли лепешки. </a:t>
            </a:r>
          </a:p>
          <a:p>
            <a:r>
              <a:rPr lang="ru-RU" dirty="0" smtClean="0"/>
              <a:t>После войны пятнадцатилетняя Галя и ее подруги работали в Карелии на  заготовке леса . До сих пор не может забыть: рваная одежда и обувь, кровяные мозоли, пустые желудки…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728" y="4429132"/>
            <a:ext cx="5715040" cy="785818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Кадровый офицер – брат Иван</a:t>
            </a:r>
            <a:endParaRPr lang="ru-RU" sz="3200" dirty="0"/>
          </a:p>
        </p:txBody>
      </p:sp>
      <p:pic>
        <p:nvPicPr>
          <p:cNvPr id="8" name="Рисунок 7" descr="IMG_01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18" y="214290"/>
            <a:ext cx="54864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142976" y="5143512"/>
            <a:ext cx="6429420" cy="128588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Окончил военную академию в Махачкале. В годы Великой Отечественной войны служил в артиллерии.</a:t>
            </a:r>
          </a:p>
          <a:p>
            <a:r>
              <a:rPr lang="ru-RU" sz="2000" dirty="0" smtClean="0"/>
              <a:t>Его любимая «катюша» метко стреляла по фашистам.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После войны в деревне развернулось строительство.</a:t>
            </a:r>
            <a:endParaRPr lang="ru-RU" sz="3200" dirty="0"/>
          </a:p>
        </p:txBody>
      </p:sp>
      <p:pic>
        <p:nvPicPr>
          <p:cNvPr id="8" name="Содержимое 7" descr="a5j8_07pL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4038600" cy="302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y_a718fcc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34" y="3830301"/>
            <a:ext cx="4038600" cy="3027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etImage77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16" y="1928802"/>
            <a:ext cx="4857784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N0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43182"/>
            <a:ext cx="5111750" cy="383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Детский сад…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Рисунок 16" descr="DSCF5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26" y="0"/>
            <a:ext cx="5214974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DSCF5022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929190" y="4041752"/>
            <a:ext cx="4041775" cy="281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708670" cy="771540"/>
          </a:xfrm>
        </p:spPr>
        <p:txBody>
          <a:bodyPr>
            <a:noAutofit/>
          </a:bodyPr>
          <a:lstStyle/>
          <a:p>
            <a:r>
              <a:rPr lang="ru-RU" sz="3200" dirty="0" smtClean="0"/>
              <a:t>В </a:t>
            </a:r>
            <a:r>
              <a:rPr lang="ru-RU" sz="3200" dirty="0" err="1" smtClean="0"/>
              <a:t>Зобнинском</a:t>
            </a:r>
            <a:r>
              <a:rPr lang="ru-RU" sz="3200" dirty="0" smtClean="0"/>
              <a:t> доме культуры. </a:t>
            </a:r>
            <a:endParaRPr lang="ru-RU" sz="3200" dirty="0"/>
          </a:p>
        </p:txBody>
      </p:sp>
      <p:pic>
        <p:nvPicPr>
          <p:cNvPr id="5" name="Рисунок 4" descr="IMG_01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276372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…</a:t>
            </a:r>
            <a:r>
              <a:rPr lang="ru-RU" sz="2000" dirty="0" smtClean="0"/>
              <a:t>песни о своей малой родине: «</a:t>
            </a:r>
            <a:r>
              <a:rPr lang="ru-RU" sz="2000" dirty="0" err="1" smtClean="0"/>
              <a:t>Зобнино</a:t>
            </a:r>
            <a:r>
              <a:rPr lang="ru-RU" sz="2000" dirty="0" smtClean="0"/>
              <a:t> – мое королевство. Нет великолепнее места. Дружат здесь и юность и старость. Исполняется, что желалось…»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Нет объектов культуры…</a:t>
            </a:r>
            <a:endParaRPr lang="ru-RU" dirty="0"/>
          </a:p>
        </p:txBody>
      </p:sp>
      <p:pic>
        <p:nvPicPr>
          <p:cNvPr id="5" name="Содержимое 4" descr="DSCN08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038600" cy="3028950"/>
          </a:xfrm>
        </p:spPr>
      </p:pic>
      <p:pic>
        <p:nvPicPr>
          <p:cNvPr id="8" name="Рисунок 7" descr="DSCF5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500174"/>
            <a:ext cx="4286280" cy="3286172"/>
          </a:xfrm>
          <a:prstGeom prst="rect">
            <a:avLst/>
          </a:prstGeom>
        </p:spPr>
      </p:pic>
      <p:pic>
        <p:nvPicPr>
          <p:cNvPr id="7" name="Содержимое 6" descr="DSCN082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928926" y="364331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0134" y="4857760"/>
            <a:ext cx="7643866" cy="1128730"/>
          </a:xfrm>
        </p:spPr>
        <p:txBody>
          <a:bodyPr>
            <a:noAutofit/>
          </a:bodyPr>
          <a:lstStyle/>
          <a:p>
            <a:r>
              <a:rPr lang="ru-RU" sz="3200" dirty="0" smtClean="0"/>
              <a:t>…зимой, когда лед скует пруд, далеко слышен веселый смех </a:t>
            </a:r>
            <a:r>
              <a:rPr lang="ru-RU" sz="3200" dirty="0" err="1" smtClean="0"/>
              <a:t>зобнинских</a:t>
            </a:r>
            <a:r>
              <a:rPr lang="ru-RU" sz="3200" dirty="0" smtClean="0"/>
              <a:t> ребятишек, играющих в хоккей.</a:t>
            </a:r>
            <a:endParaRPr lang="ru-RU" sz="3200" dirty="0"/>
          </a:p>
        </p:txBody>
      </p:sp>
      <p:pic>
        <p:nvPicPr>
          <p:cNvPr id="8" name="Рисунок 7" descr="A0_ECn2x-CU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32" y="214290"/>
            <a:ext cx="5238786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800600"/>
            <a:ext cx="8501122" cy="1628796"/>
          </a:xfrm>
        </p:spPr>
        <p:txBody>
          <a:bodyPr>
            <a:normAutofit/>
          </a:bodyPr>
          <a:lstStyle/>
          <a:p>
            <a:r>
              <a:rPr lang="ru-RU" dirty="0" smtClean="0"/>
              <a:t>На 1 января 2014 года в </a:t>
            </a:r>
            <a:r>
              <a:rPr lang="ru-RU" dirty="0" err="1" smtClean="0"/>
              <a:t>Зобнине</a:t>
            </a:r>
            <a:r>
              <a:rPr lang="ru-RU" dirty="0" smtClean="0"/>
              <a:t> зарегистрировано 37 детей, в селе – 92 хозяйства, 228 постоянно зарегистрированных жителей.</a:t>
            </a:r>
            <a:endParaRPr lang="ru-RU" dirty="0"/>
          </a:p>
        </p:txBody>
      </p:sp>
      <p:pic>
        <p:nvPicPr>
          <p:cNvPr id="7" name="Содержимое 6" descr="871700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33" r="5333"/>
          <a:stretch>
            <a:fillRect/>
          </a:stretch>
        </p:blipFill>
        <p:spPr>
          <a:xfrm>
            <a:off x="142844" y="142852"/>
            <a:ext cx="54864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8573211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105400" y="357166"/>
            <a:ext cx="4038600" cy="2706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y_7ba5707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2786058"/>
            <a:ext cx="4429156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414482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Природный газ скоро придет в дома жителей деревни </a:t>
            </a:r>
            <a:r>
              <a:rPr lang="ru-RU" sz="3200" dirty="0" err="1" smtClean="0"/>
              <a:t>Зобнино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5" name="Рисунок 4" descr="DSCF50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D:\Цифровик\пейзаж\Фото0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2"/>
            <a:ext cx="8329642" cy="635798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200" b="1" dirty="0" smtClean="0"/>
              <a:t>Рекомендации.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3800" dirty="0" smtClean="0"/>
              <a:t>Проектная деятельность предполагает групповую работу учеников. При работе над данным проектом предполагается организовывать учащихся в следующие группы:</a:t>
            </a:r>
          </a:p>
          <a:p>
            <a:pPr>
              <a:buNone/>
            </a:pPr>
            <a:r>
              <a:rPr lang="ru-RU" sz="3800" dirty="0" smtClean="0"/>
              <a:t> </a:t>
            </a:r>
            <a:endParaRPr lang="ru-RU" sz="3800" b="1" dirty="0" smtClean="0"/>
          </a:p>
          <a:p>
            <a:pPr>
              <a:buNone/>
            </a:pPr>
            <a:r>
              <a:rPr lang="ru-RU" sz="3800" b="1" dirty="0" smtClean="0"/>
              <a:t>1. Техническая:</a:t>
            </a:r>
          </a:p>
          <a:p>
            <a:pPr lvl="0">
              <a:buNone/>
            </a:pPr>
            <a:r>
              <a:rPr lang="ru-RU" sz="3800" b="1" dirty="0" smtClean="0"/>
              <a:t>     Любимова Дарья – 11 лет</a:t>
            </a:r>
          </a:p>
          <a:p>
            <a:pPr lvl="0">
              <a:buNone/>
            </a:pPr>
            <a:r>
              <a:rPr lang="ru-RU" sz="3800" b="1" dirty="0" smtClean="0"/>
              <a:t>     </a:t>
            </a:r>
            <a:r>
              <a:rPr lang="ru-RU" sz="3800" b="1" dirty="0" err="1" smtClean="0"/>
              <a:t>Бобыкин</a:t>
            </a:r>
            <a:r>
              <a:rPr lang="ru-RU" sz="3800" b="1" dirty="0" smtClean="0"/>
              <a:t> Алексей – 11 лет</a:t>
            </a:r>
          </a:p>
          <a:p>
            <a:pPr>
              <a:buNone/>
            </a:pPr>
            <a:r>
              <a:rPr lang="ru-RU" sz="3800" b="1" dirty="0" smtClean="0"/>
              <a:t> </a:t>
            </a:r>
          </a:p>
          <a:p>
            <a:pPr>
              <a:buNone/>
            </a:pPr>
            <a:endParaRPr lang="ru-RU" sz="3800" b="1" dirty="0" smtClean="0"/>
          </a:p>
          <a:p>
            <a:pPr>
              <a:buNone/>
            </a:pPr>
            <a:r>
              <a:rPr lang="ru-RU" sz="3800" b="1" dirty="0" smtClean="0"/>
              <a:t>2. Творческая: </a:t>
            </a:r>
          </a:p>
          <a:p>
            <a:pPr lvl="0">
              <a:buNone/>
            </a:pPr>
            <a:r>
              <a:rPr lang="ru-RU" sz="3800" b="1" dirty="0" smtClean="0"/>
              <a:t>     </a:t>
            </a:r>
            <a:r>
              <a:rPr lang="ru-RU" sz="3800" b="1" dirty="0" err="1" smtClean="0"/>
              <a:t>Синякова</a:t>
            </a:r>
            <a:r>
              <a:rPr lang="ru-RU" sz="3800" b="1" dirty="0" smtClean="0"/>
              <a:t> Екатерина – 15 лет</a:t>
            </a:r>
          </a:p>
          <a:p>
            <a:pPr>
              <a:buNone/>
            </a:pPr>
            <a:r>
              <a:rPr lang="ru-RU" sz="3800" b="1" dirty="0" smtClean="0"/>
              <a:t> </a:t>
            </a:r>
          </a:p>
          <a:p>
            <a:pPr>
              <a:buNone/>
            </a:pPr>
            <a:endParaRPr lang="ru-RU" sz="3800" b="1" dirty="0" smtClean="0"/>
          </a:p>
          <a:p>
            <a:pPr>
              <a:buNone/>
            </a:pPr>
            <a:r>
              <a:rPr lang="ru-RU" sz="3800" b="1" dirty="0" smtClean="0"/>
              <a:t>3. Информационная:</a:t>
            </a:r>
          </a:p>
          <a:p>
            <a:pPr lvl="0">
              <a:buNone/>
            </a:pPr>
            <a:r>
              <a:rPr lang="ru-RU" sz="3800" b="1" dirty="0" smtClean="0"/>
              <a:t>     </a:t>
            </a:r>
            <a:r>
              <a:rPr lang="ru-RU" sz="3800" b="1" dirty="0" err="1" smtClean="0"/>
              <a:t>Бочарова</a:t>
            </a:r>
            <a:r>
              <a:rPr lang="ru-RU" sz="3800" b="1" dirty="0" smtClean="0"/>
              <a:t> Олеся – 15 лет</a:t>
            </a:r>
          </a:p>
          <a:p>
            <a:pPr>
              <a:buNone/>
            </a:pPr>
            <a:endParaRPr lang="ru-RU" sz="3800" dirty="0" smtClean="0"/>
          </a:p>
          <a:p>
            <a:pPr>
              <a:buNone/>
            </a:pPr>
            <a:endParaRPr lang="ru-RU" sz="3800" dirty="0" smtClean="0"/>
          </a:p>
          <a:p>
            <a:pPr algn="ctr">
              <a:buNone/>
            </a:pPr>
            <a:r>
              <a:rPr lang="ru-RU" sz="3800" dirty="0" smtClean="0"/>
              <a:t> 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1785926"/>
            <a:ext cx="392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dirty="0" smtClean="0"/>
              <a:t>Техническая группа будет заниматься набором текста на компьютере, сканированием фотографий, пересылкой  материала по е-</a:t>
            </a:r>
            <a:r>
              <a:rPr lang="en-US" b="1" dirty="0" smtClean="0"/>
              <a:t>mail</a:t>
            </a:r>
            <a:r>
              <a:rPr lang="ru-RU" b="1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7686" y="3500438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dirty="0" smtClean="0"/>
              <a:t>Участникам  творческой группы предстоит оформить презентацию проекта.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1934" y="4429132"/>
            <a:ext cx="47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dirty="0" smtClean="0"/>
              <a:t> </a:t>
            </a:r>
          </a:p>
          <a:p>
            <a:pPr algn="ctr">
              <a:buNone/>
            </a:pPr>
            <a:r>
              <a:rPr lang="ru-RU" b="1" dirty="0" smtClean="0"/>
              <a:t>Информационная группа будет заниматься поиском и предоставлением необходимой информации.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271606"/>
          </a:xfrm>
        </p:spPr>
        <p:txBody>
          <a:bodyPr>
            <a:normAutofit/>
          </a:bodyPr>
          <a:lstStyle/>
          <a:p>
            <a:r>
              <a:rPr lang="ru-RU" dirty="0" smtClean="0"/>
              <a:t>«…нашлись спонсоры, которые будут восстанавливать храм в </a:t>
            </a:r>
            <a:r>
              <a:rPr lang="ru-RU" dirty="0" err="1" smtClean="0"/>
              <a:t>Зобнино</a:t>
            </a:r>
            <a:r>
              <a:rPr lang="ru-RU" dirty="0" smtClean="0"/>
              <a:t>.»</a:t>
            </a:r>
            <a:endParaRPr lang="ru-RU" dirty="0"/>
          </a:p>
        </p:txBody>
      </p:sp>
      <p:pic>
        <p:nvPicPr>
          <p:cNvPr id="8" name="Содержимое 7" descr="DSCF5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428604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sp3d>
            <a:bevelT w="165100" prst="coolSlant"/>
          </a:sp3d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0_63b47_2a8c03dd_XL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357818" y="214290"/>
            <a:ext cx="339407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286388"/>
            <a:ext cx="8643998" cy="1357322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Зобнино--деревня,милый</a:t>
            </a:r>
            <a:r>
              <a:rPr lang="ru-RU" sz="3200" dirty="0" smtClean="0"/>
              <a:t> уголок.</a:t>
            </a:r>
            <a:br>
              <a:rPr lang="ru-RU" sz="3200" dirty="0" smtClean="0"/>
            </a:br>
            <a:r>
              <a:rPr lang="ru-RU" sz="3200" dirty="0" smtClean="0"/>
              <a:t>Здесь тепло и чисто, здесь родной порог.</a:t>
            </a:r>
            <a:endParaRPr lang="ru-RU" sz="3200" dirty="0"/>
          </a:p>
        </p:txBody>
      </p:sp>
      <p:pic>
        <p:nvPicPr>
          <p:cNvPr id="7" name="Рисунок 6" descr="DSCN08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7356" y="571480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800600"/>
            <a:ext cx="8286808" cy="1771672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Здесь мои подружки, здесь моя семья.</a:t>
            </a:r>
            <a:br>
              <a:rPr lang="ru-RU" sz="3200" dirty="0" smtClean="0"/>
            </a:br>
            <a:r>
              <a:rPr lang="ru-RU" sz="3200" dirty="0" err="1" smtClean="0"/>
              <a:t>Зобнино</a:t>
            </a:r>
            <a:r>
              <a:rPr lang="ru-RU" sz="3200" dirty="0" smtClean="0"/>
              <a:t> – деревня, ты у меня одна.</a:t>
            </a:r>
            <a:endParaRPr lang="ru-RU" sz="3200" dirty="0"/>
          </a:p>
        </p:txBody>
      </p:sp>
      <p:pic>
        <p:nvPicPr>
          <p:cNvPr id="7" name="Рисунок 6" descr="07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286388"/>
            <a:ext cx="7286676" cy="1357322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Ничего нет краше Яхромы – реки.</a:t>
            </a:r>
            <a:br>
              <a:rPr lang="ru-RU" sz="3200" dirty="0" smtClean="0"/>
            </a:br>
            <a:r>
              <a:rPr lang="ru-RU" sz="3200" dirty="0" smtClean="0"/>
              <a:t>Помнят все, что было наши старики.</a:t>
            </a:r>
            <a:endParaRPr lang="ru-RU" sz="3200" dirty="0"/>
          </a:p>
        </p:txBody>
      </p:sp>
      <p:pic>
        <p:nvPicPr>
          <p:cNvPr id="5" name="Рисунок 4" descr="2548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800600"/>
            <a:ext cx="6858048" cy="1843110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НЕ нужны мне горы, реки и моря, </a:t>
            </a:r>
            <a:br>
              <a:rPr lang="ru-RU" sz="3200" dirty="0" smtClean="0"/>
            </a:br>
            <a:r>
              <a:rPr lang="ru-RU" sz="3200" dirty="0" smtClean="0"/>
              <a:t>Лишь бы речка Яхрома чистою была.</a:t>
            </a:r>
            <a:endParaRPr lang="ru-RU" sz="3200" dirty="0"/>
          </a:p>
        </p:txBody>
      </p:sp>
      <p:pic>
        <p:nvPicPr>
          <p:cNvPr id="5" name="Рисунок 4" descr="y_21e4a8b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1" r="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851678" cy="80486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4800600"/>
            <a:ext cx="7572428" cy="1843110"/>
          </a:xfrm>
        </p:spPr>
        <p:txBody>
          <a:bodyPr>
            <a:noAutofit/>
          </a:bodyPr>
          <a:lstStyle/>
          <a:p>
            <a:r>
              <a:rPr lang="ru-RU" sz="3200" dirty="0" smtClean="0"/>
              <a:t>Чтобы пели птицы, чтоб цвела сирень.</a:t>
            </a:r>
            <a:br>
              <a:rPr lang="ru-RU" sz="3200" dirty="0" smtClean="0"/>
            </a:br>
            <a:r>
              <a:rPr lang="ru-RU" sz="3200" dirty="0" smtClean="0"/>
              <a:t>Люди мирно жили и не знали лень.</a:t>
            </a:r>
            <a:endParaRPr lang="ru-RU" sz="3200" dirty="0"/>
          </a:p>
        </p:txBody>
      </p:sp>
      <p:pic>
        <p:nvPicPr>
          <p:cNvPr id="5" name="Рисунок 4" descr="y_da7d3e6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77" r="12577"/>
          <a:stretch>
            <a:fillRect/>
          </a:stretch>
        </p:blipFill>
        <p:spPr>
          <a:xfrm>
            <a:off x="1857356" y="500042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5072074"/>
            <a:ext cx="6286544" cy="1500198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Выживай, старайся, береги себя.</a:t>
            </a:r>
            <a:br>
              <a:rPr lang="ru-RU" sz="3200" dirty="0" smtClean="0"/>
            </a:br>
            <a:r>
              <a:rPr lang="ru-RU" sz="3200" dirty="0" err="1" smtClean="0"/>
              <a:t>Зобнино</a:t>
            </a:r>
            <a:r>
              <a:rPr lang="ru-RU" sz="3200" dirty="0" smtClean="0"/>
              <a:t> – деревня, родина моя!</a:t>
            </a:r>
            <a:endParaRPr lang="ru-RU" sz="3200" dirty="0"/>
          </a:p>
        </p:txBody>
      </p:sp>
      <p:pic>
        <p:nvPicPr>
          <p:cNvPr id="5" name="Рисунок 4" descr="872693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33" r="533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Цифровик\пейзаж\Фото08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Ход проекта.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Изучить историю села </a:t>
            </a:r>
            <a:r>
              <a:rPr lang="ru-RU" dirty="0" err="1" smtClean="0"/>
              <a:t>Зобнино</a:t>
            </a:r>
            <a:r>
              <a:rPr lang="ru-RU" dirty="0" smtClean="0"/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Исследовать отражение данного вопроса в научно- исследовательской литературе, в органах печати,  Интернете,  школьном музее,  краеведческом музее г. Кашина.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Взять интервью у ветеранов Великой Отечественной войны Мошкиной Г.Ф. и Лосевой З.Ф.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Написать сочинение на тему «Моя малая родина»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Произвести фотосъемку объектов д. </a:t>
            </a:r>
            <a:r>
              <a:rPr lang="ru-RU" dirty="0" err="1" smtClean="0"/>
              <a:t>Зобнино</a:t>
            </a:r>
            <a:r>
              <a:rPr lang="ru-RU" dirty="0" smtClean="0"/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Систематизировать материал.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Сделать вывод по теме исследования.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b="1" dirty="0" smtClean="0"/>
              <a:t>Итоговый продукт:</a:t>
            </a:r>
          </a:p>
          <a:p>
            <a:pPr>
              <a:buNone/>
            </a:pPr>
            <a:r>
              <a:rPr lang="ru-RU" dirty="0" smtClean="0"/>
              <a:t>1. Творческая работа.</a:t>
            </a:r>
          </a:p>
          <a:p>
            <a:pPr>
              <a:buNone/>
            </a:pPr>
            <a:r>
              <a:rPr lang="ru-RU" dirty="0" smtClean="0"/>
              <a:t>2. Презентация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Цифровик\пейзаж\Фото08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i="1" dirty="0" smtClean="0"/>
              <a:t>Заключение.</a:t>
            </a:r>
          </a:p>
          <a:p>
            <a:pPr algn="ctr">
              <a:buNone/>
            </a:pPr>
            <a:endParaRPr lang="ru-RU" b="1" i="1" dirty="0" smtClean="0"/>
          </a:p>
          <a:p>
            <a:pPr>
              <a:buNone/>
            </a:pPr>
            <a:r>
              <a:rPr lang="ru-RU" dirty="0" smtClean="0"/>
              <a:t>Проведя исследование, творческая группа пришла к выводу, что село </a:t>
            </a:r>
            <a:r>
              <a:rPr lang="ru-RU" dirty="0" err="1" smtClean="0"/>
              <a:t>Зобнино</a:t>
            </a:r>
            <a:r>
              <a:rPr lang="ru-RU" dirty="0" smtClean="0"/>
              <a:t> на протяжении многих веков имеет богатую историю, славится своими людьми, ремеслами, памятниками культуры и окружающей природой, но в настоящее время развитие села прекратилось.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Объекты культуры закрыты, но село продолжает жить своей обычной жизнью: дети учатся в МБОУ </a:t>
            </a:r>
            <a:r>
              <a:rPr lang="ru-RU" dirty="0" err="1" smtClean="0"/>
              <a:t>Булатовская</a:t>
            </a:r>
            <a:r>
              <a:rPr lang="ru-RU" dirty="0" smtClean="0"/>
              <a:t> СОШ, свободное от занятий время проводят на свежем воздухе, играют в подвижные спортивные игры, помогают родителям. Взрослые трудятся в колхозе «Красная звезда», многие занимаются личным подсобным хозяйством, работают в городах вахтовым методом. В деревне за последнее годы увеличилось число жителей, которые приобретают дачное жильё. Из них многие- дети, внуки и родственники местного населения. Всех тянет в родное село. Население надеется, что с приходом природного газа в жилые дома, село получит вторую жизнь.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858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Родной край! Родная сторона!</a:t>
            </a:r>
            <a:br>
              <a:rPr lang="ru-RU" dirty="0" smtClean="0"/>
            </a:br>
            <a:r>
              <a:rPr lang="ru-RU" dirty="0" smtClean="0"/>
              <a:t>Когда произносишь эти слова, каждому человеку представляется знакомая с детства картина.</a:t>
            </a:r>
            <a:endParaRPr lang="ru-RU" dirty="0"/>
          </a:p>
        </p:txBody>
      </p:sp>
      <p:pic>
        <p:nvPicPr>
          <p:cNvPr id="5" name="Рисунок 4" descr="137971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00" r="560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922984" cy="9858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«Место, где я живу, не выделяется какой – то </a:t>
            </a:r>
            <a:br>
              <a:rPr lang="ru-RU" dirty="0" smtClean="0"/>
            </a:br>
            <a:r>
              <a:rPr lang="ru-RU" dirty="0" smtClean="0"/>
              <a:t>особенной природой. Средняя полоса. Нечерноземье.</a:t>
            </a:r>
            <a:endParaRPr lang="ru-RU" dirty="0"/>
          </a:p>
        </p:txBody>
      </p:sp>
      <p:pic>
        <p:nvPicPr>
          <p:cNvPr id="5" name="Рисунок 4" descr="2547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858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«Люди, </a:t>
            </a:r>
            <a:r>
              <a:rPr lang="ru-RU" dirty="0" err="1" smtClean="0"/>
              <a:t>остановитесь,посмотрите</a:t>
            </a:r>
            <a:r>
              <a:rPr lang="ru-RU" dirty="0" smtClean="0"/>
              <a:t>, как прекрасен ваш край, природа, от которой вы стараетесь уехать куда-то...»</a:t>
            </a:r>
            <a:endParaRPr lang="ru-RU" dirty="0"/>
          </a:p>
        </p:txBody>
      </p:sp>
      <p:pic>
        <p:nvPicPr>
          <p:cNvPr id="5" name="Рисунок 4" descr="254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18" y="571480"/>
            <a:ext cx="5486400" cy="4114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                          </a:t>
            </a:r>
          </a:p>
          <a:p>
            <a:r>
              <a:rPr lang="ru-RU" dirty="0" smtClean="0"/>
              <a:t>                             из сочинения Олеси </a:t>
            </a:r>
            <a:r>
              <a:rPr lang="ru-RU" dirty="0" err="1" smtClean="0"/>
              <a:t>Бочаровой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1249</Words>
  <Application>Microsoft Office PowerPoint</Application>
  <PresentationFormat>Экран (4:3)</PresentationFormat>
  <Paragraphs>171</Paragraphs>
  <Slides>46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 Office</vt:lpstr>
      <vt:lpstr>Презентация</vt:lpstr>
      <vt:lpstr>Прошлое, настоящее и будущее села Зобнино</vt:lpstr>
      <vt:lpstr>Слайд 2</vt:lpstr>
      <vt:lpstr>Слайд 3</vt:lpstr>
      <vt:lpstr>Слайд 4</vt:lpstr>
      <vt:lpstr>Слайд 5</vt:lpstr>
      <vt:lpstr>Слайд 6</vt:lpstr>
      <vt:lpstr>Родной край! Родная сторона! Когда произносишь эти слова, каждому человеку представляется знакомая с детства картина.</vt:lpstr>
      <vt:lpstr>«Место, где я живу, не выделяется какой – то  особенной природой. Средняя полоса. Нечерноземье.</vt:lpstr>
      <vt:lpstr>«Люди, остановитесь,посмотрите, как прекрасен ваш край, природа, от которой вы стараетесь уехать куда-то...»</vt:lpstr>
      <vt:lpstr>Слайд 10</vt:lpstr>
      <vt:lpstr>Наша родина – деревня Зобнино.</vt:lpstr>
      <vt:lpstr>Село Зобнино в документах впервые упоминается в 16 веке. Зобнино – казенное село Кашинского уезда 1 стана,…,при реке Яхроме. </vt:lpstr>
      <vt:lpstr>В 1859 году здесь насчитывалось 19 дворов и 71 житель. Первыми владельцами были бояре Колычевы.</vt:lpstr>
      <vt:lpstr>Из рода Колычевых вышел знаменитый митрополит Филипп (в миру Федор Степанович Колычев)</vt:lpstr>
      <vt:lpstr>А.В Суворов , его дочь                                                             Платон Зубов и царица                                    </vt:lpstr>
      <vt:lpstr>Название села:</vt:lpstr>
      <vt:lpstr>Вторая версия</vt:lpstr>
      <vt:lpstr>Третья версия – от понятия «зыбь» -  топкие берега реки.</vt:lpstr>
      <vt:lpstr>Церковь зачатия Анны.    </vt:lpstr>
      <vt:lpstr>Церковь Димитрия Солунского     </vt:lpstr>
      <vt:lpstr>Слайд 21</vt:lpstr>
      <vt:lpstr>«Вид усадьбы Зобнино, имения Ф.И.Колычева»,работы местного художника  Е.Федорова, вторая половина 18 века, но  известный в копии 1857 года (Государственный Исторический музей).</vt:lpstr>
      <vt:lpstr>Портрет Я.Н.Кожина. Конец XVIII века.</vt:lpstr>
      <vt:lpstr>Старожилы рассказывали, что еще в конце 19 столетия Зобнинское имение напоминало «…один большой сад с цветниками на улицах, которых было несколько».</vt:lpstr>
      <vt:lpstr>Николай Васильевич Неведомский – поэт, писатель,участник войны 1812 года родился  в селе Зобнино, в семье исправника Кашинского суда. В 1812 году он определяется корнетом во Второй волонтерский казачий полк. В его составе участвует в Бородинской битве. После отставки вернулся в свое имение.</vt:lpstr>
      <vt:lpstr>По пути следования со станции Кашин в Верхнюю Троицу  Михаил Иванович останавливался в сельской чайной, где вел задушевные беседы с крестьянами.</vt:lpstr>
      <vt:lpstr>Колхозное движение.</vt:lpstr>
      <vt:lpstr>Война…Проводив на фронт мужей, отцов и сыновей, женщины, старики и дети занимали их рабочие места.</vt:lpstr>
      <vt:lpstr>Зина Лосева, выпускница фельдшерско – акушерской школы, 1941 год</vt:lpstr>
      <vt:lpstr>Молодого фельдшера направили в поселок Тетьково Кашинского района, где развернулся госпиталь.</vt:lpstr>
      <vt:lpstr>Младшая сестра Зины – Галя.</vt:lpstr>
      <vt:lpstr>Кадровый офицер – брат Иван</vt:lpstr>
      <vt:lpstr>После войны в деревне развернулось строительство.</vt:lpstr>
      <vt:lpstr>Детский сад…</vt:lpstr>
      <vt:lpstr>В Зобнинском доме культуры. </vt:lpstr>
      <vt:lpstr>Нет объектов культуры…</vt:lpstr>
      <vt:lpstr>…зимой, когда лед скует пруд, далеко слышен веселый смех зобнинских ребятишек, играющих в хоккей.</vt:lpstr>
      <vt:lpstr>На 1 января 2014 года в Зобнине зарегистрировано 37 детей, в селе – 92 хозяйства, 228 постоянно зарегистрированных жителей.</vt:lpstr>
      <vt:lpstr>Природный газ скоро придет в дома жителей деревни Зобнино.</vt:lpstr>
      <vt:lpstr>«…нашлись спонсоры, которые будут восстанавливать храм в Зобнино.»</vt:lpstr>
      <vt:lpstr>Зобнино--деревня,милый уголок. Здесь тепло и чисто, здесь родной порог.</vt:lpstr>
      <vt:lpstr>Здесь мои подружки, здесь моя семья. Зобнино – деревня, ты у меня одна.</vt:lpstr>
      <vt:lpstr>Ничего нет краше Яхромы – реки. Помнят все, что было наши старики.</vt:lpstr>
      <vt:lpstr>НЕ нужны мне горы, реки и моря,  Лишь бы речка Яхрома чистою была.</vt:lpstr>
      <vt:lpstr>Чтобы пели птицы, чтоб цвела сирень. Люди мирно жили и не знали лень.</vt:lpstr>
      <vt:lpstr>Выживай, старайся, береги себя. Зобнино – деревня, родина моя!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Церковь зачатия Анны.</dc:title>
  <dc:creator>6-PC</dc:creator>
  <cp:lastModifiedBy>дом</cp:lastModifiedBy>
  <cp:revision>93</cp:revision>
  <dcterms:created xsi:type="dcterms:W3CDTF">2006-01-01T02:59:26Z</dcterms:created>
  <dcterms:modified xsi:type="dcterms:W3CDTF">2014-02-08T08:12:49Z</dcterms:modified>
</cp:coreProperties>
</file>