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3" r:id="rId4"/>
    <p:sldId id="267" r:id="rId5"/>
    <p:sldId id="268" r:id="rId6"/>
    <p:sldId id="270" r:id="rId7"/>
    <p:sldId id="264" r:id="rId8"/>
    <p:sldId id="269" r:id="rId9"/>
    <p:sldId id="25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514" y="-7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7DBFCC3-AF89-451E-8358-DB56D333CA76}" type="datetimeFigureOut">
              <a:rPr lang="ru-RU" smtClean="0"/>
              <a:t>29.01.2013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63B5165-CCBB-4BB3-A9F9-242F03A01C28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t>29.01.2013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t>29.01.2013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t>29.01.2013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t>29.01.2013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t>29.01.2013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t>29.01.2013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t>29.01.2013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t>29.01.2013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t>29.01.2013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t>29.01.2013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7DBFCC3-AF89-451E-8358-DB56D333CA76}" type="datetimeFigureOut">
              <a:rPr lang="ru-RU" smtClean="0"/>
              <a:t>29.01.2013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D63B5165-CCBB-4BB3-A9F9-242F03A01C2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otvetin.ru/uploads/posts/2009-10/1255085054_korrice.jpg" TargetMode="External"/><Relationship Id="rId5" Type="http://schemas.openxmlformats.org/officeDocument/2006/relationships/image" Target="../media/image7.jpeg"/><Relationship Id="rId10" Type="http://schemas.openxmlformats.org/officeDocument/2006/relationships/image" Target="../media/image10.jpeg"/><Relationship Id="rId4" Type="http://schemas.openxmlformats.org/officeDocument/2006/relationships/hyperlink" Target="http://parov.ru/wp-content/uploads/2010/09/%D1%88%D0%B0%D1%85%D0%BC%D0%B0%D1%82%D0%BD%D0%B0%D1%8F-%D0%B4%D0%BE%D1%81%D0%BA%D0%B0.jpg" TargetMode="External"/><Relationship Id="rId9" Type="http://schemas.openxmlformats.org/officeDocument/2006/relationships/hyperlink" Target="&#1048;&#1089;&#1090;&#1086;&#1088;&#1080;&#1095;&#1077;&#1089;&#1082;&#1072;&#1103;%20&#1089;&#1087;&#1088;&#1072;&#1074;&#1082;&#1072;.pptx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0" y="2420888"/>
            <a:ext cx="3686116" cy="295232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>Интегрированный урок- путешествие в мире математика по стране: «Арифметическая </a:t>
            </a:r>
            <a:r>
              <a:rPr lang="ru-RU" sz="2000" dirty="0"/>
              <a:t>и г</a:t>
            </a:r>
            <a:r>
              <a:rPr lang="ru-RU" sz="2000" dirty="0" smtClean="0"/>
              <a:t>еометрическая прогрессии».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4644008" y="112564"/>
            <a:ext cx="36141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Муниципальное образовательное учреждение 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средняя общеобразовательная школа № 21 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с углубленным изучением отдельных предметов 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Ворошиловского района г. Волгограда</a:t>
            </a:r>
          </a:p>
          <a:p>
            <a:endParaRPr lang="ru-RU" sz="1600" dirty="0"/>
          </a:p>
        </p:txBody>
      </p:sp>
      <p:pic>
        <p:nvPicPr>
          <p:cNvPr id="5" name="Picture 8" descr="D:\School 21\ШКОЛА ЛОГ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" y="0"/>
            <a:ext cx="1152127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лево 5">
            <a:hlinkClick r:id="" action="ppaction://hlinkshowjump?jump=nextslide"/>
          </p:cNvPr>
          <p:cNvSpPr/>
          <p:nvPr/>
        </p:nvSpPr>
        <p:spPr>
          <a:xfrm rot="10800000">
            <a:off x="7884368" y="6381327"/>
            <a:ext cx="576064" cy="28803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897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08512" y="76470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Закончился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20 век.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Куда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стремится человек?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Изучен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космос и моря,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Строенье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звезд и вся земля.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Но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математиков зовет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Известный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лозунг</a:t>
            </a:r>
          </a:p>
          <a:p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«Прогрессия-движение вперед»</a:t>
            </a:r>
          </a:p>
          <a:p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3105835"/>
            <a:ext cx="48782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</a:rPr>
              <a:t>Добро </a:t>
            </a:r>
            <a:r>
              <a:rPr lang="ru-RU" sz="3200" b="1" dirty="0">
                <a:solidFill>
                  <a:schemeClr val="bg2">
                    <a:lumMod val="50000"/>
                  </a:schemeClr>
                </a:solidFill>
              </a:rPr>
              <a:t>пожаловать в страну Прогрессий</a:t>
            </a:r>
          </a:p>
        </p:txBody>
      </p:sp>
      <p:sp>
        <p:nvSpPr>
          <p:cNvPr id="5" name="Стрелка влево 4">
            <a:hlinkClick r:id="" action="ppaction://hlinkshowjump?jump=nextslide"/>
          </p:cNvPr>
          <p:cNvSpPr/>
          <p:nvPr/>
        </p:nvSpPr>
        <p:spPr>
          <a:xfrm rot="10800000">
            <a:off x="7884368" y="6093296"/>
            <a:ext cx="57606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лево 5">
            <a:hlinkClick r:id="" action="ppaction://hlinkshowjump?jump=previousslide"/>
          </p:cNvPr>
          <p:cNvSpPr/>
          <p:nvPr/>
        </p:nvSpPr>
        <p:spPr>
          <a:xfrm>
            <a:off x="755576" y="6093296"/>
            <a:ext cx="57606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80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620688"/>
            <a:ext cx="7024744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Актуализация знаний (математическая таможня)</a:t>
            </a:r>
            <a:endParaRPr lang="ru-RU" sz="3200" b="1" dirty="0"/>
          </a:p>
        </p:txBody>
      </p:sp>
      <p:pic>
        <p:nvPicPr>
          <p:cNvPr id="4" name="Picture 4" descr="7728_ex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280" y="1700808"/>
            <a:ext cx="2327176" cy="1745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611560" y="1628800"/>
                <a:ext cx="5832648" cy="45243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ru-RU" dirty="0"/>
                  <a:t>	</a:t>
                </a:r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Приложение 1</a:t>
                </a:r>
              </a:p>
              <a:p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1) Найдите </a:t>
                </a:r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семнадцатый член арифметической прогрессии: 19, 15…</a:t>
                </a:r>
              </a:p>
              <a:p>
                <a:pPr lvl="0"/>
                <a:endParaRPr lang="ru-RU" b="1" dirty="0" smtClean="0">
                  <a:solidFill>
                    <a:schemeClr val="bg2">
                      <a:lumMod val="50000"/>
                    </a:schemeClr>
                  </a:solidFill>
                </a:endParaRPr>
              </a:p>
              <a:p>
                <a:pPr lvl="0"/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2) Найдите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ru-RU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</a:rPr>
                          <m:t>𝟏𝟕</m:t>
                        </m:r>
                      </m:sub>
                    </m:sSub>
                  </m:oMath>
                </a14:m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 этой арифметической прогрессии: 19, 15</a:t>
                </a:r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…</a:t>
                </a:r>
              </a:p>
              <a:p>
                <a:pPr lvl="0"/>
                <a:endParaRPr lang="ru-RU" b="1" dirty="0">
                  <a:solidFill>
                    <a:schemeClr val="bg2">
                      <a:lumMod val="50000"/>
                    </a:schemeClr>
                  </a:solidFill>
                </a:endParaRPr>
              </a:p>
              <a:p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3) Найдите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ru-RU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</a:rPr>
                          <m:t>𝟓𝟎</m:t>
                        </m:r>
                      </m:sub>
                    </m:sSub>
                  </m:oMath>
                </a14:m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 геометрической прогрессии, если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ru-RU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=-16, q=0,5</a:t>
                </a:r>
              </a:p>
              <a:p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     -</a:t>
                </a:r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24, 12, -6,… бесконечная геометрическая прогрессия. </a:t>
                </a:r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             </a:t>
                </a:r>
              </a:p>
              <a:p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 </a:t>
                </a:r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    Найдите </a:t>
                </a:r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S</a:t>
                </a:r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.</a:t>
                </a:r>
              </a:p>
              <a:p>
                <a:endParaRPr lang="ru-RU" b="1" dirty="0">
                  <a:solidFill>
                    <a:schemeClr val="bg2">
                      <a:lumMod val="50000"/>
                    </a:schemeClr>
                  </a:solidFill>
                </a:endParaRPr>
              </a:p>
              <a:p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4) Между числами -2 и -128 вставьте два числа так, чтобы </a:t>
                </a:r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     </a:t>
                </a:r>
              </a:p>
              <a:p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 </a:t>
                </a:r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    получилась </a:t>
                </a:r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геометрическая прогрессия.</a:t>
                </a: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628800"/>
                <a:ext cx="5832648" cy="4524315"/>
              </a:xfrm>
              <a:prstGeom prst="rect">
                <a:avLst/>
              </a:prstGeom>
              <a:blipFill rotWithShape="1">
                <a:blip r:embed="rId3"/>
                <a:stretch>
                  <a:fillRect l="-836" t="-674" r="-940" b="-12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Стрелка влево 9">
            <a:hlinkClick r:id="" action="ppaction://hlinkshowjump?jump=nextslide"/>
          </p:cNvPr>
          <p:cNvSpPr/>
          <p:nvPr/>
        </p:nvSpPr>
        <p:spPr>
          <a:xfrm rot="10800000">
            <a:off x="7884368" y="6093296"/>
            <a:ext cx="57606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лево 10">
            <a:hlinkClick r:id="" action="ppaction://hlinkshowjump?jump=previousslide"/>
          </p:cNvPr>
          <p:cNvSpPr/>
          <p:nvPr/>
        </p:nvSpPr>
        <p:spPr>
          <a:xfrm>
            <a:off x="755576" y="6093296"/>
            <a:ext cx="57606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482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8117877"/>
              </p:ext>
            </p:extLst>
          </p:nvPr>
        </p:nvGraphicFramePr>
        <p:xfrm>
          <a:off x="611781" y="3573016"/>
          <a:ext cx="6272360" cy="2453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7797"/>
                <a:gridCol w="1567797"/>
                <a:gridCol w="1568383"/>
                <a:gridCol w="1568383"/>
              </a:tblGrid>
              <a:tr h="245146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1) 40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19" marR="68519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2) 45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19" marR="68519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3) 50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19" marR="68519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4) 55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19" marR="68519" marT="0" marB="0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8580229"/>
              </p:ext>
            </p:extLst>
          </p:nvPr>
        </p:nvGraphicFramePr>
        <p:xfrm>
          <a:off x="599906" y="5085184"/>
          <a:ext cx="6264697" cy="2453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34403"/>
                <a:gridCol w="1163689"/>
                <a:gridCol w="1265297"/>
                <a:gridCol w="1163689"/>
                <a:gridCol w="1437619"/>
              </a:tblGrid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400" dirty="0">
                          <a:effectLst/>
                        </a:rPr>
                        <a:t>16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2) 17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3) 14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4) 13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5) 15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584029" y="1628800"/>
            <a:ext cx="5832648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Приложение 2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Зал ожидания:</a:t>
            </a:r>
            <a:endParaRPr lang="ru-RU" b="1" dirty="0" smtClean="0">
              <a:solidFill>
                <a:schemeClr val="bg2">
                  <a:lumMod val="50000"/>
                </a:schemeClr>
              </a:solidFill>
              <a:latin typeface="+mj-lt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Если первый член арифметической прогрессии равен 1, а шестой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член равен 21, то сумма первых её пяти членов равна: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b="1" dirty="0" smtClean="0">
              <a:solidFill>
                <a:schemeClr val="bg2">
                  <a:lumMod val="50000"/>
                </a:schemeClr>
              </a:solidFill>
              <a:latin typeface="+mj-lt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+mj-lt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+mj-lt"/>
              <a:cs typeface="Arial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2) Количество двузначных натуральных чисел, кратных 6, равно: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043490" y="620688"/>
            <a:ext cx="7024744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3200" b="1" smtClean="0"/>
              <a:t>Актуализация знаний (математическая таможня)</a:t>
            </a:r>
            <a:endParaRPr lang="ru-RU" sz="3200" b="1" dirty="0"/>
          </a:p>
        </p:txBody>
      </p:sp>
      <p:pic>
        <p:nvPicPr>
          <p:cNvPr id="9" name="Picture 4" descr="7728_ex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280" y="1700808"/>
            <a:ext cx="2327176" cy="1745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трелка влево 9">
            <a:hlinkClick r:id="" action="ppaction://hlinkshowjump?jump=nextslide"/>
          </p:cNvPr>
          <p:cNvSpPr/>
          <p:nvPr/>
        </p:nvSpPr>
        <p:spPr>
          <a:xfrm rot="10800000">
            <a:off x="7884368" y="6093296"/>
            <a:ext cx="57606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лево 10">
            <a:hlinkClick r:id="" action="ppaction://hlinkshowjump?jump=previousslide"/>
          </p:cNvPr>
          <p:cNvSpPr/>
          <p:nvPr/>
        </p:nvSpPr>
        <p:spPr>
          <a:xfrm>
            <a:off x="755576" y="6093296"/>
            <a:ext cx="57606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23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043490" y="620688"/>
            <a:ext cx="7024744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3200" b="1" dirty="0" smtClean="0"/>
              <a:t>Исторический район</a:t>
            </a:r>
          </a:p>
          <a:p>
            <a:pPr algn="ctr"/>
            <a:r>
              <a:rPr lang="ru-RU" sz="3200" b="1" dirty="0" smtClean="0"/>
              <a:t>Легенда о создателе шахмат</a:t>
            </a:r>
            <a:endParaRPr lang="ru-RU" sz="3200" b="1" dirty="0"/>
          </a:p>
        </p:txBody>
      </p:sp>
      <p:pic>
        <p:nvPicPr>
          <p:cNvPr id="3" name="Picture 3" descr="869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2685607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1290714540_shahmaty"/>
          <p:cNvPicPr>
            <a:picLocks noChangeAspect="1" noChangeArrowheads="1"/>
          </p:cNvPicPr>
          <p:nvPr/>
        </p:nvPicPr>
        <p:blipFill>
          <a:blip r:embed="rId3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229" y="3226585"/>
            <a:ext cx="2631487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907629" y="5739978"/>
            <a:ext cx="5048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 dirty="0"/>
              <a:t>1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555329" y="5739978"/>
            <a:ext cx="5048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rgbClr val="FF9999"/>
                </a:solidFill>
              </a:rPr>
              <a:t>2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203029" y="5739978"/>
            <a:ext cx="5048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/>
              <a:t>4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852316" y="5739978"/>
            <a:ext cx="5048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 dirty="0">
                <a:solidFill>
                  <a:srgbClr val="FF9999"/>
                </a:solidFill>
              </a:rPr>
              <a:t>8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284116" y="5739978"/>
            <a:ext cx="7921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 dirty="0"/>
              <a:t>16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5003254" y="5739978"/>
            <a:ext cx="7921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rgbClr val="FF9999"/>
                </a:solidFill>
              </a:rPr>
              <a:t>32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5579516" y="5739978"/>
            <a:ext cx="7921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/>
              <a:t>64</a:t>
            </a: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6300241" y="5733256"/>
            <a:ext cx="100806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 dirty="0">
                <a:solidFill>
                  <a:srgbClr val="FF9999"/>
                </a:solidFill>
              </a:rPr>
              <a:t>128</a:t>
            </a:r>
          </a:p>
        </p:txBody>
      </p:sp>
      <p:pic>
        <p:nvPicPr>
          <p:cNvPr id="13" name="Picture 2" descr="%D1%88%D0%B0%D1%85%D0%BC%D0%B0%D1%82%D0%BD%D0%B0%D1%8F-%D0%B4%D0%BE%D1%81%D0%BA%D0%B0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597" y="1628800"/>
            <a:ext cx="2118221" cy="2118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1255085054_korrice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47"/>
          <a:stretch>
            <a:fillRect/>
          </a:stretch>
        </p:blipFill>
        <p:spPr bwMode="auto">
          <a:xfrm>
            <a:off x="5698709" y="3930737"/>
            <a:ext cx="2671995" cy="1673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13070848151NUa68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707" y="2788783"/>
            <a:ext cx="1750342" cy="191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611560" y="3789040"/>
            <a:ext cx="18245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Историческая</a:t>
            </a:r>
          </a:p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справка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074" name="Picture 2" descr="C:\Users\Slateer\Desktop\i.jpg">
            <a:hlinkClick r:id="rId9" action="ppaction://hlinkpres?slideindex=1&amp;slidetitle=Презентация PowerPoint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41" y="4434711"/>
            <a:ext cx="10191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трелка влево 17">
            <a:hlinkClick r:id="" action="ppaction://hlinkshowjump?jump=nextslide"/>
          </p:cNvPr>
          <p:cNvSpPr/>
          <p:nvPr/>
        </p:nvSpPr>
        <p:spPr>
          <a:xfrm rot="10800000">
            <a:off x="7884368" y="6093296"/>
            <a:ext cx="57606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лево 18">
            <a:hlinkClick r:id="" action="ppaction://hlinkshowjump?jump=previousslide"/>
          </p:cNvPr>
          <p:cNvSpPr/>
          <p:nvPr/>
        </p:nvSpPr>
        <p:spPr>
          <a:xfrm>
            <a:off x="755576" y="6093296"/>
            <a:ext cx="57606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441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764704"/>
            <a:ext cx="806489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Приложение №5</a:t>
            </a:r>
          </a:p>
          <a:p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  <a:p>
            <a:pPr marL="342900" lvl="0" indent="-342900">
              <a:buAutoNum type="arabicParenR"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На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первом рабочем месте сборочного конвейера начинают собирать изделия из пяти деталей, затем на каждом из девяти следующих рабочих мест добавляются к изделию на две детали больше, чем на предыдущем. Какое количество деталей будет в изделии после прохождении 10 рабочих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мест.</a:t>
            </a:r>
          </a:p>
          <a:p>
            <a:pPr marL="342900" lvl="0" indent="-342900">
              <a:buAutoNum type="arabicParenR"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Для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трансформатора допускается перегрузка в течение 20 минут на 75% от нормального тока. С увеличением времени перегрузки на каждые 20 минут, допустимый уровень снижается до 4:5 от предыдущего. Каковы допустимые перегрузки трансформатора, работающего 1, 2, 3 часа? </a:t>
            </a: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342900" lvl="0" indent="-342900">
              <a:buAutoNum type="arabicParenR"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У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нас образовалась прибыль в размере 100 условных единиц. Если 3 банка, в которые можно вложить деньги: I-й банк - простые проценты из расчета 3% в месяц;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II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-й банк - простые проценты из расчета 40% в год;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III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-й банк - под сложные проценты из расчета 30% год. Мы хотим положить деньги на три года. В какой банк нам наиболее выгодно вложить деньги? Изменится ли ситуация через 5 лет?</a:t>
            </a:r>
          </a:p>
        </p:txBody>
      </p:sp>
      <p:sp>
        <p:nvSpPr>
          <p:cNvPr id="3" name="Стрелка влево 2">
            <a:hlinkClick r:id="" action="ppaction://hlinkshowjump?jump=nextslide"/>
          </p:cNvPr>
          <p:cNvSpPr/>
          <p:nvPr/>
        </p:nvSpPr>
        <p:spPr>
          <a:xfrm rot="10800000">
            <a:off x="7884368" y="6093296"/>
            <a:ext cx="57606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лево 3">
            <a:hlinkClick r:id="" action="ppaction://hlinkshowjump?jump=previousslide"/>
          </p:cNvPr>
          <p:cNvSpPr/>
          <p:nvPr/>
        </p:nvSpPr>
        <p:spPr>
          <a:xfrm>
            <a:off x="755576" y="6093296"/>
            <a:ext cx="57606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39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/>
          <p:nvPr/>
        </p:nvPicPr>
        <p:blipFill>
          <a:blip r:embed="rId2"/>
          <a:stretch>
            <a:fillRect/>
          </a:stretch>
        </p:blipFill>
        <p:spPr>
          <a:xfrm>
            <a:off x="4462164" y="1412776"/>
            <a:ext cx="3952875" cy="2247900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3"/>
          <a:stretch>
            <a:fillRect/>
          </a:stretch>
        </p:blipFill>
        <p:spPr>
          <a:xfrm>
            <a:off x="1475656" y="3992538"/>
            <a:ext cx="4414813" cy="2195711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>
          <a:blip r:embed="rId4"/>
          <a:stretch>
            <a:fillRect/>
          </a:stretch>
        </p:blipFill>
        <p:spPr>
          <a:xfrm>
            <a:off x="683568" y="692696"/>
            <a:ext cx="3656856" cy="257785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156176" y="836712"/>
            <a:ext cx="2111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Приложение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№6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Стрелка влево 5">
            <a:hlinkClick r:id="" action="ppaction://hlinkshowjump?jump=nextslide"/>
          </p:cNvPr>
          <p:cNvSpPr/>
          <p:nvPr/>
        </p:nvSpPr>
        <p:spPr>
          <a:xfrm rot="10800000">
            <a:off x="7884368" y="6093296"/>
            <a:ext cx="57606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лево 6">
            <a:hlinkClick r:id="" action="ppaction://hlinkshowjump?jump=previousslide"/>
          </p:cNvPr>
          <p:cNvSpPr/>
          <p:nvPr/>
        </p:nvSpPr>
        <p:spPr>
          <a:xfrm>
            <a:off x="755576" y="6093296"/>
            <a:ext cx="57606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72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39552" y="1124744"/>
                <a:ext cx="8064896" cy="40775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Приложение №10</a:t>
                </a:r>
              </a:p>
              <a:p>
                <a:pPr algn="ctr"/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Дома:</a:t>
                </a:r>
              </a:p>
              <a:p>
                <a:pPr lvl="0"/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1) Решить </a:t>
                </a:r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уравнение: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𝟏</m:t>
                          </m:r>
                        </m:den>
                      </m:f>
                      <m:r>
                        <a:rPr lang="ru-RU" b="1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𝟏</m:t>
                          </m:r>
                        </m:den>
                      </m:f>
                      <m:r>
                        <a:rPr lang="ru-RU" b="1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𝟏</m:t>
                          </m:r>
                        </m:den>
                      </m:f>
                      <m:r>
                        <a:rPr lang="ru-RU" b="1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/>
                        </a:rPr>
                        <m:t>+…+</m:t>
                      </m:r>
                      <m:f>
                        <m:fPr>
                          <m:ctrlP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𝟏</m:t>
                          </m:r>
                        </m:den>
                      </m:f>
                      <m:r>
                        <a:rPr lang="ru-RU" b="1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/>
                        </a:rPr>
                        <m:t>=</m:t>
                      </m:r>
                      <m:r>
                        <a:rPr lang="ru-RU" b="1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>
                  <a:solidFill>
                    <a:schemeClr val="bg2">
                      <a:lumMod val="50000"/>
                    </a:schemeClr>
                  </a:solidFill>
                </a:endParaRPr>
              </a:p>
              <a:p>
                <a:pPr lvl="0"/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 </a:t>
                </a:r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2) Решите </a:t>
                </a:r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уравнение: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/>
                        </a:rPr>
                        <m:t>−</m:t>
                      </m:r>
                      <m:r>
                        <a:rPr lang="en-US" b="1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/>
                        </a:rPr>
                        <m:t>+</m:t>
                      </m:r>
                      <m:r>
                        <a:rPr lang="en-US" b="1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/>
                        </a:rPr>
                        <m:t>𝟒</m:t>
                      </m:r>
                      <m:sSup>
                        <m:sSupPr>
                          <m:ctrlP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𝟒</m:t>
                          </m:r>
                        </m:sup>
                      </m:sSup>
                      <m:r>
                        <a:rPr lang="en-US" b="1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/>
                        </a:rPr>
                        <m:t>−</m:t>
                      </m:r>
                      <m:r>
                        <a:rPr lang="en-US" b="1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/>
                        </a:rPr>
                        <m:t>𝟖</m:t>
                      </m:r>
                      <m:sSup>
                        <m:sSupPr>
                          <m:ctrlPr>
                            <a:rPr lang="ru-RU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𝟓</m:t>
                          </m:r>
                        </m:sup>
                      </m:sSup>
                      <m:r>
                        <a:rPr lang="en-US" b="1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/>
                        </a:rPr>
                        <m:t>+…=</m:t>
                      </m:r>
                      <m:r>
                        <a:rPr lang="en-US" b="1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/>
                        </a:rPr>
                        <m:t>𝟐</m:t>
                      </m:r>
                      <m:r>
                        <a:rPr lang="en-US" b="1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/>
                        </a:rPr>
                        <m:t>𝒙</m:t>
                      </m:r>
                      <m:r>
                        <a:rPr lang="en-US" b="1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/>
                        </a:rPr>
                        <m:t>+</m:t>
                      </m:r>
                      <m:r>
                        <a:rPr lang="en-US" b="1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>
                  <a:solidFill>
                    <a:schemeClr val="bg2">
                      <a:lumMod val="50000"/>
                    </a:schemeClr>
                  </a:solidFill>
                </a:endParaRPr>
              </a:p>
              <a:p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 </a:t>
                </a:r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     полагая</a:t>
                </a:r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, что левая часть-сумма бесконечно убывающей </a:t>
                </a:r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   </a:t>
                </a:r>
              </a:p>
              <a:p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 </a:t>
                </a:r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     геометрической прогрессии</a:t>
                </a:r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.</a:t>
                </a:r>
              </a:p>
              <a:p>
                <a:pPr lvl="0"/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3) В </a:t>
                </a:r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геометрической прогрессии с четным числом членов сумма </a:t>
                </a:r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 </a:t>
                </a:r>
              </a:p>
              <a:p>
                <a:pPr lvl="0"/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 </a:t>
                </a:r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    всех </a:t>
                </a:r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ее </a:t>
                </a:r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членов </a:t>
                </a:r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в три раза больше суммы членов, стоящих на </a:t>
                </a:r>
                <a:endParaRPr lang="ru-RU" b="1" dirty="0" smtClean="0">
                  <a:solidFill>
                    <a:schemeClr val="bg2">
                      <a:lumMod val="50000"/>
                    </a:schemeClr>
                  </a:solidFill>
                </a:endParaRPr>
              </a:p>
              <a:p>
                <a:pPr lvl="0"/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 </a:t>
                </a:r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    нечетных </a:t>
                </a:r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местах. Тогда знаменатель прогрессии:</a:t>
                </a:r>
              </a:p>
              <a:p>
                <a:r>
                  <a:rPr lang="en-US" b="1" dirty="0">
                    <a:solidFill>
                      <a:schemeClr val="bg2">
                        <a:lumMod val="50000"/>
                      </a:schemeClr>
                    </a:solidFill>
                  </a:rPr>
                  <a:t>1)2	</a:t>
                </a:r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       </a:t>
                </a:r>
                <a:r>
                  <a:rPr lang="en-US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2</a:t>
                </a:r>
                <a:r>
                  <a:rPr lang="en-US" b="1" dirty="0">
                    <a:solidFill>
                      <a:schemeClr val="bg2">
                        <a:lumMod val="50000"/>
                      </a:schemeClr>
                    </a:solidFill>
                  </a:rPr>
                  <a:t>) 3		</a:t>
                </a:r>
                <a:r>
                  <a:rPr lang="en-US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3</a:t>
                </a:r>
                <a:r>
                  <a:rPr lang="en-US" b="1" dirty="0">
                    <a:solidFill>
                      <a:schemeClr val="bg2">
                        <a:lumMod val="50000"/>
                      </a:schemeClr>
                    </a:solidFill>
                  </a:rPr>
                  <a:t>) 4		</a:t>
                </a:r>
                <a:r>
                  <a:rPr lang="en-US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4</a:t>
                </a:r>
                <a:r>
                  <a:rPr lang="en-US" b="1" dirty="0">
                    <a:solidFill>
                      <a:schemeClr val="bg2">
                        <a:lumMod val="50000"/>
                      </a:schemeClr>
                    </a:solidFill>
                  </a:rPr>
                  <a:t>)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chemeClr val="bg2">
                            <a:lumMod val="50000"/>
                          </a:schemeClr>
                        </a:solidFill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ru-RU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en-US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b="1" dirty="0">
                    <a:solidFill>
                      <a:schemeClr val="bg2">
                        <a:lumMod val="50000"/>
                      </a:schemeClr>
                    </a:solidFill>
                  </a:rPr>
                  <a:t>		</a:t>
                </a:r>
                <a:r>
                  <a:rPr lang="en-US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5</a:t>
                </a:r>
                <a:r>
                  <a:rPr lang="en-US" b="1" dirty="0">
                    <a:solidFill>
                      <a:schemeClr val="bg2">
                        <a:lumMod val="50000"/>
                      </a:schemeClr>
                    </a:solidFill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ru-RU" b="1" dirty="0">
                  <a:solidFill>
                    <a:schemeClr val="bg2">
                      <a:lumMod val="50000"/>
                    </a:schemeClr>
                  </a:solidFill>
                </a:endParaRPr>
              </a:p>
              <a:p>
                <a:r>
                  <a:rPr lang="ru-RU" b="1" dirty="0">
                    <a:solidFill>
                      <a:schemeClr val="bg2">
                        <a:lumMod val="50000"/>
                      </a:schemeClr>
                    </a:solidFill>
                  </a:rPr>
                  <a:t> 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124744"/>
                <a:ext cx="8064896" cy="4077526"/>
              </a:xfrm>
              <a:prstGeom prst="rect">
                <a:avLst/>
              </a:prstGeom>
              <a:blipFill rotWithShape="1">
                <a:blip r:embed="rId2"/>
                <a:stretch>
                  <a:fillRect l="-681" t="-749" r="-6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Стрелка влево 2">
            <a:hlinkClick r:id="" action="ppaction://hlinkshowjump?jump=nextslide"/>
          </p:cNvPr>
          <p:cNvSpPr/>
          <p:nvPr/>
        </p:nvSpPr>
        <p:spPr>
          <a:xfrm rot="10800000">
            <a:off x="7884368" y="6093296"/>
            <a:ext cx="57606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лево 3">
            <a:hlinkClick r:id="" action="ppaction://hlinkshowjump?jump=previousslide"/>
          </p:cNvPr>
          <p:cNvSpPr/>
          <p:nvPr/>
        </p:nvSpPr>
        <p:spPr>
          <a:xfrm>
            <a:off x="755576" y="6093296"/>
            <a:ext cx="57606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84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024744" cy="1143000"/>
          </a:xfrm>
        </p:spPr>
        <p:txBody>
          <a:bodyPr/>
          <a:lstStyle/>
          <a:p>
            <a:pPr algn="ctr"/>
            <a:r>
              <a:rPr lang="ru-RU" dirty="0" smtClean="0"/>
              <a:t>Соавторы:</a:t>
            </a:r>
            <a:endParaRPr lang="ru-RU" dirty="0"/>
          </a:p>
        </p:txBody>
      </p:sp>
      <p:sp>
        <p:nvSpPr>
          <p:cNvPr id="3" name="Стрелка влево 2"/>
          <p:cNvSpPr/>
          <p:nvPr/>
        </p:nvSpPr>
        <p:spPr>
          <a:xfrm>
            <a:off x="3334034" y="1934746"/>
            <a:ext cx="432048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79912" y="1340768"/>
            <a:ext cx="208823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Лазарева С.И</a:t>
            </a:r>
          </a:p>
          <a:p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</a:rPr>
              <a:t>Учитель математики высшей квалификационной категории</a:t>
            </a:r>
            <a:endParaRPr lang="ru-RU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9" name="Picture 6" descr="C:\Documents and Settings\Учитель\Рабочий стол\фото\DSC001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2696" y="1253754"/>
            <a:ext cx="2753159" cy="2064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4" descr="Photo-007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9546" y="4005468"/>
            <a:ext cx="2687432" cy="20158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Стрелка влево 10"/>
          <p:cNvSpPr/>
          <p:nvPr/>
        </p:nvSpPr>
        <p:spPr>
          <a:xfrm>
            <a:off x="3419872" y="4797354"/>
            <a:ext cx="432048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851920" y="4647327"/>
            <a:ext cx="172819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Ульянова Н.В.</a:t>
            </a:r>
          </a:p>
          <a:p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</a:rPr>
              <a:t>Учитель математики и информатики</a:t>
            </a:r>
          </a:p>
          <a:p>
            <a:r>
              <a:rPr lang="ru-RU" sz="1400" dirty="0">
                <a:solidFill>
                  <a:schemeClr val="bg2">
                    <a:lumMod val="50000"/>
                  </a:schemeClr>
                </a:solidFill>
              </a:rPr>
              <a:t>п</a:t>
            </a:r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</a:rPr>
              <a:t>ервой  квалификационной категории</a:t>
            </a:r>
            <a:endParaRPr lang="ru-RU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51920" y="2852936"/>
            <a:ext cx="18722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Суханова Н.А.</a:t>
            </a:r>
          </a:p>
          <a:p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</a:rPr>
              <a:t>Учитель математики высшей квалификационной категории</a:t>
            </a:r>
            <a:endParaRPr lang="ru-RU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4" name="Стрелка влево 13"/>
          <p:cNvSpPr/>
          <p:nvPr/>
        </p:nvSpPr>
        <p:spPr>
          <a:xfrm rot="10800000">
            <a:off x="5600304" y="3468200"/>
            <a:ext cx="432048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lateer\Desktop\фото 01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7" t="7885" r="9124" b="8600"/>
          <a:stretch/>
        </p:blipFill>
        <p:spPr bwMode="auto">
          <a:xfrm>
            <a:off x="6012160" y="2492896"/>
            <a:ext cx="2724536" cy="20078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1234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727</TotalTime>
  <Words>481</Words>
  <Application>Microsoft Office PowerPoint</Application>
  <PresentationFormat>Экран (4:3)</PresentationFormat>
  <Paragraphs>82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Остин</vt:lpstr>
      <vt:lpstr>Интегрированный урок- путешествие в мире математика по стране: «Арифметическая и геометрическая прогрессии».</vt:lpstr>
      <vt:lpstr>Презентация PowerPoint</vt:lpstr>
      <vt:lpstr>Актуализация знаний (математическая таможня)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Соавторы: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Slateer</dc:creator>
  <cp:lastModifiedBy>Slateer</cp:lastModifiedBy>
  <cp:revision>39</cp:revision>
  <dcterms:created xsi:type="dcterms:W3CDTF">2012-11-12T06:50:33Z</dcterms:created>
  <dcterms:modified xsi:type="dcterms:W3CDTF">2013-01-29T20:10:01Z</dcterms:modified>
</cp:coreProperties>
</file>