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Default Extension="wav" ContentType="audio/wav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2"/>
  </p:notesMasterIdLst>
  <p:sldIdLst>
    <p:sldId id="282" r:id="rId2"/>
    <p:sldId id="294" r:id="rId3"/>
    <p:sldId id="295" r:id="rId4"/>
    <p:sldId id="299" r:id="rId5"/>
    <p:sldId id="311" r:id="rId6"/>
    <p:sldId id="306" r:id="rId7"/>
    <p:sldId id="305" r:id="rId8"/>
    <p:sldId id="260" r:id="rId9"/>
    <p:sldId id="259" r:id="rId10"/>
    <p:sldId id="301" r:id="rId11"/>
    <p:sldId id="262" r:id="rId12"/>
    <p:sldId id="263" r:id="rId13"/>
    <p:sldId id="264" r:id="rId14"/>
    <p:sldId id="302" r:id="rId15"/>
    <p:sldId id="297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312" r:id="rId26"/>
    <p:sldId id="275" r:id="rId27"/>
    <p:sldId id="276" r:id="rId28"/>
    <p:sldId id="277" r:id="rId29"/>
    <p:sldId id="278" r:id="rId30"/>
    <p:sldId id="279" r:id="rId31"/>
    <p:sldId id="290" r:id="rId32"/>
    <p:sldId id="292" r:id="rId33"/>
    <p:sldId id="280" r:id="rId34"/>
    <p:sldId id="281" r:id="rId35"/>
    <p:sldId id="307" r:id="rId36"/>
    <p:sldId id="296" r:id="rId37"/>
    <p:sldId id="309" r:id="rId38"/>
    <p:sldId id="286" r:id="rId39"/>
    <p:sldId id="287" r:id="rId40"/>
    <p:sldId id="288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  <p:clrMru>
    <a:srgbClr val="F5EDF7"/>
    <a:srgbClr val="E2C7E7"/>
    <a:srgbClr val="99FF66"/>
    <a:srgbClr val="9AF779"/>
    <a:srgbClr val="FF99FF"/>
    <a:srgbClr val="2F34F9"/>
    <a:srgbClr val="F26800"/>
    <a:srgbClr val="FF0066"/>
    <a:srgbClr val="F612EB"/>
    <a:srgbClr val="0099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36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7E934D-3B59-4256-A0D1-9DDB2491EB9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3047-8FB5-4047-A9AB-C15AD0C8411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903047-8FB5-4047-A9AB-C15AD0C84111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903047-8FB5-4047-A9AB-C15AD0C84111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903047-8FB5-4047-A9AB-C15AD0C84111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903047-8FB5-4047-A9AB-C15AD0C84111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903047-8FB5-4047-A9AB-C15AD0C84111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903047-8FB5-4047-A9AB-C15AD0C84111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903047-8FB5-4047-A9AB-C15AD0C84111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903047-8FB5-4047-A9AB-C15AD0C84111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903047-8FB5-4047-A9AB-C15AD0C84111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903047-8FB5-4047-A9AB-C15AD0C84111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903047-8FB5-4047-A9AB-C15AD0C84111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903047-8FB5-4047-A9AB-C15AD0C84111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903047-8FB5-4047-A9AB-C15AD0C84111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903047-8FB5-4047-A9AB-C15AD0C84111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903047-8FB5-4047-A9AB-C15AD0C84111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903047-8FB5-4047-A9AB-C15AD0C84111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903047-8FB5-4047-A9AB-C15AD0C84111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903047-8FB5-4047-A9AB-C15AD0C84111}" type="slidenum">
              <a:rPr lang="ru-RU" smtClean="0"/>
              <a:pPr/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903047-8FB5-4047-A9AB-C15AD0C84111}" type="slidenum">
              <a:rPr lang="ru-RU" smtClean="0"/>
              <a:pPr/>
              <a:t>39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903047-8FB5-4047-A9AB-C15AD0C84111}" type="slidenum">
              <a:rPr lang="ru-RU" smtClean="0"/>
              <a:pPr/>
              <a:t>40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903047-8FB5-4047-A9AB-C15AD0C84111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903047-8FB5-4047-A9AB-C15AD0C84111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903047-8FB5-4047-A9AB-C15AD0C84111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903047-8FB5-4047-A9AB-C15AD0C84111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903047-8FB5-4047-A9AB-C15AD0C84111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903047-8FB5-4047-A9AB-C15AD0C84111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903047-8FB5-4047-A9AB-C15AD0C84111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BEE81-E7FC-4959-97E1-2516B348A982}" type="datetimeFigureOut">
              <a:rPr lang="ru-RU" smtClean="0"/>
              <a:pPr/>
              <a:t>17.02.2014</a:t>
            </a:fld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97762AA-1779-4D21-B36F-B3E9CD60EF5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BEE81-E7FC-4959-97E1-2516B348A982}" type="datetimeFigureOut">
              <a:rPr lang="ru-RU" smtClean="0"/>
              <a:pPr/>
              <a:t>17.02.2014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762AA-1779-4D21-B36F-B3E9CD60EF5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BEE81-E7FC-4959-97E1-2516B348A982}" type="datetimeFigureOut">
              <a:rPr lang="ru-RU" smtClean="0"/>
              <a:pPr/>
              <a:t>17.02.2014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762AA-1779-4D21-B36F-B3E9CD60EF5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BEE81-E7FC-4959-97E1-2516B348A982}" type="datetimeFigureOut">
              <a:rPr lang="ru-RU" smtClean="0"/>
              <a:pPr/>
              <a:t>17.02.2014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97762AA-1779-4D21-B36F-B3E9CD60EF5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BEE81-E7FC-4959-97E1-2516B348A982}" type="datetimeFigureOut">
              <a:rPr lang="ru-RU" smtClean="0"/>
              <a:pPr/>
              <a:t>17.02.2014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762AA-1779-4D21-B36F-B3E9CD60EF57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BEE81-E7FC-4959-97E1-2516B348A982}" type="datetimeFigureOut">
              <a:rPr lang="ru-RU" smtClean="0"/>
              <a:pPr/>
              <a:t>17.02.2014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762AA-1779-4D21-B36F-B3E9CD60EF5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BEE81-E7FC-4959-97E1-2516B348A982}" type="datetimeFigureOut">
              <a:rPr lang="ru-RU" smtClean="0"/>
              <a:pPr/>
              <a:t>17.02.2014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97762AA-1779-4D21-B36F-B3E9CD60EF57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BEE81-E7FC-4959-97E1-2516B348A982}" type="datetimeFigureOut">
              <a:rPr lang="ru-RU" smtClean="0"/>
              <a:pPr/>
              <a:t>17.02.2014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762AA-1779-4D21-B36F-B3E9CD60EF5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BEE81-E7FC-4959-97E1-2516B348A982}" type="datetimeFigureOut">
              <a:rPr lang="ru-RU" smtClean="0"/>
              <a:pPr/>
              <a:t>17.02.2014</a:t>
            </a:fld>
            <a:endParaRPr lang="ru-RU" dirty="0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762AA-1779-4D21-B36F-B3E9CD60EF5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BEE81-E7FC-4959-97E1-2516B348A982}" type="datetimeFigureOut">
              <a:rPr lang="ru-RU" smtClean="0"/>
              <a:pPr/>
              <a:t>17.02.2014</a:t>
            </a:fld>
            <a:endParaRPr lang="ru-RU" dirty="0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762AA-1779-4D21-B36F-B3E9CD60EF5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BEE81-E7FC-4959-97E1-2516B348A982}" type="datetimeFigureOut">
              <a:rPr lang="ru-RU" smtClean="0"/>
              <a:pPr/>
              <a:t>17.02.2014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762AA-1779-4D21-B36F-B3E9CD60EF57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4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F0BEE81-E7FC-4959-97E1-2516B348A982}" type="datetimeFigureOut">
              <a:rPr lang="ru-RU" smtClean="0"/>
              <a:pPr/>
              <a:t>17.02.2014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97762AA-1779-4D21-B36F-B3E9CD60EF57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5" Type="http://schemas.openxmlformats.org/officeDocument/2006/relationships/image" Target="../media/image19.jpeg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0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64;&#1082;&#1086;&#1083;&#1100;&#1085;&#1099;&#1077;%20&#1079;&#1072;&#1087;&#1088;&#1086;&#1089;&#1099;\&#1050;%20&#1091;&#1088;&#1086;&#1082;&#1091;\&#1059;&#1056;&#1054;&#1050;&#1048;%20&#1053;&#1040;%20&#1050;&#1054;&#1053;&#1050;&#1059;&#1056;&#1057;\&#1055;&#1086;&#1089;&#1083;&#1086;&#1074;&#1080;&#1094;&#1099;%20&#1080;%20&#1087;&#1086;&#1075;&#1086;&#1074;&#1086;&#1088;&#1082;&#1080;\&#1059;&#1056;&#1054;&#1050;\&#1055;&#1054;&#1057;&#1051;&#1054;&#1042;&#1048;&#1062;&#1067;%20&#1048;%20&#1055;&#1054;&#1043;&#1054;&#1042;&#1054;&#1056;&#1050;&#1048;\&#1040;&#1079;&#1073;&#1091;&#1082;&#1072;.wma" TargetMode="External"/><Relationship Id="rId6" Type="http://schemas.openxmlformats.org/officeDocument/2006/relationships/slide" Target="slide11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64;&#1082;&#1086;&#1083;&#1100;&#1085;&#1099;&#1077;%20&#1079;&#1072;&#1087;&#1088;&#1086;&#1089;&#1099;\&#1050;%20&#1091;&#1088;&#1086;&#1082;&#1091;\&#1059;&#1056;&#1054;&#1050;&#1048;%20&#1053;&#1040;%20&#1050;&#1054;&#1053;&#1050;&#1059;&#1056;&#1057;\&#1055;&#1086;&#1089;&#1083;&#1086;&#1074;&#1080;&#1094;&#1099;%20&#1080;%20&#1087;&#1086;&#1075;&#1086;&#1074;&#1086;&#1088;&#1082;&#1080;\&#1059;&#1056;&#1054;&#1050;\&#1055;&#1054;&#1057;&#1051;&#1054;&#1042;&#1048;&#1062;&#1067;%20&#1048;%20&#1055;&#1054;&#1043;&#1054;&#1042;&#1054;&#1056;&#1050;&#1048;\&#1058;&#1080;&#1096;&#1077;%20&#1077;&#1076;&#1077;&#1096;&#1100;-&#1076;&#1072;&#1083;&#1100;&#1096;&#1077;%20&#1073;&#1091;&#1076;&#1077;&#1096;&#1100;.wma" TargetMode="External"/><Relationship Id="rId6" Type="http://schemas.openxmlformats.org/officeDocument/2006/relationships/image" Target="../media/image12.gif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slide" Target="slide17.xml"/><Relationship Id="rId7" Type="http://schemas.openxmlformats.org/officeDocument/2006/relationships/slide" Target="slide2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11" Type="http://schemas.openxmlformats.org/officeDocument/2006/relationships/image" Target="../media/image25.gif"/><Relationship Id="rId5" Type="http://schemas.openxmlformats.org/officeDocument/2006/relationships/slide" Target="slide19.xml"/><Relationship Id="rId10" Type="http://schemas.openxmlformats.org/officeDocument/2006/relationships/slide" Target="slide24.xml"/><Relationship Id="rId4" Type="http://schemas.openxmlformats.org/officeDocument/2006/relationships/slide" Target="slide18.xml"/><Relationship Id="rId9" Type="http://schemas.openxmlformats.org/officeDocument/2006/relationships/slide" Target="slide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jpeg"/><Relationship Id="rId4" Type="http://schemas.openxmlformats.org/officeDocument/2006/relationships/image" Target="../media/image10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gif"/><Relationship Id="rId4" Type="http://schemas.openxmlformats.org/officeDocument/2006/relationships/slide" Target="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gif"/><Relationship Id="rId4" Type="http://schemas.openxmlformats.org/officeDocument/2006/relationships/slide" Target="slide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Public\Music\Sample%20Music\Maid%20with%20the%20Flaxen%20Hair.mp3" TargetMode="Externa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gif"/><Relationship Id="rId4" Type="http://schemas.openxmlformats.org/officeDocument/2006/relationships/slide" Target="slide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gif"/><Relationship Id="rId4" Type="http://schemas.openxmlformats.org/officeDocument/2006/relationships/slide" Target="slide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gif"/><Relationship Id="rId4" Type="http://schemas.openxmlformats.org/officeDocument/2006/relationships/slide" Target="slide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gif"/><Relationship Id="rId4" Type="http://schemas.openxmlformats.org/officeDocument/2006/relationships/slide" Target="slide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gi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12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2.wav"/><Relationship Id="rId5" Type="http://schemas.openxmlformats.org/officeDocument/2006/relationships/slide" Target="slide26.xml"/><Relationship Id="rId4" Type="http://schemas.openxmlformats.org/officeDocument/2006/relationships/image" Target="../media/image35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12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7.xml"/><Relationship Id="rId5" Type="http://schemas.openxmlformats.org/officeDocument/2006/relationships/image" Target="../media/image35.gif"/><Relationship Id="rId4" Type="http://schemas.openxmlformats.org/officeDocument/2006/relationships/audio" Target="../media/audio2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gif"/><Relationship Id="rId4" Type="http://schemas.openxmlformats.org/officeDocument/2006/relationships/image" Target="../media/image37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gif"/><Relationship Id="rId4" Type="http://schemas.openxmlformats.org/officeDocument/2006/relationships/image" Target="../media/image41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gi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64;&#1082;&#1086;&#1083;&#1100;&#1085;&#1099;&#1077;%20&#1079;&#1072;&#1087;&#1088;&#1086;&#1089;&#1099;\&#1050;%20&#1091;&#1088;&#1086;&#1082;&#1091;\&#1059;&#1056;&#1054;&#1050;&#1048;%20&#1053;&#1040;%20&#1050;&#1054;&#1053;&#1050;&#1059;&#1056;&#1057;\&#1055;&#1086;&#1089;&#1083;&#1086;&#1074;&#1080;&#1094;&#1099;%20&#1080;%20&#1087;&#1086;&#1075;&#1086;&#1074;&#1086;&#1088;&#1082;&#1080;\&#1059;&#1056;&#1054;&#1050;\&#1055;&#1054;&#1057;&#1051;&#1054;&#1042;&#1048;&#1062;&#1067;%20&#1048;%20&#1055;&#1054;&#1043;&#1054;&#1042;&#1054;&#1056;&#1050;&#1048;\&#1041;&#1091;&#1088;&#1072;&#1090;&#1080;&#1085;&#1086;.wmv" TargetMode="External"/><Relationship Id="rId5" Type="http://schemas.openxmlformats.org/officeDocument/2006/relationships/image" Target="../media/image44.png"/><Relationship Id="rId4" Type="http://schemas.openxmlformats.org/officeDocument/2006/relationships/image" Target="../media/image12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64;&#1082;&#1086;&#1083;&#1100;&#1085;&#1099;&#1077;%20&#1079;&#1072;&#1087;&#1088;&#1086;&#1089;&#1099;\&#1050;%20&#1091;&#1088;&#1086;&#1082;&#1091;\&#1059;&#1056;&#1054;&#1050;&#1048;%20&#1053;&#1040;%20&#1050;&#1054;&#1053;&#1050;&#1059;&#1056;&#1057;\&#1055;&#1086;&#1089;&#1083;&#1086;&#1074;&#1080;&#1094;&#1099;%20&#1080;%20&#1087;&#1086;&#1075;&#1086;&#1074;&#1086;&#1088;&#1082;&#1080;\&#1059;&#1056;&#1054;&#1050;\&#1055;&#1054;&#1057;&#1051;&#1054;&#1042;&#1048;&#1062;&#1067;%20&#1048;%20&#1055;&#1054;&#1043;&#1054;&#1042;&#1054;&#1056;&#1050;&#1048;\&#1052;&#1072;&#1096;&#1072;.wmv" TargetMode="External"/><Relationship Id="rId5" Type="http://schemas.openxmlformats.org/officeDocument/2006/relationships/image" Target="../media/image45.png"/><Relationship Id="rId4" Type="http://schemas.openxmlformats.org/officeDocument/2006/relationships/image" Target="../media/image12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aphorism-list.com/poslovica.php?page=len&amp;tkposlovica=len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://uslugi.slando.ru/moskva/fizika_matematika_lyubaya_podgotovka_P_23803593.html" TargetMode="External"/><Relationship Id="rId13" Type="http://schemas.openxmlformats.org/officeDocument/2006/relationships/hyperlink" Target="http://www.korn-keram.ru/catalog/1703/11914" TargetMode="External"/><Relationship Id="rId3" Type="http://schemas.openxmlformats.org/officeDocument/2006/relationships/hyperlink" Target="http://www.wallgrad.ru/photo/cveta/oranzhevyj_fon/39-0-3586" TargetMode="External"/><Relationship Id="rId7" Type="http://schemas.openxmlformats.org/officeDocument/2006/relationships/hyperlink" Target="http://www.axed.ru/main.php" TargetMode="External"/><Relationship Id="rId12" Type="http://schemas.openxmlformats.org/officeDocument/2006/relationships/hyperlink" Target="http://www.chel-15.ru/obraz2010.html" TargetMode="External"/><Relationship Id="rId2" Type="http://schemas.openxmlformats.org/officeDocument/2006/relationships/notesSlide" Target="../notesSlides/notesSlide26.xml"/><Relationship Id="rId16" Type="http://schemas.openxmlformats.org/officeDocument/2006/relationships/hyperlink" Target="http://www.ateney.ru/art/showimg.php?i=011/15_Portret_V.I._Dalya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basketfood.ru/fruits/m/10193_291_malina_i_k.html" TargetMode="External"/><Relationship Id="rId11" Type="http://schemas.openxmlformats.org/officeDocument/2006/relationships/hyperlink" Target="http://vkontakte.ru/id1841371" TargetMode="External"/><Relationship Id="rId5" Type="http://schemas.openxmlformats.org/officeDocument/2006/relationships/hyperlink" Target="http://www.proshkolu.ru/user/abc0804/file/210245/" TargetMode="External"/><Relationship Id="rId15" Type="http://schemas.openxmlformats.org/officeDocument/2006/relationships/hyperlink" Target="http://www.akniga.ru/Author13362.html?printform=on" TargetMode="External"/><Relationship Id="rId10" Type="http://schemas.openxmlformats.org/officeDocument/2006/relationships/hyperlink" Target="http://www.harvestukraine.org/rus/litera/trackts/money.htm-" TargetMode="External"/><Relationship Id="rId4" Type="http://schemas.openxmlformats.org/officeDocument/2006/relationships/hyperlink" Target="http://www.vlg.rodgor.ru/news/tkrim/12195/" TargetMode="External"/><Relationship Id="rId9" Type="http://schemas.openxmlformats.org/officeDocument/2006/relationships/hyperlink" Target="http://www.soulsongs.ru/proverb_shalash_ray.php" TargetMode="External"/><Relationship Id="rId14" Type="http://schemas.openxmlformats.org/officeDocument/2006/relationships/hyperlink" Target="http://forum.sibmama.ru/viewtopic.php?t=370191&amp;postdays=0&amp;postorder=asc&amp;start=195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hyperlink" Target="http://illustrators.ru/illustrations/?keyword=&amp;page=46&amp;sort=0&amp;tag=17673" TargetMode="External"/><Relationship Id="rId3" Type="http://schemas.openxmlformats.org/officeDocument/2006/relationships/hyperlink" Target="http://orgprazdnik.ru/cards/cards-st-valentine/395-vmeste.html" TargetMode="External"/><Relationship Id="rId7" Type="http://schemas.openxmlformats.org/officeDocument/2006/relationships/hyperlink" Target="http://uremagemin.inf.ua/smartdesigns-smartvectorpr/c-53251.html" TargetMode="External"/><Relationship Id="rId12" Type="http://schemas.openxmlformats.org/officeDocument/2006/relationships/hyperlink" Target="http://www.gifpark.su/dom1.htm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s-katana-dogs.ru/blok_razvlekai/686.html" TargetMode="External"/><Relationship Id="rId11" Type="http://schemas.openxmlformats.org/officeDocument/2006/relationships/hyperlink" Target="http://singingstar.ucoz.ru/index/ukazateli/0-32" TargetMode="External"/><Relationship Id="rId5" Type="http://schemas.openxmlformats.org/officeDocument/2006/relationships/hyperlink" Target="http://animo2.ucoz.ru/photo/animacii_malogo_razmera/animacii_ljudej/18-2-0-0-2" TargetMode="External"/><Relationship Id="rId10" Type="http://schemas.openxmlformats.org/officeDocument/2006/relationships/hyperlink" Target="http://arttower.ru/wiki/index.php?title=%D0%9F%D0%B5%D0%B9%D0%B7%D0%B0%D0%B6&amp;oldid=5317" TargetMode="External"/><Relationship Id="rId4" Type="http://schemas.openxmlformats.org/officeDocument/2006/relationships/hyperlink" Target="http://segalega.ucoz.ru/news/5" TargetMode="External"/><Relationship Id="rId9" Type="http://schemas.openxmlformats.org/officeDocument/2006/relationships/hyperlink" Target="http://www.rebzi.ru/10-differences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gif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gif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628" y="1357298"/>
            <a:ext cx="34290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600" b="1" dirty="0" smtClean="0">
              <a:solidFill>
                <a:srgbClr val="C00000"/>
              </a:solidFill>
              <a:latin typeface="+mj-lt"/>
            </a:endParaRP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+mj-lt"/>
              </a:rPr>
              <a:t>ПОСЛОВИЦЫ и ПОГОВОРКИ</a:t>
            </a:r>
            <a:endParaRPr lang="ru-RU" sz="36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14876" y="4929198"/>
            <a:ext cx="442912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  <a:cs typeface="Times New Roman" pitchFamily="18" charset="0"/>
              </a:rPr>
              <a:t>Автор работы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  <a:cs typeface="Times New Roman" pitchFamily="18" charset="0"/>
              </a:rPr>
              <a:t>:</a:t>
            </a:r>
            <a:endParaRPr lang="ru-RU" b="1" dirty="0" smtClean="0">
              <a:solidFill>
                <a:schemeClr val="accent6">
                  <a:lumMod val="50000"/>
                </a:schemeClr>
              </a:solidFill>
              <a:latin typeface="Arial Black" pitchFamily="34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  <a:cs typeface="Times New Roman" pitchFamily="18" charset="0"/>
              </a:rPr>
              <a:t>Анашкина Татьяна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  <a:cs typeface="Times New Roman" pitchFamily="18" charset="0"/>
              </a:rPr>
              <a:t>Владимировна, </a:t>
            </a:r>
            <a:endParaRPr lang="ru-RU" b="1" dirty="0" smtClean="0">
              <a:solidFill>
                <a:schemeClr val="accent6">
                  <a:lumMod val="50000"/>
                </a:schemeClr>
              </a:solidFill>
              <a:latin typeface="Arial Black" pitchFamily="34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  <a:cs typeface="Times New Roman" pitchFamily="18" charset="0"/>
              </a:rPr>
              <a:t>у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  <a:cs typeface="Times New Roman" pitchFamily="18" charset="0"/>
              </a:rPr>
              <a:t>читель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  <a:cs typeface="Times New Roman" pitchFamily="18" charset="0"/>
              </a:rPr>
              <a:t>русского языка и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  <a:cs typeface="Times New Roman" pitchFamily="18" charset="0"/>
              </a:rPr>
              <a:t>литературы</a:t>
            </a:r>
            <a:endParaRPr lang="ru-RU" b="1" dirty="0" smtClean="0">
              <a:solidFill>
                <a:schemeClr val="accent6">
                  <a:lumMod val="50000"/>
                </a:schemeClr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142852"/>
            <a:ext cx="77867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МБОУ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СОШ №1 имени 50-летия «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Красноярскгэсстрой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»</a:t>
            </a:r>
          </a:p>
          <a:p>
            <a:pPr algn="ctr"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 г.Саяногорск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7" name="Picture 2" descr="E:\Школьные запросы\К уроку\Новая папка\УРОК\Интерактив презент\c197e7a6b359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571480"/>
            <a:ext cx="5072098" cy="60103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8" name="Picture 4" descr="http://www.pereprava.org/uploads/posts/1329115094_lomonosov-eti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857232"/>
            <a:ext cx="7620000" cy="4562476"/>
          </a:xfrm>
          <a:prstGeom prst="rect">
            <a:avLst/>
          </a:prstGeom>
          <a:noFill/>
        </p:spPr>
      </p:pic>
      <p:pic>
        <p:nvPicPr>
          <p:cNvPr id="82950" name="Picture 6" descr="http://static.etvnet.com/shared/persons/person/000/010/888/afanasev-1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642918"/>
            <a:ext cx="4429156" cy="5357850"/>
          </a:xfrm>
          <a:prstGeom prst="rect">
            <a:avLst/>
          </a:prstGeom>
          <a:noFill/>
        </p:spPr>
      </p:pic>
      <p:pic>
        <p:nvPicPr>
          <p:cNvPr id="6" name="Picture 2" descr="http://orthgymn.ru/publish/rodnoeslovo/pics/buslaev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70" y="571480"/>
            <a:ext cx="4714908" cy="5786478"/>
          </a:xfrm>
          <a:prstGeom prst="rect">
            <a:avLst/>
          </a:prstGeom>
          <a:noFill/>
        </p:spPr>
      </p:pic>
      <p:pic>
        <p:nvPicPr>
          <p:cNvPr id="7" name="Picture 7" descr="pd_00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357166"/>
            <a:ext cx="5000660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9" descr="P12_28479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86314" y="357167"/>
            <a:ext cx="4214842" cy="62151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2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829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71472" y="357166"/>
            <a:ext cx="7929618" cy="10001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angle"/>
            <a:contourClr>
              <a:schemeClr val="accent1"/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Отличай пословицу от поговорки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>
            <a:off x="285720" y="2000240"/>
            <a:ext cx="3643338" cy="1077218"/>
          </a:xfrm>
          <a:prstGeom prst="homePlate">
            <a:avLst>
              <a:gd name="adj" fmla="val 106063"/>
            </a:avLst>
          </a:prstGeom>
          <a:gradFill rotWithShape="0">
            <a:gsLst>
              <a:gs pos="0">
                <a:srgbClr val="66CCFF"/>
              </a:gs>
              <a:gs pos="50000">
                <a:srgbClr val="E0F5FF"/>
              </a:gs>
              <a:gs pos="100000">
                <a:srgbClr val="66CCFF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66CCFF"/>
            </a:extrusionClr>
          </a:sp3d>
        </p:spPr>
        <p:txBody>
          <a:bodyPr wrap="square">
            <a:spAutoFit/>
            <a:flatTx/>
          </a:bodyPr>
          <a:lstStyle/>
          <a:p>
            <a:pPr algn="ctr"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Ø"/>
            </a:pPr>
            <a:r>
              <a:rPr lang="ru-RU" sz="3200" b="1" dirty="0">
                <a:solidFill>
                  <a:schemeClr val="accent2"/>
                </a:solidFill>
                <a:latin typeface="Arial Narrow" pitchFamily="34" charset="0"/>
                <a:cs typeface="Aharoni" pitchFamily="2" charset="-79"/>
              </a:rPr>
              <a:t> 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cs typeface="Aharoni" pitchFamily="2" charset="-79"/>
              </a:rPr>
              <a:t>ПОГОВОРКА –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cs typeface="Aharoni" pitchFamily="2" charset="-79"/>
              </a:rPr>
              <a:t>украшение речи </a:t>
            </a:r>
            <a:endParaRPr lang="ru-RU" sz="3200" b="1" dirty="0">
              <a:solidFill>
                <a:srgbClr val="C00000"/>
              </a:solidFill>
              <a:latin typeface="Arial Narrow" pitchFamily="34" charset="0"/>
              <a:cs typeface="Aharoni" pitchFamily="2" charset="-79"/>
            </a:endParaRPr>
          </a:p>
        </p:txBody>
      </p:sp>
      <p:pic>
        <p:nvPicPr>
          <p:cNvPr id="12" name="Picture 15" descr="ag00343_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2214554"/>
            <a:ext cx="13716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Oval 3">
            <a:hlinkClick r:id="rId4" action="ppaction://hlinksldjump"/>
          </p:cNvPr>
          <p:cNvSpPr>
            <a:spLocks noChangeArrowheads="1"/>
          </p:cNvSpPr>
          <p:nvPr/>
        </p:nvSpPr>
        <p:spPr bwMode="auto">
          <a:xfrm rot="9000976">
            <a:off x="6279997" y="1704132"/>
            <a:ext cx="2514600" cy="2071702"/>
          </a:xfrm>
          <a:prstGeom prst="ellipse">
            <a:avLst/>
          </a:prstGeom>
          <a:blipFill>
            <a:blip r:embed="rId5" cstate="screen"/>
            <a:stretch>
              <a:fillRect/>
            </a:stretch>
          </a:blip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66FFFF"/>
            </a:extrusionClr>
          </a:sp3d>
        </p:spPr>
        <p:txBody>
          <a:bodyPr wrap="none" anchor="ctr">
            <a:flatTx/>
          </a:bodyPr>
          <a:lstStyle/>
          <a:p>
            <a:pPr eaLnBrk="0" hangingPunct="0">
              <a:spcBef>
                <a:spcPct val="50000"/>
              </a:spcBef>
            </a:pPr>
            <a:endParaRPr lang="ru-RU" sz="2000" dirty="0">
              <a:latin typeface="Arial Narrow" pitchFamily="34" charset="0"/>
            </a:endParaRPr>
          </a:p>
          <a:p>
            <a:pPr eaLnBrk="0" hangingPunct="0"/>
            <a:endParaRPr lang="ru-RU" sz="2000" dirty="0">
              <a:latin typeface="Arial Narrow" pitchFamily="34" charset="0"/>
            </a:endParaRPr>
          </a:p>
        </p:txBody>
      </p:sp>
      <p:sp>
        <p:nvSpPr>
          <p:cNvPr id="16" name="AutoShape 11"/>
          <p:cNvSpPr>
            <a:spLocks noChangeArrowheads="1"/>
          </p:cNvSpPr>
          <p:nvPr/>
        </p:nvSpPr>
        <p:spPr bwMode="auto">
          <a:xfrm>
            <a:off x="285720" y="5143512"/>
            <a:ext cx="3929090" cy="1077218"/>
          </a:xfrm>
          <a:prstGeom prst="homePlate">
            <a:avLst>
              <a:gd name="adj" fmla="val 68919"/>
            </a:avLst>
          </a:prstGeom>
          <a:gradFill rotWithShape="0">
            <a:gsLst>
              <a:gs pos="0">
                <a:srgbClr val="66CCFF"/>
              </a:gs>
              <a:gs pos="50000">
                <a:srgbClr val="E0F5FF"/>
              </a:gs>
              <a:gs pos="100000">
                <a:srgbClr val="66CCFF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66CCFF"/>
            </a:extrusionClr>
          </a:sp3d>
        </p:spPr>
        <p:txBody>
          <a:bodyPr wrap="square">
            <a:spAutoFit/>
            <a:flatTx/>
          </a:bodyPr>
          <a:lstStyle/>
          <a:p>
            <a:pPr algn="ctr"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Ø"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cs typeface="Aharoni" pitchFamily="2" charset="-79"/>
              </a:rPr>
              <a:t>ПОСЛОВИЦА –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cs typeface="Aharoni" pitchFamily="2" charset="-79"/>
              </a:rPr>
              <a:t>зрелое суждение</a:t>
            </a:r>
            <a:endParaRPr lang="ru-RU" sz="3200" b="1" dirty="0">
              <a:solidFill>
                <a:srgbClr val="C00000"/>
              </a:solidFill>
              <a:latin typeface="Arial Narrow" pitchFamily="34" charset="0"/>
              <a:cs typeface="Aharoni" pitchFamily="2" charset="-79"/>
            </a:endParaRPr>
          </a:p>
        </p:txBody>
      </p:sp>
      <p:pic>
        <p:nvPicPr>
          <p:cNvPr id="17" name="Picture 124" descr="ag00343_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5286388"/>
            <a:ext cx="13716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Oval 4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286512" y="4572008"/>
            <a:ext cx="2428892" cy="2014534"/>
          </a:xfrm>
          <a:prstGeom prst="ellipse">
            <a:avLst/>
          </a:prstGeom>
          <a:blipFill>
            <a:blip r:embed="rId7" cstate="screen"/>
            <a:stretch>
              <a:fillRect/>
            </a:stretch>
          </a:blip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99"/>
            </a:extrusionClr>
          </a:sp3d>
        </p:spPr>
        <p:txBody>
          <a:bodyPr wrap="none" anchor="ctr">
            <a:flatTx/>
          </a:bodyPr>
          <a:lstStyle/>
          <a:p>
            <a:pPr eaLnBrk="0" hangingPunct="0"/>
            <a:endParaRPr lang="ru-RU" sz="2000" dirty="0">
              <a:latin typeface="Arial Narrow" pitchFamily="34" charset="0"/>
            </a:endParaRPr>
          </a:p>
          <a:p>
            <a:pPr eaLnBrk="0" hangingPunct="0"/>
            <a:endParaRPr lang="ru-RU" sz="2000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6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282" y="285728"/>
            <a:ext cx="892971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4238625" algn="l"/>
              </a:tabLst>
              <a:defRPr/>
            </a:pPr>
            <a:r>
              <a:rPr lang="ru-RU" sz="4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Азбука – ступенька к учению</a:t>
            </a:r>
          </a:p>
        </p:txBody>
      </p:sp>
      <p:pic>
        <p:nvPicPr>
          <p:cNvPr id="1026" name="Picture 2" descr="C:\Users\Сергей\Desktop\Новая папка\fileCj7dqh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18" y="1857364"/>
            <a:ext cx="5286411" cy="4500594"/>
          </a:xfrm>
          <a:prstGeom prst="rect">
            <a:avLst/>
          </a:prstGeom>
          <a:noFill/>
        </p:spPr>
      </p:pic>
      <p:pic>
        <p:nvPicPr>
          <p:cNvPr id="7" name="Азбука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6" name="Picture 6" descr="http://s7.rimg.info/5bbb01912e708540447984bc9703111c.gif">
            <a:hlinkClick r:id="rId6" action="ppaction://hlinksldjump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072462" y="5857892"/>
            <a:ext cx="714380" cy="7143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7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285728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4238625" algn="l"/>
              </a:tabLst>
              <a:defRPr/>
            </a:pPr>
            <a:r>
              <a:rPr lang="ru-RU" sz="4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Тише едешь –дальше будешь</a:t>
            </a:r>
          </a:p>
        </p:txBody>
      </p:sp>
      <p:pic>
        <p:nvPicPr>
          <p:cNvPr id="1028" name="Picture 4" descr="C:\Users\Сергей\Desktop\Новая папка\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1285860"/>
            <a:ext cx="6715172" cy="5286412"/>
          </a:xfrm>
          <a:prstGeom prst="rect">
            <a:avLst/>
          </a:prstGeom>
          <a:noFill/>
        </p:spPr>
      </p:pic>
      <p:pic>
        <p:nvPicPr>
          <p:cNvPr id="6" name="Тише едешь-дальше будешь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" name="Picture 2" descr="E:\Школьные запросы\К уроку\Новая папка\УРОК\Интерактив презент\strelki09.gif"/>
          <p:cNvPicPr>
            <a:picLocks noChangeAspect="1" noChangeArrowheads="1" noCrop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214" y="6029325"/>
            <a:ext cx="561975" cy="828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500042"/>
            <a:ext cx="8229600" cy="4525963"/>
          </a:xfrm>
        </p:spPr>
        <p:txBody>
          <a:bodyPr>
            <a:noAutofit/>
          </a:bodyPr>
          <a:lstStyle/>
          <a:p>
            <a:pPr algn="ctr">
              <a:buFontTx/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В.И.Даль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так писал о пословице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>
              <a:lnSpc>
                <a:spcPct val="150000"/>
              </a:lnSpc>
              <a:buFontTx/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Свод народной премудрости и суемудрия, это стоны и вздохи, плачи и рыдания, радость и веселье, горе и утешение в лицах; это цвет народного ума, самобытной страсти; это житейская правда, своего рода судебник никем не судимый».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1714488"/>
            <a:ext cx="8605532" cy="4385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300" b="1" i="0" u="none" strike="noStrike" cap="none" normalizeH="0" baseline="0" dirty="0" smtClean="0">
              <a:ln>
                <a:noFill/>
              </a:ln>
              <a:solidFill>
                <a:srgbClr val="2F34F9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Весенний дождь растит, осенний — гноит.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Ученый водит, неученый следом ходит.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Был бы мешок, а деньги будут.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было бы счастья — да несчастье помогло.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Кричит смело, как не пришло до него дело.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Глупому счастье, а умному  ненастье.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Где любовь, там и совет.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Время – лучший лекарь.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07191" y="357166"/>
            <a:ext cx="7929618" cy="10001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angle"/>
            <a:contourClr>
              <a:schemeClr val="accent1"/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Темы пословиц и поговорок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71472" y="357166"/>
            <a:ext cx="7929618" cy="10001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angle"/>
            <a:contourClr>
              <a:schemeClr val="accent1"/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Arial Black" pitchFamily="34" charset="0"/>
              </a:rPr>
              <a:t>Темы пословиц и поговорок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10" name="Rectangle 9">
            <a:hlinkClick r:id="rId3" action="ppaction://hlinksldjump"/>
          </p:cNvPr>
          <p:cNvSpPr txBox="1">
            <a:spLocks noChangeArrowheads="1"/>
          </p:cNvSpPr>
          <p:nvPr/>
        </p:nvSpPr>
        <p:spPr>
          <a:xfrm>
            <a:off x="428596" y="1785926"/>
            <a:ext cx="2643206" cy="514341"/>
          </a:xfrm>
          <a:prstGeom prst="rect">
            <a:avLst/>
          </a:prstGeom>
          <a:solidFill>
            <a:srgbClr val="FF0066"/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Природа и приметы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12" name="Rectangle 10">
            <a:hlinkClick r:id="rId4" action="ppaction://hlinksldjump"/>
          </p:cNvPr>
          <p:cNvSpPr txBox="1">
            <a:spLocks noChangeArrowheads="1"/>
          </p:cNvSpPr>
          <p:nvPr/>
        </p:nvSpPr>
        <p:spPr>
          <a:xfrm>
            <a:off x="428596" y="3000372"/>
            <a:ext cx="2643206" cy="542916"/>
          </a:xfrm>
          <a:prstGeom prst="rect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Грамота и обучение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Rectangle 11">
            <a:hlinkClick r:id="rId5" action="ppaction://hlinksldjump"/>
          </p:cNvPr>
          <p:cNvSpPr txBox="1">
            <a:spLocks noChangeArrowheads="1"/>
          </p:cNvSpPr>
          <p:nvPr/>
        </p:nvSpPr>
        <p:spPr>
          <a:xfrm>
            <a:off x="428596" y="4143380"/>
            <a:ext cx="2643206" cy="500066"/>
          </a:xfrm>
          <a:prstGeom prst="rect">
            <a:avLst/>
          </a:prstGeom>
          <a:solidFill>
            <a:srgbClr val="99FFCC"/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О любви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15" name="Rectangle 12">
            <a:hlinkClick r:id="rId6" action="ppaction://hlinksldjump"/>
          </p:cNvPr>
          <p:cNvSpPr txBox="1">
            <a:spLocks noChangeArrowheads="1"/>
          </p:cNvSpPr>
          <p:nvPr/>
        </p:nvSpPr>
        <p:spPr>
          <a:xfrm>
            <a:off x="428596" y="5286388"/>
            <a:ext cx="2714644" cy="50006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Рынок и власть денег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17" name="Rectangle 9">
            <a:hlinkClick r:id="rId7" action="ppaction://hlinksldjump"/>
          </p:cNvPr>
          <p:cNvSpPr txBox="1">
            <a:spLocks noChangeArrowheads="1"/>
          </p:cNvSpPr>
          <p:nvPr/>
        </p:nvSpPr>
        <p:spPr>
          <a:xfrm>
            <a:off x="5715008" y="1714488"/>
            <a:ext cx="2960679" cy="1000132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Люди, их душевные свойства, внешний вид и поведение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18" name="Rectangle 10">
            <a:hlinkClick r:id="rId8" action="ppaction://hlinksldjump"/>
          </p:cNvPr>
          <p:cNvSpPr txBox="1">
            <a:spLocks noChangeArrowheads="1"/>
          </p:cNvSpPr>
          <p:nvPr/>
        </p:nvSpPr>
        <p:spPr>
          <a:xfrm>
            <a:off x="5786446" y="3071810"/>
            <a:ext cx="2857520" cy="42862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omic Sans MS" pitchFamily="66" charset="0"/>
              </a:rPr>
              <a:t>О счастье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Comic Sans MS" pitchFamily="66" charset="0"/>
            </a:endParaRPr>
          </a:p>
        </p:txBody>
      </p:sp>
      <p:sp>
        <p:nvSpPr>
          <p:cNvPr id="19" name="Rectangle 11">
            <a:hlinkClick r:id="rId9" action="ppaction://hlinksldjump"/>
          </p:cNvPr>
          <p:cNvSpPr txBox="1">
            <a:spLocks noChangeArrowheads="1"/>
          </p:cNvSpPr>
          <p:nvPr/>
        </p:nvSpPr>
        <p:spPr>
          <a:xfrm>
            <a:off x="5857884" y="4143380"/>
            <a:ext cx="2857520" cy="500066"/>
          </a:xfrm>
          <a:prstGeom prst="rect">
            <a:avLst/>
          </a:prstGeom>
          <a:solidFill>
            <a:srgbClr val="FF99FF"/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Ум и глупость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20" name="Rectangle 12">
            <a:hlinkClick r:id="rId10" action="ppaction://hlinksldjump"/>
          </p:cNvPr>
          <p:cNvSpPr txBox="1">
            <a:spLocks noChangeArrowheads="1"/>
          </p:cNvSpPr>
          <p:nvPr/>
        </p:nvSpPr>
        <p:spPr>
          <a:xfrm>
            <a:off x="5857884" y="5214950"/>
            <a:ext cx="2857520" cy="571503"/>
          </a:xfrm>
          <a:prstGeom prst="rect">
            <a:avLst/>
          </a:prstGeom>
          <a:solidFill>
            <a:schemeClr val="bg2">
              <a:lumMod val="75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Народная</a:t>
            </a:r>
            <a:r>
              <a:rPr kumimoji="0" lang="ru-RU" sz="1800" b="1" i="0" u="none" strike="noStrike" kern="1200" cap="none" spc="0" normalizeH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философия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pic>
        <p:nvPicPr>
          <p:cNvPr id="1026" name="Picture 2" descr="C:\Users\Сергей\Desktop\pic3301.gif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571868" y="1643050"/>
            <a:ext cx="1928826" cy="4143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ru-RU" sz="4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endParaRPr lang="ru-RU" sz="44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457200" indent="-457200" algn="ctr">
              <a:buNone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Снег глубок – год хорош</a:t>
            </a:r>
          </a:p>
          <a:p>
            <a:pPr marL="457200" indent="-457200" algn="ctr">
              <a:buNone/>
            </a:pPr>
            <a:endParaRPr lang="ru-RU" sz="32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buNone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Вешний день целый год кормит</a:t>
            </a:r>
          </a:p>
          <a:p>
            <a:pPr marL="457200" indent="-457200" algn="ctr">
              <a:buNone/>
            </a:pPr>
            <a:endParaRPr lang="ru-RU" sz="32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buNone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Увидел грача – весну встречай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 descr="http://s7.rimg.info/5bbb01912e708540447984bc9703111c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5929330"/>
            <a:ext cx="714380" cy="714380"/>
          </a:xfrm>
          <a:prstGeom prst="rect">
            <a:avLst/>
          </a:prstGeom>
          <a:noFill/>
        </p:spPr>
      </p:pic>
      <p:pic>
        <p:nvPicPr>
          <p:cNvPr id="10" name="Содержимое 9" descr="RooksBackOfSavrasov.jpg"/>
          <p:cNvPicPr>
            <a:picLocks noGrp="1" noChangeAspect="1"/>
          </p:cNvPicPr>
          <p:nvPr>
            <p:ph sz="half" idx="2"/>
          </p:nvPr>
        </p:nvPicPr>
        <p:blipFill>
          <a:blip r:embed="rId5" cstate="screen"/>
          <a:stretch>
            <a:fillRect/>
          </a:stretch>
        </p:blipFill>
        <p:spPr>
          <a:xfrm>
            <a:off x="5006911" y="1600200"/>
            <a:ext cx="3625977" cy="4724400"/>
          </a:xfrm>
        </p:spPr>
      </p:pic>
      <p:sp>
        <p:nvSpPr>
          <p:cNvPr id="9" name="Заголовок 8"/>
          <p:cNvSpPr txBox="1">
            <a:spLocks/>
          </p:cNvSpPr>
          <p:nvPr/>
        </p:nvSpPr>
        <p:spPr>
          <a:xfrm>
            <a:off x="228600" y="357166"/>
            <a:ext cx="8686800" cy="8412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p3d extrusionH="12700" prstMaterial="plastic">
            <a:bevelT w="38100" h="25400" prst="angle"/>
            <a:contourClr>
              <a:schemeClr val="accent1"/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ea typeface="+mn-ea"/>
                <a:cs typeface="+mn-cs"/>
              </a:rPr>
              <a:t>ПРИРОДА И ПРИМЕТЫ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Black" pitchFamily="34" charset="0"/>
              <a:ea typeface="+mn-ea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457200" indent="-457200" algn="ctr">
              <a:buNone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Повторенье – мать ученья</a:t>
            </a:r>
          </a:p>
          <a:p>
            <a:pPr marL="457200" indent="-457200" algn="ctr">
              <a:buNone/>
            </a:pPr>
            <a:endParaRPr lang="ru-RU" sz="32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buNone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Век живи – век учись</a:t>
            </a:r>
          </a:p>
          <a:p>
            <a:pPr marL="457200" indent="-457200" algn="ctr">
              <a:buNone/>
            </a:pPr>
            <a:endParaRPr lang="ru-RU" sz="32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Сытое брюхо к ученью глухо</a:t>
            </a:r>
          </a:p>
        </p:txBody>
      </p:sp>
      <p:pic>
        <p:nvPicPr>
          <p:cNvPr id="1026" name="Picture 2" descr="C:\Users\Сергей\Desktop\Новая папка\39bec16b3a7b608f62dd633d5117362e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8200" y="1500174"/>
            <a:ext cx="4210080" cy="4857783"/>
          </a:xfrm>
          <a:prstGeom prst="rect">
            <a:avLst/>
          </a:prstGeom>
          <a:noFill/>
        </p:spPr>
      </p:pic>
      <p:pic>
        <p:nvPicPr>
          <p:cNvPr id="7" name="Picture 6" descr="http://s7.rimg.info/5bbb01912e708540447984bc9703111c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5929330"/>
            <a:ext cx="714380" cy="714380"/>
          </a:xfrm>
          <a:prstGeom prst="rect">
            <a:avLst/>
          </a:prstGeom>
          <a:noFill/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214282" y="357166"/>
            <a:ext cx="8686800" cy="8412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angle"/>
            <a:contourClr>
              <a:schemeClr val="accent1"/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cap="none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ГРАМОТА И ОБУЧЕНИЕ</a:t>
            </a:r>
            <a:endParaRPr lang="ru-RU" sz="3200" b="1" cap="none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428604"/>
            <a:ext cx="8686800" cy="841248"/>
          </a:xfrm>
        </p:spPr>
        <p:txBody>
          <a:bodyPr>
            <a:noAutofit/>
          </a:bodyPr>
          <a:lstStyle/>
          <a:p>
            <a:pPr algn="ctr"/>
            <a:r>
              <a:rPr lang="ru-RU" sz="4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ru-RU" sz="4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endParaRPr lang="ru-RU" sz="44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457200" indent="-457200" algn="ctr">
              <a:buNone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Насильно мил не будешь</a:t>
            </a:r>
          </a:p>
          <a:p>
            <a:pPr marL="457200" indent="-457200" algn="ctr">
              <a:buNone/>
            </a:pPr>
            <a:endParaRPr lang="ru-RU" sz="32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buNone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 солнышка нельзя пробыть,  без милого нельзя прожить</a:t>
            </a:r>
          </a:p>
          <a:p>
            <a:pPr marL="457200" indent="-457200" algn="ctr">
              <a:buNone/>
            </a:pPr>
            <a:endParaRPr lang="ru-RU" sz="3200" b="1" dirty="0" smtClean="0">
              <a:solidFill>
                <a:srgbClr val="0070C0"/>
              </a:solidFill>
              <a:latin typeface="+mj-lt"/>
            </a:endParaRPr>
          </a:p>
          <a:p>
            <a:pPr marL="457200" indent="-457200" algn="ctr">
              <a:buNone/>
            </a:pPr>
            <a:endParaRPr lang="ru-RU" sz="3200" b="1" dirty="0" smtClean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11" name="Содержимое 10" descr="shalash400.gif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914900" y="1785926"/>
            <a:ext cx="3810000" cy="4071966"/>
          </a:xfrm>
        </p:spPr>
      </p:pic>
      <p:pic>
        <p:nvPicPr>
          <p:cNvPr id="7" name="Picture 6" descr="http://s7.rimg.info/5bbb01912e708540447984bc9703111c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5929330"/>
            <a:ext cx="714380" cy="714380"/>
          </a:xfrm>
          <a:prstGeom prst="rect">
            <a:avLst/>
          </a:prstGeom>
          <a:noFill/>
        </p:spPr>
      </p:pic>
      <p:sp>
        <p:nvSpPr>
          <p:cNvPr id="8" name="Заголовок 8"/>
          <p:cNvSpPr txBox="1">
            <a:spLocks/>
          </p:cNvSpPr>
          <p:nvPr/>
        </p:nvSpPr>
        <p:spPr>
          <a:xfrm>
            <a:off x="214282" y="357166"/>
            <a:ext cx="8686800" cy="8412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p3d extrusionH="12700" prstMaterial="plastic">
            <a:bevelT w="38100" h="25400" prst="angle"/>
            <a:contourClr>
              <a:schemeClr val="accent1"/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ea typeface="+mn-ea"/>
                <a:cs typeface="+mn-cs"/>
              </a:rPr>
              <a:t>О ЛЮБВИ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Black" pitchFamily="34" charset="0"/>
              <a:ea typeface="+mn-ea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id with the Flaxen Hair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214678" y="2714620"/>
            <a:ext cx="304800" cy="304800"/>
          </a:xfrm>
          <a:prstGeom prst="rect">
            <a:avLst/>
          </a:prstGeom>
        </p:spPr>
      </p:pic>
      <p:pic>
        <p:nvPicPr>
          <p:cNvPr id="64514" name="Picture 2" descr="http://img0.liveinternet.ru/images/attach/c/0/53/716/53716091_3.jpg"/>
          <p:cNvPicPr>
            <a:picLocks noChangeAspect="1" noChangeArrowheads="1"/>
          </p:cNvPicPr>
          <p:nvPr/>
        </p:nvPicPr>
        <p:blipFill>
          <a:blip r:embed="rId4"/>
          <a:srcRect b="5999"/>
          <a:stretch>
            <a:fillRect/>
          </a:stretch>
        </p:blipFill>
        <p:spPr bwMode="auto">
          <a:xfrm>
            <a:off x="142844" y="285728"/>
            <a:ext cx="8786874" cy="621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4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ru-RU" sz="4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endParaRPr lang="ru-RU" sz="44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457200" indent="-457200" algn="ctr">
              <a:buNone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обманешь – не продашь</a:t>
            </a:r>
          </a:p>
          <a:p>
            <a:pPr marL="457200" indent="-457200" algn="ctr">
              <a:buNone/>
            </a:pPr>
            <a:endParaRPr lang="ru-RU" sz="32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buNone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Деньги отпирают все двери</a:t>
            </a:r>
          </a:p>
          <a:p>
            <a:pPr marL="457200" indent="-457200" algn="ctr">
              <a:buNone/>
            </a:pPr>
            <a:endParaRPr lang="ru-RU" sz="32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buNone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Злато не говорит, да много творит</a:t>
            </a:r>
          </a:p>
        </p:txBody>
      </p:sp>
      <p:pic>
        <p:nvPicPr>
          <p:cNvPr id="9" name="Содержимое 8" descr="90874094.jpg"/>
          <p:cNvPicPr>
            <a:picLocks noGrp="1" noChangeAspect="1"/>
          </p:cNvPicPr>
          <p:nvPr>
            <p:ph sz="half" idx="2"/>
          </p:nvPr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8200" y="1857364"/>
            <a:ext cx="4343400" cy="4071966"/>
          </a:xfrm>
        </p:spPr>
      </p:pic>
      <p:pic>
        <p:nvPicPr>
          <p:cNvPr id="7" name="Picture 6" descr="http://s7.rimg.info/5bbb01912e708540447984bc9703111c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5929330"/>
            <a:ext cx="714380" cy="714380"/>
          </a:xfrm>
          <a:prstGeom prst="rect">
            <a:avLst/>
          </a:prstGeom>
          <a:noFill/>
        </p:spPr>
      </p:pic>
      <p:sp>
        <p:nvSpPr>
          <p:cNvPr id="8" name="Заголовок 8"/>
          <p:cNvSpPr txBox="1">
            <a:spLocks/>
          </p:cNvSpPr>
          <p:nvPr/>
        </p:nvSpPr>
        <p:spPr>
          <a:xfrm>
            <a:off x="214282" y="357166"/>
            <a:ext cx="8686800" cy="8412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p3d extrusionH="12700" prstMaterial="plastic">
            <a:bevelT w="38100" h="25400" prst="angle"/>
            <a:contourClr>
              <a:schemeClr val="accent1"/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ea typeface="+mn-ea"/>
                <a:cs typeface="+mn-cs"/>
              </a:rPr>
              <a:t>РЫНОК И ВЛАСТЬ ДЕНЕГ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Black" pitchFamily="34" charset="0"/>
              <a:ea typeface="+mn-ea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8"/>
          <p:cNvSpPr txBox="1">
            <a:spLocks/>
          </p:cNvSpPr>
          <p:nvPr/>
        </p:nvSpPr>
        <p:spPr>
          <a:xfrm>
            <a:off x="228600" y="214290"/>
            <a:ext cx="8686800" cy="128588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p3d extrusionH="12700" prstMaterial="plastic">
            <a:bevelT w="38100" h="25400" prst="angle"/>
            <a:contourClr>
              <a:schemeClr val="accent1"/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Black" pitchFamily="34" charset="0"/>
              <a:ea typeface="+mn-ea"/>
              <a:cs typeface="Aharoni" pitchFamily="2" charset="-79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304800" y="2071678"/>
            <a:ext cx="4191000" cy="4252922"/>
          </a:xfrm>
        </p:spPr>
        <p:txBody>
          <a:bodyPr>
            <a:normAutofit lnSpcReduction="10000"/>
          </a:bodyPr>
          <a:lstStyle/>
          <a:p>
            <a:pPr marL="457200" indent="-457200" algn="ctr">
              <a:buNone/>
            </a:pPr>
            <a:endParaRPr lang="ru-RU" sz="3200" b="1" dirty="0" smtClean="0">
              <a:solidFill>
                <a:srgbClr val="0070C0"/>
              </a:solidFill>
              <a:latin typeface="+mj-lt"/>
            </a:endParaRPr>
          </a:p>
          <a:p>
            <a:pPr marL="457200" indent="-457200" algn="ctr">
              <a:buNone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Тощ как хвощ</a:t>
            </a:r>
          </a:p>
          <a:p>
            <a:pPr marL="457200" indent="-457200" algn="ctr">
              <a:buNone/>
            </a:pPr>
            <a:endParaRPr lang="ru-RU" sz="32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buNone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страха глаза велики</a:t>
            </a:r>
          </a:p>
          <a:p>
            <a:pPr marL="457200" indent="-457200" algn="ctr">
              <a:buNone/>
            </a:pPr>
            <a:endParaRPr lang="ru-RU" sz="32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buNone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День меркнет ночью, а человек печалью</a:t>
            </a:r>
          </a:p>
        </p:txBody>
      </p:sp>
      <p:pic>
        <p:nvPicPr>
          <p:cNvPr id="10" name="Содержимое 9" descr="29196_original.jpg"/>
          <p:cNvPicPr>
            <a:picLocks noGrp="1" noChangeAspect="1"/>
          </p:cNvPicPr>
          <p:nvPr>
            <p:ph sz="half" idx="2"/>
          </p:nvPr>
        </p:nvPicPr>
        <p:blipFill>
          <a:blip r:embed="rId3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929190" y="1214422"/>
            <a:ext cx="3578087" cy="4900634"/>
          </a:xfrm>
        </p:spPr>
      </p:pic>
      <p:pic>
        <p:nvPicPr>
          <p:cNvPr id="7" name="Picture 6" descr="http://s7.rimg.info/5bbb01912e708540447984bc9703111c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5929330"/>
            <a:ext cx="714380" cy="714380"/>
          </a:xfrm>
          <a:prstGeom prst="rect">
            <a:avLst/>
          </a:prstGeom>
          <a:noFill/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329642" cy="84124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Люди, их душевные свойства, внешний вид и поведение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1752" y="285728"/>
            <a:ext cx="8686800" cy="1000132"/>
          </a:xfrm>
        </p:spPr>
        <p:txBody>
          <a:bodyPr>
            <a:noAutofit/>
          </a:bodyPr>
          <a:lstStyle/>
          <a:p>
            <a:pPr algn="ctr"/>
            <a:r>
              <a:rPr lang="ru-RU" sz="4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ru-RU" sz="4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endParaRPr lang="ru-RU" sz="44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304800" y="1357298"/>
            <a:ext cx="4191000" cy="4967302"/>
          </a:xfrm>
        </p:spPr>
        <p:txBody>
          <a:bodyPr>
            <a:normAutofit/>
          </a:bodyPr>
          <a:lstStyle/>
          <a:p>
            <a:pPr marL="457200" indent="-457200" algn="ctr">
              <a:buNone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Счастье – вольная птица, где захотело, там и село</a:t>
            </a:r>
          </a:p>
          <a:p>
            <a:pPr marL="457200" indent="-457200" algn="ctr">
              <a:buNone/>
            </a:pPr>
            <a:endParaRPr lang="ru-RU" sz="32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buNone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Счастье придёт и на печи найдёт</a:t>
            </a:r>
          </a:p>
          <a:p>
            <a:pPr marL="457200" indent="-457200" algn="ctr">
              <a:buNone/>
            </a:pPr>
            <a:endParaRPr lang="ru-RU" sz="32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buNone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в деньгах счастье</a:t>
            </a:r>
          </a:p>
        </p:txBody>
      </p:sp>
      <p:pic>
        <p:nvPicPr>
          <p:cNvPr id="11" name="Содержимое 10" descr="P3170189-1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214942" y="1500174"/>
            <a:ext cx="3214710" cy="4429156"/>
          </a:xfrm>
        </p:spPr>
      </p:pic>
      <p:pic>
        <p:nvPicPr>
          <p:cNvPr id="7" name="Picture 6" descr="http://s7.rimg.info/5bbb01912e708540447984bc9703111c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5929330"/>
            <a:ext cx="714380" cy="714380"/>
          </a:xfrm>
          <a:prstGeom prst="rect">
            <a:avLst/>
          </a:prstGeom>
          <a:noFill/>
        </p:spPr>
      </p:pic>
      <p:sp>
        <p:nvSpPr>
          <p:cNvPr id="8" name="Заголовок 8"/>
          <p:cNvSpPr txBox="1">
            <a:spLocks/>
          </p:cNvSpPr>
          <p:nvPr/>
        </p:nvSpPr>
        <p:spPr>
          <a:xfrm>
            <a:off x="214282" y="357166"/>
            <a:ext cx="8686800" cy="8412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p3d extrusionH="12700" prstMaterial="plastic">
            <a:bevelT w="38100" h="25400" prst="angle"/>
            <a:contourClr>
              <a:schemeClr val="accent1"/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ea typeface="+mn-ea"/>
                <a:cs typeface="+mn-cs"/>
              </a:rPr>
              <a:t>О СЧАСТЬЕ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Black" pitchFamily="34" charset="0"/>
              <a:ea typeface="+mn-ea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1752" y="285728"/>
            <a:ext cx="8686800" cy="1000132"/>
          </a:xfrm>
        </p:spPr>
        <p:txBody>
          <a:bodyPr>
            <a:noAutofit/>
          </a:bodyPr>
          <a:lstStyle/>
          <a:p>
            <a:pPr algn="ctr"/>
            <a:r>
              <a:rPr lang="ru-RU" sz="4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ru-RU" sz="4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endParaRPr lang="ru-RU" sz="44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457200" indent="-457200" algn="ctr">
              <a:buNone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Где умному горе, там дураку веселье</a:t>
            </a:r>
          </a:p>
          <a:p>
            <a:pPr marL="457200" indent="-457200" algn="ctr">
              <a:buNone/>
            </a:pPr>
            <a:endParaRPr lang="ru-RU" sz="32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buNone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Око видит далеко, а мысль ещё дальше</a:t>
            </a:r>
          </a:p>
          <a:p>
            <a:pPr marL="457200" indent="-457200" algn="ctr">
              <a:buNone/>
            </a:pPr>
            <a:endParaRPr lang="ru-RU" sz="32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buNone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Сколько голов, столько умов</a:t>
            </a:r>
          </a:p>
        </p:txBody>
      </p:sp>
      <p:pic>
        <p:nvPicPr>
          <p:cNvPr id="9" name="Содержимое 8" descr="0003-003-Deti-iemejut-pravo-na-besplatnoe-obrazovanie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t="14509" r="3069"/>
          <a:stretch>
            <a:fillRect/>
          </a:stretch>
        </p:blipFill>
        <p:spPr>
          <a:xfrm>
            <a:off x="4648200" y="1785926"/>
            <a:ext cx="4210080" cy="4214842"/>
          </a:xfrm>
        </p:spPr>
      </p:pic>
      <p:pic>
        <p:nvPicPr>
          <p:cNvPr id="7" name="Picture 6" descr="http://s7.rimg.info/5bbb01912e708540447984bc9703111c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5929330"/>
            <a:ext cx="714380" cy="714380"/>
          </a:xfrm>
          <a:prstGeom prst="rect">
            <a:avLst/>
          </a:prstGeom>
          <a:noFill/>
        </p:spPr>
      </p:pic>
      <p:sp>
        <p:nvSpPr>
          <p:cNvPr id="8" name="Заголовок 8"/>
          <p:cNvSpPr txBox="1">
            <a:spLocks/>
          </p:cNvSpPr>
          <p:nvPr/>
        </p:nvSpPr>
        <p:spPr>
          <a:xfrm>
            <a:off x="214282" y="357166"/>
            <a:ext cx="8686800" cy="8412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p3d extrusionH="12700" prstMaterial="plastic">
            <a:bevelT w="38100" h="25400" prst="angle"/>
            <a:contourClr>
              <a:schemeClr val="accent1"/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ea typeface="+mn-ea"/>
                <a:cs typeface="+mn-cs"/>
              </a:rPr>
              <a:t>УМ И ГЛУПОСТЬ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Black" pitchFamily="34" charset="0"/>
              <a:ea typeface="+mn-ea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1752" y="285728"/>
            <a:ext cx="8686800" cy="100013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457200" indent="-457200" algn="ctr">
              <a:buNone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овцы волк не родится</a:t>
            </a:r>
          </a:p>
          <a:p>
            <a:pPr marL="457200" indent="-457200" algn="ctr">
              <a:buNone/>
            </a:pPr>
            <a:endParaRPr lang="ru-RU" sz="32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buNone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Каков сад, таковы и яблоки</a:t>
            </a:r>
          </a:p>
          <a:p>
            <a:pPr marL="457200" indent="-457200" algn="ctr">
              <a:buNone/>
            </a:pPr>
            <a:endParaRPr lang="ru-RU" sz="32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buNone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Цыплят по осени считают</a:t>
            </a:r>
          </a:p>
        </p:txBody>
      </p:sp>
      <p:pic>
        <p:nvPicPr>
          <p:cNvPr id="10" name="Содержимое 9" descr="62909.pn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929190" y="1714488"/>
            <a:ext cx="3357586" cy="4500594"/>
          </a:xfrm>
        </p:spPr>
      </p:pic>
      <p:pic>
        <p:nvPicPr>
          <p:cNvPr id="2050" name="Picture 2" descr="E:\Школьные запросы\К уроку\Новая папка\УРОК\Интерактив презент\strelki09.gif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86776" y="5857892"/>
            <a:ext cx="561975" cy="828675"/>
          </a:xfrm>
          <a:prstGeom prst="rect">
            <a:avLst/>
          </a:prstGeom>
          <a:noFill/>
        </p:spPr>
      </p:pic>
      <p:sp>
        <p:nvSpPr>
          <p:cNvPr id="7" name="Заголовок 8"/>
          <p:cNvSpPr txBox="1">
            <a:spLocks/>
          </p:cNvSpPr>
          <p:nvPr/>
        </p:nvSpPr>
        <p:spPr>
          <a:xfrm>
            <a:off x="214282" y="357166"/>
            <a:ext cx="8686800" cy="8412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p3d extrusionH="12700" prstMaterial="plastic">
            <a:bevelT w="38100" h="25400" prst="angle"/>
            <a:contourClr>
              <a:schemeClr val="accent1"/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ea typeface="+mn-ea"/>
                <a:cs typeface="+mn-cs"/>
              </a:rPr>
              <a:t>НАРОДНАЯ ФИЛОСОФИЯ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Black" pitchFamily="34" charset="0"/>
              <a:ea typeface="+mn-ea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3" descr="Описание: http://www.po4emu.ru/4.Deti/po4emu-siniaki-pod-glazami0349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93141" y="1357298"/>
            <a:ext cx="4357718" cy="43577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8"/>
          <p:cNvSpPr txBox="1">
            <a:spLocks/>
          </p:cNvSpPr>
          <p:nvPr/>
        </p:nvSpPr>
        <p:spPr>
          <a:xfrm>
            <a:off x="214282" y="357166"/>
            <a:ext cx="8686800" cy="8412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p3d extrusionH="12700" prstMaterial="plastic">
            <a:bevelT w="38100" h="25400" prst="angle"/>
            <a:contourClr>
              <a:schemeClr val="accent1"/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ea typeface="+mn-ea"/>
                <a:cs typeface="+mn-cs"/>
              </a:rPr>
              <a:t>ГИМНАСТИКА ДЛЯ ГЛАЗ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Black" pitchFamily="34" charset="0"/>
              <a:ea typeface="+mn-ea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71472" y="357166"/>
            <a:ext cx="7929618" cy="10001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Arial Black" pitchFamily="34" charset="0"/>
                <a:cs typeface="Aharoni" pitchFamily="2" charset="-79"/>
              </a:rPr>
              <a:t>Среди пословиц и поговорок укажи лишнюю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6" name="Овал 5">
            <a:hlinkClick r:id="" action="ppaction://noaction">
              <a:snd r:embed="rId3" name="Увы.wav"/>
            </a:hlinkClick>
          </p:cNvPr>
          <p:cNvSpPr/>
          <p:nvPr/>
        </p:nvSpPr>
        <p:spPr>
          <a:xfrm>
            <a:off x="428596" y="1500174"/>
            <a:ext cx="2428892" cy="2286016"/>
          </a:xfrm>
          <a:prstGeom prst="ellipse">
            <a:avLst/>
          </a:prstGeom>
          <a:solidFill>
            <a:srgbClr val="99FFCC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Летом всякий кустик ночевать пустит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0" name="Овал 9">
            <a:hlinkClick r:id="" action="ppaction://noaction">
              <a:snd r:embed="rId3" name="Увы.wav"/>
            </a:hlinkClick>
          </p:cNvPr>
          <p:cNvSpPr/>
          <p:nvPr/>
        </p:nvSpPr>
        <p:spPr>
          <a:xfrm>
            <a:off x="428596" y="4143380"/>
            <a:ext cx="2571768" cy="2286016"/>
          </a:xfrm>
          <a:prstGeom prst="ellipse">
            <a:avLst/>
          </a:prstGeom>
          <a:solidFill>
            <a:srgbClr val="99FFCC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Посеешь ветер – пожнёшь бурю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2" name="Овал 11">
            <a:hlinkClick r:id="" action="ppaction://noaction">
              <a:snd r:embed="rId3" name="Увы.wav"/>
            </a:hlinkClick>
          </p:cNvPr>
          <p:cNvSpPr/>
          <p:nvPr/>
        </p:nvSpPr>
        <p:spPr>
          <a:xfrm>
            <a:off x="6215074" y="4143380"/>
            <a:ext cx="2500330" cy="2286016"/>
          </a:xfrm>
          <a:prstGeom prst="ellipse">
            <a:avLst/>
          </a:prstGeom>
          <a:solidFill>
            <a:srgbClr val="99FFCC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Пришёл марток – надевай семеро порток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2" name="Picture 2" descr="C:\Users\Сергей\Desktop\Новая папка\39e3666ffbea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05125" y="1762124"/>
            <a:ext cx="3333750" cy="4238643"/>
          </a:xfrm>
          <a:prstGeom prst="rect">
            <a:avLst/>
          </a:prstGeom>
          <a:noFill/>
        </p:spPr>
      </p:pic>
      <p:sp>
        <p:nvSpPr>
          <p:cNvPr id="14" name="Овал 13">
            <a:hlinkClick r:id="rId5" action="ppaction://hlinksldjump">
              <a:snd r:embed="rId6" name="tada.wav"/>
            </a:hlinkClick>
          </p:cNvPr>
          <p:cNvSpPr/>
          <p:nvPr/>
        </p:nvSpPr>
        <p:spPr>
          <a:xfrm>
            <a:off x="6215074" y="1571612"/>
            <a:ext cx="2500330" cy="2286016"/>
          </a:xfrm>
          <a:prstGeom prst="ellipse">
            <a:avLst/>
          </a:prstGeom>
          <a:solidFill>
            <a:srgbClr val="99FFCC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Где любовь и совет, там и горя нет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8" name="Picture 2" descr="E:\Школьные запросы\К уроку\Новая папка\УРОК\Интерактив презент\strelki09.gif"/>
          <p:cNvPicPr>
            <a:picLocks noChangeAspect="1" noChangeArrowheads="1" noCrop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214" y="6029325"/>
            <a:ext cx="561975" cy="8286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71472" y="357166"/>
            <a:ext cx="7929618" cy="10001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Arial Black" pitchFamily="34" charset="0"/>
                <a:cs typeface="Aharoni" pitchFamily="2" charset="-79"/>
              </a:rPr>
              <a:t>Среди пословиц и поговорок укажи лишнюю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6" name="Овал 5">
            <a:hlinkClick r:id="" action="ppaction://noaction">
              <a:snd r:embed="rId3" name="Увы.wav"/>
            </a:hlinkClick>
          </p:cNvPr>
          <p:cNvSpPr/>
          <p:nvPr/>
        </p:nvSpPr>
        <p:spPr>
          <a:xfrm>
            <a:off x="428596" y="1500174"/>
            <a:ext cx="2428892" cy="2286016"/>
          </a:xfrm>
          <a:prstGeom prst="ellipse">
            <a:avLst/>
          </a:prstGeom>
          <a:solidFill>
            <a:srgbClr val="99FFCC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omic Sans MS" pitchFamily="66" charset="0"/>
              </a:rPr>
              <a:t>С лица воду не пить</a:t>
            </a:r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0" name="Овал 9">
            <a:hlinkClick r:id="" action="ppaction://noaction">
              <a:snd r:embed="rId3" name="Увы.wav"/>
            </a:hlinkClick>
          </p:cNvPr>
          <p:cNvSpPr/>
          <p:nvPr/>
        </p:nvSpPr>
        <p:spPr>
          <a:xfrm>
            <a:off x="428596" y="4143380"/>
            <a:ext cx="2571768" cy="2286016"/>
          </a:xfrm>
          <a:prstGeom prst="ellipse">
            <a:avLst/>
          </a:prstGeom>
          <a:solidFill>
            <a:srgbClr val="99FFCC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omic Sans MS" pitchFamily="66" charset="0"/>
              </a:rPr>
              <a:t>Сам воробей, а поёт как соловей</a:t>
            </a:r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2" name="Овал 11">
            <a:hlinkClick r:id="" action="ppaction://noaction">
              <a:snd r:embed="rId4" name="tada.wav"/>
            </a:hlinkClick>
          </p:cNvPr>
          <p:cNvSpPr/>
          <p:nvPr/>
        </p:nvSpPr>
        <p:spPr>
          <a:xfrm>
            <a:off x="6215074" y="4143380"/>
            <a:ext cx="2500330" cy="2286016"/>
          </a:xfrm>
          <a:prstGeom prst="ellipse">
            <a:avLst/>
          </a:prstGeom>
          <a:solidFill>
            <a:srgbClr val="99FFCC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omic Sans MS" pitchFamily="66" charset="0"/>
              </a:rPr>
              <a:t>Ближняя копеечка дороже дальнего рубля</a:t>
            </a:r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2" name="Picture 2" descr="C:\Users\Сергей\Desktop\Новая папка\39e3666ffbea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05125" y="1762124"/>
            <a:ext cx="3333750" cy="4238643"/>
          </a:xfrm>
          <a:prstGeom prst="rect">
            <a:avLst/>
          </a:prstGeom>
          <a:noFill/>
        </p:spPr>
      </p:pic>
      <p:sp>
        <p:nvSpPr>
          <p:cNvPr id="14" name="Овал 13">
            <a:hlinkClick r:id="rId6" action="ppaction://hlinksldjump">
              <a:snd r:embed="rId3" name="Увы.wav"/>
            </a:hlinkClick>
          </p:cNvPr>
          <p:cNvSpPr/>
          <p:nvPr/>
        </p:nvSpPr>
        <p:spPr>
          <a:xfrm>
            <a:off x="6215074" y="1571612"/>
            <a:ext cx="2500330" cy="2286016"/>
          </a:xfrm>
          <a:prstGeom prst="ellipse">
            <a:avLst/>
          </a:prstGeom>
          <a:solidFill>
            <a:srgbClr val="99FFCC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omic Sans MS" pitchFamily="66" charset="0"/>
              </a:rPr>
              <a:t>Лицом пригожа, да нравом негожа</a:t>
            </a:r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3074" name="Picture 2" descr="E:\Школьные запросы\К уроку\Новая папка\УРОК\Интерактив презент\strelki09.gif"/>
          <p:cNvPicPr>
            <a:picLocks noChangeAspect="1" noChangeArrowheads="1" noCrop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214" y="6029325"/>
            <a:ext cx="561975" cy="8286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57158" y="357166"/>
            <a:ext cx="8358246" cy="10001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Arial Black" pitchFamily="34" charset="0"/>
                <a:cs typeface="Aharoni" pitchFamily="2" charset="-79"/>
              </a:rPr>
              <a:t>Найди среди пословиц поговорку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1785926"/>
            <a:ext cx="5429288" cy="928694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Не мил и свет, когда друга нет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00034" y="3071810"/>
            <a:ext cx="5429288" cy="928694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Делу время, потехе - час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00034" y="4357694"/>
            <a:ext cx="5429288" cy="928694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До свадьбы заживёт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034" y="5572140"/>
            <a:ext cx="5429288" cy="928694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Дело не медведь, в лес не уйдёт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026" name="Picture 2" descr="C:\Users\Сергей\Desktop\Новая папка\1480290-bff9fa860bfff66b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72330" y="4357694"/>
            <a:ext cx="1019175" cy="1095375"/>
          </a:xfrm>
          <a:prstGeom prst="rect">
            <a:avLst/>
          </a:prstGeom>
          <a:noFill/>
        </p:spPr>
      </p:pic>
      <p:pic>
        <p:nvPicPr>
          <p:cNvPr id="1027" name="Picture 3" descr="E:\Школьные запросы\Картинки\Смайлы\36_2_44.gif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99FF66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7000892" y="1857364"/>
            <a:ext cx="1019175" cy="733425"/>
          </a:xfrm>
          <a:prstGeom prst="rect">
            <a:avLst/>
          </a:prstGeom>
          <a:noFill/>
        </p:spPr>
      </p:pic>
      <p:pic>
        <p:nvPicPr>
          <p:cNvPr id="17" name="Picture 3" descr="E:\Школьные запросы\Картинки\Смайлы\36_2_44.gif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30" y="3214686"/>
            <a:ext cx="1019175" cy="733425"/>
          </a:xfrm>
          <a:prstGeom prst="rect">
            <a:avLst/>
          </a:prstGeom>
          <a:noFill/>
        </p:spPr>
      </p:pic>
      <p:pic>
        <p:nvPicPr>
          <p:cNvPr id="18" name="Picture 3" descr="E:\Школьные запросы\Картинки\Смайлы\36_2_44.gif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99FF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7143768" y="5715016"/>
            <a:ext cx="1019175" cy="7334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642910" y="214290"/>
            <a:ext cx="7929618" cy="85725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Arial Black" pitchFamily="34" charset="0"/>
                <a:cs typeface="Aharoni" pitchFamily="2" charset="-79"/>
              </a:rPr>
              <a:t>Вспомните пословицу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7" name="Picture 3" descr="C:\Users\Сергей\Desktop\Новая папка\680585d81d4a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6F7F9"/>
              </a:clrFrom>
              <a:clrTo>
                <a:srgbClr val="F6F7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8794" y="1285860"/>
            <a:ext cx="4429156" cy="4071966"/>
          </a:xfrm>
          <a:prstGeom prst="rect">
            <a:avLst/>
          </a:prstGeom>
          <a:noFill/>
        </p:spPr>
      </p:pic>
      <p:sp>
        <p:nvSpPr>
          <p:cNvPr id="6" name="Овал 5"/>
          <p:cNvSpPr/>
          <p:nvPr/>
        </p:nvSpPr>
        <p:spPr>
          <a:xfrm>
            <a:off x="1785918" y="5643578"/>
            <a:ext cx="1643074" cy="92869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Comic Sans MS" pitchFamily="66" charset="0"/>
              </a:rPr>
              <a:t>Семеро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000496" y="5643578"/>
            <a:ext cx="1500198" cy="92869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Comic Sans MS" pitchFamily="66" charset="0"/>
              </a:rPr>
              <a:t>одного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072198" y="5572140"/>
            <a:ext cx="1571636" cy="92869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Comic Sans MS" pitchFamily="66" charset="0"/>
              </a:rPr>
              <a:t>не ждут</a:t>
            </a:r>
            <a:endParaRPr lang="ru-RU" b="1" dirty="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5373688"/>
            <a:ext cx="8229600" cy="21510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50000"/>
              </a:spcBef>
              <a:buFontTx/>
              <a:buNone/>
              <a:defRPr/>
            </a:pPr>
            <a:endParaRPr lang="ru-RU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FontTx/>
              <a:buNone/>
              <a:defRPr/>
            </a:pPr>
            <a:endParaRPr lang="ru-RU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dirty="0" smtClean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214282" y="428604"/>
            <a:ext cx="3382963" cy="1224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Колыбельная</a:t>
            </a:r>
          </a:p>
          <a:p>
            <a:pPr>
              <a:spcBef>
                <a:spcPct val="50000"/>
              </a:spcBef>
              <a:defRPr/>
            </a:pPr>
            <a:endParaRPr lang="ru-RU" sz="3200" dirty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6767513" y="428604"/>
            <a:ext cx="2376487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r>
              <a:rPr lang="ru-RU" sz="3200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Потешки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  <a:defRPr/>
            </a:pPr>
            <a:endParaRPr lang="ru-RU" sz="3200" dirty="0">
              <a:latin typeface="Comic Sans MS" pitchFamily="66" charset="0"/>
            </a:endParaRP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0" y="5643563"/>
            <a:ext cx="2592388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Загадки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50000"/>
              </a:spcBef>
              <a:defRPr/>
            </a:pPr>
            <a:endParaRPr lang="ru-RU" sz="3200" dirty="0">
              <a:latin typeface="Comic Sans MS" pitchFamily="66" charset="0"/>
            </a:endParaRP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6286512" y="1571612"/>
            <a:ext cx="2663826" cy="1224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Пословицы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  <a:defRPr/>
            </a:pPr>
            <a:endParaRPr lang="ru-RU" sz="3200" b="1" dirty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0" y="1714488"/>
            <a:ext cx="2808254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Поговорки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  <a:defRPr/>
            </a:pPr>
            <a:endParaRPr lang="ru-RU" sz="3200" b="1" dirty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3132138" y="285728"/>
            <a:ext cx="28797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Частушки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  <a:defRPr/>
            </a:pPr>
            <a:endParaRPr lang="ru-RU" sz="3200" b="1" dirty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6553200" y="3000372"/>
            <a:ext cx="2590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Дразнилки</a:t>
            </a: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0" y="3071810"/>
            <a:ext cx="26638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b="1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Заклички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6429388" y="4429132"/>
            <a:ext cx="3024187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Считалки</a:t>
            </a:r>
          </a:p>
          <a:p>
            <a:pPr algn="ctr">
              <a:spcBef>
                <a:spcPct val="50000"/>
              </a:spcBef>
              <a:defRPr/>
            </a:pPr>
            <a:endParaRPr lang="ru-RU" sz="3200" dirty="0">
              <a:latin typeface="Comic Sans MS" pitchFamily="66" charset="0"/>
            </a:endParaRPr>
          </a:p>
        </p:txBody>
      </p:sp>
      <p:sp>
        <p:nvSpPr>
          <p:cNvPr id="5133" name="Text Box 13"/>
          <p:cNvSpPr txBox="1">
            <a:spLocks noChangeArrowheads="1"/>
          </p:cNvSpPr>
          <p:nvPr/>
        </p:nvSpPr>
        <p:spPr bwMode="auto">
          <a:xfrm>
            <a:off x="5786446" y="5643562"/>
            <a:ext cx="3240087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Скороговорки</a:t>
            </a:r>
          </a:p>
          <a:p>
            <a:pPr>
              <a:spcBef>
                <a:spcPct val="50000"/>
              </a:spcBef>
              <a:defRPr/>
            </a:pPr>
            <a:endParaRPr lang="ru-RU" sz="3200" dirty="0">
              <a:latin typeface="Comic Sans MS" pitchFamily="66" charset="0"/>
            </a:endParaRPr>
          </a:p>
        </p:txBody>
      </p:sp>
      <p:sp>
        <p:nvSpPr>
          <p:cNvPr id="5134" name="Text Box 14"/>
          <p:cNvSpPr txBox="1">
            <a:spLocks noChangeArrowheads="1"/>
          </p:cNvSpPr>
          <p:nvPr/>
        </p:nvSpPr>
        <p:spPr bwMode="auto">
          <a:xfrm>
            <a:off x="3571868" y="5929330"/>
            <a:ext cx="23034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Сказки</a:t>
            </a:r>
          </a:p>
        </p:txBody>
      </p:sp>
      <p:sp>
        <p:nvSpPr>
          <p:cNvPr id="5135" name="Text Box 15"/>
          <p:cNvSpPr txBox="1">
            <a:spLocks noChangeArrowheads="1"/>
          </p:cNvSpPr>
          <p:nvPr/>
        </p:nvSpPr>
        <p:spPr bwMode="auto">
          <a:xfrm>
            <a:off x="285720" y="4500570"/>
            <a:ext cx="2376488" cy="107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  <a:defRPr/>
            </a:pPr>
            <a:r>
              <a:rPr lang="ru-RU" sz="2800" b="1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Пестушки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  <a:defRPr/>
            </a:pPr>
            <a:endParaRPr lang="ru-RU" sz="2800" dirty="0">
              <a:latin typeface="Comic Sans MS" pitchFamily="66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2857488" y="1714488"/>
            <a:ext cx="3429024" cy="3500462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Малые жанры фольклора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rot="16200000" flipV="1">
            <a:off x="2714612" y="928670"/>
            <a:ext cx="1000132" cy="1000132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5400000" flipH="1" flipV="1">
            <a:off x="4178297" y="1249347"/>
            <a:ext cx="928694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5500694" y="1000108"/>
            <a:ext cx="1285884" cy="1000132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10800000" flipV="1">
            <a:off x="2214546" y="4857760"/>
            <a:ext cx="1214446" cy="857256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6286512" y="3357562"/>
            <a:ext cx="428628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10800000">
            <a:off x="2643174" y="2143116"/>
            <a:ext cx="500066" cy="285752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flipV="1">
            <a:off x="5929322" y="2000240"/>
            <a:ext cx="642942" cy="35719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rot="10800000">
            <a:off x="2357422" y="3429000"/>
            <a:ext cx="500066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rot="10800000" flipV="1">
            <a:off x="2214546" y="4214818"/>
            <a:ext cx="785818" cy="35719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6143636" y="4286256"/>
            <a:ext cx="785818" cy="35719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>
            <a:off x="5572132" y="4929198"/>
            <a:ext cx="1143008" cy="78581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 rot="5400000">
            <a:off x="4179091" y="5679297"/>
            <a:ext cx="928694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9" name="Скругленный прямоугольник 28"/>
          <p:cNvSpPr/>
          <p:nvPr/>
        </p:nvSpPr>
        <p:spPr>
          <a:xfrm>
            <a:off x="607191" y="214290"/>
            <a:ext cx="7929618" cy="57150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Проверка домашнего задания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5125" grpId="0"/>
      <p:bldP spid="5126" grpId="0"/>
      <p:bldP spid="5127" grpId="0"/>
      <p:bldP spid="5128" grpId="0"/>
      <p:bldP spid="5129" grpId="0"/>
      <p:bldP spid="5130" grpId="0"/>
      <p:bldP spid="5131" grpId="0"/>
      <p:bldP spid="5132" grpId="0"/>
      <p:bldP spid="5133" grpId="0"/>
      <p:bldP spid="5134" grpId="0"/>
      <p:bldP spid="5135" grpId="0"/>
      <p:bldP spid="2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71472" y="1000108"/>
            <a:ext cx="7929618" cy="85725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Arial Black" pitchFamily="34" charset="0"/>
                <a:cs typeface="Aharoni" pitchFamily="2" charset="-79"/>
              </a:rPr>
              <a:t>Вспомните пословицу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2050" name="Picture 2" descr="C:\Users\Сергей\Desktop\Новая папка\new_1_3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214290"/>
            <a:ext cx="5572164" cy="1000132"/>
          </a:xfrm>
          <a:prstGeom prst="rect">
            <a:avLst/>
          </a:prstGeom>
          <a:noFill/>
        </p:spPr>
      </p:pic>
      <p:pic>
        <p:nvPicPr>
          <p:cNvPr id="2053" name="Picture 5" descr="C:\Users\Сергей\Desktop\Новая папка\648615566.jp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000240"/>
            <a:ext cx="2643206" cy="3357586"/>
          </a:xfrm>
          <a:prstGeom prst="rect">
            <a:avLst/>
          </a:prstGeom>
          <a:noFill/>
        </p:spPr>
      </p:pic>
      <p:pic>
        <p:nvPicPr>
          <p:cNvPr id="2054" name="Picture 6" descr="C:\Users\Сергей\Desktop\Новая папка\an81.gif"/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3570" y="3857628"/>
            <a:ext cx="2286000" cy="1695450"/>
          </a:xfrm>
          <a:prstGeom prst="rect">
            <a:avLst/>
          </a:prstGeom>
          <a:noFill/>
        </p:spPr>
      </p:pic>
      <p:sp>
        <p:nvSpPr>
          <p:cNvPr id="10" name="Овал 9"/>
          <p:cNvSpPr/>
          <p:nvPr/>
        </p:nvSpPr>
        <p:spPr>
          <a:xfrm>
            <a:off x="4000496" y="5429264"/>
            <a:ext cx="1357322" cy="92869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Comic Sans MS" pitchFamily="66" charset="0"/>
              </a:rPr>
              <a:t>глаза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2143108" y="5429264"/>
            <a:ext cx="1428760" cy="92869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У страха</a:t>
            </a:r>
            <a:endParaRPr lang="ru-RU" b="1" dirty="0"/>
          </a:p>
        </p:txBody>
      </p:sp>
      <p:sp>
        <p:nvSpPr>
          <p:cNvPr id="14" name="Овал 13"/>
          <p:cNvSpPr/>
          <p:nvPr/>
        </p:nvSpPr>
        <p:spPr>
          <a:xfrm>
            <a:off x="5929322" y="5429264"/>
            <a:ext cx="1285884" cy="92869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велики</a:t>
            </a:r>
            <a:endParaRPr lang="ru-RU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71472" y="1000108"/>
            <a:ext cx="7929618" cy="85725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Arial Black" pitchFamily="34" charset="0"/>
                <a:cs typeface="Aharoni" pitchFamily="2" charset="-79"/>
              </a:rPr>
              <a:t>Вспомните пословицу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2050" name="Picture 2" descr="C:\Users\Сергей\Desktop\Новая папка\new_1_3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214290"/>
            <a:ext cx="5572164" cy="1000132"/>
          </a:xfrm>
          <a:prstGeom prst="rect">
            <a:avLst/>
          </a:prstGeom>
          <a:noFill/>
        </p:spPr>
      </p:pic>
      <p:sp>
        <p:nvSpPr>
          <p:cNvPr id="10" name="Овал 9"/>
          <p:cNvSpPr/>
          <p:nvPr/>
        </p:nvSpPr>
        <p:spPr>
          <a:xfrm>
            <a:off x="1785918" y="5500702"/>
            <a:ext cx="1214446" cy="92869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Comic Sans MS" pitchFamily="66" charset="0"/>
              </a:rPr>
              <a:t>день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285720" y="5500702"/>
            <a:ext cx="1428760" cy="92869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Скучен</a:t>
            </a:r>
            <a:endParaRPr lang="ru-RU" b="1" dirty="0"/>
          </a:p>
        </p:txBody>
      </p:sp>
      <p:sp>
        <p:nvSpPr>
          <p:cNvPr id="14" name="Овал 13"/>
          <p:cNvSpPr/>
          <p:nvPr/>
        </p:nvSpPr>
        <p:spPr>
          <a:xfrm>
            <a:off x="3143240" y="5500702"/>
            <a:ext cx="1714512" cy="92869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до вечера,</a:t>
            </a:r>
            <a:endParaRPr lang="ru-RU" b="1" dirty="0"/>
          </a:p>
        </p:txBody>
      </p:sp>
      <p:pic>
        <p:nvPicPr>
          <p:cNvPr id="9" name="Picture 2" descr="C:\Users\Сергей\Desktop\cat66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269469">
            <a:off x="2579959" y="1701590"/>
            <a:ext cx="4357718" cy="3357586"/>
          </a:xfrm>
          <a:prstGeom prst="rect">
            <a:avLst/>
          </a:prstGeom>
          <a:noFill/>
        </p:spPr>
      </p:pic>
      <p:sp>
        <p:nvSpPr>
          <p:cNvPr id="11" name="Овал 10"/>
          <p:cNvSpPr/>
          <p:nvPr/>
        </p:nvSpPr>
        <p:spPr>
          <a:xfrm>
            <a:off x="5000628" y="5500702"/>
            <a:ext cx="1143008" cy="92869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если</a:t>
            </a:r>
            <a:endParaRPr lang="ru-RU" b="1" dirty="0"/>
          </a:p>
        </p:txBody>
      </p:sp>
      <p:sp>
        <p:nvSpPr>
          <p:cNvPr id="12" name="Овал 11"/>
          <p:cNvSpPr/>
          <p:nvPr/>
        </p:nvSpPr>
        <p:spPr>
          <a:xfrm>
            <a:off x="6286512" y="5500702"/>
            <a:ext cx="1285884" cy="92869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делать</a:t>
            </a:r>
            <a:endParaRPr lang="ru-RU" b="1" dirty="0"/>
          </a:p>
        </p:txBody>
      </p:sp>
      <p:sp>
        <p:nvSpPr>
          <p:cNvPr id="15" name="Овал 14"/>
          <p:cNvSpPr/>
          <p:nvPr/>
        </p:nvSpPr>
        <p:spPr>
          <a:xfrm>
            <a:off x="7643834" y="5500702"/>
            <a:ext cx="1285884" cy="92869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нечего</a:t>
            </a:r>
            <a:endParaRPr lang="ru-RU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1720840"/>
            <a:ext cx="607221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596" y="1188720"/>
          <a:ext cx="8286808" cy="5553077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143404"/>
                <a:gridCol w="4143404"/>
              </a:tblGrid>
              <a:tr h="9048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75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 За спрос</a:t>
                      </a:r>
                    </a:p>
                    <a:p>
                      <a:endParaRPr lang="ru-RU" sz="27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75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– не суйся в воду</a:t>
                      </a:r>
                      <a:br>
                        <a:rPr lang="ru-RU" sz="275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</a:br>
                      <a:endParaRPr lang="ru-RU" sz="27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904877">
                <a:tc>
                  <a:txBody>
                    <a:bodyPr/>
                    <a:lstStyle/>
                    <a:p>
                      <a:r>
                        <a:rPr lang="ru-RU" sz="275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Любишь кататься</a:t>
                      </a:r>
                    </a:p>
                    <a:p>
                      <a:endParaRPr lang="ru-RU" sz="27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75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– денег не берут</a:t>
                      </a:r>
                    </a:p>
                  </a:txBody>
                  <a:tcPr/>
                </a:tc>
              </a:tr>
              <a:tr h="904877">
                <a:tc>
                  <a:txBody>
                    <a:bodyPr/>
                    <a:lstStyle/>
                    <a:p>
                      <a:r>
                        <a:rPr lang="ru-RU" sz="275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Не зная броду</a:t>
                      </a:r>
                      <a:endParaRPr lang="ru-RU" sz="27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75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– чем никогда</a:t>
                      </a:r>
                      <a:br>
                        <a:rPr lang="ru-RU" sz="275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</a:br>
                      <a:endParaRPr lang="ru-RU" sz="27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9048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75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Век живи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75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 – люби и саночки возить</a:t>
                      </a:r>
                      <a:endParaRPr lang="ru-RU" sz="27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9048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75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Лучше поздно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75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– он все в лес смотрит</a:t>
                      </a:r>
                      <a:br>
                        <a:rPr lang="ru-RU" sz="275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</a:br>
                      <a:endParaRPr lang="ru-RU" sz="27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9048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75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Сколько волка ни корми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75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– век учись</a:t>
                      </a:r>
                    </a:p>
                    <a:p>
                      <a:endParaRPr lang="ru-RU" sz="27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642910" y="214290"/>
            <a:ext cx="7929618" cy="85725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2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Соберите части изречений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haroni" pitchFamily="2" charset="-79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2571736" y="4286256"/>
            <a:ext cx="2500330" cy="214314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6200000" flipH="1">
            <a:off x="3428992" y="2643182"/>
            <a:ext cx="1643074" cy="150019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2857488" y="1714488"/>
            <a:ext cx="2500330" cy="1571636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3143240" y="3500438"/>
            <a:ext cx="1857388" cy="1571636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2571736" y="1643050"/>
            <a:ext cx="2500330" cy="11430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4214810" y="5429264"/>
            <a:ext cx="1500198" cy="857256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Школьные запросы\К уроку\Новая папка\УРОК\Интерактив презент\strelki09.gif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214" y="6029325"/>
            <a:ext cx="561975" cy="82867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643570" y="1214423"/>
            <a:ext cx="30003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rgbClr val="7030A0"/>
              </a:solidFill>
            </a:endParaRPr>
          </a:p>
          <a:p>
            <a:pPr algn="ctr"/>
            <a:endParaRPr lang="ru-RU" b="1" dirty="0" smtClean="0">
              <a:solidFill>
                <a:srgbClr val="7030A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86446" y="1857364"/>
            <a:ext cx="1847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b="1" dirty="0" smtClean="0">
              <a:solidFill>
                <a:srgbClr val="7030A0"/>
              </a:solidFill>
            </a:endParaRPr>
          </a:p>
          <a:p>
            <a:pPr algn="ctr"/>
            <a:endParaRPr lang="ru-RU" b="1" dirty="0" smtClean="0">
              <a:solidFill>
                <a:srgbClr val="7030A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72132" y="2428868"/>
            <a:ext cx="1847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b="1" dirty="0" smtClean="0">
              <a:solidFill>
                <a:srgbClr val="7030A0"/>
              </a:solidFill>
            </a:endParaRPr>
          </a:p>
          <a:p>
            <a:pPr algn="ctr"/>
            <a:endParaRPr lang="ru-RU" b="1" dirty="0" smtClean="0">
              <a:solidFill>
                <a:srgbClr val="7030A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86380" y="3071811"/>
            <a:ext cx="38576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solidFill>
                <a:srgbClr val="7030A0"/>
              </a:solidFill>
            </a:endParaRPr>
          </a:p>
          <a:p>
            <a:endParaRPr lang="ru-RU" b="1" dirty="0" smtClean="0">
              <a:solidFill>
                <a:srgbClr val="7030A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86380" y="1142984"/>
            <a:ext cx="35719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rgbClr val="7030A0"/>
              </a:solidFill>
            </a:endParaRPr>
          </a:p>
          <a:p>
            <a:pPr algn="ctr"/>
            <a:endParaRPr lang="ru-RU" b="1" dirty="0" smtClean="0">
              <a:solidFill>
                <a:srgbClr val="7030A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357818" y="642918"/>
            <a:ext cx="3500462" cy="639074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400" b="1" i="1" cap="all" dirty="0" smtClean="0">
                <a:ln/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Не пером пишут, а умом</a:t>
            </a:r>
          </a:p>
          <a:p>
            <a:pPr algn="ctr"/>
            <a:endParaRPr lang="ru-RU" sz="2400" b="1" i="1" cap="all" dirty="0" smtClean="0">
              <a:ln/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cap="all" dirty="0" smtClean="0">
                <a:ln/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На все руки, кроме науки</a:t>
            </a:r>
          </a:p>
          <a:p>
            <a:pPr algn="ctr"/>
            <a:endParaRPr lang="ru-RU" sz="2400" b="1" i="1" cap="all" dirty="0" smtClean="0">
              <a:ln/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cap="all" dirty="0" smtClean="0">
                <a:ln/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Тяжело в учении – легко в бою</a:t>
            </a:r>
          </a:p>
          <a:p>
            <a:pPr algn="ctr"/>
            <a:endParaRPr lang="ru-RU" sz="2400" b="1" i="1" cap="all" dirty="0" smtClean="0">
              <a:ln/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cap="all" dirty="0" smtClean="0">
                <a:ln/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Перо пишет, а ум водит</a:t>
            </a:r>
          </a:p>
          <a:p>
            <a:pPr algn="ctr"/>
            <a:endParaRPr lang="ru-RU" sz="2400" b="1" i="1" cap="all" dirty="0" smtClean="0">
              <a:ln/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cap="all" dirty="0" smtClean="0">
                <a:ln/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Его учить – что по лесу с бороной ездить</a:t>
            </a:r>
          </a:p>
          <a:p>
            <a:pPr algn="ctr"/>
            <a:endParaRPr lang="ru-RU" sz="2000" b="1" cap="all" spc="0" dirty="0" smtClean="0">
              <a:ln/>
              <a:solidFill>
                <a:srgbClr val="7030A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cs typeface="Aharoni" pitchFamily="2" charset="-79"/>
            </a:endParaRPr>
          </a:p>
          <a:p>
            <a:pPr algn="ctr"/>
            <a:endParaRPr lang="ru-RU" sz="2000" b="1" cap="all" spc="0" dirty="0">
              <a:ln/>
              <a:solidFill>
                <a:srgbClr val="7030A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1" name="Буратино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285720" y="685800"/>
            <a:ext cx="4714908" cy="5486400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5143504" y="571480"/>
            <a:ext cx="3857652" cy="564360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Посмотрите отрывок из мультфильма и подберите пословицы и поговорки  к нему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haroni" pitchFamily="2" charset="-79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  <p:bldLst>
      <p:bldP spid="1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Школьные запросы\К уроку\Новая папка\УРОК\Интерактив презент\strelki09.gif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214" y="6029325"/>
            <a:ext cx="561975" cy="82867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flipH="1">
            <a:off x="5643570" y="285729"/>
            <a:ext cx="321471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i="1" cap="all" dirty="0" smtClean="0">
              <a:ln/>
              <a:solidFill>
                <a:srgbClr val="002060"/>
              </a:solidFill>
              <a:cs typeface="Aharoni" pitchFamily="2" charset="-79"/>
            </a:endParaRPr>
          </a:p>
          <a:p>
            <a:pPr algn="ctr"/>
            <a:endParaRPr lang="ru-RU" b="1" i="1" cap="all" dirty="0" smtClean="0">
              <a:ln/>
              <a:solidFill>
                <a:srgbClr val="002060"/>
              </a:solidFill>
              <a:latin typeface="+mj-lt"/>
              <a:cs typeface="Aharoni" pitchFamily="2" charset="-79"/>
            </a:endParaRPr>
          </a:p>
          <a:p>
            <a:pPr algn="ctr"/>
            <a:r>
              <a:rPr lang="ru-RU" sz="2400" b="1" i="1" cap="all" dirty="0" smtClean="0">
                <a:ln/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Здоров на еду,  да хил на  работу</a:t>
            </a:r>
          </a:p>
          <a:p>
            <a:pPr algn="ctr"/>
            <a:endParaRPr lang="ru-RU" sz="2400" b="1" i="1" cap="all" dirty="0" smtClean="0">
              <a:ln/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cap="all" dirty="0" smtClean="0">
                <a:ln/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Лодырю всегда нездоровится</a:t>
            </a:r>
          </a:p>
          <a:p>
            <a:pPr algn="ctr"/>
            <a:endParaRPr lang="ru-RU" sz="2400" b="1" i="1" cap="all" dirty="0" smtClean="0">
              <a:ln/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cap="all" dirty="0" smtClean="0">
                <a:ln/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Дерево смотри в плодах, а человека в делах</a:t>
            </a:r>
          </a:p>
          <a:p>
            <a:pPr algn="ctr"/>
            <a:endParaRPr lang="ru-RU" sz="2400" b="1" i="1" cap="all" dirty="0" smtClean="0">
              <a:ln/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cap="all" dirty="0" smtClean="0">
                <a:ln/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Послал бог работу, да отнял чёрт охоту</a:t>
            </a:r>
          </a:p>
          <a:p>
            <a:pPr algn="ctr"/>
            <a:endParaRPr lang="ru-RU" b="1" i="1" cap="all" dirty="0" smtClean="0">
              <a:ln/>
              <a:solidFill>
                <a:srgbClr val="002060"/>
              </a:solidFill>
              <a:cs typeface="Aharoni" pitchFamily="2" charset="-79"/>
            </a:endParaRPr>
          </a:p>
          <a:p>
            <a:pPr algn="ctr"/>
            <a:endParaRPr lang="ru-RU" b="1" i="1" cap="all" dirty="0" smtClean="0">
              <a:ln/>
              <a:solidFill>
                <a:srgbClr val="002060"/>
              </a:solidFill>
              <a:cs typeface="Aharoni" pitchFamily="2" charset="-79"/>
            </a:endParaRPr>
          </a:p>
        </p:txBody>
      </p:sp>
      <p:pic>
        <p:nvPicPr>
          <p:cNvPr id="9" name="Маш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285720" y="685800"/>
            <a:ext cx="4786346" cy="5486400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5143504" y="571480"/>
            <a:ext cx="3857652" cy="564360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Посмотрите отрывок из мультфильма и подберите пословицы и поговорки  к нему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haroni" pitchFamily="2" charset="-79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858148" y="2071678"/>
            <a:ext cx="1071570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786710" y="3571876"/>
            <a:ext cx="1214446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858148" y="5214950"/>
            <a:ext cx="1071570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4" name="Picture 1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643834" y="285728"/>
            <a:ext cx="135732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Скругленный прямоугольник 12"/>
          <p:cNvSpPr/>
          <p:nvPr/>
        </p:nvSpPr>
        <p:spPr>
          <a:xfrm>
            <a:off x="428596" y="714356"/>
            <a:ext cx="6985000" cy="720725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 smtClean="0">
                <a:solidFill>
                  <a:srgbClr val="C00000"/>
                </a:solidFill>
                <a:latin typeface="Arial Black" pitchFamily="34" charset="0"/>
                <a:cs typeface="Arial" pitchFamily="34" charset="0"/>
              </a:rPr>
              <a:t>Не приложишь труда, и шапки не заимеешь.</a:t>
            </a:r>
            <a:endParaRPr lang="ru-RU" sz="2000" dirty="0">
              <a:solidFill>
                <a:srgbClr val="C00000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28596" y="2285992"/>
            <a:ext cx="7056438" cy="720725"/>
          </a:xfrm>
          <a:prstGeom prst="roundRect">
            <a:avLst>
              <a:gd name="adj" fmla="val 29613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000" dirty="0" smtClean="0">
                <a:solidFill>
                  <a:srgbClr val="C00000"/>
                </a:solidFill>
                <a:latin typeface="Arial Black" pitchFamily="34" charset="0"/>
              </a:rPr>
              <a:t>Без труда не вытащишь и рыбки из пруда.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28596" y="3786190"/>
            <a:ext cx="6985000" cy="719137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 smtClean="0">
                <a:solidFill>
                  <a:srgbClr val="C00000"/>
                </a:solidFill>
                <a:latin typeface="Arial Black" pitchFamily="34" charset="0"/>
                <a:cs typeface="Arial" pitchFamily="34" charset="0"/>
              </a:rPr>
              <a:t>Не будь болтлив, говори, подумав.</a:t>
            </a:r>
            <a:endParaRPr lang="ru-RU" sz="2000" dirty="0">
              <a:solidFill>
                <a:srgbClr val="C00000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28596" y="5429264"/>
            <a:ext cx="6911975" cy="720725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000" dirty="0" smtClean="0">
                <a:solidFill>
                  <a:srgbClr val="C00000"/>
                </a:solidFill>
                <a:latin typeface="Arial Black" pitchFamily="34" charset="0"/>
              </a:rPr>
              <a:t>Слово не воробей, вылетит - не поймаешь.</a:t>
            </a:r>
            <a:endParaRPr lang="ru-RU" sz="20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82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81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2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82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1"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11" grpId="0" animBg="1"/>
      <p:bldP spid="1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925513" y="2133600"/>
            <a:ext cx="8218487" cy="503238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ru-RU" sz="900" dirty="0" smtClean="0"/>
          </a:p>
          <a:p>
            <a:pPr eaLnBrk="1" hangingPunct="1">
              <a:lnSpc>
                <a:spcPct val="80000"/>
              </a:lnSpc>
            </a:pPr>
            <a:endParaRPr lang="ru-RU" sz="9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900" dirty="0" smtClean="0"/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179388" y="1052513"/>
            <a:ext cx="864235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1.Клади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картошку в окрошку, а любовь в дело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entury Gothic" pitchFamily="34" charset="0"/>
              </a:rPr>
              <a:t>.</a:t>
            </a:r>
          </a:p>
          <a:p>
            <a:pPr>
              <a:spcBef>
                <a:spcPct val="50000"/>
              </a:spcBef>
              <a:defRPr/>
            </a:pPr>
            <a:endParaRPr lang="ru-RU" sz="2400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entury Gothic" pitchFamily="34" charset="0"/>
            </a:endParaRPr>
          </a:p>
          <a:p>
            <a:pPr>
              <a:spcBef>
                <a:spcPct val="50000"/>
              </a:spcBef>
              <a:defRPr/>
            </a:pPr>
            <a:endPara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entury Gothic" pitchFamily="34" charset="0"/>
            </a:endParaRPr>
          </a:p>
          <a:p>
            <a:pPr>
              <a:spcBef>
                <a:spcPct val="50000"/>
              </a:spcBef>
              <a:defRPr/>
            </a:pPr>
            <a:endParaRPr lang="ru-RU" sz="2400" b="1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entury Gothic" pitchFamily="34" charset="0"/>
            </a:endParaRP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179388" y="1341438"/>
            <a:ext cx="86756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2.Комар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носа не подточит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entury Gothic" pitchFamily="34" charset="0"/>
              </a:rPr>
              <a:t>.</a:t>
            </a: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179388" y="1628775"/>
            <a:ext cx="759618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3.Больше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дела - меньше слов.</a:t>
            </a:r>
          </a:p>
          <a:p>
            <a:pPr>
              <a:spcBef>
                <a:spcPct val="50000"/>
              </a:spcBef>
              <a:defRPr/>
            </a:pPr>
            <a:endParaRPr lang="ru-RU" sz="2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entury Gothic" pitchFamily="34" charset="0"/>
            </a:endParaRPr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179388" y="1916113"/>
            <a:ext cx="89646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4.Муравей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не велик, а горы копает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entury Gothic" pitchFamily="34" charset="0"/>
              </a:rPr>
              <a:t>.</a:t>
            </a:r>
          </a:p>
        </p:txBody>
      </p:sp>
      <p:sp>
        <p:nvSpPr>
          <p:cNvPr id="18445" name="Text Box 13"/>
          <p:cNvSpPr txBox="1">
            <a:spLocks noChangeArrowheads="1"/>
          </p:cNvSpPr>
          <p:nvPr/>
        </p:nvSpPr>
        <p:spPr bwMode="auto">
          <a:xfrm>
            <a:off x="179388" y="2205038"/>
            <a:ext cx="514826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5.Всему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своё время.</a:t>
            </a:r>
          </a:p>
          <a:p>
            <a:pPr>
              <a:spcBef>
                <a:spcPct val="50000"/>
              </a:spcBef>
              <a:defRPr/>
            </a:pPr>
            <a:endParaRPr lang="ru-RU" sz="2000" b="1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entury Gothic" pitchFamily="34" charset="0"/>
            </a:endParaRPr>
          </a:p>
        </p:txBody>
      </p:sp>
      <p:sp>
        <p:nvSpPr>
          <p:cNvPr id="18446" name="Text Box 14"/>
          <p:cNvSpPr txBox="1">
            <a:spLocks noChangeArrowheads="1"/>
          </p:cNvSpPr>
          <p:nvPr/>
        </p:nvSpPr>
        <p:spPr bwMode="auto">
          <a:xfrm>
            <a:off x="179388" y="2492375"/>
            <a:ext cx="85328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6.Не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боги горшки обжигают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entury Gothic" pitchFamily="34" charset="0"/>
              </a:rPr>
              <a:t>.</a:t>
            </a:r>
          </a:p>
        </p:txBody>
      </p:sp>
      <p:sp>
        <p:nvSpPr>
          <p:cNvPr id="18447" name="Text Box 15"/>
          <p:cNvSpPr txBox="1">
            <a:spLocks noChangeArrowheads="1"/>
          </p:cNvSpPr>
          <p:nvPr/>
        </p:nvSpPr>
        <p:spPr bwMode="auto">
          <a:xfrm>
            <a:off x="250824" y="4724400"/>
            <a:ext cx="410686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6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ПОСЛОВИЦЫ:</a:t>
            </a:r>
          </a:p>
        </p:txBody>
      </p:sp>
      <p:sp>
        <p:nvSpPr>
          <p:cNvPr id="18449" name="Text Box 17"/>
          <p:cNvSpPr txBox="1">
            <a:spLocks noChangeArrowheads="1"/>
          </p:cNvSpPr>
          <p:nvPr/>
        </p:nvSpPr>
        <p:spPr bwMode="auto">
          <a:xfrm>
            <a:off x="250825" y="2997200"/>
            <a:ext cx="36004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6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ПОГОВОРКИ: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42910" y="214290"/>
            <a:ext cx="7929618" cy="85725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Распредели по местам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59259E-6 L 2.5E-6 0.3490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3 0.22291 L -0.00173 0.5562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L 0.00208 0.31574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1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-0.01828 L -0.00191 0.31505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9 0.03217 L 0.00417 0.48449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2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11111E-6 L 0.00608 0.49607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2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/>
      <p:bldP spid="18440" grpId="1"/>
      <p:bldP spid="18442" grpId="0"/>
      <p:bldP spid="18442" grpId="1"/>
      <p:bldP spid="18443" grpId="0"/>
      <p:bldP spid="18443" grpId="1"/>
      <p:bldP spid="18444" grpId="0"/>
      <p:bldP spid="18444" grpId="1"/>
      <p:bldP spid="18445" grpId="0"/>
      <p:bldP spid="18445" grpId="1"/>
      <p:bldP spid="18446" grpId="0"/>
      <p:bldP spid="18446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ОКСАНА\0_8ad6_18898049_L.jpg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857364"/>
            <a:ext cx="4429156" cy="450059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58296" y="928670"/>
            <a:ext cx="76274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Спасибо за урок !!!</a:t>
            </a:r>
            <a:endParaRPr lang="ru-RU" sz="5400" b="1" cap="none" spc="0" dirty="0">
              <a:ln w="11430"/>
              <a:solidFill>
                <a:schemeClr val="accent4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28596" y="1500174"/>
            <a:ext cx="835824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ru-RU" sz="2000" u="sng" dirty="0" smtClean="0">
                <a:solidFill>
                  <a:schemeClr val="tx1">
                    <a:lumMod val="85000"/>
                    <a:lumOff val="15000"/>
                  </a:schemeClr>
                </a:solidFill>
                <a:hlinkClick r:id="rId3"/>
              </a:rPr>
              <a:t>1. http://aphorism-list.com/poslovica.php?page=len&amp;tkposlovica=len</a:t>
            </a:r>
            <a:endParaRPr lang="ru-RU" sz="2000" u="sng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ru-RU" sz="2000" u="sng" dirty="0" smtClean="0"/>
          </a:p>
          <a:p>
            <a:pPr marL="342900" indent="-342900"/>
            <a:r>
              <a:rPr lang="ru-RU" sz="2000" dirty="0" smtClean="0">
                <a:solidFill>
                  <a:srgbClr val="C00000"/>
                </a:solidFill>
              </a:rPr>
              <a:t>2.</a:t>
            </a:r>
            <a:r>
              <a:rPr lang="ru-RU" sz="2000" dirty="0" smtClean="0"/>
              <a:t>   </a:t>
            </a:r>
            <a:r>
              <a:rPr lang="ru-RU" sz="2000" dirty="0" smtClean="0">
                <a:solidFill>
                  <a:srgbClr val="C00000"/>
                </a:solidFill>
              </a:rPr>
              <a:t>Язык русских пословиц: Элективный курс для учащихся/</a:t>
            </a:r>
            <a:r>
              <a:rPr lang="ru-RU" sz="2000" dirty="0" err="1" smtClean="0">
                <a:solidFill>
                  <a:srgbClr val="C00000"/>
                </a:solidFill>
              </a:rPr>
              <a:t>Г.И.Канакина</a:t>
            </a:r>
            <a:r>
              <a:rPr lang="ru-RU" sz="2000" dirty="0" smtClean="0">
                <a:solidFill>
                  <a:srgbClr val="C00000"/>
                </a:solidFill>
              </a:rPr>
              <a:t>, Е.В.Викторова; под общ. ред. </a:t>
            </a:r>
            <a:r>
              <a:rPr lang="ru-RU" sz="2000" dirty="0" err="1" smtClean="0">
                <a:solidFill>
                  <a:srgbClr val="C00000"/>
                </a:solidFill>
              </a:rPr>
              <a:t>Г.И.Канакиной</a:t>
            </a:r>
            <a:r>
              <a:rPr lang="ru-RU" sz="2000" dirty="0" smtClean="0">
                <a:solidFill>
                  <a:srgbClr val="C00000"/>
                </a:solidFill>
              </a:rPr>
              <a:t>. – </a:t>
            </a:r>
            <a:r>
              <a:rPr lang="ru-RU" sz="2000" dirty="0" err="1" smtClean="0">
                <a:solidFill>
                  <a:srgbClr val="C00000"/>
                </a:solidFill>
              </a:rPr>
              <a:t>М.:Вербум</a:t>
            </a:r>
            <a:r>
              <a:rPr lang="ru-RU" sz="2000" dirty="0" smtClean="0">
                <a:solidFill>
                  <a:srgbClr val="C00000"/>
                </a:solidFill>
              </a:rPr>
              <a:t> – М, 2006</a:t>
            </a:r>
          </a:p>
          <a:p>
            <a:endParaRPr lang="ru-RU" sz="2000" dirty="0" smtClean="0">
              <a:solidFill>
                <a:srgbClr val="C00000"/>
              </a:solidFill>
            </a:endParaRPr>
          </a:p>
          <a:p>
            <a:pPr marL="457200" indent="-457200">
              <a:buAutoNum type="arabicPeriod" startAt="3"/>
            </a:pPr>
            <a:r>
              <a:rPr lang="ru-RU" sz="2000" dirty="0" err="1" smtClean="0">
                <a:solidFill>
                  <a:srgbClr val="C00000"/>
                </a:solidFill>
              </a:rPr>
              <a:t>Фелицына</a:t>
            </a:r>
            <a:r>
              <a:rPr lang="ru-RU" sz="2000" dirty="0" smtClean="0">
                <a:solidFill>
                  <a:srgbClr val="C00000"/>
                </a:solidFill>
              </a:rPr>
              <a:t> В.П., Прохоров Ю.Е. Русские пословицы, поговорки и крылатые выражения: Лингвострановедческий словарь/ </a:t>
            </a:r>
            <a:r>
              <a:rPr lang="ru-RU" sz="2000" dirty="0" err="1" smtClean="0">
                <a:solidFill>
                  <a:srgbClr val="C00000"/>
                </a:solidFill>
              </a:rPr>
              <a:t>Ин-т</a:t>
            </a:r>
            <a:r>
              <a:rPr lang="ru-RU" sz="2000" dirty="0" smtClean="0">
                <a:solidFill>
                  <a:srgbClr val="C00000"/>
                </a:solidFill>
              </a:rPr>
              <a:t> </a:t>
            </a:r>
            <a:r>
              <a:rPr lang="ru-RU" sz="2000" dirty="0" err="1" smtClean="0">
                <a:solidFill>
                  <a:srgbClr val="C00000"/>
                </a:solidFill>
              </a:rPr>
              <a:t>рус.яз</a:t>
            </a:r>
            <a:r>
              <a:rPr lang="ru-RU" sz="2000" dirty="0" smtClean="0">
                <a:solidFill>
                  <a:srgbClr val="C00000"/>
                </a:solidFill>
              </a:rPr>
              <a:t>. Им. А.С.Пушкина; Под ред. Е.М.Верещагина, В.Г.Костомарова. – М.:Рус.яз.,1979.</a:t>
            </a:r>
          </a:p>
          <a:p>
            <a:pPr marL="457200" indent="-457200">
              <a:buAutoNum type="arabicPeriod" startAt="3"/>
            </a:pPr>
            <a:r>
              <a:rPr lang="en-US" sz="2000" u="sng" dirty="0" smtClean="0">
                <a:solidFill>
                  <a:srgbClr val="C00000"/>
                </a:solidFill>
              </a:rPr>
              <a:t>http://www.lenta.tv/index.php?id=685&amp;tx_fesearchintable_pi1[sTable]=tt_news&amp;tx_fesearchintable_pi1[sUID]=79541&amp;tx_ttnews[tt_news]=79541</a:t>
            </a:r>
            <a:r>
              <a:rPr lang="ru-RU" sz="2000" u="sng" dirty="0" smtClean="0">
                <a:solidFill>
                  <a:srgbClr val="C00000"/>
                </a:solidFill>
              </a:rPr>
              <a:t>– </a:t>
            </a:r>
            <a:r>
              <a:rPr lang="ru-RU" sz="2000" dirty="0" smtClean="0">
                <a:solidFill>
                  <a:srgbClr val="C00000"/>
                </a:solidFill>
              </a:rPr>
              <a:t>«Маша больше не лентяйка». </a:t>
            </a:r>
          </a:p>
          <a:p>
            <a:pPr marL="457200" indent="-457200">
              <a:buAutoNum type="arabicPeriod" startAt="3"/>
            </a:pPr>
            <a:r>
              <a:rPr lang="en-US" sz="2000" u="sng" dirty="0" smtClean="0">
                <a:solidFill>
                  <a:srgbClr val="C00000"/>
                </a:solidFill>
              </a:rPr>
              <a:t>http://sonic002.ucoz.ru/</a:t>
            </a:r>
            <a:r>
              <a:rPr lang="ru-RU" sz="2000" u="sng" dirty="0" smtClean="0">
                <a:solidFill>
                  <a:srgbClr val="C00000"/>
                </a:solidFill>
              </a:rPr>
              <a:t> </a:t>
            </a:r>
            <a:r>
              <a:rPr lang="ru-RU" sz="2000" dirty="0" smtClean="0">
                <a:solidFill>
                  <a:srgbClr val="C00000"/>
                </a:solidFill>
              </a:rPr>
              <a:t>-  «Буратино».</a:t>
            </a:r>
          </a:p>
          <a:p>
            <a:pPr marL="457200" indent="-457200">
              <a:buAutoNum type="arabicPeriod" startAt="3"/>
            </a:pPr>
            <a:r>
              <a:rPr lang="ru-RU" sz="2000" dirty="0" smtClean="0">
                <a:solidFill>
                  <a:srgbClr val="C00000"/>
                </a:solidFill>
              </a:rPr>
              <a:t>Звукозапись - собственная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42976" y="500042"/>
            <a:ext cx="65722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7030A0"/>
                </a:solidFill>
                <a:latin typeface="Arno Pro Smbd Display" pitchFamily="18" charset="0"/>
              </a:rPr>
              <a:t>Использованные ресурсы (тексты)</a:t>
            </a:r>
            <a:r>
              <a:rPr lang="en-US" sz="3600" dirty="0" smtClean="0">
                <a:solidFill>
                  <a:srgbClr val="7030A0"/>
                </a:solidFill>
                <a:latin typeface="Arno Pro Smbd Display" pitchFamily="18" charset="0"/>
              </a:rPr>
              <a:t> </a:t>
            </a:r>
            <a:endParaRPr lang="ru-RU" sz="3600" dirty="0">
              <a:solidFill>
                <a:srgbClr val="7030A0"/>
              </a:solidFill>
              <a:latin typeface="Arno Pro Smbd Display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6788" y="500042"/>
            <a:ext cx="88104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srgbClr val="7030A0"/>
                </a:solidFill>
                <a:latin typeface="Arno Pro Smbd Display" pitchFamily="18" charset="0"/>
              </a:rPr>
              <a:t>Использованные ресурсы (иллюстрации)</a:t>
            </a:r>
            <a:r>
              <a:rPr lang="en-US" sz="3200" dirty="0" smtClean="0">
                <a:solidFill>
                  <a:srgbClr val="7030A0"/>
                </a:solidFill>
                <a:latin typeface="Arno Pro Smbd Display" pitchFamily="18" charset="0"/>
              </a:rPr>
              <a:t> </a:t>
            </a:r>
            <a:endParaRPr lang="ru-RU" sz="3200" dirty="0">
              <a:solidFill>
                <a:srgbClr val="7030A0"/>
              </a:solidFill>
              <a:latin typeface="Arno Pro Smbd Display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214423"/>
            <a:ext cx="85011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3"/>
              </a:rPr>
              <a:t>http://www.wallgrad.ru/photo/cveta/oranzhevyj_fon/39-0-3586</a:t>
            </a:r>
            <a:r>
              <a:rPr lang="ru-RU" dirty="0" smtClean="0"/>
              <a:t> 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571612"/>
            <a:ext cx="82153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4"/>
              </a:rPr>
              <a:t>http://www.vlg.rodgor.ru/news/tkrim/12195</a:t>
            </a:r>
            <a:r>
              <a:rPr lang="ru-RU" dirty="0" smtClean="0">
                <a:hlinkClick r:id="rId4"/>
              </a:rPr>
              <a:t>/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1928802"/>
            <a:ext cx="81439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5"/>
              </a:rPr>
              <a:t>http://www.proshkolu.ru/user/abc0804/file/210245</a:t>
            </a:r>
            <a:r>
              <a:rPr lang="ru-RU" dirty="0" smtClean="0">
                <a:hlinkClick r:id="rId5"/>
              </a:rPr>
              <a:t>/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2214554"/>
            <a:ext cx="84296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6"/>
              </a:rPr>
              <a:t>http://www.basketfood.ru/fruits/m/10193_291_malina_i_k.html</a:t>
            </a:r>
            <a:endParaRPr lang="ru-RU" dirty="0" smtClean="0"/>
          </a:p>
          <a:p>
            <a:r>
              <a:rPr lang="ru-RU" u="sng" dirty="0" smtClean="0">
                <a:hlinkClick r:id="rId7"/>
              </a:rPr>
              <a:t>http://www.axed.ru/main.php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2786058"/>
            <a:ext cx="85011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8"/>
              </a:rPr>
              <a:t>http://uslugi.slando.ru/moskva/fizika_matematika_lyubaya_podgotovka_P_23803593.html</a:t>
            </a:r>
            <a:endParaRPr lang="ru-RU" dirty="0" smtClean="0"/>
          </a:p>
          <a:p>
            <a:r>
              <a:rPr lang="ru-RU" u="sng" dirty="0" smtClean="0">
                <a:hlinkClick r:id="rId9"/>
              </a:rPr>
              <a:t>http://www.soulsongs.ru/proverb_shalash_ray.php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3714752"/>
            <a:ext cx="878684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10"/>
              </a:rPr>
              <a:t>http://www.harvestukraine.org/rus/litera/trackts/money.htm-</a:t>
            </a:r>
            <a:endParaRPr lang="ru-RU" dirty="0" smtClean="0"/>
          </a:p>
          <a:p>
            <a:r>
              <a:rPr lang="ru-RU" u="sng" dirty="0" smtClean="0">
                <a:hlinkClick r:id="rId11"/>
              </a:rPr>
              <a:t>http://vkontakte.ru/id1841371</a:t>
            </a:r>
            <a:endParaRPr lang="ru-RU" dirty="0" smtClean="0"/>
          </a:p>
          <a:p>
            <a:r>
              <a:rPr lang="ru-RU" u="sng" dirty="0" smtClean="0">
                <a:hlinkClick r:id="rId12"/>
              </a:rPr>
              <a:t>http://www.chel-15.ru/obraz2010.html</a:t>
            </a:r>
            <a:endParaRPr lang="ru-RU" dirty="0" smtClean="0"/>
          </a:p>
          <a:p>
            <a:r>
              <a:rPr lang="ru-RU" u="sng" dirty="0" smtClean="0">
                <a:solidFill>
                  <a:srgbClr val="C00000"/>
                </a:solidFill>
              </a:rPr>
              <a:t>http://www.forchel.ru/photoshop/page/15/</a:t>
            </a:r>
            <a:endParaRPr lang="ru-RU" dirty="0" smtClean="0"/>
          </a:p>
          <a:p>
            <a:r>
              <a:rPr lang="ru-RU" u="sng" dirty="0" smtClean="0">
                <a:hlinkClick r:id="rId13"/>
              </a:rPr>
              <a:t>http://www.korn-keram.ru/catalog/1703/11914</a:t>
            </a:r>
            <a:endParaRPr lang="ru-RU" dirty="0" smtClean="0"/>
          </a:p>
          <a:p>
            <a:r>
              <a:rPr lang="ru-RU" u="sng" dirty="0" smtClean="0">
                <a:solidFill>
                  <a:srgbClr val="C00000"/>
                </a:solidFill>
              </a:rPr>
              <a:t>http://www.proshkolu.ru/user/elena570/folder/12698/ </a:t>
            </a:r>
            <a:r>
              <a:rPr lang="ru-RU" dirty="0" smtClean="0"/>
              <a:t>-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5429264"/>
            <a:ext cx="85011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14"/>
              </a:rPr>
              <a:t>http://forum.sibmama.ru/viewtopic.php?t=370191&amp;postdays=0&amp;postorder=asc&amp;start=195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57158" y="6000768"/>
            <a:ext cx="8286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15"/>
              </a:rPr>
              <a:t>http://</a:t>
            </a:r>
            <a:r>
              <a:rPr lang="ru-RU" dirty="0" smtClean="0">
                <a:hlinkClick r:id="rId15"/>
              </a:rPr>
              <a:t>www.akniga.ru/Author13362.html?printform=on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57158" y="6286520"/>
            <a:ext cx="87868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16"/>
              </a:rPr>
              <a:t>http://www.ateney.ru/art/showimg.php?i=011/15_Portret_V.I._Dalya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20" y="1357300"/>
          <a:ext cx="8643998" cy="4965712"/>
        </p:xfrm>
        <a:graphic>
          <a:graphicData uri="http://schemas.openxmlformats.org/drawingml/2006/table">
            <a:tbl>
              <a:tblPr/>
              <a:tblGrid>
                <a:gridCol w="2630374"/>
                <a:gridCol w="6013624"/>
              </a:tblGrid>
              <a:tr h="5556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r>
                        <a:rPr lang="ru-RU" sz="2000" b="1" i="1" dirty="0" smtClean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 pitchFamily="18" charset="0"/>
                        </a:rPr>
                        <a:t>НЕБЫЛИЦА </a:t>
                      </a:r>
                      <a:endParaRPr lang="ru-RU" sz="2000" b="1" dirty="0" smtClean="0">
                        <a:solidFill>
                          <a:srgbClr val="C00000"/>
                        </a:solidFill>
                        <a:latin typeface="Arial Black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вымысел, лживое сообщение, враньё.</a:t>
                      </a:r>
                      <a:endParaRPr lang="ru-RU" sz="2000" b="1" i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941" marR="649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56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dirty="0" smtClean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 pitchFamily="18" charset="0"/>
                        </a:rPr>
                        <a:t>ЗАГАДКА</a:t>
                      </a:r>
                      <a:r>
                        <a:rPr lang="ru-RU" sz="2000" b="1" dirty="0" smtClean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4941" marR="649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выражение, которое нуждается в разгадке.</a:t>
                      </a:r>
                      <a:endParaRPr lang="ru-RU" sz="2000" b="1" i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941" marR="649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46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dirty="0" smtClean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 pitchFamily="18" charset="0"/>
                        </a:rPr>
                        <a:t>ЗАКЛИЧКА</a:t>
                      </a:r>
                      <a:endParaRPr lang="ru-RU" sz="2000" b="1" dirty="0" smtClean="0">
                        <a:solidFill>
                          <a:srgbClr val="C00000"/>
                        </a:solidFill>
                        <a:latin typeface="Arial Black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короткое стихотворение, которое выкликали, участвуя в обрядах календарного цикла.</a:t>
                      </a:r>
                      <a:endParaRPr lang="ru-RU" sz="2000" b="1" i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941" marR="649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56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dirty="0" smtClean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 pitchFamily="18" charset="0"/>
                        </a:rPr>
                        <a:t>СЧИТАЛОЧКА</a:t>
                      </a:r>
                      <a:endParaRPr lang="ru-RU" sz="2000" b="1" dirty="0" smtClean="0">
                        <a:solidFill>
                          <a:srgbClr val="C00000"/>
                        </a:solidFill>
                        <a:latin typeface="Arial Black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C00000"/>
                        </a:solidFill>
                        <a:latin typeface="Arial Black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стихотворение, которым решали кому водить в игре.</a:t>
                      </a:r>
                      <a:endParaRPr lang="ru-RU" sz="2000" b="1" i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941" marR="649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56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dirty="0" smtClean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 pitchFamily="18" charset="0"/>
                        </a:rPr>
                        <a:t>КОЛЫБЕЛЬНАЯ</a:t>
                      </a:r>
                      <a:endParaRPr lang="ru-RU" sz="2000" b="1" dirty="0" smtClean="0">
                        <a:solidFill>
                          <a:srgbClr val="C00000"/>
                        </a:solidFill>
                        <a:latin typeface="Arial Black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песня</a:t>
                      </a:r>
                      <a:r>
                        <a:rPr lang="ru-RU" sz="2000" b="1" i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которой убаюкивают ребенка.</a:t>
                      </a:r>
                      <a:endParaRPr lang="ru-RU" sz="2000" b="1" i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941" marR="649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90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dirty="0" smtClean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 pitchFamily="18" charset="0"/>
                        </a:rPr>
                        <a:t>ПЕСТУШКА</a:t>
                      </a:r>
                      <a:endParaRPr lang="ru-RU" sz="2000" b="1" dirty="0" smtClean="0">
                        <a:solidFill>
                          <a:srgbClr val="C00000"/>
                        </a:solidFill>
                        <a:latin typeface="Arial Black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короткая стихотворная приговорка нянюшек и матерей, которые пестуют младенца.</a:t>
                      </a:r>
                      <a:endParaRPr lang="ru-RU" sz="2000" b="1" i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941" marR="649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56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dirty="0" smtClean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 pitchFamily="18" charset="0"/>
                        </a:rPr>
                        <a:t>СКОРОГОВОРКА</a:t>
                      </a:r>
                      <a:endParaRPr lang="ru-RU" sz="2000" b="1" dirty="0" smtClean="0">
                        <a:solidFill>
                          <a:srgbClr val="C00000"/>
                        </a:solidFill>
                        <a:latin typeface="Arial Black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быстрая речь, быстрый темп речи.</a:t>
                      </a:r>
                      <a:endParaRPr lang="ru-RU" sz="2000" b="1" i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941" marR="649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>
            <a:off x="607191" y="214290"/>
            <a:ext cx="7929618" cy="57150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Проверка домашнего задания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071546"/>
            <a:ext cx="83582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3"/>
              </a:rPr>
              <a:t>http://orgprazdnik.ru/cards/cards-st-valentine/395-vmeste.html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428737"/>
            <a:ext cx="87868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4"/>
              </a:rPr>
              <a:t>http://segalega.ucoz.ru/news/5</a:t>
            </a:r>
            <a:endParaRPr lang="ru-RU" dirty="0" smtClean="0"/>
          </a:p>
          <a:p>
            <a:r>
              <a:rPr lang="ru-RU" u="sng" dirty="0" smtClean="0">
                <a:hlinkClick r:id="rId5"/>
              </a:rPr>
              <a:t>http://animo2.ucoz.ru/photo/animacii_malogo_razmera/animacii_ljudej/18-2-0-0-2</a:t>
            </a:r>
            <a:r>
              <a:rPr lang="ru-RU" dirty="0" smtClean="0"/>
              <a:t> -</a:t>
            </a:r>
          </a:p>
          <a:p>
            <a:r>
              <a:rPr lang="ru-RU" u="sng" dirty="0" smtClean="0">
                <a:hlinkClick r:id="rId6"/>
              </a:rPr>
              <a:t>http://rus-katana-dogs.ru/blok_razvlekai/686.html</a:t>
            </a:r>
            <a:endParaRPr lang="ru-RU" dirty="0" smtClean="0"/>
          </a:p>
          <a:p>
            <a:r>
              <a:rPr lang="ru-RU" u="sng" dirty="0" smtClean="0">
                <a:hlinkClick r:id="rId7"/>
              </a:rPr>
              <a:t>http://uremagemin.inf.ua/smartdesigns-smartvectorpr/c-53251.html</a:t>
            </a:r>
            <a:r>
              <a:rPr lang="ru-RU" dirty="0" smtClean="0"/>
              <a:t> -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2857496"/>
            <a:ext cx="85011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8"/>
              </a:rPr>
              <a:t>http://illustrators.ru/illustrations/?keyword=&amp;page=46&amp;sort=0&amp;tag=17673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3357562"/>
            <a:ext cx="83582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9"/>
              </a:rPr>
              <a:t>http://www.rebzi.ru/10-differences/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3714752"/>
            <a:ext cx="87868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0"/>
              </a:rPr>
              <a:t>http://arttower.ru/wiki/index.php?title=%D0%9F%D0%B5%D0%B9%D0%B7%D0%B0%D0%B6&amp;oldid=5317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4429132"/>
            <a:ext cx="83582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1"/>
              </a:rPr>
              <a:t>http://singingstar.ucoz.ru/index/ukazateli/0-32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4714884"/>
            <a:ext cx="342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 smtClean="0">
                <a:hlinkClick r:id="rId12"/>
              </a:rPr>
              <a:t>http://</a:t>
            </a:r>
            <a:r>
              <a:rPr lang="ru-RU" dirty="0" smtClean="0">
                <a:hlinkClick r:id="rId12"/>
              </a:rPr>
              <a:t>www.gifpark.su/dom1.htm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57224" y="500042"/>
            <a:ext cx="75680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 smtClean="0">
                <a:solidFill>
                  <a:srgbClr val="7030A0"/>
                </a:solidFill>
                <a:latin typeface="Arno Pro Smbd Display" pitchFamily="18" charset="0"/>
              </a:rPr>
              <a:t>Использованные ресурсы (иллюстрации)</a:t>
            </a:r>
            <a:r>
              <a:rPr lang="en-US" sz="3600" dirty="0" smtClean="0">
                <a:solidFill>
                  <a:srgbClr val="7030A0"/>
                </a:solidFill>
                <a:latin typeface="Arno Pro Smbd Display" pitchFamily="18" charset="0"/>
              </a:rPr>
              <a:t> </a:t>
            </a:r>
            <a:endParaRPr lang="ru-RU" sz="3600" dirty="0">
              <a:solidFill>
                <a:srgbClr val="7030A0"/>
              </a:solidFill>
              <a:latin typeface="Arno Pro Smbd Display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8" descr="9192dc199d5a81d6f2a86527fc2236a5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30000" t="10001" r="3333" b="8888"/>
          <a:stretch>
            <a:fillRect/>
          </a:stretch>
        </p:blipFill>
        <p:spPr bwMode="auto">
          <a:xfrm>
            <a:off x="642910" y="3786190"/>
            <a:ext cx="2500330" cy="2922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607191" y="214290"/>
            <a:ext cx="7929618" cy="57150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Проблемный вопрос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2357430"/>
            <a:ext cx="792961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i="1" dirty="0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Arabic Typesetting" pitchFamily="66" charset="-78"/>
              </a:rPr>
              <a:t>Пословицы и поговорки – </a:t>
            </a:r>
          </a:p>
          <a:p>
            <a:pPr algn="ctr"/>
            <a:endParaRPr lang="ru-RU" sz="3200" b="1" i="1" cap="none" spc="0" dirty="0" smtClean="0">
              <a:ln w="11430">
                <a:solidFill>
                  <a:schemeClr val="accent2">
                    <a:lumMod val="7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  <a:cs typeface="Arabic Typesetting" pitchFamily="66" charset="-78"/>
            </a:endParaRPr>
          </a:p>
          <a:p>
            <a:pPr algn="ctr"/>
            <a:r>
              <a:rPr lang="ru-RU" sz="3200" b="1" i="1" dirty="0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Arabic Typesetting" pitchFamily="66" charset="-78"/>
              </a:rPr>
              <a:t>это разные жанры фольклора?</a:t>
            </a:r>
            <a:endParaRPr lang="ru-RU" sz="3200" b="1" i="1" cap="none" spc="0" dirty="0">
              <a:ln w="11430">
                <a:solidFill>
                  <a:schemeClr val="accent2">
                    <a:lumMod val="7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  <a:cs typeface="Arabic Typesetting" pitchFamily="66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kak.znate.ru/pars_docs/refs/14/13985/13985_html_17aefbb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285992"/>
            <a:ext cx="5715040" cy="4572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357158" y="357166"/>
            <a:ext cx="4214842" cy="200026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/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За двумя зайцами</a:t>
            </a:r>
          </a:p>
          <a:p>
            <a:pPr marL="342900" indent="-342900" algn="ctr"/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погонишься – </a:t>
            </a:r>
          </a:p>
          <a:p>
            <a:pPr marL="342900" indent="-342900" algn="ctr"/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ни одного не поймаешь</a:t>
            </a:r>
            <a:endParaRPr lang="ru-RU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786314" y="357166"/>
            <a:ext cx="4000528" cy="200026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/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Гоняться за</a:t>
            </a:r>
          </a:p>
          <a:p>
            <a:pPr marL="342900" indent="-342900" algn="ctr"/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 двумя зайцами</a:t>
            </a:r>
            <a:endParaRPr lang="ru-RU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71472" y="357166"/>
            <a:ext cx="7929618" cy="10001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Пословица и поговорка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728" y="428604"/>
            <a:ext cx="628654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endParaRPr lang="ru-RU" sz="3600" b="1" cap="all" spc="0" dirty="0">
              <a:ln/>
              <a:solidFill>
                <a:srgbClr val="C0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9" name="Управляющая кнопка: настраиваемая 8">
            <a:hlinkClick r:id="" action="ppaction://noaction" highlightClick="1"/>
          </p:cNvPr>
          <p:cNvSpPr/>
          <p:nvPr/>
        </p:nvSpPr>
        <p:spPr>
          <a:xfrm>
            <a:off x="5429256" y="2928934"/>
            <a:ext cx="3071834" cy="1571636"/>
          </a:xfrm>
          <a:prstGeom prst="actionButtonBlank">
            <a:avLst/>
          </a:prstGeom>
          <a:solidFill>
            <a:srgbClr val="99FF66"/>
          </a:solidFill>
          <a:ln>
            <a:solidFill>
              <a:srgbClr val="99FF66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+mj-lt"/>
                <a:cs typeface="Aharoni" pitchFamily="2" charset="-79"/>
                <a:hlinkClick r:id="rId3" action="ppaction://hlinksldjump"/>
              </a:rPr>
              <a:t>ПОГОВОРКА</a:t>
            </a:r>
            <a:endParaRPr lang="ru-RU" sz="3200" b="1" dirty="0">
              <a:latin typeface="+mj-lt"/>
              <a:cs typeface="Aharoni" pitchFamily="2" charset="-79"/>
            </a:endParaRPr>
          </a:p>
        </p:txBody>
      </p:sp>
      <p:sp>
        <p:nvSpPr>
          <p:cNvPr id="11" name="Управляющая кнопка: настраиваемая 10">
            <a:hlinkClick r:id="" action="ppaction://noaction" highlightClick="1"/>
          </p:cNvPr>
          <p:cNvSpPr/>
          <p:nvPr/>
        </p:nvSpPr>
        <p:spPr>
          <a:xfrm>
            <a:off x="571472" y="2928934"/>
            <a:ext cx="3214710" cy="1571636"/>
          </a:xfrm>
          <a:prstGeom prst="actionButtonBlank">
            <a:avLst/>
          </a:prstGeom>
          <a:solidFill>
            <a:srgbClr val="92D050"/>
          </a:solidFill>
          <a:ln>
            <a:solidFill>
              <a:srgbClr val="99FF66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+mj-lt"/>
                <a:cs typeface="Aharoni" pitchFamily="2" charset="-79"/>
                <a:hlinkClick r:id="rId4" action="ppaction://hlinksldjump"/>
              </a:rPr>
              <a:t>ПОСЛОВИЦА</a:t>
            </a:r>
            <a:endParaRPr lang="ru-RU" sz="3200" b="1" dirty="0">
              <a:solidFill>
                <a:srgbClr val="C00000"/>
              </a:solidFill>
              <a:latin typeface="+mj-lt"/>
              <a:cs typeface="Aharoni" pitchFamily="2" charset="-79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57158" y="1857364"/>
            <a:ext cx="3929090" cy="4214842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Краткое мудрое изречение, содержащее законченную мысль</a:t>
            </a:r>
            <a:endParaRPr lang="ru-RU" sz="3200" b="1" i="1" dirty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000628" y="1857364"/>
            <a:ext cx="3786214" cy="4214842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Четкое, яркое народное выражение, часть суждения без вывода, без заключения</a:t>
            </a:r>
            <a:endParaRPr lang="ru-RU" sz="3200" b="1" i="1" dirty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7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0034" y="285728"/>
            <a:ext cx="807249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4238625" algn="l"/>
              </a:tabLst>
              <a:defRPr/>
            </a:pPr>
            <a:r>
              <a:rPr lang="ru-RU" sz="4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Голодный волк сильнее сытой собаки</a:t>
            </a:r>
          </a:p>
        </p:txBody>
      </p:sp>
      <p:pic>
        <p:nvPicPr>
          <p:cNvPr id="16387" name="Picture 3" descr="C:\Users\Сергей\Desktop\Новая папка\1278693165_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857364"/>
            <a:ext cx="6429420" cy="4429156"/>
          </a:xfrm>
          <a:prstGeom prst="rect">
            <a:avLst/>
          </a:prstGeom>
          <a:noFill/>
        </p:spPr>
      </p:pic>
      <p:pic>
        <p:nvPicPr>
          <p:cNvPr id="6" name="Picture 6" descr="http://s7.rimg.info/5bbb01912e708540447984bc9703111c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5929330"/>
            <a:ext cx="714380" cy="7143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0034" y="285728"/>
            <a:ext cx="807249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4238625" algn="l"/>
              </a:tabLst>
              <a:defRPr/>
            </a:pPr>
            <a:r>
              <a:rPr lang="ru-RU" sz="4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Их  водой не разольёшь</a:t>
            </a:r>
          </a:p>
        </p:txBody>
      </p:sp>
      <p:pic>
        <p:nvPicPr>
          <p:cNvPr id="1031" name="Picture 7" descr="C:\Users\Сергей\Desktop\6de8879d1262cc40a870cbd3ad8adc1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1500174"/>
            <a:ext cx="6215106" cy="4714908"/>
          </a:xfrm>
          <a:prstGeom prst="rect">
            <a:avLst/>
          </a:prstGeom>
          <a:noFill/>
        </p:spPr>
      </p:pic>
      <p:pic>
        <p:nvPicPr>
          <p:cNvPr id="4" name="Picture 2" descr="E:\Школьные запросы\К уроку\Новая папка\УРОК\Интерактив презент\strelki09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214" y="6029325"/>
            <a:ext cx="561975" cy="828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Другая 1">
      <a:majorFont>
        <a:latin typeface="Forte"/>
        <a:ea typeface=""/>
        <a:cs typeface=""/>
      </a:majorFont>
      <a:minorFont>
        <a:latin typeface="Franklin Gothic Book"/>
        <a:ea typeface=""/>
        <a:cs typeface="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3594</TotalTime>
  <Words>1040</Words>
  <Application>Microsoft Office PowerPoint</Application>
  <PresentationFormat>Экран (4:3)</PresentationFormat>
  <Paragraphs>279</Paragraphs>
  <Slides>40</Slides>
  <Notes>27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 </vt:lpstr>
      <vt:lpstr>ГРАМОТА И ОБУЧЕНИЕ</vt:lpstr>
      <vt:lpstr> </vt:lpstr>
      <vt:lpstr> </vt:lpstr>
      <vt:lpstr>Люди, их душевные свойства, внешний вид и поведение</vt:lpstr>
      <vt:lpstr> </vt:lpstr>
      <vt:lpstr> </vt:lpstr>
      <vt:lpstr> 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Сергей</dc:creator>
  <cp:lastModifiedBy>Пользователь</cp:lastModifiedBy>
  <cp:revision>391</cp:revision>
  <dcterms:created xsi:type="dcterms:W3CDTF">2011-06-01T10:12:09Z</dcterms:created>
  <dcterms:modified xsi:type="dcterms:W3CDTF">2014-02-17T10:48:43Z</dcterms:modified>
</cp:coreProperties>
</file>