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73" r:id="rId2"/>
    <p:sldId id="256" r:id="rId3"/>
    <p:sldId id="274" r:id="rId4"/>
    <p:sldId id="266" r:id="rId5"/>
    <p:sldId id="267" r:id="rId6"/>
    <p:sldId id="265" r:id="rId7"/>
    <p:sldId id="272" r:id="rId8"/>
    <p:sldId id="278" r:id="rId9"/>
    <p:sldId id="279" r:id="rId10"/>
    <p:sldId id="280" r:id="rId11"/>
    <p:sldId id="258" r:id="rId12"/>
    <p:sldId id="281" r:id="rId13"/>
    <p:sldId id="259" r:id="rId14"/>
    <p:sldId id="261" r:id="rId15"/>
    <p:sldId id="270" r:id="rId16"/>
    <p:sldId id="260" r:id="rId17"/>
    <p:sldId id="271" r:id="rId18"/>
    <p:sldId id="264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8" autoAdjust="0"/>
    <p:restoredTop sz="94660"/>
  </p:normalViewPr>
  <p:slideViewPr>
    <p:cSldViewPr>
      <p:cViewPr varScale="1">
        <p:scale>
          <a:sx n="104" d="100"/>
          <a:sy n="104" d="100"/>
        </p:scale>
        <p:origin x="-1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E5AE5-966D-4884-9467-098B87665522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1D548-FDD1-45BA-8BCC-3AD19FB7D1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C8979-B67F-48B7-A5B9-A4DFFEFA1D13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9052C-B949-486A-8006-9C05979480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E42B69-2EC0-43C3-AB19-E0325D99B932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FA67B-B4B7-4721-AB6F-B8AE1CF9E9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5E8092-C8E9-4160-AB4A-17620B6764B8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80004-1801-4FCB-A01B-BA48E0AC35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C88EF-87A1-4C72-B45D-7FF5E65D4D21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A4DBF2-419C-4073-A6BE-906F8365E3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DDD9C-C83E-48D7-B6D3-13D271B5F8AB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E65954-9699-4DD7-A577-57D81D504B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77580-7F0F-4D6B-B6E3-F6E80F109C0F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499B1-9F12-43A6-9796-4318B13EC3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0F7D0-3423-41AE-956C-F32CCE23992C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8206D-9F09-4D77-ADE2-ADABE0DB73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71B94C-2359-4873-A138-EDDD7A4EC359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0340F-56BA-4D48-91DF-D492E24B0A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F9960-DB38-4198-9341-1DA9862EFA5B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76BA0-CF36-4763-8135-416B03E5C5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AEAC35-0DBC-462F-A5E4-21F512BCDD81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9EC039-5058-46BB-A6DF-F3DFA33B38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4CCEFC8D-4F41-47EA-AF78-A9E103BAE28A}" type="datetimeFigureOut">
              <a:rPr lang="ru-RU"/>
              <a:pPr>
                <a:defRPr/>
              </a:pPr>
              <a:t>12.02.2014</a:t>
            </a:fld>
            <a:endParaRPr lang="ru-RU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D2400FC1-64E1-4535-9698-B108B08149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7" descr="lit41-0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765175"/>
            <a:ext cx="4259262" cy="597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4500563" y="1196975"/>
            <a:ext cx="4392612" cy="490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Кто не слыхал его живого слова?</a:t>
            </a:r>
          </a:p>
          <a:p>
            <a:pPr>
              <a:spcBef>
                <a:spcPct val="50000"/>
              </a:spcBef>
            </a:pPr>
            <a:r>
              <a:rPr lang="ru-RU" b="1"/>
              <a:t>Кто в жизни с ним не встретился своей?</a:t>
            </a:r>
          </a:p>
          <a:p>
            <a:pPr>
              <a:spcBef>
                <a:spcPct val="50000"/>
              </a:spcBef>
            </a:pPr>
            <a:r>
              <a:rPr lang="ru-RU" b="1"/>
              <a:t>Бессмертные творения Крылова</a:t>
            </a:r>
          </a:p>
          <a:p>
            <a:pPr>
              <a:spcBef>
                <a:spcPct val="50000"/>
              </a:spcBef>
            </a:pPr>
            <a:r>
              <a:rPr lang="ru-RU" b="1"/>
              <a:t>Мы с каждым годом любим все сильней.</a:t>
            </a:r>
          </a:p>
          <a:p>
            <a:pPr>
              <a:spcBef>
                <a:spcPct val="50000"/>
              </a:spcBef>
            </a:pPr>
            <a:r>
              <a:rPr lang="ru-RU" b="1"/>
              <a:t>Со школьной парты с ними мы сживались,</a:t>
            </a:r>
          </a:p>
          <a:p>
            <a:pPr>
              <a:spcBef>
                <a:spcPct val="50000"/>
              </a:spcBef>
            </a:pPr>
            <a:r>
              <a:rPr lang="ru-RU" b="1"/>
              <a:t>В те дни букварь постигшие едва.</a:t>
            </a:r>
          </a:p>
          <a:p>
            <a:pPr>
              <a:spcBef>
                <a:spcPct val="50000"/>
              </a:spcBef>
            </a:pPr>
            <a:r>
              <a:rPr lang="ru-RU" b="1"/>
              <a:t>И в памяти навеки оставались</a:t>
            </a:r>
          </a:p>
          <a:p>
            <a:pPr>
              <a:spcBef>
                <a:spcPct val="50000"/>
              </a:spcBef>
            </a:pPr>
            <a:r>
              <a:rPr lang="ru-RU" b="1"/>
              <a:t>Крылатые крыловские слова.</a:t>
            </a:r>
          </a:p>
          <a:p>
            <a:pPr algn="r">
              <a:spcBef>
                <a:spcPct val="50000"/>
              </a:spcBef>
            </a:pPr>
            <a:r>
              <a:rPr lang="ru-RU" b="1"/>
              <a:t>М. Исаковский</a:t>
            </a:r>
          </a:p>
          <a:p>
            <a:pPr>
              <a:spcBef>
                <a:spcPct val="50000"/>
              </a:spcBef>
            </a:pPr>
            <a:endParaRPr lang="ru-RU" i="1">
              <a:latin typeface="Arial" charset="0"/>
            </a:endParaRPr>
          </a:p>
        </p:txBody>
      </p:sp>
      <p:sp>
        <p:nvSpPr>
          <p:cNvPr id="13315" name="WordArt 5"/>
          <p:cNvSpPr>
            <a:spLocks noChangeArrowheads="1" noChangeShapeType="1" noTextEdit="1"/>
          </p:cNvSpPr>
          <p:nvPr/>
        </p:nvSpPr>
        <p:spPr bwMode="auto">
          <a:xfrm>
            <a:off x="468313" y="115888"/>
            <a:ext cx="8351837" cy="495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Tahoma"/>
                <a:ea typeface="Tahoma"/>
                <a:cs typeface="Tahoma"/>
              </a:rPr>
              <a:t>Иван Андреевич Крылов (1769 - 1844)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9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9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9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9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9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9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94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94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946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94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94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946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Picture 4" descr="3456843327730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35150" y="333375"/>
            <a:ext cx="4619625" cy="612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3" descr="image229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92275" y="17463"/>
            <a:ext cx="5049838" cy="684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5" descr="1318784894_p_00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333375"/>
            <a:ext cx="7777163" cy="586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3" descr="thumbnai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79613" y="188913"/>
            <a:ext cx="4752975" cy="645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3" descr="15-basni-dedushki-krylov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404813"/>
            <a:ext cx="8351837" cy="627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3" descr="12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538" y="404813"/>
            <a:ext cx="8907462" cy="6135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AutoShape 3" descr="3271406lab0opo1256594348"/>
          <p:cNvSpPr>
            <a:spLocks noChangeAspect="1" noChangeArrowheads="1"/>
          </p:cNvSpPr>
          <p:nvPr/>
        </p:nvSpPr>
        <p:spPr bwMode="auto">
          <a:xfrm>
            <a:off x="1343025" y="971550"/>
            <a:ext cx="6457950" cy="491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28674" name="Picture 5" descr="3271406lab0opo125659434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95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3" descr="krylov1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571500" y="642938"/>
            <a:ext cx="3786188" cy="5429250"/>
          </a:xfrm>
        </p:spPr>
      </p:pic>
      <p:sp>
        <p:nvSpPr>
          <p:cNvPr id="11" name="Содержимое 10"/>
          <p:cNvSpPr>
            <a:spLocks noGrp="1"/>
          </p:cNvSpPr>
          <p:nvPr>
            <p:ph sz="half" idx="4294967295"/>
          </p:nvPr>
        </p:nvSpPr>
        <p:spPr>
          <a:xfrm>
            <a:off x="4648200" y="642938"/>
            <a:ext cx="4038600" cy="54832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600" b="1" smtClean="0">
                <a:latin typeface="Times New Roman" pitchFamily="18" charset="0"/>
                <a:cs typeface="Times New Roman" pitchFamily="18" charset="0"/>
              </a:rPr>
              <a:t>    «Забавой он людей исправил,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600" b="1" smtClean="0">
                <a:latin typeface="Times New Roman" pitchFamily="18" charset="0"/>
                <a:cs typeface="Times New Roman" pitchFamily="18" charset="0"/>
              </a:rPr>
              <a:t>    Сметая с них пороков пыль;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600" b="1" smtClean="0">
                <a:latin typeface="Times New Roman" pitchFamily="18" charset="0"/>
                <a:cs typeface="Times New Roman" pitchFamily="18" charset="0"/>
              </a:rPr>
              <a:t>    Он баснями себя прославил,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600" b="1" smtClean="0">
                <a:latin typeface="Times New Roman" pitchFamily="18" charset="0"/>
                <a:cs typeface="Times New Roman" pitchFamily="18" charset="0"/>
              </a:rPr>
              <a:t>    И слава эта – наша быль.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600" b="1" smtClean="0">
                <a:latin typeface="Times New Roman" pitchFamily="18" charset="0"/>
                <a:cs typeface="Times New Roman" pitchFamily="18" charset="0"/>
              </a:rPr>
              <a:t>    И не забудут этой были,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600" b="1" smtClean="0">
                <a:latin typeface="Times New Roman" pitchFamily="18" charset="0"/>
                <a:cs typeface="Times New Roman" pitchFamily="18" charset="0"/>
              </a:rPr>
              <a:t>    Пока по-русски говорят,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600" b="1" smtClean="0">
                <a:latin typeface="Times New Roman" pitchFamily="18" charset="0"/>
                <a:cs typeface="Times New Roman" pitchFamily="18" charset="0"/>
              </a:rPr>
              <a:t>    Её давно мы затвердили,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600" b="1" smtClean="0">
                <a:latin typeface="Times New Roman" pitchFamily="18" charset="0"/>
                <a:cs typeface="Times New Roman" pitchFamily="18" charset="0"/>
              </a:rPr>
              <a:t>    Её и внуки затвердят».</a:t>
            </a:r>
            <a:r>
              <a:rPr lang="ru-RU" sz="26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60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ext Box 4"/>
          <p:cNvSpPr txBox="1">
            <a:spLocks noChangeArrowheads="1"/>
          </p:cNvSpPr>
          <p:nvPr/>
        </p:nvSpPr>
        <p:spPr bwMode="auto">
          <a:xfrm>
            <a:off x="468313" y="0"/>
            <a:ext cx="813593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b="1">
                <a:latin typeface="Arial" charset="0"/>
              </a:rPr>
              <a:t>Домашнее задание:</a:t>
            </a:r>
          </a:p>
        </p:txBody>
      </p:sp>
      <p:sp>
        <p:nvSpPr>
          <p:cNvPr id="35842" name="Text Box 5"/>
          <p:cNvSpPr txBox="1">
            <a:spLocks noChangeArrowheads="1"/>
          </p:cNvSpPr>
          <p:nvPr/>
        </p:nvSpPr>
        <p:spPr bwMode="auto">
          <a:xfrm>
            <a:off x="231775" y="1576388"/>
            <a:ext cx="880427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 sz="2400">
                <a:latin typeface="Arial" charset="0"/>
              </a:rPr>
              <a:t>Общее задание:</a:t>
            </a:r>
          </a:p>
          <a:p>
            <a:pPr marL="342900" indent="-342900">
              <a:buFontTx/>
              <a:buAutoNum type="arabicPeriod"/>
            </a:pPr>
            <a:r>
              <a:rPr lang="ru-RU" sz="2400">
                <a:latin typeface="Arial" charset="0"/>
              </a:rPr>
              <a:t>Выразительное чтение басни «Осёл и Соловей»</a:t>
            </a:r>
          </a:p>
          <a:p>
            <a:pPr marL="342900" indent="-342900"/>
            <a:r>
              <a:rPr lang="ru-RU" sz="2400">
                <a:latin typeface="Arial" charset="0"/>
              </a:rPr>
              <a:t> (по выбору: наизусть или по ролям);</a:t>
            </a:r>
          </a:p>
          <a:p>
            <a:pPr marL="342900" indent="-342900"/>
            <a:r>
              <a:rPr lang="ru-RU" sz="2400">
                <a:latin typeface="Arial" charset="0"/>
              </a:rPr>
              <a:t>2. Ответить на вопрос № 2 (стр. 43 учебника);</a:t>
            </a:r>
          </a:p>
          <a:p>
            <a:pPr marL="342900" indent="-342900"/>
            <a:endParaRPr lang="ru-RU" sz="2400">
              <a:latin typeface="Arial" charset="0"/>
            </a:endParaRPr>
          </a:p>
          <a:p>
            <a:pPr marL="342900" indent="-342900"/>
            <a:r>
              <a:rPr lang="ru-RU" sz="2400">
                <a:latin typeface="Arial" charset="0"/>
              </a:rPr>
              <a:t>Индивидуальное задание:</a:t>
            </a:r>
          </a:p>
          <a:p>
            <a:pPr marL="342900" indent="-342900"/>
            <a:r>
              <a:rPr lang="ru-RU" sz="2400">
                <a:latin typeface="Arial" charset="0"/>
              </a:rPr>
              <a:t>1 вариант – история создания басни «Листы и Корни» (стр. 39-40 учебника);</a:t>
            </a:r>
          </a:p>
          <a:p>
            <a:pPr marL="342900" indent="-342900"/>
            <a:r>
              <a:rPr lang="ru-RU" sz="2400">
                <a:latin typeface="Arial" charset="0"/>
              </a:rPr>
              <a:t>2 вариант – история создания басни «Ларчик» (стр. 42-43 учебника)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ru-RU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уроку </a:t>
            </a:r>
            <a:br>
              <a:rPr lang="ru-RU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«И. А. Крылов. </a:t>
            </a:r>
            <a:br>
              <a:rPr lang="ru-RU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«Осёл и соловей» - комическое изображение невежественного судьи, глухого к произведениям истинного искусства»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371600"/>
          </a:xfrm>
        </p:spPr>
        <p:txBody>
          <a:bodyPr/>
          <a:lstStyle/>
          <a:p>
            <a:pPr eaLnBrk="1" hangingPunct="1">
              <a:defRPr/>
            </a:pPr>
            <a:r>
              <a:rPr lang="ru-RU" b="1">
                <a:solidFill>
                  <a:schemeClr val="tx1"/>
                </a:solidFill>
              </a:rPr>
              <a:t>Цели урока: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12875"/>
            <a:ext cx="82296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4000"/>
              <a:t>1. Басня как один из старейших жанров литературы;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4000"/>
              <a:t>2. Аллегория, мораль;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4000"/>
              <a:t>3. Работа с текстом басни «Осёл и Соловей»;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4000"/>
              <a:t>4. Аллегорический смысл басни, мораль.</a:t>
            </a:r>
            <a:r>
              <a:rPr lang="ru-RU" sz="280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4294967295"/>
          </p:nvPr>
        </p:nvSpPr>
        <p:spPr>
          <a:xfrm>
            <a:off x="457200" y="357188"/>
            <a:ext cx="8507413" cy="6024562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5400" b="1" smtClean="0"/>
              <a:t>  </a:t>
            </a:r>
            <a:r>
              <a:rPr lang="ru-RU" sz="5400" b="1" smtClean="0">
                <a:solidFill>
                  <a:srgbClr val="FF0000"/>
                </a:solidFill>
              </a:rPr>
              <a:t>Басня</a:t>
            </a:r>
            <a:r>
              <a:rPr lang="ru-RU" sz="5400" smtClean="0">
                <a:solidFill>
                  <a:srgbClr val="FF0000"/>
                </a:solidFill>
              </a:rPr>
              <a:t> </a:t>
            </a:r>
            <a:r>
              <a:rPr lang="ru-RU" sz="5400" smtClean="0"/>
              <a:t>– </a:t>
            </a:r>
            <a:r>
              <a:rPr lang="ru-RU" sz="5400" b="1" smtClean="0">
                <a:latin typeface="Times New Roman" pitchFamily="18" charset="0"/>
                <a:cs typeface="Times New Roman" pitchFamily="18" charset="0"/>
              </a:rPr>
              <a:t>это краткий стихотворный или прозаический рассказ нравоучительного характера, имеющий иносказательный, аллегорический смысл</a:t>
            </a:r>
            <a:r>
              <a:rPr lang="ru-RU" sz="5400" smtClean="0"/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endParaRPr lang="ru-RU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40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Басня включат в себя две части</a:t>
            </a:r>
            <a:r>
              <a:rPr lang="ru-RU" sz="40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   </a:t>
            </a:r>
            <a:r>
              <a:rPr lang="ru-RU" sz="480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4800" b="1" smtClean="0">
                <a:solidFill>
                  <a:srgbClr val="E46C0A"/>
                </a:solidFill>
                <a:latin typeface="Times New Roman" pitchFamily="18" charset="0"/>
                <a:cs typeface="Times New Roman" pitchFamily="18" charset="0"/>
              </a:rPr>
              <a:t>Основное повествование</a:t>
            </a:r>
            <a:r>
              <a:rPr lang="ru-RU" sz="4800" b="1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4800" smtClean="0">
                <a:latin typeface="Times New Roman" pitchFamily="18" charset="0"/>
                <a:cs typeface="Times New Roman" pitchFamily="18" charset="0"/>
              </a:rPr>
              <a:t>   2. </a:t>
            </a:r>
            <a:r>
              <a:rPr lang="ru-RU" sz="4800" b="1" smtClean="0">
                <a:solidFill>
                  <a:srgbClr val="77933C"/>
                </a:solidFill>
                <a:latin typeface="Times New Roman" pitchFamily="18" charset="0"/>
                <a:cs typeface="Times New Roman" pitchFamily="18" charset="0"/>
              </a:rPr>
              <a:t>Мораль - </a:t>
            </a:r>
            <a:r>
              <a:rPr lang="ru-RU" sz="5400" b="1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это поучительный вывод из основного повествования, который даётся в начале или в конце басни.(По словарю</a:t>
            </a:r>
            <a:r>
              <a:rPr lang="ru-RU" smtClean="0"/>
              <a:t>)</a:t>
            </a:r>
          </a:p>
          <a:p>
            <a:pPr eaLnBrk="1" hangingPunct="1">
              <a:buFont typeface="Wingdings" pitchFamily="2" charset="2"/>
              <a:buNone/>
            </a:pPr>
            <a:endParaRPr lang="ru-RU" b="1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395288" y="188913"/>
            <a:ext cx="8280400" cy="7535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sz="3200" b="1"/>
              <a:t> </a:t>
            </a:r>
            <a:r>
              <a:rPr lang="ru-RU" sz="32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Аллегория</a:t>
            </a:r>
            <a:r>
              <a:rPr lang="ru-RU" sz="32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—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sz="32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иносказание —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sz="32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изображение отвлечённого понятия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sz="32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через конкретный образ.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ru-RU" sz="3200" b="1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sz="32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Сатира</a:t>
            </a:r>
            <a:r>
              <a:rPr lang="ru-RU" sz="3200" b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— злой смех, при помощи которого писатель  изображает пороки общества, чтобы их исправить.</a:t>
            </a:r>
            <a:r>
              <a:rPr lang="ru-RU" sz="3200">
                <a:latin typeface="Times New Roman" pitchFamily="18" charset="0"/>
              </a:rPr>
              <a:t>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ru-RU" sz="3200">
              <a:latin typeface="Times New Roman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ru-RU" sz="3200" b="1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Олицетворение</a:t>
            </a:r>
            <a:r>
              <a:rPr lang="ru-RU" sz="3200" b="1">
                <a:effectLst>
                  <a:outerShdw blurRad="38100" dist="38100" dir="2700000" algn="tl">
                    <a:srgbClr val="000000"/>
                  </a:outerShdw>
                </a:effectLst>
              </a:rPr>
              <a:t>—наделение человеческими качествами животных, оживление предметов, явлений природы.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ru-RU" sz="3200">
              <a:latin typeface="Times New Roman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ru-RU" sz="320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ru-RU" sz="1800" b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smtClean="0">
                <a:latin typeface="Times New Roman" pitchFamily="18" charset="0"/>
                <a:cs typeface="Times New Roman" pitchFamily="18" charset="0"/>
              </a:rPr>
              <a:t>Эзоп - древнегреческий баснописец, раб, жил в 6 веке до н.э., был очень остроумным и популярным человеком своего времени, считается родоначальником жанра басни. Отсюда и пошло выражение «эзопов язык».</a:t>
            </a:r>
            <a:br>
              <a:rPr lang="ru-RU" sz="1800" b="1" smtClean="0">
                <a:latin typeface="Times New Roman" pitchFamily="18" charset="0"/>
                <a:cs typeface="Times New Roman" pitchFamily="18" charset="0"/>
              </a:rPr>
            </a:br>
            <a:endParaRPr lang="ru-RU" sz="1800" b="1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4" descr="p002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684213" y="1928813"/>
            <a:ext cx="7786687" cy="4929187"/>
          </a:xfrm>
        </p:spPr>
      </p:pic>
      <p:sp>
        <p:nvSpPr>
          <p:cNvPr id="19460" name="Text Box 7"/>
          <p:cNvSpPr txBox="1">
            <a:spLocks noChangeArrowheads="1"/>
          </p:cNvSpPr>
          <p:nvPr/>
        </p:nvSpPr>
        <p:spPr bwMode="auto">
          <a:xfrm>
            <a:off x="0" y="260350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/>
              <a:t>Эзопов язык –умение замаскировать</a:t>
            </a:r>
          </a:p>
          <a:p>
            <a:pPr algn="ctr"/>
            <a:r>
              <a:rPr lang="ru-RU" sz="2400"/>
              <a:t> главную мысль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AutoShape 4"/>
          <p:cNvSpPr>
            <a:spLocks noChangeArrowheads="1"/>
          </p:cNvSpPr>
          <p:nvPr/>
        </p:nvSpPr>
        <p:spPr bwMode="auto">
          <a:xfrm>
            <a:off x="1908175" y="188913"/>
            <a:ext cx="5400675" cy="936625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/>
              <a:t>БАСНЯ</a:t>
            </a:r>
          </a:p>
        </p:txBody>
      </p:sp>
      <p:sp>
        <p:nvSpPr>
          <p:cNvPr id="20482" name="AutoShape 10"/>
          <p:cNvSpPr>
            <a:spLocks noChangeArrowheads="1"/>
          </p:cNvSpPr>
          <p:nvPr/>
        </p:nvSpPr>
        <p:spPr bwMode="auto">
          <a:xfrm rot="4574778">
            <a:off x="6192044" y="1953419"/>
            <a:ext cx="4105275" cy="865187"/>
          </a:xfrm>
          <a:prstGeom prst="curvedDownArrow">
            <a:avLst>
              <a:gd name="adj1" fmla="val 94899"/>
              <a:gd name="adj2" fmla="val 189798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83" name="AutoShape 11"/>
          <p:cNvSpPr>
            <a:spLocks noChangeArrowheads="1"/>
          </p:cNvSpPr>
          <p:nvPr/>
        </p:nvSpPr>
        <p:spPr bwMode="auto">
          <a:xfrm rot="525795">
            <a:off x="395288" y="549275"/>
            <a:ext cx="1152525" cy="4176713"/>
          </a:xfrm>
          <a:prstGeom prst="curvedRightArrow">
            <a:avLst>
              <a:gd name="adj1" fmla="val 72479"/>
              <a:gd name="adj2" fmla="val 144959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84" name="AutoShape 12"/>
          <p:cNvSpPr>
            <a:spLocks noChangeArrowheads="1"/>
          </p:cNvSpPr>
          <p:nvPr/>
        </p:nvSpPr>
        <p:spPr bwMode="auto">
          <a:xfrm>
            <a:off x="1258888" y="1773238"/>
            <a:ext cx="6696075" cy="1511300"/>
          </a:xfrm>
          <a:prstGeom prst="ribbon">
            <a:avLst>
              <a:gd name="adj1" fmla="val 125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Цель: осмеяние </a:t>
            </a:r>
          </a:p>
          <a:p>
            <a:pPr algn="ctr"/>
            <a:r>
              <a:rPr lang="ru-RU"/>
              <a:t>человеческих пороков, </a:t>
            </a:r>
          </a:p>
          <a:p>
            <a:pPr algn="ctr"/>
            <a:r>
              <a:rPr lang="ru-RU"/>
              <a:t>недостатков общественной жизни</a:t>
            </a:r>
          </a:p>
        </p:txBody>
      </p:sp>
      <p:sp>
        <p:nvSpPr>
          <p:cNvPr id="20485" name="Rectangle 14"/>
          <p:cNvSpPr>
            <a:spLocks noChangeArrowheads="1"/>
          </p:cNvSpPr>
          <p:nvPr/>
        </p:nvSpPr>
        <p:spPr bwMode="auto">
          <a:xfrm>
            <a:off x="1403350" y="3500438"/>
            <a:ext cx="2520950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ОСНОВНАЯ ЧАСТЬ</a:t>
            </a:r>
          </a:p>
        </p:txBody>
      </p:sp>
      <p:sp>
        <p:nvSpPr>
          <p:cNvPr id="20486" name="Rectangle 15"/>
          <p:cNvSpPr>
            <a:spLocks noChangeArrowheads="1"/>
          </p:cNvSpPr>
          <p:nvPr/>
        </p:nvSpPr>
        <p:spPr bwMode="auto">
          <a:xfrm>
            <a:off x="5508625" y="3500438"/>
            <a:ext cx="2520950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МОРАЛЬ</a:t>
            </a:r>
          </a:p>
        </p:txBody>
      </p:sp>
      <p:sp>
        <p:nvSpPr>
          <p:cNvPr id="20487" name="AutoShape 18"/>
          <p:cNvSpPr>
            <a:spLocks noChangeArrowheads="1"/>
          </p:cNvSpPr>
          <p:nvPr/>
        </p:nvSpPr>
        <p:spPr bwMode="auto">
          <a:xfrm>
            <a:off x="7667625" y="4581525"/>
            <a:ext cx="287338" cy="576263"/>
          </a:xfrm>
          <a:prstGeom prst="downArrow">
            <a:avLst>
              <a:gd name="adj1" fmla="val 50000"/>
              <a:gd name="adj2" fmla="val 5013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88" name="AutoShape 19"/>
          <p:cNvSpPr>
            <a:spLocks noChangeArrowheads="1"/>
          </p:cNvSpPr>
          <p:nvPr/>
        </p:nvSpPr>
        <p:spPr bwMode="auto">
          <a:xfrm>
            <a:off x="5508625" y="4581525"/>
            <a:ext cx="287338" cy="576263"/>
          </a:xfrm>
          <a:prstGeom prst="downArrow">
            <a:avLst>
              <a:gd name="adj1" fmla="val 50000"/>
              <a:gd name="adj2" fmla="val 5013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89" name="AutoShape 20"/>
          <p:cNvSpPr>
            <a:spLocks noChangeArrowheads="1"/>
          </p:cNvSpPr>
          <p:nvPr/>
        </p:nvSpPr>
        <p:spPr bwMode="auto">
          <a:xfrm>
            <a:off x="7092950" y="5084763"/>
            <a:ext cx="1584325" cy="720725"/>
          </a:xfrm>
          <a:prstGeom prst="flowChartPunched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В конце</a:t>
            </a:r>
          </a:p>
        </p:txBody>
      </p:sp>
      <p:sp>
        <p:nvSpPr>
          <p:cNvPr id="20490" name="AutoShape 21"/>
          <p:cNvSpPr>
            <a:spLocks noChangeArrowheads="1"/>
          </p:cNvSpPr>
          <p:nvPr/>
        </p:nvSpPr>
        <p:spPr bwMode="auto">
          <a:xfrm>
            <a:off x="4932363" y="5084763"/>
            <a:ext cx="1584325" cy="720725"/>
          </a:xfrm>
          <a:prstGeom prst="flowChartPunched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В начале</a:t>
            </a:r>
          </a:p>
        </p:txBody>
      </p:sp>
      <p:sp>
        <p:nvSpPr>
          <p:cNvPr id="20491" name="AutoShape 24"/>
          <p:cNvSpPr>
            <a:spLocks noChangeArrowheads="1"/>
          </p:cNvSpPr>
          <p:nvPr/>
        </p:nvSpPr>
        <p:spPr bwMode="auto">
          <a:xfrm>
            <a:off x="1331913" y="4508500"/>
            <a:ext cx="287337" cy="2159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92" name="AutoShape 25"/>
          <p:cNvSpPr>
            <a:spLocks noChangeArrowheads="1"/>
          </p:cNvSpPr>
          <p:nvPr/>
        </p:nvSpPr>
        <p:spPr bwMode="auto">
          <a:xfrm>
            <a:off x="468313" y="4724400"/>
            <a:ext cx="1225550" cy="647700"/>
          </a:xfrm>
          <a:prstGeom prst="flowChartPunched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Аллегории</a:t>
            </a:r>
          </a:p>
        </p:txBody>
      </p:sp>
      <p:sp>
        <p:nvSpPr>
          <p:cNvPr id="20493" name="AutoShape 26"/>
          <p:cNvSpPr>
            <a:spLocks noChangeArrowheads="1"/>
          </p:cNvSpPr>
          <p:nvPr/>
        </p:nvSpPr>
        <p:spPr bwMode="auto">
          <a:xfrm>
            <a:off x="1908175" y="4508500"/>
            <a:ext cx="287338" cy="792163"/>
          </a:xfrm>
          <a:prstGeom prst="downArrow">
            <a:avLst>
              <a:gd name="adj1" fmla="val 50000"/>
              <a:gd name="adj2" fmla="val 6892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94" name="AutoShape 28"/>
          <p:cNvSpPr>
            <a:spLocks noChangeArrowheads="1"/>
          </p:cNvSpPr>
          <p:nvPr/>
        </p:nvSpPr>
        <p:spPr bwMode="auto">
          <a:xfrm>
            <a:off x="1476375" y="5157788"/>
            <a:ext cx="1225550" cy="647700"/>
          </a:xfrm>
          <a:prstGeom prst="flowChartPunched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Сатира</a:t>
            </a:r>
          </a:p>
        </p:txBody>
      </p:sp>
      <p:sp>
        <p:nvSpPr>
          <p:cNvPr id="20495" name="AutoShape 29"/>
          <p:cNvSpPr>
            <a:spLocks noChangeArrowheads="1"/>
          </p:cNvSpPr>
          <p:nvPr/>
        </p:nvSpPr>
        <p:spPr bwMode="auto">
          <a:xfrm>
            <a:off x="2843213" y="4508500"/>
            <a:ext cx="287337" cy="1368425"/>
          </a:xfrm>
          <a:prstGeom prst="downArrow">
            <a:avLst>
              <a:gd name="adj1" fmla="val 50000"/>
              <a:gd name="adj2" fmla="val 11906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96" name="AutoShape 30"/>
          <p:cNvSpPr>
            <a:spLocks noChangeArrowheads="1"/>
          </p:cNvSpPr>
          <p:nvPr/>
        </p:nvSpPr>
        <p:spPr bwMode="auto">
          <a:xfrm>
            <a:off x="2411413" y="5661025"/>
            <a:ext cx="1225550" cy="647700"/>
          </a:xfrm>
          <a:prstGeom prst="flowChartPunched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Эзоп. язык</a:t>
            </a:r>
          </a:p>
        </p:txBody>
      </p:sp>
      <p:sp>
        <p:nvSpPr>
          <p:cNvPr id="20497" name="AutoShape 31"/>
          <p:cNvSpPr>
            <a:spLocks noChangeArrowheads="1"/>
          </p:cNvSpPr>
          <p:nvPr/>
        </p:nvSpPr>
        <p:spPr bwMode="auto">
          <a:xfrm>
            <a:off x="3708400" y="4508500"/>
            <a:ext cx="287338" cy="1800225"/>
          </a:xfrm>
          <a:prstGeom prst="downArrow">
            <a:avLst>
              <a:gd name="adj1" fmla="val 50000"/>
              <a:gd name="adj2" fmla="val 15663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98" name="AutoShape 32"/>
          <p:cNvSpPr>
            <a:spLocks noChangeArrowheads="1"/>
          </p:cNvSpPr>
          <p:nvPr/>
        </p:nvSpPr>
        <p:spPr bwMode="auto">
          <a:xfrm>
            <a:off x="3276600" y="6092825"/>
            <a:ext cx="1728788" cy="647700"/>
          </a:xfrm>
          <a:prstGeom prst="flowChartPunched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Олицетворение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4" descr="0c02ca16225222a1f90f3f83939398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1550" y="0"/>
            <a:ext cx="66484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кстура">
  <a:themeElements>
    <a:clrScheme name="Текстура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Текстура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кстура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ура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ура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449</TotalTime>
  <Words>293</Words>
  <Application>Microsoft Office PowerPoint</Application>
  <PresentationFormat>Экран (4:3)</PresentationFormat>
  <Paragraphs>59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4" baseType="lpstr">
      <vt:lpstr>Tahoma</vt:lpstr>
      <vt:lpstr>Arial</vt:lpstr>
      <vt:lpstr>Wingdings</vt:lpstr>
      <vt:lpstr>Calibri</vt:lpstr>
      <vt:lpstr>Times New Roman</vt:lpstr>
      <vt:lpstr>Текстура</vt:lpstr>
      <vt:lpstr>Слайд 1</vt:lpstr>
      <vt:lpstr>К уроку   «И. А. Крылов.   «Осёл и соловей» - комическое изображение невежественного судьи, глухого к произведениям истинного искусства»</vt:lpstr>
      <vt:lpstr>Цели урока:</vt:lpstr>
      <vt:lpstr>Слайд 4</vt:lpstr>
      <vt:lpstr>Басня включат в себя две части:</vt:lpstr>
      <vt:lpstr>Слайд 6</vt:lpstr>
      <vt:lpstr> Эзоп - древнегреческий баснописец, раб, жил в 6 веке до н.э., был очень остроумным и популярным человеком своего времени, считается родоначальником жанра басни. Отсюда и пошло выражение «эзопов язык». 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WareZ Provider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www.PHILka.RU</dc:creator>
  <cp:lastModifiedBy>User</cp:lastModifiedBy>
  <cp:revision>21</cp:revision>
  <dcterms:created xsi:type="dcterms:W3CDTF">2013-09-29T08:56:56Z</dcterms:created>
  <dcterms:modified xsi:type="dcterms:W3CDTF">2014-02-12T08:01:51Z</dcterms:modified>
</cp:coreProperties>
</file>