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6" r:id="rId2"/>
    <p:sldId id="274" r:id="rId3"/>
    <p:sldId id="289" r:id="rId4"/>
    <p:sldId id="275" r:id="rId5"/>
    <p:sldId id="276" r:id="rId6"/>
    <p:sldId id="277" r:id="rId7"/>
    <p:sldId id="278" r:id="rId8"/>
    <p:sldId id="280" r:id="rId9"/>
    <p:sldId id="281" r:id="rId10"/>
    <p:sldId id="288" r:id="rId11"/>
    <p:sldId id="279" r:id="rId12"/>
    <p:sldId id="283" r:id="rId13"/>
    <p:sldId id="284" r:id="rId14"/>
    <p:sldId id="285" r:id="rId15"/>
    <p:sldId id="292" r:id="rId16"/>
    <p:sldId id="287" r:id="rId17"/>
    <p:sldId id="286" r:id="rId18"/>
    <p:sldId id="291" r:id="rId1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  <a:srgbClr val="0000CC"/>
    <a:srgbClr val="33CC33"/>
    <a:srgbClr val="00FF0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960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EE35A-293B-44B2-B8DD-F11108417367}" type="datetimeFigureOut">
              <a:rPr lang="ru-RU" smtClean="0"/>
              <a:pPr/>
              <a:t>29.01.2014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034232-5222-4B2A-A142-6E3427887EC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</p:spTree>
  </p:cSld>
  <p:clrMapOvr>
    <a:masterClrMapping/>
  </p:clrMapOvr>
  <p:transition>
    <p:dissolv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EE35A-293B-44B2-B8DD-F11108417367}" type="datetimeFigureOut">
              <a:rPr lang="ru-RU" smtClean="0"/>
              <a:pPr/>
              <a:t>29.01.2014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034232-5222-4B2A-A142-6E3427887EC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dissolv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EE35A-293B-44B2-B8DD-F11108417367}" type="datetimeFigureOut">
              <a:rPr lang="ru-RU" smtClean="0"/>
              <a:pPr/>
              <a:t>29.01.2014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034232-5222-4B2A-A142-6E3427887EC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dissolv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EE35A-293B-44B2-B8DD-F11108417367}" type="datetimeFigureOut">
              <a:rPr lang="ru-RU" smtClean="0"/>
              <a:pPr/>
              <a:t>29.01.2014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034232-5222-4B2A-A142-6E3427887EC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dissolv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EE35A-293B-44B2-B8DD-F11108417367}" type="datetimeFigureOut">
              <a:rPr lang="ru-RU" smtClean="0"/>
              <a:pPr/>
              <a:t>29.01.2014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62034232-5222-4B2A-A142-6E3427887EC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dissolv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EE35A-293B-44B2-B8DD-F11108417367}" type="datetimeFigureOut">
              <a:rPr lang="ru-RU" smtClean="0"/>
              <a:pPr/>
              <a:t>29.01.2014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034232-5222-4B2A-A142-6E3427887EC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dissolv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EE35A-293B-44B2-B8DD-F11108417367}" type="datetimeFigureOut">
              <a:rPr lang="ru-RU" smtClean="0"/>
              <a:pPr/>
              <a:t>29.01.2014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034232-5222-4B2A-A142-6E3427887EC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dissolv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EE35A-293B-44B2-B8DD-F11108417367}" type="datetimeFigureOut">
              <a:rPr lang="ru-RU" smtClean="0"/>
              <a:pPr/>
              <a:t>29.01.2014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034232-5222-4B2A-A142-6E3427887EC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dissolv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EE35A-293B-44B2-B8DD-F11108417367}" type="datetimeFigureOut">
              <a:rPr lang="ru-RU" smtClean="0"/>
              <a:pPr/>
              <a:t>29.01.2014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034232-5222-4B2A-A142-6E3427887EC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dissolv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EE35A-293B-44B2-B8DD-F11108417367}" type="datetimeFigureOut">
              <a:rPr lang="ru-RU" smtClean="0"/>
              <a:pPr/>
              <a:t>29.01.2014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034232-5222-4B2A-A142-6E3427887EC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dissolv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ru-R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EE35A-293B-44B2-B8DD-F11108417367}" type="datetimeFigureOut">
              <a:rPr lang="ru-RU" smtClean="0"/>
              <a:pPr/>
              <a:t>29.01.2014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034232-5222-4B2A-A142-6E3427887EC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dissolv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89AEE35A-293B-44B2-B8DD-F11108417367}" type="datetimeFigureOut">
              <a:rPr lang="ru-RU" smtClean="0"/>
              <a:pPr/>
              <a:t>29.01.2014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62034232-5222-4B2A-A142-6E3427887EC2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ransition>
    <p:dissolve/>
  </p:transition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file:///C:\Documents%20and%20Settings\1\&#1056;&#1072;&#1073;&#1086;&#1095;&#1080;&#1081;%20&#1089;&#1090;&#1086;&#1083;\20&#1076;&#1077;&#1082;&#1072;&#1073;&#1088;&#1103;\&#1043;&#1088;&#1080;&#1087;&#1087;%20&#1080;%20&#1076;&#1088;&#1091;&#1075;&#1080;&#1077;%20&#1087;&#1088;&#1086;&#1089;&#1090;&#1091;&#1076;&#1085;&#1099;&#1077;%20&#1079;&#1072;&#1073;&#1086;&#1083;&#1077;&#1074;&#1072;&#1085;&#1080;&#1103;%20&#8470;1.ppt" TargetMode="External"/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Relationship Id="rId4" Type="http://schemas.openxmlformats.org/officeDocument/2006/relationships/hyperlink" Target="file:///C:\Documents%20and%20Settings\1\&#1056;&#1072;&#1073;&#1086;&#1095;&#1080;&#1081;%20&#1089;&#1090;&#1086;&#1083;\20&#1076;&#1077;&#1082;&#1072;&#1073;&#1088;&#1103;\&#1050;&#1091;&#1088;&#1077;&#1085;&#1080;&#1077;%20&#1051;&#1077;&#1096;&#1072;.ppt" TargetMode="Externa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7.xml"/><Relationship Id="rId2" Type="http://schemas.openxmlformats.org/officeDocument/2006/relationships/slide" Target="slide4.xml"/><Relationship Id="rId1" Type="http://schemas.openxmlformats.org/officeDocument/2006/relationships/slideLayout" Target="../slideLayouts/slideLayout5.xml"/><Relationship Id="rId5" Type="http://schemas.openxmlformats.org/officeDocument/2006/relationships/slide" Target="slide11.xml"/><Relationship Id="rId4" Type="http://schemas.openxmlformats.org/officeDocument/2006/relationships/slide" Target="slide10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219200" y="642918"/>
            <a:ext cx="6858000" cy="1643074"/>
          </a:xfrm>
        </p:spPr>
        <p:txBody>
          <a:bodyPr>
            <a:normAutofit/>
          </a:bodyPr>
          <a:lstStyle/>
          <a:p>
            <a:r>
              <a:rPr lang="ru-RU" sz="7200" dirty="0" smtClean="0">
                <a:solidFill>
                  <a:srgbClr val="FF0000"/>
                </a:solidFill>
                <a:latin typeface="+mn-lt"/>
              </a:rPr>
              <a:t>«Голос ЕГЭ»</a:t>
            </a:r>
            <a:endParaRPr lang="ru-RU" sz="7200" b="1" i="1" dirty="0">
              <a:solidFill>
                <a:srgbClr val="FF0000"/>
              </a:solidFill>
              <a:latin typeface="+mn-lt"/>
            </a:endParaRPr>
          </a:p>
        </p:txBody>
      </p:sp>
      <p:pic>
        <p:nvPicPr>
          <p:cNvPr id="15362" name="Picture 2" descr="http://im3-tub-ru.yandex.net/i?id=271255687-58-72&amp;n=2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20" y="2857496"/>
            <a:ext cx="3010874" cy="2071702"/>
          </a:xfrm>
          <a:prstGeom prst="rect">
            <a:avLst/>
          </a:prstGeom>
          <a:noFill/>
        </p:spPr>
      </p:pic>
      <p:pic>
        <p:nvPicPr>
          <p:cNvPr id="15364" name="Picture 4" descr="http://im4-tub-ru.yandex.net/i?id=113944408-13-72&amp;n=2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500694" y="2786058"/>
            <a:ext cx="3411879" cy="2571768"/>
          </a:xfrm>
          <a:prstGeom prst="rect">
            <a:avLst/>
          </a:prstGeom>
          <a:noFill/>
        </p:spPr>
      </p:pic>
      <p:pic>
        <p:nvPicPr>
          <p:cNvPr id="18434" name="Picture 2" descr="http://im3-tub-ru.yandex.net/i?id=302166543-69-72&amp;n=21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143240" y="4071942"/>
            <a:ext cx="2357454" cy="2286016"/>
          </a:xfrm>
          <a:prstGeom prst="rect">
            <a:avLst/>
          </a:prstGeom>
          <a:noFill/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53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153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800" decel="100000"/>
                                        <p:tgtEl>
                                          <p:spTgt spid="184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800" decel="100000" fill="hold"/>
                                        <p:tgtEl>
                                          <p:spTgt spid="1843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800" decel="100000" fill="hold"/>
                                        <p:tgtEl>
                                          <p:spTgt spid="184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800" decel="100000" fill="hold"/>
                                        <p:tgtEl>
                                          <p:spTgt spid="184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84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84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8900" i="1" dirty="0" smtClean="0">
                <a:solidFill>
                  <a:srgbClr val="FF0000"/>
                </a:solidFill>
                <a:latin typeface="+mn-lt"/>
              </a:rPr>
              <a:t>ГОЛОС  В</a:t>
            </a:r>
            <a:r>
              <a:rPr lang="ru-RU" sz="8900" i="1" baseline="-25000" dirty="0" smtClean="0">
                <a:solidFill>
                  <a:srgbClr val="FF0000"/>
                </a:solidFill>
                <a:latin typeface="+mn-lt"/>
              </a:rPr>
              <a:t>3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8" name="Стрелка вправо 7">
            <a:hlinkClick r:id="rId2" action="ppaction://hlinksldjump"/>
          </p:cNvPr>
          <p:cNvSpPr/>
          <p:nvPr/>
        </p:nvSpPr>
        <p:spPr>
          <a:xfrm>
            <a:off x="7929586" y="5429264"/>
            <a:ext cx="642942" cy="714380"/>
          </a:xfrm>
          <a:prstGeom prst="rightArrow">
            <a:avLst/>
          </a:prstGeom>
          <a:solidFill>
            <a:srgbClr val="0000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ln>
                <a:solidFill>
                  <a:schemeClr val="accent4"/>
                </a:solidFill>
              </a:ln>
              <a:solidFill>
                <a:srgbClr val="0000CC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205967" y="2967335"/>
            <a:ext cx="18473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endParaRPr lang="ru-RU" sz="5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1000100" y="1714488"/>
            <a:ext cx="302037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hlinkClick r:id="rId3" action="ppaction://hlinkpres?slideindex=1&amp;slidetitle=       Грипп и другие простудные заболевания."/>
              </a:rPr>
              <a:t>Проект</a:t>
            </a:r>
            <a:r>
              <a:rPr lang="ru-RU" sz="54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1</a:t>
            </a:r>
            <a:endParaRPr lang="ru-RU" sz="5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1000100" y="3143248"/>
            <a:ext cx="302037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hlinkClick r:id="rId4" action="ppaction://hlinkpres?slideindex=1&amp;slidetitle=Курение в школе №4 миф или реальность"/>
              </a:rPr>
              <a:t>Проект</a:t>
            </a:r>
            <a:r>
              <a:rPr lang="ru-RU" sz="54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2</a:t>
            </a:r>
            <a:endParaRPr lang="ru-RU" sz="5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7300" i="1" dirty="0" smtClean="0">
                <a:solidFill>
                  <a:schemeClr val="accent5"/>
                </a:solidFill>
                <a:latin typeface="+mn-lt"/>
              </a:rPr>
              <a:t>ГОЛОС  В</a:t>
            </a:r>
            <a:r>
              <a:rPr lang="ru-RU" sz="7300" i="1" baseline="-25000" dirty="0" smtClean="0">
                <a:solidFill>
                  <a:schemeClr val="accent5"/>
                </a:solidFill>
                <a:latin typeface="+mn-lt"/>
              </a:rPr>
              <a:t>6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solidFill>
            <a:schemeClr val="bg2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algn="just">
              <a:buNone/>
            </a:pPr>
            <a:r>
              <a:rPr lang="ru-RU" dirty="0" smtClean="0"/>
              <a:t>	В чемпионате по гимнастике участвуют 20 спортсменок: 8 из России, 7 из США, остальные — из Китая. Порядок, в котором выступают гимнастки, определяется жребием. Найдите вероятность того, что спортсменка, выступающая первой, окажется из Китая</a:t>
            </a:r>
          </a:p>
          <a:p>
            <a:endParaRPr lang="ru-RU" dirty="0"/>
          </a:p>
        </p:txBody>
      </p:sp>
      <p:pic>
        <p:nvPicPr>
          <p:cNvPr id="4" name="Picture 3" descr="C:\Documents and Settings\Администратор\Рабочий стол\Безимени-2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14414" y="4357694"/>
            <a:ext cx="2643206" cy="1797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Прямоугольник 4"/>
          <p:cNvSpPr/>
          <p:nvPr/>
        </p:nvSpPr>
        <p:spPr>
          <a:xfrm>
            <a:off x="5000628" y="4500570"/>
            <a:ext cx="1437339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dirty="0" smtClean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</a:rPr>
              <a:t>0,25</a:t>
            </a:r>
            <a:endParaRPr lang="ru-RU" sz="5400" dirty="0">
              <a:ln w="10160">
                <a:solidFill>
                  <a:schemeClr val="accent1"/>
                </a:solidFill>
                <a:prstDash val="solid"/>
              </a:ln>
              <a:solidFill>
                <a:srgbClr val="FF0000"/>
              </a:solidFill>
              <a:effectLst>
                <a:outerShdw blurRad="38100" dist="32000" dir="5400000" algn="tl">
                  <a:srgbClr val="000000">
                    <a:alpha val="30000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800" decel="100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8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8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solidFill>
            <a:schemeClr val="bg2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algn="just">
              <a:buNone/>
            </a:pPr>
            <a:r>
              <a:rPr lang="ru-RU" b="1" dirty="0" smtClean="0"/>
              <a:t>	</a:t>
            </a:r>
            <a:r>
              <a:rPr lang="ru-RU" dirty="0" smtClean="0"/>
              <a:t> В среднем из 1000 садовых насосов, поступивших в продажу, 5 подтекают. Найдите вероятность того, что один случайно выбранный для контроля насос не подтекает.</a:t>
            </a:r>
          </a:p>
          <a:p>
            <a:endParaRPr lang="ru-RU" dirty="0" smtClean="0"/>
          </a:p>
          <a:p>
            <a:endParaRPr lang="ru-RU" dirty="0"/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7300" i="1" dirty="0" smtClean="0">
                <a:solidFill>
                  <a:schemeClr val="accent5"/>
                </a:solidFill>
                <a:latin typeface="+mn-lt"/>
              </a:rPr>
              <a:t>ГОЛОС  В</a:t>
            </a:r>
            <a:r>
              <a:rPr lang="ru-RU" sz="7300" i="1" baseline="-25000" dirty="0" smtClean="0">
                <a:solidFill>
                  <a:schemeClr val="accent5"/>
                </a:solidFill>
                <a:latin typeface="+mn-lt"/>
              </a:rPr>
              <a:t>6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pic>
        <p:nvPicPr>
          <p:cNvPr id="33794" name="Picture 2" descr="http://im0-tub-ru.yandex.net/i?id=254672601-15-72&amp;n=2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786182" y="3429000"/>
            <a:ext cx="3000396" cy="3000396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6858016" y="3286124"/>
            <a:ext cx="174278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0,995</a:t>
            </a:r>
            <a:endParaRPr lang="ru-RU" sz="54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800" decel="100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8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8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337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solidFill>
            <a:schemeClr val="bg2">
              <a:lumMod val="40000"/>
              <a:lumOff val="60000"/>
            </a:schemeClr>
          </a:solidFill>
        </p:spPr>
        <p:txBody>
          <a:bodyPr/>
          <a:lstStyle/>
          <a:p>
            <a:pPr algn="just">
              <a:buNone/>
            </a:pPr>
            <a:r>
              <a:rPr lang="ru-RU" b="1" dirty="0" smtClean="0"/>
              <a:t>	 </a:t>
            </a:r>
            <a:r>
              <a:rPr lang="ru-RU" dirty="0" smtClean="0"/>
              <a:t>В сборнике билетов по биологии всего 25 билетов, в двух из них встречается  вопрос о грибах. На экзамене школьнику достается один случайно выбранный билет из этого сборника. Найти вероятность того, что в этом билете не будет вопроса о грибах.</a:t>
            </a:r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7300" i="1" dirty="0" smtClean="0">
                <a:solidFill>
                  <a:schemeClr val="accent5"/>
                </a:solidFill>
                <a:latin typeface="+mn-lt"/>
              </a:rPr>
              <a:t>ГОЛОС  В</a:t>
            </a:r>
            <a:r>
              <a:rPr lang="ru-RU" sz="7300" i="1" baseline="-25000" dirty="0" smtClean="0">
                <a:solidFill>
                  <a:schemeClr val="accent5"/>
                </a:solidFill>
                <a:latin typeface="+mn-lt"/>
              </a:rPr>
              <a:t>6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pic>
        <p:nvPicPr>
          <p:cNvPr id="32770" name="Picture 2" descr="http://im1-tub-ru.yandex.net/i?id=479878319-42-72&amp;n=2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429256" y="3929066"/>
            <a:ext cx="1760232" cy="2357454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7215206" y="4143380"/>
            <a:ext cx="139653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0,92</a:t>
            </a:r>
            <a:endParaRPr lang="ru-RU" sz="54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800" decel="100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8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8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327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solidFill>
            <a:schemeClr val="bg2">
              <a:lumMod val="40000"/>
              <a:lumOff val="60000"/>
            </a:schemeClr>
          </a:solidFill>
        </p:spPr>
        <p:txBody>
          <a:bodyPr/>
          <a:lstStyle/>
          <a:p>
            <a:pPr>
              <a:buNone/>
            </a:pPr>
            <a:r>
              <a:rPr lang="ru-RU" b="1" dirty="0" smtClean="0"/>
              <a:t>	</a:t>
            </a:r>
            <a:r>
              <a:rPr lang="ru-RU" dirty="0" smtClean="0"/>
              <a:t>Катя дважды бросает игральный кубик. В сумме у нее выпало 6 очков. Найдите вероятность того, что при одном из бросков выпало 5 очков.</a:t>
            </a:r>
          </a:p>
          <a:p>
            <a:endParaRPr lang="ru-RU" dirty="0"/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7300" i="1" dirty="0" smtClean="0">
                <a:solidFill>
                  <a:schemeClr val="accent5"/>
                </a:solidFill>
                <a:latin typeface="+mn-lt"/>
              </a:rPr>
              <a:t>ГОЛОС  В</a:t>
            </a:r>
            <a:r>
              <a:rPr lang="ru-RU" sz="7300" i="1" baseline="-25000" dirty="0" smtClean="0">
                <a:solidFill>
                  <a:schemeClr val="accent5"/>
                </a:solidFill>
                <a:latin typeface="+mn-lt"/>
              </a:rPr>
              <a:t>6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pic>
        <p:nvPicPr>
          <p:cNvPr id="31746" name="Picture 2" descr="http://im7-tub-ru.yandex.net/i?id=142266388-52-72&amp;n=2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3108" y="3286124"/>
            <a:ext cx="3000396" cy="2727633"/>
          </a:xfrm>
          <a:prstGeom prst="rect">
            <a:avLst/>
          </a:prstGeom>
          <a:noFill/>
        </p:spPr>
      </p:pic>
      <p:sp>
        <p:nvSpPr>
          <p:cNvPr id="6" name="Прямоугольник 5"/>
          <p:cNvSpPr/>
          <p:nvPr/>
        </p:nvSpPr>
        <p:spPr>
          <a:xfrm>
            <a:off x="6786578" y="3571876"/>
            <a:ext cx="105028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0,4</a:t>
            </a:r>
            <a:endParaRPr lang="ru-RU" sz="54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7" name="Стрелка вправо 6">
            <a:hlinkClick r:id="rId3" action="ppaction://hlinksldjump"/>
          </p:cNvPr>
          <p:cNvSpPr/>
          <p:nvPr/>
        </p:nvSpPr>
        <p:spPr>
          <a:xfrm>
            <a:off x="7858148" y="5286388"/>
            <a:ext cx="642942" cy="714380"/>
          </a:xfrm>
          <a:prstGeom prst="rightArrow">
            <a:avLst/>
          </a:prstGeom>
          <a:solidFill>
            <a:srgbClr val="0000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ln>
                <a:solidFill>
                  <a:schemeClr val="accent4"/>
                </a:solidFill>
              </a:ln>
              <a:solidFill>
                <a:srgbClr val="0000CC"/>
              </a:solidFill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800" decel="100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8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8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317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500042"/>
            <a:ext cx="8358246" cy="1857388"/>
          </a:xfrm>
        </p:spPr>
        <p:txBody>
          <a:bodyPr>
            <a:normAutofit/>
          </a:bodyPr>
          <a:lstStyle/>
          <a:p>
            <a:r>
              <a:rPr lang="ru-RU" sz="6000" i="1" dirty="0" smtClean="0">
                <a:solidFill>
                  <a:srgbClr val="FF0000"/>
                </a:solidFill>
                <a:latin typeface="+mn-lt"/>
              </a:rPr>
              <a:t>Тестирование</a:t>
            </a:r>
            <a:r>
              <a:rPr lang="ru-RU" sz="6000" i="1" dirty="0" smtClean="0">
                <a:solidFill>
                  <a:srgbClr val="FF0000"/>
                </a:solidFill>
                <a:latin typeface="+mn-lt"/>
              </a:rPr>
              <a:t> 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2428860" y="1428736"/>
            <a:ext cx="99257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В1</a:t>
            </a:r>
            <a:endParaRPr lang="ru-RU" sz="5400" b="1" cap="none" spc="0" dirty="0">
              <a:ln w="1905"/>
              <a:solidFill>
                <a:srgbClr val="FF00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7286644" y="1428736"/>
            <a:ext cx="99257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dirty="0" smtClean="0">
                <a:ln w="1905"/>
                <a:solidFill>
                  <a:srgbClr val="FFFF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В6</a:t>
            </a:r>
            <a:endParaRPr lang="ru-RU" sz="5400" b="1" cap="none" spc="0" dirty="0">
              <a:ln w="1905"/>
              <a:solidFill>
                <a:srgbClr val="FFFF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5715008" y="1428736"/>
            <a:ext cx="99257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dirty="0" smtClean="0">
                <a:ln w="1905"/>
                <a:solidFill>
                  <a:srgbClr val="0000CC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В3</a:t>
            </a:r>
            <a:endParaRPr lang="ru-RU" sz="5400" b="1" cap="none" spc="0" dirty="0">
              <a:ln w="1905"/>
              <a:solidFill>
                <a:srgbClr val="0000CC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4071934" y="1428736"/>
            <a:ext cx="99257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dirty="0" smtClean="0">
                <a:ln w="1905"/>
                <a:solidFill>
                  <a:srgbClr val="33CC33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В2</a:t>
            </a:r>
            <a:endParaRPr lang="ru-RU" sz="5400" b="1" cap="none" spc="0" dirty="0">
              <a:ln w="1905"/>
              <a:solidFill>
                <a:srgbClr val="33CC33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9" name="Содержимое 8"/>
          <p:cNvSpPr>
            <a:spLocks noGrp="1"/>
          </p:cNvSpPr>
          <p:nvPr>
            <p:ph idx="1"/>
          </p:nvPr>
        </p:nvSpPr>
        <p:spPr>
          <a:xfrm>
            <a:off x="457200" y="2786058"/>
            <a:ext cx="8401080" cy="3523302"/>
          </a:xfrm>
        </p:spPr>
        <p:txBody>
          <a:bodyPr/>
          <a:lstStyle/>
          <a:p>
            <a:endParaRPr lang="ru-RU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6000" i="1" dirty="0" smtClean="0">
                <a:solidFill>
                  <a:srgbClr val="FF0000"/>
                </a:solidFill>
                <a:latin typeface="+mn-lt"/>
              </a:rPr>
              <a:t>Ответы к тестам 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2576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45920"/>
                <a:gridCol w="1645920"/>
                <a:gridCol w="1645920"/>
                <a:gridCol w="1645920"/>
                <a:gridCol w="1645920"/>
              </a:tblGrid>
              <a:tr h="70961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40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40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40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40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40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70961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0">
                          <a:latin typeface="+mn-lt"/>
                          <a:ea typeface="Calibri"/>
                          <a:cs typeface="Times New Roman"/>
                        </a:rPr>
                        <a:t>Вар. 1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0" dirty="0">
                          <a:latin typeface="+mn-lt"/>
                          <a:ea typeface="Calibri"/>
                          <a:cs typeface="Times New Roman"/>
                        </a:rPr>
                        <a:t>8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0" dirty="0">
                          <a:latin typeface="+mn-lt"/>
                          <a:ea typeface="Calibri"/>
                          <a:cs typeface="Times New Roman"/>
                        </a:rPr>
                        <a:t>8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0">
                          <a:latin typeface="+mn-lt"/>
                          <a:ea typeface="Calibri"/>
                          <a:cs typeface="Times New Roman"/>
                        </a:rPr>
                        <a:t>16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0">
                          <a:latin typeface="+mn-lt"/>
                          <a:ea typeface="Calibri"/>
                          <a:cs typeface="Times New Roman"/>
                        </a:rPr>
                        <a:t>0,625</a:t>
                      </a:r>
                    </a:p>
                  </a:txBody>
                  <a:tcPr marL="68580" marR="68580" marT="0" marB="0"/>
                </a:tc>
              </a:tr>
              <a:tr h="70961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0" dirty="0">
                          <a:latin typeface="+mn-lt"/>
                          <a:ea typeface="Calibri"/>
                          <a:cs typeface="Times New Roman"/>
                        </a:rPr>
                        <a:t>Вар</a:t>
                      </a:r>
                      <a:r>
                        <a:rPr lang="ru-RU" sz="4000" dirty="0" smtClean="0">
                          <a:latin typeface="+mn-lt"/>
                          <a:ea typeface="Calibri"/>
                          <a:cs typeface="Times New Roman"/>
                        </a:rPr>
                        <a:t>. 2</a:t>
                      </a:r>
                      <a:endParaRPr lang="ru-RU" sz="40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0">
                          <a:latin typeface="+mn-lt"/>
                          <a:ea typeface="Calibri"/>
                          <a:cs typeface="Times New Roman"/>
                        </a:rPr>
                        <a:t>12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0" dirty="0">
                          <a:latin typeface="+mn-lt"/>
                          <a:ea typeface="Calibri"/>
                          <a:cs typeface="Times New Roman"/>
                        </a:rPr>
                        <a:t>20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0" dirty="0">
                          <a:latin typeface="+mn-lt"/>
                          <a:ea typeface="Calibri"/>
                          <a:cs typeface="Times New Roman"/>
                        </a:rPr>
                        <a:t>38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0">
                          <a:latin typeface="+mn-lt"/>
                          <a:ea typeface="Calibri"/>
                          <a:cs typeface="Times New Roman"/>
                        </a:rPr>
                        <a:t>0,26</a:t>
                      </a:r>
                    </a:p>
                  </a:txBody>
                  <a:tcPr marL="68580" marR="68580" marT="0" marB="0"/>
                </a:tc>
              </a:tr>
              <a:tr h="70961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0" dirty="0">
                          <a:latin typeface="+mn-lt"/>
                          <a:ea typeface="Calibri"/>
                          <a:cs typeface="Times New Roman"/>
                        </a:rPr>
                        <a:t>Вар</a:t>
                      </a:r>
                      <a:r>
                        <a:rPr lang="ru-RU" sz="4000" dirty="0" smtClean="0">
                          <a:latin typeface="+mn-lt"/>
                          <a:ea typeface="Calibri"/>
                          <a:cs typeface="Times New Roman"/>
                        </a:rPr>
                        <a:t>. 3</a:t>
                      </a:r>
                      <a:endParaRPr lang="ru-RU" sz="40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0">
                          <a:latin typeface="+mn-lt"/>
                          <a:ea typeface="Calibri"/>
                          <a:cs typeface="Times New Roman"/>
                        </a:rPr>
                        <a:t>10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0" dirty="0">
                          <a:latin typeface="+mn-lt"/>
                          <a:ea typeface="Calibri"/>
                          <a:cs typeface="Times New Roman"/>
                        </a:rPr>
                        <a:t>20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0" dirty="0">
                          <a:latin typeface="+mn-lt"/>
                          <a:ea typeface="Calibri"/>
                          <a:cs typeface="Times New Roman"/>
                        </a:rPr>
                        <a:t>6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0">
                          <a:latin typeface="+mn-lt"/>
                          <a:ea typeface="Calibri"/>
                          <a:cs typeface="Times New Roman"/>
                        </a:rPr>
                        <a:t>0,5</a:t>
                      </a:r>
                    </a:p>
                  </a:txBody>
                  <a:tcPr marL="68580" marR="68580" marT="0" marB="0"/>
                </a:tc>
              </a:tr>
              <a:tr h="70961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0" dirty="0">
                          <a:latin typeface="+mn-lt"/>
                          <a:ea typeface="Calibri"/>
                          <a:cs typeface="Times New Roman"/>
                        </a:rPr>
                        <a:t>Вар</a:t>
                      </a:r>
                      <a:r>
                        <a:rPr lang="ru-RU" sz="4000" dirty="0" smtClean="0">
                          <a:latin typeface="+mn-lt"/>
                          <a:ea typeface="Calibri"/>
                          <a:cs typeface="Times New Roman"/>
                        </a:rPr>
                        <a:t>. 4</a:t>
                      </a:r>
                      <a:endParaRPr lang="ru-RU" sz="40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0" dirty="0">
                          <a:latin typeface="+mn-lt"/>
                          <a:ea typeface="Calibri"/>
                          <a:cs typeface="Times New Roman"/>
                        </a:rPr>
                        <a:t>190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0" dirty="0" smtClean="0">
                          <a:latin typeface="+mn-lt"/>
                          <a:ea typeface="Calibri"/>
                          <a:cs typeface="Times New Roman"/>
                        </a:rPr>
                        <a:t>6</a:t>
                      </a:r>
                      <a:endParaRPr lang="ru-RU" sz="40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0" dirty="0">
                          <a:latin typeface="+mn-lt"/>
                          <a:ea typeface="Calibri"/>
                          <a:cs typeface="Times New Roman"/>
                        </a:rPr>
                        <a:t>19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0" dirty="0">
                          <a:latin typeface="+mn-lt"/>
                          <a:ea typeface="Calibri"/>
                          <a:cs typeface="Times New Roman"/>
                        </a:rPr>
                        <a:t>0,99</a:t>
                      </a:r>
                    </a:p>
                  </a:txBody>
                  <a:tcPr marL="68580" marR="68580" marT="0" marB="0"/>
                </a:tc>
              </a:tr>
              <a:tr h="70961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0" dirty="0">
                          <a:latin typeface="+mn-lt"/>
                          <a:ea typeface="Calibri"/>
                          <a:cs typeface="Times New Roman"/>
                        </a:rPr>
                        <a:t>Вар</a:t>
                      </a:r>
                      <a:r>
                        <a:rPr lang="ru-RU" sz="4000" dirty="0" smtClean="0">
                          <a:latin typeface="+mn-lt"/>
                          <a:ea typeface="Calibri"/>
                          <a:cs typeface="Times New Roman"/>
                        </a:rPr>
                        <a:t>. 5</a:t>
                      </a:r>
                      <a:endParaRPr lang="ru-RU" sz="40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0">
                          <a:latin typeface="+mn-lt"/>
                          <a:ea typeface="Calibri"/>
                          <a:cs typeface="Times New Roman"/>
                        </a:rPr>
                        <a:t>8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0">
                          <a:latin typeface="+mn-lt"/>
                          <a:ea typeface="Calibri"/>
                          <a:cs typeface="Times New Roman"/>
                        </a:rPr>
                        <a:t>6840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0" dirty="0">
                          <a:latin typeface="+mn-lt"/>
                          <a:ea typeface="Calibri"/>
                          <a:cs typeface="Times New Roman"/>
                        </a:rPr>
                        <a:t>13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4000" dirty="0">
                          <a:latin typeface="+mn-lt"/>
                          <a:ea typeface="Calibri"/>
                          <a:cs typeface="Times New Roman"/>
                        </a:rPr>
                        <a:t>0,99</a:t>
                      </a: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2428860" y="1428736"/>
            <a:ext cx="99257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dirty="0" smtClean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В1</a:t>
            </a:r>
            <a:endParaRPr lang="ru-RU" sz="5400" b="1" cap="none" spc="0" dirty="0">
              <a:ln w="1905"/>
              <a:solidFill>
                <a:srgbClr val="FF00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7286644" y="1428736"/>
            <a:ext cx="99257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dirty="0" smtClean="0">
                <a:ln w="1905"/>
                <a:solidFill>
                  <a:srgbClr val="FFFF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В6</a:t>
            </a:r>
            <a:endParaRPr lang="ru-RU" sz="5400" b="1" cap="none" spc="0" dirty="0">
              <a:ln w="1905"/>
              <a:solidFill>
                <a:srgbClr val="FFFF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5715008" y="1428736"/>
            <a:ext cx="99257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dirty="0" smtClean="0">
                <a:ln w="1905"/>
                <a:solidFill>
                  <a:srgbClr val="0000CC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В3</a:t>
            </a:r>
            <a:endParaRPr lang="ru-RU" sz="5400" b="1" cap="none" spc="0" dirty="0">
              <a:ln w="1905"/>
              <a:solidFill>
                <a:srgbClr val="0000CC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4071934" y="1428736"/>
            <a:ext cx="99257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dirty="0" smtClean="0">
                <a:ln w="1905"/>
                <a:solidFill>
                  <a:srgbClr val="33CC33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В2</a:t>
            </a:r>
            <a:endParaRPr lang="ru-RU" sz="5400" b="1" cap="none" spc="0" dirty="0">
              <a:ln w="1905"/>
              <a:solidFill>
                <a:srgbClr val="33CC33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571480"/>
            <a:ext cx="8229600" cy="5737880"/>
          </a:xfrm>
          <a:solidFill>
            <a:schemeClr val="bg2">
              <a:lumMod val="40000"/>
              <a:lumOff val="60000"/>
            </a:schemeClr>
          </a:solidFill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sz="3000" b="1" dirty="0" smtClean="0"/>
              <a:t>На уроке я работал                	</a:t>
            </a:r>
            <a:r>
              <a:rPr lang="ru-RU" sz="3000" b="1" dirty="0" smtClean="0">
                <a:solidFill>
                  <a:schemeClr val="accent5">
                    <a:lumMod val="75000"/>
                  </a:schemeClr>
                </a:solidFill>
              </a:rPr>
              <a:t>активно / </a:t>
            </a:r>
            <a:r>
              <a:rPr lang="ru-RU" sz="3000" b="1" dirty="0" smtClean="0"/>
              <a:t>							</a:t>
            </a:r>
            <a:r>
              <a:rPr lang="ru-RU" sz="3000" b="1" dirty="0" smtClean="0">
                <a:solidFill>
                  <a:srgbClr val="00B050"/>
                </a:solidFill>
              </a:rPr>
              <a:t>пассивно</a:t>
            </a:r>
          </a:p>
          <a:p>
            <a:pPr>
              <a:buNone/>
            </a:pPr>
            <a:r>
              <a:rPr lang="ru-RU" sz="3000" b="1" dirty="0" smtClean="0"/>
              <a:t>Своей работой на уроке я      	</a:t>
            </a:r>
            <a:r>
              <a:rPr lang="ru-RU" sz="3000" b="1" dirty="0" smtClean="0">
                <a:solidFill>
                  <a:schemeClr val="accent5">
                    <a:lumMod val="75000"/>
                  </a:schemeClr>
                </a:solidFill>
              </a:rPr>
              <a:t>доволен / </a:t>
            </a:r>
          </a:p>
          <a:p>
            <a:pPr>
              <a:buNone/>
            </a:pPr>
            <a:r>
              <a:rPr lang="ru-RU" sz="3000" b="1" dirty="0" smtClean="0">
                <a:solidFill>
                  <a:srgbClr val="00B050"/>
                </a:solidFill>
              </a:rPr>
              <a:t>							не доволен</a:t>
            </a:r>
          </a:p>
          <a:p>
            <a:pPr>
              <a:buNone/>
            </a:pPr>
            <a:r>
              <a:rPr lang="ru-RU" sz="3000" b="1" dirty="0" smtClean="0"/>
              <a:t>Урок для меня показался       	</a:t>
            </a:r>
            <a:r>
              <a:rPr lang="ru-RU" sz="3000" b="1" dirty="0" smtClean="0">
                <a:solidFill>
                  <a:schemeClr val="accent5">
                    <a:lumMod val="75000"/>
                  </a:schemeClr>
                </a:solidFill>
              </a:rPr>
              <a:t>коротким / </a:t>
            </a:r>
            <a:r>
              <a:rPr lang="ru-RU" sz="3000" b="1" dirty="0" smtClean="0"/>
              <a:t>						</a:t>
            </a:r>
            <a:r>
              <a:rPr lang="ru-RU" sz="3000" b="1" dirty="0" smtClean="0">
                <a:solidFill>
                  <a:srgbClr val="00B050"/>
                </a:solidFill>
              </a:rPr>
              <a:t>длинным</a:t>
            </a:r>
          </a:p>
          <a:p>
            <a:pPr>
              <a:buNone/>
            </a:pPr>
            <a:r>
              <a:rPr lang="ru-RU" sz="3000" b="1" dirty="0" smtClean="0"/>
              <a:t>За урок я                                  	</a:t>
            </a:r>
            <a:r>
              <a:rPr lang="ru-RU" sz="3000" b="1" dirty="0" smtClean="0">
                <a:solidFill>
                  <a:schemeClr val="accent5">
                    <a:lumMod val="75000"/>
                  </a:schemeClr>
                </a:solidFill>
              </a:rPr>
              <a:t>не устал / </a:t>
            </a:r>
          </a:p>
          <a:p>
            <a:pPr>
              <a:buNone/>
            </a:pPr>
            <a:r>
              <a:rPr lang="ru-RU" sz="3000" b="1" dirty="0" smtClean="0">
                <a:solidFill>
                  <a:schemeClr val="accent5">
                    <a:lumMod val="75000"/>
                  </a:schemeClr>
                </a:solidFill>
              </a:rPr>
              <a:t>							</a:t>
            </a:r>
            <a:r>
              <a:rPr lang="ru-RU" sz="3000" b="1" dirty="0" smtClean="0">
                <a:solidFill>
                  <a:srgbClr val="00B050"/>
                </a:solidFill>
              </a:rPr>
              <a:t>устал</a:t>
            </a:r>
          </a:p>
          <a:p>
            <a:pPr>
              <a:buNone/>
            </a:pPr>
            <a:r>
              <a:rPr lang="ru-RU" sz="3000" b="1" dirty="0" smtClean="0"/>
              <a:t>Мое настроение             	 	</a:t>
            </a:r>
            <a:r>
              <a:rPr lang="ru-RU" sz="3000" b="1" dirty="0" smtClean="0">
                <a:solidFill>
                  <a:schemeClr val="accent5">
                    <a:lumMod val="75000"/>
                  </a:schemeClr>
                </a:solidFill>
              </a:rPr>
              <a:t>стало лучше / 						</a:t>
            </a:r>
            <a:r>
              <a:rPr lang="ru-RU" sz="3000" b="1" dirty="0" smtClean="0">
                <a:solidFill>
                  <a:srgbClr val="00B050"/>
                </a:solidFill>
              </a:rPr>
              <a:t>стало хуже</a:t>
            </a:r>
          </a:p>
          <a:p>
            <a:pPr>
              <a:buNone/>
            </a:pPr>
            <a:r>
              <a:rPr lang="ru-RU" sz="3000" b="1" dirty="0" smtClean="0"/>
              <a:t>Материал урока мне был        	</a:t>
            </a:r>
            <a:r>
              <a:rPr lang="ru-RU" sz="3000" b="1" dirty="0" smtClean="0">
                <a:solidFill>
                  <a:schemeClr val="accent5">
                    <a:lumMod val="75000"/>
                  </a:schemeClr>
                </a:solidFill>
              </a:rPr>
              <a:t>полезен/ </a:t>
            </a:r>
            <a:r>
              <a:rPr lang="ru-RU" sz="3000" b="1" dirty="0" smtClean="0"/>
              <a:t>							</a:t>
            </a:r>
            <a:r>
              <a:rPr lang="ru-RU" sz="3000" b="1" dirty="0" smtClean="0">
                <a:solidFill>
                  <a:srgbClr val="00B050"/>
                </a:solidFill>
              </a:rPr>
              <a:t>бесполезен</a:t>
            </a:r>
          </a:p>
          <a:p>
            <a:pPr>
              <a:buNone/>
            </a:pPr>
            <a:r>
              <a:rPr lang="ru-RU" sz="3000" b="1" dirty="0" smtClean="0"/>
              <a:t>							</a:t>
            </a:r>
            <a:r>
              <a:rPr lang="ru-RU" sz="3000" b="1" dirty="0" smtClean="0">
                <a:solidFill>
                  <a:schemeClr val="accent5">
                    <a:lumMod val="75000"/>
                  </a:schemeClr>
                </a:solidFill>
              </a:rPr>
              <a:t>интересен/</a:t>
            </a:r>
          </a:p>
          <a:p>
            <a:pPr>
              <a:buNone/>
            </a:pPr>
            <a:r>
              <a:rPr lang="ru-RU" sz="3000" b="1" dirty="0" smtClean="0">
                <a:solidFill>
                  <a:schemeClr val="accent5">
                    <a:lumMod val="75000"/>
                  </a:schemeClr>
                </a:solidFill>
              </a:rPr>
              <a:t>							</a:t>
            </a:r>
            <a:r>
              <a:rPr lang="ru-RU" sz="3000" b="1" dirty="0" smtClean="0">
                <a:solidFill>
                  <a:srgbClr val="00B050"/>
                </a:solidFill>
              </a:rPr>
              <a:t>скучен</a:t>
            </a:r>
          </a:p>
          <a:p>
            <a:endParaRPr lang="ru-RU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219200" y="642918"/>
            <a:ext cx="6858000" cy="1643074"/>
          </a:xfrm>
        </p:spPr>
        <p:txBody>
          <a:bodyPr>
            <a:normAutofit/>
          </a:bodyPr>
          <a:lstStyle/>
          <a:p>
            <a:r>
              <a:rPr lang="ru-RU" sz="7200" dirty="0" smtClean="0">
                <a:solidFill>
                  <a:srgbClr val="FF0000"/>
                </a:solidFill>
                <a:latin typeface="+mn-lt"/>
              </a:rPr>
              <a:t>«Голос ЕГЭ»</a:t>
            </a:r>
            <a:endParaRPr lang="ru-RU" sz="7200" b="1" i="1" dirty="0">
              <a:solidFill>
                <a:srgbClr val="FF0000"/>
              </a:solidFill>
              <a:latin typeface="+mn-lt"/>
            </a:endParaRPr>
          </a:p>
        </p:txBody>
      </p:sp>
      <p:pic>
        <p:nvPicPr>
          <p:cNvPr id="15362" name="Picture 2" descr="http://im3-tub-ru.yandex.net/i?id=271255687-58-72&amp;n=2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20" y="2857496"/>
            <a:ext cx="3010874" cy="2071702"/>
          </a:xfrm>
          <a:prstGeom prst="rect">
            <a:avLst/>
          </a:prstGeom>
          <a:noFill/>
        </p:spPr>
      </p:pic>
      <p:pic>
        <p:nvPicPr>
          <p:cNvPr id="15364" name="Picture 4" descr="http://im4-tub-ru.yandex.net/i?id=113944408-13-72&amp;n=2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500694" y="2786058"/>
            <a:ext cx="3411879" cy="2571768"/>
          </a:xfrm>
          <a:prstGeom prst="rect">
            <a:avLst/>
          </a:prstGeom>
          <a:noFill/>
        </p:spPr>
      </p:pic>
      <p:pic>
        <p:nvPicPr>
          <p:cNvPr id="18434" name="Picture 2" descr="http://im3-tub-ru.yandex.net/i?id=302166543-69-72&amp;n=21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143240" y="4071942"/>
            <a:ext cx="2357454" cy="2286016"/>
          </a:xfrm>
          <a:prstGeom prst="rect">
            <a:avLst/>
          </a:prstGeom>
          <a:noFill/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53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153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800" decel="100000"/>
                                        <p:tgtEl>
                                          <p:spTgt spid="184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800" decel="100000" fill="hold"/>
                                        <p:tgtEl>
                                          <p:spTgt spid="1843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800" decel="100000" fill="hold"/>
                                        <p:tgtEl>
                                          <p:spTgt spid="184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800" decel="100000" fill="hold"/>
                                        <p:tgtEl>
                                          <p:spTgt spid="184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84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84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857232"/>
            <a:ext cx="8229600" cy="1857380"/>
          </a:xfrm>
        </p:spPr>
        <p:txBody>
          <a:bodyPr>
            <a:normAutofit fontScale="90000"/>
          </a:bodyPr>
          <a:lstStyle/>
          <a:p>
            <a:r>
              <a:rPr lang="ru-RU" sz="9800" i="1" dirty="0" smtClean="0">
                <a:solidFill>
                  <a:srgbClr val="FFC000"/>
                </a:solidFill>
                <a:latin typeface="+mn-lt"/>
              </a:rPr>
              <a:t> </a:t>
            </a:r>
            <a:br>
              <a:rPr lang="ru-RU" sz="9800" i="1" dirty="0" smtClean="0">
                <a:solidFill>
                  <a:srgbClr val="FFC000"/>
                </a:solidFill>
                <a:latin typeface="+mn-lt"/>
              </a:rPr>
            </a:br>
            <a:r>
              <a:rPr lang="ru-RU" sz="9800" i="1" dirty="0">
                <a:solidFill>
                  <a:srgbClr val="FFC000"/>
                </a:solidFill>
                <a:latin typeface="+mn-lt"/>
              </a:rPr>
              <a:t/>
            </a:r>
            <a:br>
              <a:rPr lang="ru-RU" sz="9800" i="1" dirty="0">
                <a:solidFill>
                  <a:srgbClr val="FFC000"/>
                </a:solidFill>
                <a:latin typeface="+mn-lt"/>
              </a:rPr>
            </a:br>
            <a:r>
              <a:rPr lang="ru-RU" sz="9800" i="1" dirty="0" smtClean="0">
                <a:solidFill>
                  <a:srgbClr val="00B050"/>
                </a:solidFill>
                <a:latin typeface="+mn-lt"/>
              </a:rPr>
              <a:t>Зарядка </a:t>
            </a:r>
            <a:br>
              <a:rPr lang="ru-RU" sz="9800" i="1" dirty="0" smtClean="0">
                <a:solidFill>
                  <a:srgbClr val="00B050"/>
                </a:solidFill>
                <a:latin typeface="+mn-lt"/>
              </a:rPr>
            </a:br>
            <a:r>
              <a:rPr lang="ru-RU" sz="9800" i="1" dirty="0" smtClean="0">
                <a:solidFill>
                  <a:srgbClr val="00B050"/>
                </a:solidFill>
                <a:latin typeface="+mn-lt"/>
              </a:rPr>
              <a:t>для ума </a:t>
            </a:r>
            <a:r>
              <a:rPr lang="ru-RU" dirty="0" smtClean="0">
                <a:solidFill>
                  <a:srgbClr val="00B050"/>
                </a:solidFill>
              </a:rPr>
              <a:t/>
            </a:r>
            <a:br>
              <a:rPr lang="ru-RU" dirty="0" smtClean="0">
                <a:solidFill>
                  <a:srgbClr val="00B050"/>
                </a:solidFill>
              </a:rPr>
            </a:br>
            <a:endParaRPr lang="ru-RU" dirty="0">
              <a:solidFill>
                <a:srgbClr val="00B05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928662" y="3786190"/>
            <a:ext cx="3357586" cy="923330"/>
          </a:xfrm>
          <a:prstGeom prst="rect">
            <a:avLst/>
          </a:prstGeom>
          <a:solidFill>
            <a:srgbClr val="FF0000"/>
          </a:solidFill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rgbClr val="FF0000"/>
                </a:solidFill>
                <a:effectLst>
                  <a:outerShdw blurRad="50800" algn="tl" rotWithShape="0">
                    <a:srgbClr val="000000"/>
                  </a:outerShdw>
                </a:effectLst>
                <a:hlinkClick r:id="rId2" action="ppaction://hlinksldjump"/>
              </a:rPr>
              <a:t>ГОЛОС</a:t>
            </a:r>
            <a:endParaRPr lang="ru-RU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rgbClr val="FF0000"/>
              </a:soli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5000628" y="4714884"/>
            <a:ext cx="3368230" cy="923330"/>
          </a:xfrm>
          <a:prstGeom prst="rect">
            <a:avLst/>
          </a:prstGeom>
          <a:solidFill>
            <a:srgbClr val="00FF0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rgbClr val="FFFF00"/>
                </a:solidFill>
                <a:effectLst>
                  <a:outerShdw blurRad="50800" algn="tl" rotWithShape="0">
                    <a:srgbClr val="000000"/>
                  </a:outerShdw>
                </a:effectLst>
                <a:hlinkClick r:id="rId3" action="ppaction://hlinksldjump"/>
              </a:rPr>
              <a:t>  ГОЛОС</a:t>
            </a:r>
            <a:r>
              <a:rPr lang="ru-RU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rgbClr val="FFFF00"/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  <a:t>  </a:t>
            </a:r>
            <a:endParaRPr lang="ru-RU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rgbClr val="FFFF00"/>
              </a:soli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5072066" y="2214554"/>
            <a:ext cx="3368230" cy="923330"/>
          </a:xfrm>
          <a:prstGeom prst="rect">
            <a:avLst/>
          </a:prstGeom>
          <a:solidFill>
            <a:srgbClr val="00B0F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rgbClr val="33CC33"/>
                </a:solidFill>
                <a:effectLst>
                  <a:outerShdw blurRad="50800" algn="tl" rotWithShape="0">
                    <a:srgbClr val="000000"/>
                  </a:outerShdw>
                </a:effectLst>
                <a:hlinkClick r:id="rId4" action="ppaction://hlinksldjump"/>
              </a:rPr>
              <a:t>  ГОЛОС</a:t>
            </a:r>
            <a:r>
              <a:rPr lang="ru-RU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rgbClr val="33CC33"/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  <a:t>  </a:t>
            </a:r>
            <a:endParaRPr lang="ru-RU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rgbClr val="33CC33"/>
              </a:soli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928662" y="1500174"/>
            <a:ext cx="3368230" cy="923330"/>
          </a:xfrm>
          <a:prstGeom prst="rect">
            <a:avLst/>
          </a:prstGeom>
          <a:solidFill>
            <a:srgbClr val="FFFF00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accent5">
                    <a:lumMod val="75000"/>
                  </a:schemeClr>
                </a:solidFill>
                <a:effectLst>
                  <a:outerShdw blurRad="50800" algn="tl" rotWithShape="0">
                    <a:srgbClr val="000000"/>
                  </a:outerShdw>
                </a:effectLst>
                <a:hlinkClick r:id="rId5" action="ppaction://hlinksldjump"/>
              </a:rPr>
              <a:t>  ГОЛОС</a:t>
            </a:r>
            <a:r>
              <a:rPr lang="ru-RU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accent5">
                    <a:lumMod val="75000"/>
                  </a:schemeClr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  <a:t>  </a:t>
            </a:r>
            <a:endParaRPr lang="ru-RU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chemeClr val="accent5">
                  <a:lumMod val="75000"/>
                </a:schemeClr>
              </a:soli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5300" i="1" dirty="0" smtClean="0">
                <a:solidFill>
                  <a:srgbClr val="C00000"/>
                </a:solidFill>
              </a:rPr>
              <a:t>ГОЛОС В</a:t>
            </a:r>
            <a:r>
              <a:rPr lang="ru-RU" sz="5300" i="1" baseline="-25000" dirty="0" smtClean="0">
                <a:solidFill>
                  <a:srgbClr val="C00000"/>
                </a:solidFill>
              </a:rPr>
              <a:t>1.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214422"/>
            <a:ext cx="8229600" cy="5094938"/>
          </a:xfrm>
          <a:solidFill>
            <a:schemeClr val="bg2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algn="just">
              <a:buNone/>
            </a:pPr>
            <a:r>
              <a:rPr lang="ru-RU" dirty="0" smtClean="0"/>
              <a:t>	В летнем лагере 218 детей и 26 воспитателей. В автобус помещается не более 45 пассажиров. Сколько автобусов требуется, чтобы перевезти всех из лагеря в город?</a:t>
            </a:r>
          </a:p>
          <a:p>
            <a:pPr>
              <a:buNone/>
            </a:pPr>
            <a:endParaRPr lang="ru-RU" dirty="0"/>
          </a:p>
        </p:txBody>
      </p:sp>
      <p:pic>
        <p:nvPicPr>
          <p:cNvPr id="41988" name="Picture 4" descr="http://im1-tub-ru.yandex.net/i?id=589260145-33-72&amp;n=2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14414" y="3214686"/>
            <a:ext cx="3000396" cy="3000396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6858016" y="3286124"/>
            <a:ext cx="53091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6</a:t>
            </a:r>
            <a:endParaRPr lang="ru-RU" sz="54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800" decel="100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8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8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419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4400" i="1" dirty="0" smtClean="0">
                <a:solidFill>
                  <a:srgbClr val="C00000"/>
                </a:solidFill>
              </a:rPr>
              <a:t>ГОЛОС В</a:t>
            </a:r>
            <a:r>
              <a:rPr lang="ru-RU" sz="4400" i="1" baseline="-25000" dirty="0" smtClean="0">
                <a:solidFill>
                  <a:srgbClr val="C00000"/>
                </a:solidFill>
              </a:rPr>
              <a:t>1.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solidFill>
            <a:schemeClr val="bg2">
              <a:lumMod val="40000"/>
              <a:lumOff val="60000"/>
            </a:schemeClr>
          </a:solidFill>
        </p:spPr>
        <p:txBody>
          <a:bodyPr/>
          <a:lstStyle/>
          <a:p>
            <a:pPr algn="just"/>
            <a:r>
              <a:rPr lang="ru-RU" dirty="0" smtClean="0"/>
              <a:t>Больному прописано лекарство, которое нужно пить по 0,5 г 3 раза в день в течение 21 дня. В одной упаковке 10 таблеток лекарства по 0,5 г. Какого наименьшего количества упаковок хватит на весь курс лечения? </a:t>
            </a:r>
          </a:p>
          <a:p>
            <a:endParaRPr lang="ru-RU" dirty="0"/>
          </a:p>
        </p:txBody>
      </p:sp>
      <p:pic>
        <p:nvPicPr>
          <p:cNvPr id="40962" name="Picture 2" descr="Таблетки разной формы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286512" y="3643314"/>
            <a:ext cx="1785950" cy="2524685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4857752" y="3643314"/>
            <a:ext cx="53091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7</a:t>
            </a:r>
            <a:endParaRPr lang="ru-RU" sz="54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800" decel="100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8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8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409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4400" i="1" dirty="0" smtClean="0">
                <a:solidFill>
                  <a:srgbClr val="C00000"/>
                </a:solidFill>
              </a:rPr>
              <a:t>ГОЛОС В</a:t>
            </a:r>
            <a:r>
              <a:rPr lang="ru-RU" sz="4400" i="1" baseline="-25000" dirty="0" smtClean="0">
                <a:solidFill>
                  <a:srgbClr val="C00000"/>
                </a:solidFill>
              </a:rPr>
              <a:t>1.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1571612"/>
            <a:ext cx="8229600" cy="4709160"/>
          </a:xfrm>
          <a:solidFill>
            <a:schemeClr val="bg2">
              <a:lumMod val="40000"/>
              <a:lumOff val="60000"/>
            </a:schemeClr>
          </a:solidFill>
        </p:spPr>
        <p:txBody>
          <a:bodyPr/>
          <a:lstStyle/>
          <a:p>
            <a:pPr algn="just"/>
            <a:r>
              <a:rPr lang="ru-RU" dirty="0" smtClean="0"/>
              <a:t>Для приготовления вишневого варенья на 1 кг вишни нужно 1,5 кг сахара. Сколько килограммовых упаковок сахара нужно купить, чтобы сварить варенье из 27 кг вишни?</a:t>
            </a:r>
          </a:p>
          <a:p>
            <a:endParaRPr lang="ru-RU" dirty="0"/>
          </a:p>
        </p:txBody>
      </p:sp>
      <p:pic>
        <p:nvPicPr>
          <p:cNvPr id="39938" name="Picture 2" descr="http://im3-tub-ru.yandex.net/i?id=431324598-23-72&amp;n=2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57224" y="3929066"/>
            <a:ext cx="2928958" cy="2196719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4857752" y="3714752"/>
            <a:ext cx="87716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41</a:t>
            </a:r>
            <a:endParaRPr lang="ru-RU" sz="54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8" name="Стрелка вправо 7">
            <a:hlinkClick r:id="rId3" action="ppaction://hlinksldjump"/>
          </p:cNvPr>
          <p:cNvSpPr/>
          <p:nvPr/>
        </p:nvSpPr>
        <p:spPr>
          <a:xfrm>
            <a:off x="7786710" y="5286388"/>
            <a:ext cx="642942" cy="714380"/>
          </a:xfrm>
          <a:prstGeom prst="rightArrow">
            <a:avLst/>
          </a:prstGeom>
          <a:solidFill>
            <a:srgbClr val="0000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ln>
                <a:solidFill>
                  <a:schemeClr val="accent4"/>
                </a:solidFill>
              </a:ln>
              <a:solidFill>
                <a:srgbClr val="0000CC"/>
              </a:solidFill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800" decel="100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8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8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399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4900" i="1" dirty="0" smtClean="0">
                <a:solidFill>
                  <a:schemeClr val="accent5"/>
                </a:solidFill>
                <a:latin typeface="+mn-lt"/>
              </a:rPr>
              <a:t>ГОЛОС В</a:t>
            </a:r>
            <a:r>
              <a:rPr lang="ru-RU" sz="4900" i="1" baseline="-25000" dirty="0" smtClean="0">
                <a:solidFill>
                  <a:schemeClr val="accent5"/>
                </a:solidFill>
                <a:latin typeface="+mn-lt"/>
              </a:rPr>
              <a:t>2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solidFill>
            <a:schemeClr val="bg2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lvl="0" algn="just"/>
            <a:r>
              <a:rPr lang="ru-RU" dirty="0" smtClean="0"/>
              <a:t>30 больных перенесли инфаркт (нарушение питания участка сердечной мышцы и его омертвение). Известно, среди них 80% курящих. Сколько человек могли бы быть здоровыми?</a:t>
            </a:r>
          </a:p>
          <a:p>
            <a:pPr lvl="0"/>
            <a:endParaRPr lang="ru-RU" dirty="0" smtClean="0"/>
          </a:p>
          <a:p>
            <a:endParaRPr lang="ru-RU" dirty="0"/>
          </a:p>
        </p:txBody>
      </p:sp>
      <p:pic>
        <p:nvPicPr>
          <p:cNvPr id="38914" name="Picture 2" descr="http://im2-tub-ru.yandex.net/i?id=100494861-47-72&amp;n=2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14480" y="3643314"/>
            <a:ext cx="3286148" cy="2540836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6786578" y="4000504"/>
            <a:ext cx="87716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24</a:t>
            </a:r>
            <a:endParaRPr lang="ru-RU" sz="54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800" decel="100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8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8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389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4400" i="1" dirty="0" smtClean="0">
                <a:solidFill>
                  <a:schemeClr val="accent5"/>
                </a:solidFill>
                <a:latin typeface="+mn-lt"/>
              </a:rPr>
              <a:t>ГОЛОС В</a:t>
            </a:r>
            <a:r>
              <a:rPr lang="ru-RU" sz="4400" i="1" baseline="-25000" dirty="0" smtClean="0">
                <a:solidFill>
                  <a:schemeClr val="accent5"/>
                </a:solidFill>
                <a:latin typeface="+mn-lt"/>
              </a:rPr>
              <a:t>2</a:t>
            </a:r>
            <a:endParaRPr lang="ru-RU" dirty="0">
              <a:latin typeface="+mn-lt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solidFill>
            <a:schemeClr val="bg2">
              <a:lumMod val="40000"/>
              <a:lumOff val="60000"/>
            </a:schemeClr>
          </a:solidFill>
        </p:spPr>
        <p:txBody>
          <a:bodyPr/>
          <a:lstStyle/>
          <a:p>
            <a:pPr lvl="0" algn="just"/>
            <a:r>
              <a:rPr lang="ru-RU" dirty="0" smtClean="0"/>
              <a:t>Средний вес новорожденного ребенка 3 кг 300 грамм. Если у ребенка курящий отец, то его вес будет меньше среднего на 125 г, если курящая мать меньше на 300г. Определите, сколько % теряет в весе новорожденный, если: а)курит папа; б) курит мама? Ответ округлите до единиц.</a:t>
            </a:r>
          </a:p>
        </p:txBody>
      </p:sp>
      <p:pic>
        <p:nvPicPr>
          <p:cNvPr id="36868" name="Picture 4" descr="http://im1-tub-ru.yandex.net/i?id=380252908-69-72&amp;n=2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429124" y="4286256"/>
            <a:ext cx="2288397" cy="2214578"/>
          </a:xfrm>
          <a:prstGeom prst="rect">
            <a:avLst/>
          </a:prstGeom>
          <a:noFill/>
        </p:spPr>
      </p:pic>
      <p:pic>
        <p:nvPicPr>
          <p:cNvPr id="36870" name="Picture 6" descr="http://im6-tub-ru.yandex.net/i?id=122828769-03-72&amp;n=2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42910" y="4357694"/>
            <a:ext cx="2513665" cy="1857388"/>
          </a:xfrm>
          <a:prstGeom prst="rect">
            <a:avLst/>
          </a:prstGeom>
          <a:noFill/>
        </p:spPr>
      </p:pic>
      <p:sp>
        <p:nvSpPr>
          <p:cNvPr id="6" name="Прямоугольник 5"/>
          <p:cNvSpPr/>
          <p:nvPr/>
        </p:nvSpPr>
        <p:spPr>
          <a:xfrm>
            <a:off x="6858016" y="4286256"/>
            <a:ext cx="128112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а</a:t>
            </a:r>
            <a:r>
              <a:rPr lang="ru-RU" sz="54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) 4</a:t>
            </a:r>
            <a:endParaRPr lang="ru-RU" sz="54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7000892" y="5357826"/>
            <a:ext cx="128112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б) 9</a:t>
            </a:r>
            <a:endParaRPr lang="ru-RU" sz="54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800" decel="100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8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8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368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368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/>
      <p:bldP spid="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4400" i="1" dirty="0" smtClean="0">
                <a:solidFill>
                  <a:schemeClr val="accent5"/>
                </a:solidFill>
                <a:latin typeface="+mn-lt"/>
              </a:rPr>
              <a:t>ГОЛОС В</a:t>
            </a:r>
            <a:r>
              <a:rPr lang="ru-RU" sz="4400" i="1" baseline="-25000" dirty="0" smtClean="0">
                <a:solidFill>
                  <a:schemeClr val="accent5"/>
                </a:solidFill>
                <a:latin typeface="+mn-lt"/>
              </a:rPr>
              <a:t>2</a:t>
            </a:r>
            <a:endParaRPr lang="ru-RU" dirty="0">
              <a:latin typeface="+mn-lt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solidFill>
            <a:schemeClr val="bg2">
              <a:lumMod val="40000"/>
              <a:lumOff val="60000"/>
            </a:schemeClr>
          </a:solidFill>
        </p:spPr>
        <p:txBody>
          <a:bodyPr/>
          <a:lstStyle/>
          <a:p>
            <a:pPr lvl="0"/>
            <a:r>
              <a:rPr lang="ru-RU" dirty="0" smtClean="0"/>
              <a:t>Определите, сколько % своего дохода тратит на сигареты человек, выкуривающий одну пачку в сутки, если одна пачка сигарет стоит 50 рублей, ежемесячная зарплата 15000 рублей.</a:t>
            </a:r>
          </a:p>
          <a:p>
            <a:endParaRPr lang="ru-RU" dirty="0"/>
          </a:p>
        </p:txBody>
      </p:sp>
      <p:pic>
        <p:nvPicPr>
          <p:cNvPr id="35844" name="Picture 4" descr="http://im0-tub-ru.yandex.net/i?id=97480195-36-72&amp;n=2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43043" y="4071942"/>
            <a:ext cx="2571768" cy="1928826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6858016" y="3286124"/>
            <a:ext cx="87716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10</a:t>
            </a:r>
            <a:endParaRPr lang="ru-RU" sz="54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6" name="Стрелка вправо 5">
            <a:hlinkClick r:id="rId3" action="ppaction://hlinksldjump"/>
          </p:cNvPr>
          <p:cNvSpPr/>
          <p:nvPr/>
        </p:nvSpPr>
        <p:spPr>
          <a:xfrm>
            <a:off x="7858148" y="5429264"/>
            <a:ext cx="642942" cy="714380"/>
          </a:xfrm>
          <a:prstGeom prst="rightArrow">
            <a:avLst/>
          </a:prstGeom>
          <a:solidFill>
            <a:srgbClr val="0000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ln>
                <a:solidFill>
                  <a:schemeClr val="accent4"/>
                </a:solidFill>
              </a:ln>
              <a:solidFill>
                <a:srgbClr val="0000CC"/>
              </a:solidFill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800" decel="100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8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8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358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екс">
  <a:themeElements>
    <a:clrScheme name="Апекс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605</TotalTime>
  <Words>293</Words>
  <Application>Microsoft Office PowerPoint</Application>
  <PresentationFormat>Экран (4:3)</PresentationFormat>
  <Paragraphs>86</Paragraphs>
  <Slides>18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19" baseType="lpstr">
      <vt:lpstr>Апекс</vt:lpstr>
      <vt:lpstr>«Голос ЕГЭ»</vt:lpstr>
      <vt:lpstr>   Зарядка  для ума  </vt:lpstr>
      <vt:lpstr>Слайд 3</vt:lpstr>
      <vt:lpstr>ГОЛОС В1. </vt:lpstr>
      <vt:lpstr>ГОЛОС В1. </vt:lpstr>
      <vt:lpstr>ГОЛОС В1. </vt:lpstr>
      <vt:lpstr>ГОЛОС В2 </vt:lpstr>
      <vt:lpstr>ГОЛОС В2</vt:lpstr>
      <vt:lpstr>ГОЛОС В2</vt:lpstr>
      <vt:lpstr>ГОЛОС  В3 </vt:lpstr>
      <vt:lpstr>ГОЛОС  В6 </vt:lpstr>
      <vt:lpstr>ГОЛОС  В6 </vt:lpstr>
      <vt:lpstr>ГОЛОС  В6 </vt:lpstr>
      <vt:lpstr>ГОЛОС  В6 </vt:lpstr>
      <vt:lpstr>Тестирование  </vt:lpstr>
      <vt:lpstr>Ответы к тестам  </vt:lpstr>
      <vt:lpstr>Слайд 17</vt:lpstr>
      <vt:lpstr>«Голос ЕГЭ»</vt:lpstr>
    </vt:vector>
  </TitlesOfParts>
  <Company>Your Company Name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ГОТОВИМСЯ К ЕГЭ  занятие№2</dc:title>
  <dc:creator>Your User Name</dc:creator>
  <cp:lastModifiedBy>Вера Николаевна</cp:lastModifiedBy>
  <cp:revision>25</cp:revision>
  <dcterms:created xsi:type="dcterms:W3CDTF">2013-12-02T04:30:44Z</dcterms:created>
  <dcterms:modified xsi:type="dcterms:W3CDTF">2014-01-28T22:00:53Z</dcterms:modified>
</cp:coreProperties>
</file>