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3"/>
  </p:notesMasterIdLst>
  <p:sldIdLst>
    <p:sldId id="256" r:id="rId2"/>
    <p:sldId id="274" r:id="rId3"/>
    <p:sldId id="263" r:id="rId4"/>
    <p:sldId id="264" r:id="rId5"/>
    <p:sldId id="279" r:id="rId6"/>
    <p:sldId id="265" r:id="rId7"/>
    <p:sldId id="275" r:id="rId8"/>
    <p:sldId id="280" r:id="rId9"/>
    <p:sldId id="266" r:id="rId10"/>
    <p:sldId id="267" r:id="rId11"/>
    <p:sldId id="276" r:id="rId12"/>
    <p:sldId id="268" r:id="rId13"/>
    <p:sldId id="272" r:id="rId14"/>
    <p:sldId id="269" r:id="rId15"/>
    <p:sldId id="270" r:id="rId16"/>
    <p:sldId id="278" r:id="rId17"/>
    <p:sldId id="281" r:id="rId18"/>
    <p:sldId id="277" r:id="rId19"/>
    <p:sldId id="262" r:id="rId20"/>
    <p:sldId id="273" r:id="rId21"/>
    <p:sldId id="271" r:id="rId2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80" d="100"/>
          <a:sy n="80" d="100"/>
        </p:scale>
        <p:origin x="-192" y="-3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0D651E34-32AE-4B51-8D4E-753F46D7ADD9}" type="datetimeFigureOut">
              <a:rPr lang="ru-RU"/>
              <a:pPr>
                <a:defRPr/>
              </a:pPr>
              <a:t>23.03.2014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1A1D589E-CDD1-4C91-956A-F60FD3759B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just"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8435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F7F5440-188C-486E-AB4B-72280369DDC9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7651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FD51F62-AA62-41ED-B991-99FF2D32605E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072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CAD7AEA-9409-4B7E-AB3D-66D07CA7257C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7891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93531C3-DB8A-41C6-84A4-48EA051BAF98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Rectangle 10"/>
          <p:cNvGrpSpPr>
            <a:grpSpLocks/>
          </p:cNvGrpSpPr>
          <p:nvPr/>
        </p:nvGrpSpPr>
        <p:grpSpPr bwMode="auto">
          <a:xfrm>
            <a:off x="-6350" y="3859213"/>
            <a:ext cx="9156700" cy="3005137"/>
            <a:chOff x="-4" y="2431"/>
            <a:chExt cx="5768" cy="1893"/>
          </a:xfrm>
        </p:grpSpPr>
        <p:pic>
          <p:nvPicPr>
            <p:cNvPr id="5" name="Rectangle 10"/>
            <p:cNvPicPr>
              <a:picLocks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-4" y="2431"/>
              <a:ext cx="5768" cy="18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Text Box 3"/>
            <p:cNvSpPr txBox="1">
              <a:spLocks noChangeArrowheads="1"/>
            </p:cNvSpPr>
            <p:nvPr/>
          </p:nvSpPr>
          <p:spPr bwMode="auto">
            <a:xfrm>
              <a:off x="0" y="2436"/>
              <a:ext cx="5760" cy="18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rgbClr val="FFFFFF"/>
                </a:solidFill>
                <a:latin typeface="Trebuchet MS" pitchFamily="34" charset="0"/>
              </a:endParaRPr>
            </a:p>
          </p:txBody>
        </p:sp>
      </p:grpSp>
      <p:grpSp>
        <p:nvGrpSpPr>
          <p:cNvPr id="7" name="Rectangle 11"/>
          <p:cNvGrpSpPr>
            <a:grpSpLocks/>
          </p:cNvGrpSpPr>
          <p:nvPr/>
        </p:nvGrpSpPr>
        <p:grpSpPr bwMode="auto">
          <a:xfrm>
            <a:off x="-6350" y="-6350"/>
            <a:ext cx="9156700" cy="3876675"/>
            <a:chOff x="-4" y="-4"/>
            <a:chExt cx="5768" cy="2442"/>
          </a:xfrm>
        </p:grpSpPr>
        <p:pic>
          <p:nvPicPr>
            <p:cNvPr id="8" name="Rectangle 11"/>
            <p:cNvPicPr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-4" y="-4"/>
              <a:ext cx="5768" cy="2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Text Box 6"/>
            <p:cNvSpPr txBox="1">
              <a:spLocks noChangeArrowheads="1"/>
            </p:cNvSpPr>
            <p:nvPr/>
          </p:nvSpPr>
          <p:spPr bwMode="auto">
            <a:xfrm>
              <a:off x="0" y="0"/>
              <a:ext cx="5760" cy="24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rgbClr val="FFFFFF"/>
                </a:solidFill>
                <a:latin typeface="Trebuchet MS" pitchFamily="34" charset="0"/>
              </a:endParaRPr>
            </a:p>
          </p:txBody>
        </p:sp>
      </p:grpSp>
      <p:sp>
        <p:nvSpPr>
          <p:cNvPr id="10" name="Rectangle 12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9C2C67-5A3F-4873-B471-94D2BDEE3353}" type="datetimeFigureOut">
              <a:rPr lang="ru-RU"/>
              <a:pPr>
                <a:defRPr/>
              </a:pPr>
              <a:t>23.03.2014</a:t>
            </a:fld>
            <a:endParaRPr lang="ru-RU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9E15E4-3C27-432E-91F5-B5DA96C170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074D84-4CD9-4BDA-878A-2A2AFD0DEE37}" type="datetimeFigureOut">
              <a:rPr lang="ru-RU"/>
              <a:pPr>
                <a:defRPr/>
              </a:pPr>
              <a:t>23.03.2014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310523-19B9-44C5-B1C7-434E0227D5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AB4AA0-B7FA-4F8F-BD44-44256E6F8D77}" type="datetimeFigureOut">
              <a:rPr lang="ru-RU"/>
              <a:pPr>
                <a:defRPr/>
              </a:pPr>
              <a:t>23.03.2014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2D300F-6983-4485-A99E-BAC9D99DE6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357EB2-0AB6-49E2-BACB-E13A365439D2}" type="datetimeFigureOut">
              <a:rPr lang="ru-RU"/>
              <a:pPr>
                <a:defRPr/>
              </a:pPr>
              <a:t>23.03.2014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9957FC-5421-44BE-AB57-BC92BCA620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8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EF0253-DD2F-493F-9B88-D6E4EA7CD2D6}" type="datetimeFigureOut">
              <a:rPr lang="ru-RU"/>
              <a:pPr>
                <a:defRPr/>
              </a:pPr>
              <a:t>23.03.2014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4A7AED-D27F-46AD-8509-BE280D7B44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3FB28F-BD51-418E-AAB9-58AE7D9DDD39}" type="datetimeFigureOut">
              <a:rPr lang="ru-RU"/>
              <a:pPr>
                <a:defRPr/>
              </a:pPr>
              <a:t>23.03.2014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896302-6E6A-48B9-91ED-40CAD615F8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6F6728-C16A-4533-916C-4105133F3698}" type="datetimeFigureOut">
              <a:rPr lang="ru-RU"/>
              <a:pPr>
                <a:defRPr/>
              </a:pPr>
              <a:t>23.03.2014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5CF366-46BD-4C17-8E77-9934B20495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906CF9-42D5-4566-92B4-D463B054208F}" type="datetimeFigureOut">
              <a:rPr lang="ru-RU"/>
              <a:pPr>
                <a:defRPr/>
              </a:pPr>
              <a:t>23.03.2014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A2DD8B-D5DD-4D33-9F16-9D9B4EA3CD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8FE63A-2749-4E1C-A19F-E480FAFD0AF2}" type="datetimeFigureOut">
              <a:rPr lang="ru-RU"/>
              <a:pPr>
                <a:defRPr/>
              </a:pPr>
              <a:t>23.03.2014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708AC6-26C4-420F-8254-BCD084142C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E0571F-E845-4207-B7B1-850458C9658C}" type="datetimeFigureOut">
              <a:rPr lang="ru-RU"/>
              <a:pPr>
                <a:defRPr/>
              </a:pPr>
              <a:t>23.03.2014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6D53AB-A72A-411D-A6A2-AFBA9945EA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Rectangle 9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7D72FE-91F4-4C0D-A9E9-87CBBFF4E245}" type="datetimeFigureOut">
              <a:rPr lang="ru-RU"/>
              <a:pPr>
                <a:defRPr/>
              </a:pPr>
              <a:t>23.03.2014</a:t>
            </a:fld>
            <a:endParaRPr lang="ru-RU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D33D7-FDD6-45EA-8C57-63B8C4EDC8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875" y="4371975"/>
            <a:ext cx="6511925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3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0" y="731838"/>
            <a:ext cx="6400800" cy="347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158BE92-FF04-425F-A8B3-D31E70EE7745}" type="datetimeFigureOut">
              <a:rPr lang="ru-RU"/>
              <a:pPr>
                <a:defRPr/>
              </a:pPr>
              <a:t>23.03.2014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172200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7063755-4E29-4C12-87DD-5A1047CE24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64" r:id="rId2"/>
    <p:sldLayoutId id="2147483673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4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2pPr>
      <a:lvl3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3pPr>
      <a:lvl4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4pPr>
      <a:lvl5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400"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file:///D:\FESTIVAL\2480\648118\&#1092;&#1080;&#1083;&#1100;&#1084;.wmv" TargetMode="External"/><Relationship Id="rId1" Type="http://schemas.openxmlformats.org/officeDocument/2006/relationships/video" Target="NULL" TargetMode="Externa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33663" y="2773363"/>
            <a:ext cx="3822700" cy="382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-24974" y="-1"/>
            <a:ext cx="9144000" cy="17859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  <a:ext uri="{91240B29-F687-4F45-9708-019B960494DF}"/>
            <a:ext uri="{AF507438-7753-43E0-B8FC-AC1667EBCBE1}"/>
          </a:extLst>
        </p:spPr>
      </p:pic>
      <p:sp>
        <p:nvSpPr>
          <p:cNvPr id="2" name="Прямоугольник 1"/>
          <p:cNvSpPr/>
          <p:nvPr/>
        </p:nvSpPr>
        <p:spPr>
          <a:xfrm>
            <a:off x="539552" y="1760688"/>
            <a:ext cx="8064896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Олимпийский экзамен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51563" y="3114675"/>
            <a:ext cx="2998787" cy="374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8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34938" y="-26988"/>
            <a:ext cx="9278938" cy="1727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9" name="Объект 2"/>
          <p:cNvSpPr>
            <a:spLocks noGrp="1"/>
          </p:cNvSpPr>
          <p:nvPr>
            <p:ph sz="quarter" idx="4294967295"/>
          </p:nvPr>
        </p:nvSpPr>
        <p:spPr>
          <a:xfrm>
            <a:off x="187325" y="2060575"/>
            <a:ext cx="8459788" cy="4464050"/>
          </a:xfrm>
        </p:spPr>
        <p:txBody>
          <a:bodyPr/>
          <a:lstStyle/>
          <a:p>
            <a:pPr marL="44450" indent="0" eaLnBrk="1" hangingPunct="1">
              <a:buFont typeface="Georgia" pitchFamily="18" charset="0"/>
              <a:buNone/>
            </a:pPr>
            <a:r>
              <a:rPr lang="ru-RU" sz="2400" smtClean="0">
                <a:solidFill>
                  <a:srgbClr val="FF0000"/>
                </a:solidFill>
              </a:rPr>
              <a:t>1</a:t>
            </a:r>
            <a:r>
              <a:rPr lang="ru-RU" sz="2400" smtClean="0">
                <a:solidFill>
                  <a:schemeClr val="tx1"/>
                </a:solidFill>
              </a:rPr>
              <a:t>. В предложении 2 найдите  </a:t>
            </a:r>
            <a:r>
              <a:rPr lang="ru-RU" sz="2400" b="1" smtClean="0">
                <a:solidFill>
                  <a:schemeClr val="tx1"/>
                </a:solidFill>
              </a:rPr>
              <a:t>средства художественной выразительности .</a:t>
            </a:r>
          </a:p>
          <a:p>
            <a:pPr marL="44450" indent="0" eaLnBrk="1" hangingPunct="1">
              <a:buFont typeface="Georgia" pitchFamily="18" charset="0"/>
              <a:buNone/>
            </a:pPr>
            <a:r>
              <a:rPr lang="ru-RU" sz="2400" smtClean="0">
                <a:solidFill>
                  <a:srgbClr val="FF0000"/>
                </a:solidFill>
              </a:rPr>
              <a:t>2</a:t>
            </a:r>
            <a:r>
              <a:rPr lang="ru-RU" sz="2400" smtClean="0">
                <a:solidFill>
                  <a:schemeClr val="tx1"/>
                </a:solidFill>
              </a:rPr>
              <a:t>. Из   предложения 4   выпишите слово, где </a:t>
            </a:r>
            <a:r>
              <a:rPr lang="ru-RU" sz="2400" b="1" smtClean="0">
                <a:solidFill>
                  <a:schemeClr val="tx1"/>
                </a:solidFill>
              </a:rPr>
              <a:t>букв больше, чем звуков. </a:t>
            </a:r>
          </a:p>
          <a:p>
            <a:pPr marL="44450" indent="0" eaLnBrk="1" hangingPunct="1">
              <a:buFont typeface="Georgia" pitchFamily="18" charset="0"/>
              <a:buNone/>
            </a:pPr>
            <a:r>
              <a:rPr lang="ru-RU" sz="2400" smtClean="0">
                <a:solidFill>
                  <a:srgbClr val="FF0000"/>
                </a:solidFill>
              </a:rPr>
              <a:t>3</a:t>
            </a:r>
            <a:r>
              <a:rPr lang="ru-RU" sz="2400" smtClean="0">
                <a:solidFill>
                  <a:schemeClr val="tx1"/>
                </a:solidFill>
              </a:rPr>
              <a:t>. Из  предложений 1-4 текста выпишите </a:t>
            </a:r>
          </a:p>
          <a:p>
            <a:pPr marL="44450" indent="0" eaLnBrk="1" hangingPunct="1">
              <a:buFont typeface="Georgia" pitchFamily="18" charset="0"/>
              <a:buNone/>
            </a:pPr>
            <a:r>
              <a:rPr lang="ru-RU" sz="2400" b="1" smtClean="0">
                <a:solidFill>
                  <a:schemeClr val="tx1"/>
                </a:solidFill>
              </a:rPr>
              <a:t>слово с чередующейся гласной в корне.</a:t>
            </a:r>
          </a:p>
          <a:p>
            <a:pPr marL="44450" indent="0" eaLnBrk="1" hangingPunct="1">
              <a:buFont typeface="Georgia" pitchFamily="18" charset="0"/>
              <a:buNone/>
            </a:pPr>
            <a:r>
              <a:rPr lang="ru-RU" sz="2400" smtClean="0">
                <a:solidFill>
                  <a:srgbClr val="FF0000"/>
                </a:solidFill>
              </a:rPr>
              <a:t>4</a:t>
            </a:r>
            <a:r>
              <a:rPr lang="ru-RU" sz="2400" smtClean="0">
                <a:solidFill>
                  <a:schemeClr val="tx1"/>
                </a:solidFill>
              </a:rPr>
              <a:t>. Из предложения 3  выпишите слово, </a:t>
            </a:r>
          </a:p>
          <a:p>
            <a:pPr marL="44450" indent="0" eaLnBrk="1" hangingPunct="1">
              <a:buFont typeface="Georgia" pitchFamily="18" charset="0"/>
              <a:buNone/>
            </a:pPr>
            <a:r>
              <a:rPr lang="ru-RU" sz="2400" b="1" smtClean="0">
                <a:solidFill>
                  <a:schemeClr val="tx1"/>
                </a:solidFill>
              </a:rPr>
              <a:t>правописание приставки в котором зависит </a:t>
            </a:r>
          </a:p>
          <a:p>
            <a:pPr marL="44450" indent="0" eaLnBrk="1" hangingPunct="1">
              <a:buFont typeface="Georgia" pitchFamily="18" charset="0"/>
              <a:buNone/>
            </a:pPr>
            <a:r>
              <a:rPr lang="ru-RU" sz="2400" b="1" smtClean="0">
                <a:solidFill>
                  <a:schemeClr val="tx1"/>
                </a:solidFill>
              </a:rPr>
              <a:t>от ее значения</a:t>
            </a:r>
            <a:endParaRPr lang="ru-RU" sz="2400" b="1" smtClean="0"/>
          </a:p>
        </p:txBody>
      </p:sp>
      <p:sp>
        <p:nvSpPr>
          <p:cNvPr id="24580" name="Прямоугольник 1"/>
          <p:cNvSpPr>
            <a:spLocks noChangeArrowheads="1"/>
          </p:cNvSpPr>
          <p:nvPr/>
        </p:nvSpPr>
        <p:spPr bwMode="auto">
          <a:xfrm>
            <a:off x="201613" y="1303338"/>
            <a:ext cx="86058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002060"/>
                </a:solidFill>
                <a:latin typeface="Trebuchet MS" pitchFamily="34" charset="0"/>
              </a:rPr>
              <a:t>Выполнение грамматических заданий (по типу А3-В9)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4450" y="-19050"/>
            <a:ext cx="9278938" cy="181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339752" y="1330606"/>
            <a:ext cx="3924471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+mn-lt"/>
              </a:rPr>
              <a:t>Ответы – 1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32490" y="2165083"/>
            <a:ext cx="8221413" cy="30469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-51435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3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+mn-lt"/>
              </a:rPr>
              <a:t>эпитеты: ослепительный лед, изящные фигурки, на восхитительных коньках, неописуемой красоты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+mn-lt"/>
              </a:rPr>
              <a:t>    </a:t>
            </a:r>
          </a:p>
        </p:txBody>
      </p:sp>
      <p:pic>
        <p:nvPicPr>
          <p:cNvPr id="25604" name="Прямоугольник 4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5263" y="3962400"/>
            <a:ext cx="6705600" cy="84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46531" y="5070450"/>
            <a:ext cx="4011034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+mn-lt"/>
              </a:rPr>
              <a:t>3.  замирали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05919" y="5866627"/>
            <a:ext cx="4665060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+mn-lt"/>
              </a:rPr>
              <a:t>4.  преувеличу</a:t>
            </a:r>
          </a:p>
        </p:txBody>
      </p:sp>
      <p:pic>
        <p:nvPicPr>
          <p:cNvPr id="2560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40388" y="4221163"/>
            <a:ext cx="3471862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114464" y="4381074"/>
            <a:ext cx="7523225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10541" cmpd="sng">
                  <a:solidFill>
                    <a:srgbClr val="4E67C8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prstClr val="black"/>
                </a:solidFill>
                <a:latin typeface="+mn-lt"/>
              </a:rPr>
              <a:t>2.  пользуется </a:t>
            </a:r>
            <a:endParaRPr lang="ru-RU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51563" y="4675188"/>
            <a:ext cx="2998787" cy="214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6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12713" y="-100013"/>
            <a:ext cx="9278938" cy="181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" name="Заголовок 1"/>
          <p:cNvPicPr>
            <a:picLocks noGrp="1" noChangeArrowheads="1"/>
          </p:cNvPicPr>
          <p:nvPr>
            <p:ph type="title" idx="4294967295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171450" y="1047750"/>
            <a:ext cx="8978900" cy="5529263"/>
          </a:xfrm>
        </p:spPr>
      </p:pic>
      <p:sp>
        <p:nvSpPr>
          <p:cNvPr id="26628" name="Прямоугольник 2"/>
          <p:cNvSpPr>
            <a:spLocks noChangeArrowheads="1"/>
          </p:cNvSpPr>
          <p:nvPr/>
        </p:nvSpPr>
        <p:spPr bwMode="auto">
          <a:xfrm>
            <a:off x="155575" y="1412875"/>
            <a:ext cx="8713788" cy="4716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445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</a:pPr>
            <a:r>
              <a:rPr lang="ru-RU" sz="2400">
                <a:solidFill>
                  <a:srgbClr val="FF0000"/>
                </a:solidFill>
                <a:latin typeface="Trebuchet MS" pitchFamily="34" charset="0"/>
              </a:rPr>
              <a:t>5</a:t>
            </a:r>
            <a:r>
              <a:rPr lang="ru-RU" sz="2400">
                <a:solidFill>
                  <a:srgbClr val="000000"/>
                </a:solidFill>
                <a:latin typeface="Trebuchet MS" pitchFamily="34" charset="0"/>
              </a:rPr>
              <a:t>. Из предложений 8-10 выпишите слово, написание суффикса в котором определяется правилом: </a:t>
            </a:r>
            <a:r>
              <a:rPr lang="ru-RU" sz="2400" b="1">
                <a:solidFill>
                  <a:srgbClr val="000000"/>
                </a:solidFill>
                <a:latin typeface="Trebuchet MS" pitchFamily="34" charset="0"/>
              </a:rPr>
              <a:t>«В суффиксах  кратких причастий пишется одна буква Н» </a:t>
            </a:r>
          </a:p>
          <a:p>
            <a:pPr marL="4445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</a:pPr>
            <a:r>
              <a:rPr lang="ru-RU" sz="2400">
                <a:solidFill>
                  <a:srgbClr val="FF0000"/>
                </a:solidFill>
                <a:latin typeface="Trebuchet MS" pitchFamily="34" charset="0"/>
              </a:rPr>
              <a:t>6.</a:t>
            </a:r>
            <a:r>
              <a:rPr lang="ru-RU" sz="2400">
                <a:latin typeface="Trebuchet MS" pitchFamily="34" charset="0"/>
              </a:rPr>
              <a:t> Замените слово </a:t>
            </a:r>
            <a:r>
              <a:rPr lang="ru-RU" sz="2400" b="1">
                <a:latin typeface="Trebuchet MS" pitchFamily="34" charset="0"/>
              </a:rPr>
              <a:t>обожаю</a:t>
            </a:r>
            <a:r>
              <a:rPr lang="ru-RU" sz="2400">
                <a:latin typeface="Trebuchet MS" pitchFamily="34" charset="0"/>
              </a:rPr>
              <a:t> (предложение 3) стилистически нейтральным синонимом </a:t>
            </a:r>
            <a:endParaRPr lang="ru-RU" sz="2400">
              <a:solidFill>
                <a:srgbClr val="FF0000"/>
              </a:solidFill>
              <a:latin typeface="Trebuchet MS" pitchFamily="34" charset="0"/>
            </a:endParaRPr>
          </a:p>
          <a:p>
            <a:pPr marL="4445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</a:pPr>
            <a:r>
              <a:rPr lang="ru-RU" sz="2400">
                <a:solidFill>
                  <a:srgbClr val="FF0000"/>
                </a:solidFill>
                <a:latin typeface="Trebuchet MS" pitchFamily="34" charset="0"/>
              </a:rPr>
              <a:t>7. </a:t>
            </a:r>
            <a:r>
              <a:rPr lang="ru-RU" sz="2400">
                <a:latin typeface="Trebuchet MS" pitchFamily="34" charset="0"/>
              </a:rPr>
              <a:t>Замените словосочетание </a:t>
            </a:r>
            <a:r>
              <a:rPr lang="ru-RU" sz="2400" b="1">
                <a:latin typeface="Trebuchet MS" pitchFamily="34" charset="0"/>
              </a:rPr>
              <a:t>олимпийскую программу</a:t>
            </a:r>
            <a:r>
              <a:rPr lang="ru-RU" sz="2400">
                <a:latin typeface="Trebuchet MS" pitchFamily="34" charset="0"/>
              </a:rPr>
              <a:t>       (предложение 12) со связью </a:t>
            </a:r>
            <a:r>
              <a:rPr lang="ru-RU" sz="2400" b="1">
                <a:latin typeface="Trebuchet MS" pitchFamily="34" charset="0"/>
              </a:rPr>
              <a:t>согласование </a:t>
            </a:r>
            <a:r>
              <a:rPr lang="ru-RU" sz="2400">
                <a:latin typeface="Trebuchet MS" pitchFamily="34" charset="0"/>
              </a:rPr>
              <a:t>синтаксическим синонимом со связью </a:t>
            </a:r>
          </a:p>
          <a:p>
            <a:pPr marL="4445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</a:pPr>
            <a:r>
              <a:rPr lang="ru-RU" sz="2400" b="1">
                <a:latin typeface="Trebuchet MS" pitchFamily="34" charset="0"/>
              </a:rPr>
              <a:t>управление</a:t>
            </a:r>
            <a:endParaRPr lang="ru-RU" sz="2400">
              <a:solidFill>
                <a:srgbClr val="000000"/>
              </a:solidFill>
              <a:latin typeface="Trebuchet MS" pitchFamily="34" charset="0"/>
            </a:endParaRPr>
          </a:p>
          <a:p>
            <a:pPr marL="4445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</a:pPr>
            <a:r>
              <a:rPr lang="ru-RU" sz="2400">
                <a:solidFill>
                  <a:srgbClr val="FF0000"/>
                </a:solidFill>
                <a:latin typeface="Trebuchet MS" pitchFamily="34" charset="0"/>
              </a:rPr>
              <a:t>8. </a:t>
            </a:r>
            <a:r>
              <a:rPr lang="ru-RU" sz="2400">
                <a:latin typeface="Trebuchet MS" pitchFamily="34" charset="0"/>
              </a:rPr>
              <a:t>Выпишите </a:t>
            </a:r>
            <a:r>
              <a:rPr lang="ru-RU" sz="2400" b="1">
                <a:latin typeface="Trebuchet MS" pitchFamily="34" charset="0"/>
              </a:rPr>
              <a:t>грамматическую основу</a:t>
            </a:r>
            <a:r>
              <a:rPr lang="ru-RU" sz="2400">
                <a:latin typeface="Trebuchet MS" pitchFamily="34" charset="0"/>
              </a:rPr>
              <a:t> </a:t>
            </a:r>
          </a:p>
          <a:p>
            <a:pPr marL="4445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</a:pPr>
            <a:r>
              <a:rPr lang="ru-RU" sz="2400">
                <a:latin typeface="Trebuchet MS" pitchFamily="34" charset="0"/>
              </a:rPr>
              <a:t>    из предложения 11 </a:t>
            </a:r>
            <a:endParaRPr lang="ru-RU" sz="2400">
              <a:solidFill>
                <a:srgbClr val="000000"/>
              </a:solidFill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16688" y="3779838"/>
            <a:ext cx="2481262" cy="305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4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2700" y="0"/>
            <a:ext cx="9144000" cy="178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597219" y="1402924"/>
            <a:ext cx="392447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0541" cmpd="sng">
                  <a:solidFill>
                    <a:srgbClr val="4E67C8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latin typeface="+mn-lt"/>
              </a:rPr>
              <a:t>Ответы – 2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65030" y="2060848"/>
            <a:ext cx="3754554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10541" cmpd="sng">
                  <a:solidFill>
                    <a:srgbClr val="4E67C8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prstClr val="black"/>
                </a:solidFill>
                <a:latin typeface="+mn-lt"/>
              </a:rPr>
              <a:t>5. признано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65030" y="2785419"/>
            <a:ext cx="2993127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10541" cmpd="sng">
                  <a:solidFill>
                    <a:srgbClr val="4E67C8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prstClr val="black"/>
                </a:solidFill>
                <a:latin typeface="+mn-lt"/>
              </a:rPr>
              <a:t>6. люблю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70932" y="3543631"/>
            <a:ext cx="6250759" cy="15696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+mn-lt"/>
              </a:rPr>
              <a:t>7. программу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+mn-lt"/>
              </a:rPr>
              <a:t>   Олимпиады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07712" y="5113291"/>
            <a:ext cx="6037230" cy="15696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+mn-lt"/>
              </a:rPr>
              <a:t>8. состязания были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+mn-lt"/>
              </a:rPr>
              <a:t>    организованы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55575" y="0"/>
            <a:ext cx="9278938" cy="181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8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15138" y="3638550"/>
            <a:ext cx="2309812" cy="289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9" name="Прямоугольник 1"/>
          <p:cNvSpPr>
            <a:spLocks noChangeArrowheads="1"/>
          </p:cNvSpPr>
          <p:nvPr/>
        </p:nvSpPr>
        <p:spPr bwMode="auto">
          <a:xfrm>
            <a:off x="0" y="1412875"/>
            <a:ext cx="8856663" cy="597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4450">
              <a:lnSpc>
                <a:spcPct val="115000"/>
              </a:lnSpc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</a:pPr>
            <a:r>
              <a:rPr lang="ru-RU" sz="2400">
                <a:solidFill>
                  <a:srgbClr val="FF0000"/>
                </a:solidFill>
                <a:latin typeface="Trebuchet MS" pitchFamily="34" charset="0"/>
              </a:rPr>
              <a:t>9. </a:t>
            </a:r>
            <a:r>
              <a:rPr lang="ru-RU" sz="2400">
                <a:solidFill>
                  <a:srgbClr val="000000"/>
                </a:solidFill>
                <a:latin typeface="Trebuchet MS" pitchFamily="34" charset="0"/>
              </a:rPr>
              <a:t>Среди предложений 6-9 найдите предложение с обособленными определением. Напишите номер этого предложения.</a:t>
            </a:r>
          </a:p>
          <a:p>
            <a:pPr marL="44450">
              <a:lnSpc>
                <a:spcPct val="115000"/>
              </a:lnSpc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</a:pPr>
            <a:r>
              <a:rPr lang="ru-RU" sz="2400">
                <a:solidFill>
                  <a:srgbClr val="FF0000"/>
                </a:solidFill>
                <a:latin typeface="Trebuchet MS" pitchFamily="34" charset="0"/>
              </a:rPr>
              <a:t>10</a:t>
            </a:r>
            <a:r>
              <a:rPr lang="ru-RU" sz="2400">
                <a:solidFill>
                  <a:srgbClr val="000000"/>
                </a:solidFill>
                <a:latin typeface="Trebuchet MS" pitchFamily="34" charset="0"/>
              </a:rPr>
              <a:t>. Среди предложений 10-13 найдите предложение с вводной конструкцией. Напишите номер этого предложения. </a:t>
            </a:r>
          </a:p>
          <a:p>
            <a:pPr marL="44450">
              <a:lnSpc>
                <a:spcPct val="115000"/>
              </a:lnSpc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</a:pPr>
            <a:r>
              <a:rPr lang="ru-RU" sz="2400">
                <a:solidFill>
                  <a:srgbClr val="FF0000"/>
                </a:solidFill>
                <a:latin typeface="Trebuchet MS" pitchFamily="34" charset="0"/>
              </a:rPr>
              <a:t>11. </a:t>
            </a:r>
            <a:r>
              <a:rPr lang="ru-RU" sz="2400">
                <a:solidFill>
                  <a:srgbClr val="000000"/>
                </a:solidFill>
                <a:latin typeface="Trebuchet MS" pitchFamily="34" charset="0"/>
              </a:rPr>
              <a:t>Определить количество грамматических </a:t>
            </a:r>
          </a:p>
          <a:p>
            <a:pPr marL="44450">
              <a:lnSpc>
                <a:spcPct val="115000"/>
              </a:lnSpc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</a:pPr>
            <a:r>
              <a:rPr lang="ru-RU" sz="2400">
                <a:solidFill>
                  <a:srgbClr val="000000"/>
                </a:solidFill>
                <a:latin typeface="Trebuchet MS" pitchFamily="34" charset="0"/>
              </a:rPr>
              <a:t>основ в предложении 8. </a:t>
            </a:r>
          </a:p>
          <a:p>
            <a:pPr marL="44450">
              <a:lnSpc>
                <a:spcPct val="115000"/>
              </a:lnSpc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</a:pPr>
            <a:r>
              <a:rPr lang="ru-RU" sz="2400">
                <a:solidFill>
                  <a:srgbClr val="FF0000"/>
                </a:solidFill>
                <a:latin typeface="Trebuchet MS" pitchFamily="34" charset="0"/>
              </a:rPr>
              <a:t>12. </a:t>
            </a:r>
            <a:r>
              <a:rPr lang="ru-RU" sz="2400">
                <a:solidFill>
                  <a:srgbClr val="000000"/>
                </a:solidFill>
                <a:latin typeface="Trebuchet MS" pitchFamily="34" charset="0"/>
              </a:rPr>
              <a:t>Среди предложений 6-8 найдите </a:t>
            </a:r>
          </a:p>
          <a:p>
            <a:pPr marL="44450">
              <a:lnSpc>
                <a:spcPct val="115000"/>
              </a:lnSpc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</a:pPr>
            <a:r>
              <a:rPr lang="ru-RU" sz="2400">
                <a:solidFill>
                  <a:srgbClr val="000000"/>
                </a:solidFill>
                <a:latin typeface="Trebuchet MS" pitchFamily="34" charset="0"/>
              </a:rPr>
              <a:t>сложноподчиненное предложение с  </a:t>
            </a:r>
          </a:p>
          <a:p>
            <a:pPr marL="44450">
              <a:lnSpc>
                <a:spcPct val="115000"/>
              </a:lnSpc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</a:pPr>
            <a:r>
              <a:rPr lang="ru-RU" sz="2400">
                <a:solidFill>
                  <a:srgbClr val="000000"/>
                </a:solidFill>
                <a:latin typeface="Trebuchet MS" pitchFamily="34" charset="0"/>
              </a:rPr>
              <a:t>придаточным определительным. Напишите его номер .</a:t>
            </a:r>
          </a:p>
          <a:p>
            <a:pPr marL="44450">
              <a:lnSpc>
                <a:spcPct val="115000"/>
              </a:lnSpc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</a:pPr>
            <a:endParaRPr lang="ru-RU" sz="2400">
              <a:solidFill>
                <a:srgbClr val="000000"/>
              </a:solidFill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50" y="14288"/>
            <a:ext cx="9144000" cy="178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4479925" y="2967038"/>
            <a:ext cx="184150" cy="9239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+mn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702128" y="1628800"/>
            <a:ext cx="392447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0541" cmpd="sng">
                  <a:solidFill>
                    <a:srgbClr val="4E67C8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latin typeface="+mn-lt"/>
              </a:rPr>
              <a:t>Ответы – 3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818664" y="2527924"/>
            <a:ext cx="1459054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+mn-lt"/>
              </a:rPr>
              <a:t>9. </a:t>
            </a:r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+mn-lt"/>
              </a:rPr>
              <a:t>9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718218" y="3547932"/>
            <a:ext cx="2270173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+mn-lt"/>
              </a:rPr>
              <a:t>10. </a:t>
            </a:r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+mn-lt"/>
              </a:rPr>
              <a:t>12</a:t>
            </a:r>
          </a:p>
        </p:txBody>
      </p:sp>
      <p:pic>
        <p:nvPicPr>
          <p:cNvPr id="6" name="Прямоугольник 5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1638" y="4443413"/>
            <a:ext cx="2500312" cy="1103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696812" y="5538588"/>
            <a:ext cx="1864613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+mn-lt"/>
              </a:rPr>
              <a:t>12. </a:t>
            </a:r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+mn-lt"/>
              </a:rPr>
              <a:t>7</a:t>
            </a:r>
          </a:p>
        </p:txBody>
      </p:sp>
      <p:pic>
        <p:nvPicPr>
          <p:cNvPr id="3175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24588" y="2547938"/>
            <a:ext cx="2651125" cy="4243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5888"/>
            <a:ext cx="9144000" cy="178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-7940" y="2624138"/>
            <a:ext cx="9159880" cy="15696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+mn-lt"/>
              </a:rPr>
              <a:t>Почему этот экзамен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+mn-lt"/>
              </a:rPr>
              <a:t>станет олимпийским для вас?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0818" y="1700808"/>
            <a:ext cx="8988359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+mn-lt"/>
              </a:rPr>
              <a:t>Сочинение - рассуждение</a:t>
            </a:r>
          </a:p>
        </p:txBody>
      </p:sp>
      <p:pic>
        <p:nvPicPr>
          <p:cNvPr id="3277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95875" y="4187825"/>
            <a:ext cx="4035425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78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4" name="Прямоугольник 1"/>
          <p:cNvSpPr>
            <a:spLocks noChangeArrowheads="1"/>
          </p:cNvSpPr>
          <p:nvPr/>
        </p:nvSpPr>
        <p:spPr bwMode="auto">
          <a:xfrm>
            <a:off x="169863" y="1812925"/>
            <a:ext cx="886618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002060"/>
                </a:solidFill>
                <a:latin typeface="Trebuchet MS" pitchFamily="34" charset="0"/>
              </a:rPr>
              <a:t>Критерии оценивания сочинения-рассуждения</a:t>
            </a:r>
          </a:p>
        </p:txBody>
      </p:sp>
      <p:sp>
        <p:nvSpPr>
          <p:cNvPr id="33795" name="Прямоугольник 2"/>
          <p:cNvSpPr>
            <a:spLocks noChangeArrowheads="1"/>
          </p:cNvSpPr>
          <p:nvPr/>
        </p:nvSpPr>
        <p:spPr bwMode="auto">
          <a:xfrm>
            <a:off x="169863" y="2636838"/>
            <a:ext cx="8077200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000000"/>
                </a:solidFill>
                <a:latin typeface="Trebuchet MS" pitchFamily="34" charset="0"/>
              </a:rPr>
              <a:t>С1К1</a:t>
            </a:r>
            <a:r>
              <a:rPr lang="ru-RU" sz="3200">
                <a:solidFill>
                  <a:srgbClr val="000000"/>
                </a:solidFill>
                <a:latin typeface="Trebuchet MS" pitchFamily="34" charset="0"/>
              </a:rPr>
              <a:t> </a:t>
            </a:r>
            <a:r>
              <a:rPr lang="ru-RU" sz="3200" b="1">
                <a:solidFill>
                  <a:srgbClr val="000000"/>
                </a:solidFill>
                <a:latin typeface="Trebuchet MS" pitchFamily="34" charset="0"/>
              </a:rPr>
              <a:t> Наличие обоснованного ответа </a:t>
            </a:r>
          </a:p>
          <a:p>
            <a:r>
              <a:rPr lang="ru-RU" sz="3200" b="1">
                <a:solidFill>
                  <a:srgbClr val="000000"/>
                </a:solidFill>
                <a:latin typeface="Trebuchet MS" pitchFamily="34" charset="0"/>
              </a:rPr>
              <a:t>          на поставленный вопрос – 1 балл</a:t>
            </a:r>
          </a:p>
        </p:txBody>
      </p:sp>
      <p:sp>
        <p:nvSpPr>
          <p:cNvPr id="33796" name="Прямоугольник 4"/>
          <p:cNvSpPr>
            <a:spLocks noChangeArrowheads="1"/>
          </p:cNvSpPr>
          <p:nvPr/>
        </p:nvSpPr>
        <p:spPr bwMode="auto">
          <a:xfrm>
            <a:off x="215900" y="3740150"/>
            <a:ext cx="763270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000000"/>
                </a:solidFill>
                <a:latin typeface="Trebuchet MS" pitchFamily="34" charset="0"/>
              </a:rPr>
              <a:t>С1К2  Наличие примеров-аргументов </a:t>
            </a:r>
          </a:p>
          <a:p>
            <a:r>
              <a:rPr lang="ru-RU" sz="3200" b="1">
                <a:solidFill>
                  <a:srgbClr val="000000"/>
                </a:solidFill>
                <a:latin typeface="Trebuchet MS" pitchFamily="34" charset="0"/>
              </a:rPr>
              <a:t>          – 2 балла </a:t>
            </a:r>
          </a:p>
        </p:txBody>
      </p:sp>
      <p:sp>
        <p:nvSpPr>
          <p:cNvPr id="33797" name="Прямоугольник 5"/>
          <p:cNvSpPr>
            <a:spLocks noChangeArrowheads="1"/>
          </p:cNvSpPr>
          <p:nvPr/>
        </p:nvSpPr>
        <p:spPr bwMode="auto">
          <a:xfrm>
            <a:off x="215900" y="4819650"/>
            <a:ext cx="4926013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000000"/>
                </a:solidFill>
                <a:latin typeface="Trebuchet MS" pitchFamily="34" charset="0"/>
              </a:rPr>
              <a:t>С1К3  Композиционная </a:t>
            </a:r>
          </a:p>
          <a:p>
            <a:r>
              <a:rPr lang="ru-RU" sz="3200" b="1">
                <a:solidFill>
                  <a:srgbClr val="000000"/>
                </a:solidFill>
                <a:latin typeface="Trebuchet MS" pitchFamily="34" charset="0"/>
              </a:rPr>
              <a:t>          стройность  </a:t>
            </a:r>
          </a:p>
          <a:p>
            <a:r>
              <a:rPr lang="ru-RU" sz="3200" b="1">
                <a:solidFill>
                  <a:srgbClr val="000000"/>
                </a:solidFill>
                <a:latin typeface="Trebuchet MS" pitchFamily="34" charset="0"/>
              </a:rPr>
              <a:t>          работы – 1 балл </a:t>
            </a:r>
          </a:p>
        </p:txBody>
      </p:sp>
      <p:pic>
        <p:nvPicPr>
          <p:cNvPr id="3379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45150" y="4511675"/>
            <a:ext cx="3273425" cy="218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2700" y="-100013"/>
            <a:ext cx="9144000" cy="178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8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43050" y="3413125"/>
            <a:ext cx="6107113" cy="345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1214953" y="1484784"/>
            <a:ext cx="6758581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2060"/>
                </a:solidFill>
                <a:latin typeface="+mn-lt"/>
              </a:rPr>
              <a:t>Подведение итогов</a:t>
            </a:r>
          </a:p>
        </p:txBody>
      </p:sp>
      <p:sp>
        <p:nvSpPr>
          <p:cNvPr id="34820" name="Прямоугольник 2"/>
          <p:cNvSpPr>
            <a:spLocks noChangeArrowheads="1"/>
          </p:cNvSpPr>
          <p:nvPr/>
        </p:nvSpPr>
        <p:spPr bwMode="auto">
          <a:xfrm>
            <a:off x="323850" y="2339975"/>
            <a:ext cx="806450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solidFill>
                  <a:srgbClr val="FF0000"/>
                </a:solidFill>
                <a:latin typeface="Trebuchet MS" pitchFamily="34" charset="0"/>
              </a:rPr>
              <a:t>27-24</a:t>
            </a:r>
            <a:r>
              <a:rPr lang="ru-RU" sz="3200">
                <a:solidFill>
                  <a:srgbClr val="FF0000"/>
                </a:solidFill>
                <a:latin typeface="Trebuchet MS" pitchFamily="34" charset="0"/>
              </a:rPr>
              <a:t>  баллов </a:t>
            </a:r>
            <a:r>
              <a:rPr lang="ru-RU" sz="3200" b="1">
                <a:solidFill>
                  <a:srgbClr val="FF0000"/>
                </a:solidFill>
                <a:latin typeface="Trebuchet MS" pitchFamily="34" charset="0"/>
              </a:rPr>
              <a:t>«5»      23-19</a:t>
            </a:r>
            <a:r>
              <a:rPr lang="ru-RU" sz="3200">
                <a:solidFill>
                  <a:srgbClr val="FF0000"/>
                </a:solidFill>
                <a:latin typeface="Trebuchet MS" pitchFamily="34" charset="0"/>
              </a:rPr>
              <a:t> баллов </a:t>
            </a:r>
            <a:r>
              <a:rPr lang="ru-RU" sz="3200" b="1">
                <a:solidFill>
                  <a:srgbClr val="FF0000"/>
                </a:solidFill>
                <a:latin typeface="Trebuchet MS" pitchFamily="34" charset="0"/>
              </a:rPr>
              <a:t>«4»</a:t>
            </a:r>
          </a:p>
          <a:p>
            <a:pPr algn="ctr"/>
            <a:r>
              <a:rPr lang="ru-RU" sz="3200" b="1">
                <a:solidFill>
                  <a:srgbClr val="FF0000"/>
                </a:solidFill>
                <a:latin typeface="Trebuchet MS" pitchFamily="34" charset="0"/>
              </a:rPr>
              <a:t>18-14</a:t>
            </a:r>
            <a:r>
              <a:rPr lang="ru-RU" sz="3200">
                <a:solidFill>
                  <a:srgbClr val="FF0000"/>
                </a:solidFill>
                <a:latin typeface="Trebuchet MS" pitchFamily="34" charset="0"/>
              </a:rPr>
              <a:t>  баллов </a:t>
            </a:r>
            <a:r>
              <a:rPr lang="ru-RU" sz="3200" b="1">
                <a:solidFill>
                  <a:srgbClr val="FF0000"/>
                </a:solidFill>
                <a:latin typeface="Trebuchet MS" pitchFamily="34" charset="0"/>
              </a:rPr>
              <a:t>«3»      13- 0</a:t>
            </a:r>
            <a:r>
              <a:rPr lang="ru-RU" sz="3200">
                <a:solidFill>
                  <a:srgbClr val="FF0000"/>
                </a:solidFill>
                <a:latin typeface="Trebuchet MS" pitchFamily="34" charset="0"/>
              </a:rPr>
              <a:t> баллов   </a:t>
            </a:r>
            <a:r>
              <a:rPr lang="ru-RU" sz="3200" b="1">
                <a:solidFill>
                  <a:srgbClr val="FF0000"/>
                </a:solidFill>
                <a:latin typeface="Trebuchet MS" pitchFamily="34" charset="0"/>
              </a:rPr>
              <a:t>«2»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32300" y="4378325"/>
            <a:ext cx="4711700" cy="2506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00449"/>
            <a:ext cx="8496944" cy="4176464"/>
          </a:xfrm>
        </p:spPr>
        <p:txBody>
          <a:bodyPr/>
          <a:lstStyle/>
          <a:p>
            <a:pPr marL="0" indent="0" algn="l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4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  <a:latin typeface="+mn-lt"/>
                <a:ea typeface="+mn-ea"/>
                <a:cs typeface="+mn-cs"/>
              </a:rPr>
              <a:t>домашнее задание</a:t>
            </a:r>
            <a:r>
              <a:rPr lang="ru-RU" sz="48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ru-RU" sz="48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ru-RU" sz="3200" dirty="0" smtClean="0">
                <a:effectLst/>
              </a:rPr>
              <a:t>Создайте </a:t>
            </a:r>
            <a:r>
              <a:rPr lang="ru-RU" sz="3200" dirty="0">
                <a:effectLst/>
              </a:rPr>
              <a:t>текст из 10-12 предложений по теме «Настоящий олимпиец. Какой он</a:t>
            </a:r>
            <a:r>
              <a:rPr lang="ru-RU" sz="3200" dirty="0" smtClean="0">
                <a:effectLst/>
              </a:rPr>
              <a:t>?» </a:t>
            </a:r>
            <a:r>
              <a:rPr lang="ru-RU" sz="3200" dirty="0">
                <a:effectLst/>
              </a:rPr>
              <a:t/>
            </a:r>
            <a:br>
              <a:rPr lang="ru-RU" sz="3200" dirty="0">
                <a:effectLst/>
              </a:rPr>
            </a:br>
            <a:r>
              <a:rPr lang="ru-RU" sz="3200" dirty="0">
                <a:effectLst/>
              </a:rPr>
              <a:t>Предложите по этому тексту несколько заданий в формате ГИА.</a:t>
            </a:r>
            <a:br>
              <a:rPr lang="ru-RU" sz="3200" dirty="0">
                <a:effectLst/>
              </a:rPr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2400" dirty="0" smtClean="0">
                <a:solidFill>
                  <a:schemeClr val="tx1"/>
                </a:solidFill>
              </a:rPr>
              <a:t/>
            </a:r>
            <a:br>
              <a:rPr lang="ru-RU" sz="2400" dirty="0" smtClean="0">
                <a:solidFill>
                  <a:schemeClr val="tx1"/>
                </a:solidFill>
              </a:rPr>
            </a:br>
            <a:r>
              <a:rPr lang="ru-RU" sz="2400" dirty="0" smtClean="0">
                <a:solidFill>
                  <a:schemeClr val="tx1"/>
                </a:solidFill>
              </a:rPr>
              <a:t>  </a:t>
            </a:r>
            <a:r>
              <a:rPr lang="ru-RU" sz="2400" dirty="0">
                <a:solidFill>
                  <a:schemeClr val="tx1"/>
                </a:solidFill>
              </a:rPr>
              <a:t/>
            </a:r>
            <a:br>
              <a:rPr lang="ru-RU" sz="2400" dirty="0">
                <a:solidFill>
                  <a:schemeClr val="tx1"/>
                </a:solidFill>
              </a:rPr>
            </a:b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35843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6988" y="14288"/>
            <a:ext cx="9144001" cy="178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-24974" y="-1"/>
            <a:ext cx="9144000" cy="17859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  <a:ext uri="{91240B29-F687-4F45-9708-019B960494DF}"/>
            <a:ext uri="{AF507438-7753-43E0-B8FC-AC1667EBCBE1}"/>
          </a:extLst>
        </p:spPr>
      </p:pic>
      <p:sp>
        <p:nvSpPr>
          <p:cNvPr id="2" name="Прямоугольник 1"/>
          <p:cNvSpPr/>
          <p:nvPr/>
        </p:nvSpPr>
        <p:spPr>
          <a:xfrm>
            <a:off x="539552" y="1760688"/>
            <a:ext cx="8064896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Олимпийский экзамен</a:t>
            </a:r>
          </a:p>
        </p:txBody>
      </p:sp>
      <p:pic>
        <p:nvPicPr>
          <p:cNvPr id="3" name="Shape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фильм.wmv">
            <a:hlinkClick r:id="" action="ppaction://media"/>
          </p:cNvPr>
          <p:cNvPicPr>
            <a:picLocks noRot="1" noChangeAspect="1" noChangeArrowheads="1"/>
          </p:cNvPicPr>
          <p:nvPr>
            <a:videoFile r:link="rId2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-2286000" y="-171450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video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153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" dur="1" fill="hold"/>
                                        <p:tgtEl>
                                          <p:spTgt spid="1536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65"/>
                  </p:tgtEl>
                </p:cond>
              </p:nextCondLst>
            </p:seq>
            <p:video>
              <p:cMediaNode>
                <p:cTn id="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5365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178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785938"/>
            <a:ext cx="6829425" cy="453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70638" y="4492625"/>
            <a:ext cx="2773362" cy="236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2238" y="854075"/>
            <a:ext cx="9015412" cy="603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6350" y="-79375"/>
            <a:ext cx="9156700" cy="188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-8206" y="-61277"/>
            <a:ext cx="9144000" cy="17859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  <a:ext uri="{91240B29-F687-4F45-9708-019B960494DF}"/>
            <a:ext uri="{AF507438-7753-43E0-B8FC-AC1667EBCBE1}"/>
          </a:extLst>
        </p:spPr>
      </p:pic>
      <p:pic>
        <p:nvPicPr>
          <p:cNvPr id="16386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92075" y="2438400"/>
            <a:ext cx="6132513" cy="442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-108520" y="-61277"/>
            <a:ext cx="9144000" cy="17859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  <a:ext uri="{91240B29-F687-4F45-9708-019B960494DF}"/>
            <a:ext uri="{AF507438-7753-43E0-B8FC-AC1667EBCBE1}"/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-143722" y="-61277"/>
            <a:ext cx="9144000" cy="17859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  <a:ext uri="{91240B29-F687-4F45-9708-019B960494DF}"/>
            <a:ext uri="{AF507438-7753-43E0-B8FC-AC1667EBCBE1}"/>
          </a:extLst>
        </p:spPr>
      </p:pic>
      <p:sp>
        <p:nvSpPr>
          <p:cNvPr id="4" name="Прямоугольник 3"/>
          <p:cNvSpPr/>
          <p:nvPr/>
        </p:nvSpPr>
        <p:spPr>
          <a:xfrm>
            <a:off x="107504" y="1412776"/>
            <a:ext cx="9130247" cy="338554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+mn-lt"/>
              </a:rPr>
              <a:t>            Олимпиада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+mn-lt"/>
              </a:rPr>
              <a:t>                                     </a:t>
            </a:r>
            <a:r>
              <a:rPr lang="ru-RU" sz="3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+mn-lt"/>
              </a:rPr>
              <a:t>соревнование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+mn-lt"/>
              </a:rPr>
              <a:t> –                                    состязание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5875" y="-100013"/>
            <a:ext cx="9144000" cy="178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56325" y="4837113"/>
            <a:ext cx="2971800" cy="202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700" y="1768475"/>
            <a:ext cx="3906838" cy="260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3781935" y="1686545"/>
            <a:ext cx="5328592" cy="286232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latin typeface="+mn-lt"/>
              </a:rPr>
              <a:t>Составьте 3 словосочетания с разными типами связи,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latin typeface="+mn-lt"/>
              </a:rPr>
              <a:t> используя слова олимпийской тематики</a:t>
            </a:r>
            <a:endParaRPr lang="ru-RU" sz="36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95350" y="1060450"/>
            <a:ext cx="7108825" cy="534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338" y="0"/>
            <a:ext cx="9144000" cy="178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42050" y="5078413"/>
            <a:ext cx="2773363" cy="167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71450"/>
            <a:ext cx="9144000" cy="178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15050" y="3803650"/>
            <a:ext cx="3059113" cy="306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Текст 1"/>
          <p:cNvSpPr>
            <a:spLocks noGrp="1"/>
          </p:cNvSpPr>
          <p:nvPr>
            <p:ph type="body" idx="4294967295"/>
          </p:nvPr>
        </p:nvSpPr>
        <p:spPr>
          <a:xfrm>
            <a:off x="220663" y="1844675"/>
            <a:ext cx="8702675" cy="4681538"/>
          </a:xfrm>
        </p:spPr>
        <p:txBody>
          <a:bodyPr rtlCol="0">
            <a:normAutofit fontScale="25000" lnSpcReduction="20000"/>
          </a:bodyPr>
          <a:lstStyle/>
          <a:p>
            <a:pPr indent="-182880" algn="ctr" eaLnBrk="1" fontAlgn="auto" hangingPunct="1">
              <a:buClr>
                <a:schemeClr val="accent6">
                  <a:lumMod val="75000"/>
                </a:schemeClr>
              </a:buClr>
              <a:defRPr/>
            </a:pPr>
            <a:r>
              <a:rPr lang="ru-RU" sz="9600" b="1" dirty="0">
                <a:solidFill>
                  <a:schemeClr val="tx1"/>
                </a:solidFill>
              </a:rPr>
              <a:t>ЭКСТРЕМАЛЬНЫЙ СПОРТ</a:t>
            </a:r>
            <a:r>
              <a:rPr lang="ru-RU" sz="8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</a:p>
          <a:p>
            <a:pPr marL="45720" indent="0" algn="just" eaLnBrk="1" fontAlgn="auto" hangingPunct="1">
              <a:lnSpc>
                <a:spcPct val="120000"/>
              </a:lnSpc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8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8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	</a:t>
            </a:r>
            <a:r>
              <a:rPr lang="ru-RU" sz="7200" b="1" dirty="0" smtClean="0">
                <a:solidFill>
                  <a:srgbClr val="002060"/>
                </a:solidFill>
              </a:rPr>
              <a:t>Экстремальным</a:t>
            </a:r>
            <a:r>
              <a:rPr lang="ru-RU" sz="7200" dirty="0" smtClean="0">
                <a:solidFill>
                  <a:schemeClr val="tx1"/>
                </a:solidFill>
              </a:rPr>
              <a:t> </a:t>
            </a:r>
            <a:r>
              <a:rPr lang="ru-RU" sz="7200" dirty="0">
                <a:solidFill>
                  <a:schemeClr val="tx1"/>
                </a:solidFill>
              </a:rPr>
              <a:t>называют такой </a:t>
            </a:r>
            <a:r>
              <a:rPr lang="ru-RU" sz="7200" b="1" dirty="0">
                <a:solidFill>
                  <a:srgbClr val="002060"/>
                </a:solidFill>
              </a:rPr>
              <a:t>спорт</a:t>
            </a:r>
            <a:r>
              <a:rPr lang="ru-RU" sz="7200" dirty="0">
                <a:solidFill>
                  <a:schemeClr val="tx1"/>
                </a:solidFill>
              </a:rPr>
              <a:t>, в котором </a:t>
            </a:r>
            <a:r>
              <a:rPr lang="ru-RU" sz="7200" b="1" dirty="0">
                <a:solidFill>
                  <a:srgbClr val="002060"/>
                </a:solidFill>
              </a:rPr>
              <a:t>борьба с силами </a:t>
            </a:r>
          </a:p>
          <a:p>
            <a:pPr marL="45720" indent="0" algn="just" eaLnBrk="1" fontAlgn="auto" hangingPunct="1">
              <a:lnSpc>
                <a:spcPct val="120000"/>
              </a:lnSpc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7200" b="1" dirty="0">
                <a:solidFill>
                  <a:srgbClr val="002060"/>
                </a:solidFill>
              </a:rPr>
              <a:t>природы</a:t>
            </a:r>
            <a:r>
              <a:rPr lang="ru-RU" sz="7200" dirty="0">
                <a:solidFill>
                  <a:schemeClr val="tx1"/>
                </a:solidFill>
              </a:rPr>
              <a:t>, водной или снежной стихией, льдом имеет </a:t>
            </a:r>
            <a:r>
              <a:rPr lang="ru-RU" sz="7200" dirty="0">
                <a:solidFill>
                  <a:srgbClr val="002060"/>
                </a:solidFill>
              </a:rPr>
              <a:t>не меньшее значение</a:t>
            </a:r>
            <a:r>
              <a:rPr lang="ru-RU" sz="7200" dirty="0">
                <a:solidFill>
                  <a:schemeClr val="tx1"/>
                </a:solidFill>
              </a:rPr>
              <a:t>, </a:t>
            </a:r>
          </a:p>
          <a:p>
            <a:pPr marL="45720" indent="0" algn="just" eaLnBrk="1" fontAlgn="auto" hangingPunct="1">
              <a:lnSpc>
                <a:spcPct val="120000"/>
              </a:lnSpc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7200" dirty="0">
                <a:solidFill>
                  <a:srgbClr val="002060"/>
                </a:solidFill>
              </a:rPr>
              <a:t>чем</a:t>
            </a:r>
            <a:r>
              <a:rPr lang="ru-RU" sz="7200" dirty="0">
                <a:solidFill>
                  <a:schemeClr val="tx1"/>
                </a:solidFill>
              </a:rPr>
              <a:t> </a:t>
            </a:r>
            <a:r>
              <a:rPr lang="ru-RU" sz="7200" dirty="0">
                <a:solidFill>
                  <a:srgbClr val="002060"/>
                </a:solidFill>
              </a:rPr>
              <a:t>соперничество с противником</a:t>
            </a:r>
            <a:r>
              <a:rPr lang="ru-RU" sz="7200" dirty="0">
                <a:solidFill>
                  <a:schemeClr val="tx1"/>
                </a:solidFill>
              </a:rPr>
              <a:t>. При этом имеется в виду, </a:t>
            </a:r>
            <a:r>
              <a:rPr lang="ru-RU" sz="7200" dirty="0" smtClean="0">
                <a:solidFill>
                  <a:schemeClr val="tx1"/>
                </a:solidFill>
              </a:rPr>
              <a:t>что </a:t>
            </a:r>
            <a:r>
              <a:rPr lang="ru-RU" sz="7200" dirty="0" smtClean="0">
                <a:solidFill>
                  <a:srgbClr val="002060"/>
                </a:solidFill>
              </a:rPr>
              <a:t>противоборство </a:t>
            </a:r>
            <a:r>
              <a:rPr lang="ru-RU" sz="7200" dirty="0">
                <a:solidFill>
                  <a:srgbClr val="002060"/>
                </a:solidFill>
              </a:rPr>
              <a:t>происходит в естественной среде</a:t>
            </a:r>
            <a:r>
              <a:rPr lang="ru-RU" sz="7200" dirty="0">
                <a:solidFill>
                  <a:schemeClr val="tx1"/>
                </a:solidFill>
              </a:rPr>
              <a:t>: волны, лавины, </a:t>
            </a:r>
          </a:p>
          <a:p>
            <a:pPr marL="45720" indent="0" algn="just" eaLnBrk="1" fontAlgn="auto" hangingPunct="1">
              <a:lnSpc>
                <a:spcPct val="120000"/>
              </a:lnSpc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7200" dirty="0">
                <a:solidFill>
                  <a:schemeClr val="tx1"/>
                </a:solidFill>
              </a:rPr>
              <a:t>малоисследованные горы, низкие температуры, сила притяжения и т.д. </a:t>
            </a:r>
          </a:p>
          <a:p>
            <a:pPr marL="45720" indent="0" algn="just" eaLnBrk="1" fontAlgn="auto" hangingPunct="1">
              <a:lnSpc>
                <a:spcPct val="120000"/>
              </a:lnSpc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7200" dirty="0">
                <a:solidFill>
                  <a:schemeClr val="tx1"/>
                </a:solidFill>
              </a:rPr>
              <a:t> </a:t>
            </a:r>
            <a:r>
              <a:rPr lang="ru-RU" sz="7200" dirty="0">
                <a:solidFill>
                  <a:srgbClr val="002060"/>
                </a:solidFill>
              </a:rPr>
              <a:t>Экстремальный спорт бывает летним и зимним</a:t>
            </a:r>
            <a:r>
              <a:rPr lang="ru-RU" sz="7200" dirty="0">
                <a:solidFill>
                  <a:schemeClr val="tx1"/>
                </a:solidFill>
              </a:rPr>
              <a:t>. К летним видам </a:t>
            </a:r>
          </a:p>
          <a:p>
            <a:pPr marL="45720" indent="0" algn="just" eaLnBrk="1" fontAlgn="auto" hangingPunct="1">
              <a:lnSpc>
                <a:spcPct val="120000"/>
              </a:lnSpc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7200" dirty="0">
                <a:solidFill>
                  <a:schemeClr val="tx1"/>
                </a:solidFill>
              </a:rPr>
              <a:t>относятся серфинг, виндсерфинг, </a:t>
            </a:r>
            <a:r>
              <a:rPr lang="ru-RU" sz="7200" dirty="0" err="1">
                <a:solidFill>
                  <a:schemeClr val="tx1"/>
                </a:solidFill>
              </a:rPr>
              <a:t>роллерспорт</a:t>
            </a:r>
            <a:r>
              <a:rPr lang="ru-RU" sz="7200" dirty="0">
                <a:solidFill>
                  <a:schemeClr val="tx1"/>
                </a:solidFill>
              </a:rPr>
              <a:t>, </a:t>
            </a:r>
            <a:r>
              <a:rPr lang="ru-RU" sz="7200" dirty="0" smtClean="0">
                <a:solidFill>
                  <a:schemeClr val="tx1"/>
                </a:solidFill>
              </a:rPr>
              <a:t>скейтбординг,</a:t>
            </a:r>
          </a:p>
          <a:p>
            <a:pPr marL="45720" indent="0" algn="just" eaLnBrk="1" fontAlgn="auto" hangingPunct="1">
              <a:lnSpc>
                <a:spcPct val="120000"/>
              </a:lnSpc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7200" dirty="0" smtClean="0">
                <a:solidFill>
                  <a:schemeClr val="tx1"/>
                </a:solidFill>
              </a:rPr>
              <a:t> </a:t>
            </a:r>
            <a:r>
              <a:rPr lang="ru-RU" sz="7200" dirty="0" err="1">
                <a:solidFill>
                  <a:schemeClr val="tx1"/>
                </a:solidFill>
              </a:rPr>
              <a:t>маунтинбайк</a:t>
            </a:r>
            <a:r>
              <a:rPr lang="ru-RU" sz="7200" dirty="0">
                <a:solidFill>
                  <a:schemeClr val="tx1"/>
                </a:solidFill>
              </a:rPr>
              <a:t>, </a:t>
            </a:r>
            <a:r>
              <a:rPr lang="ru-RU" sz="7200" dirty="0" smtClean="0">
                <a:solidFill>
                  <a:schemeClr val="tx1"/>
                </a:solidFill>
              </a:rPr>
              <a:t>рафтинг</a:t>
            </a:r>
            <a:r>
              <a:rPr lang="ru-RU" sz="7200" dirty="0">
                <a:solidFill>
                  <a:schemeClr val="tx1"/>
                </a:solidFill>
              </a:rPr>
              <a:t>, подводное плавание и </a:t>
            </a:r>
            <a:endParaRPr lang="ru-RU" sz="7200" dirty="0" smtClean="0">
              <a:solidFill>
                <a:schemeClr val="tx1"/>
              </a:solidFill>
            </a:endParaRPr>
          </a:p>
          <a:p>
            <a:pPr marL="45720" indent="0" algn="just" eaLnBrk="1" fontAlgn="auto" hangingPunct="1">
              <a:lnSpc>
                <a:spcPct val="120000"/>
              </a:lnSpc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7200" dirty="0" smtClean="0">
                <a:solidFill>
                  <a:schemeClr val="tx1"/>
                </a:solidFill>
              </a:rPr>
              <a:t>другие</a:t>
            </a:r>
            <a:r>
              <a:rPr lang="ru-RU" sz="7200" dirty="0">
                <a:solidFill>
                  <a:schemeClr val="tx1"/>
                </a:solidFill>
              </a:rPr>
              <a:t>. К зимним – сноубординг, зимний </a:t>
            </a:r>
            <a:r>
              <a:rPr lang="ru-RU" sz="7200" dirty="0" smtClean="0">
                <a:solidFill>
                  <a:schemeClr val="tx1"/>
                </a:solidFill>
              </a:rPr>
              <a:t> виндсерфинг</a:t>
            </a:r>
            <a:r>
              <a:rPr lang="ru-RU" sz="7200" dirty="0">
                <a:solidFill>
                  <a:schemeClr val="tx1"/>
                </a:solidFill>
              </a:rPr>
              <a:t>, </a:t>
            </a:r>
            <a:endParaRPr lang="ru-RU" sz="7200" dirty="0" smtClean="0">
              <a:solidFill>
                <a:schemeClr val="tx1"/>
              </a:solidFill>
            </a:endParaRPr>
          </a:p>
          <a:p>
            <a:pPr marL="45720" indent="0" algn="just" eaLnBrk="1" fontAlgn="auto" hangingPunct="1">
              <a:lnSpc>
                <a:spcPct val="120000"/>
              </a:lnSpc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7200" dirty="0" err="1" smtClean="0">
                <a:solidFill>
                  <a:schemeClr val="tx1"/>
                </a:solidFill>
              </a:rPr>
              <a:t>ледолазание</a:t>
            </a:r>
            <a:r>
              <a:rPr lang="ru-RU" sz="7200" dirty="0">
                <a:solidFill>
                  <a:schemeClr val="tx1"/>
                </a:solidFill>
              </a:rPr>
              <a:t>, </a:t>
            </a:r>
            <a:r>
              <a:rPr lang="ru-RU" sz="7200" dirty="0" smtClean="0">
                <a:solidFill>
                  <a:schemeClr val="tx1"/>
                </a:solidFill>
              </a:rPr>
              <a:t>фристайл</a:t>
            </a:r>
            <a:r>
              <a:rPr lang="ru-RU" sz="7200" dirty="0">
                <a:solidFill>
                  <a:schemeClr val="tx1"/>
                </a:solidFill>
              </a:rPr>
              <a:t>. </a:t>
            </a:r>
            <a:r>
              <a:rPr lang="ru-RU" sz="7200" dirty="0" smtClean="0">
                <a:solidFill>
                  <a:schemeClr val="tx1"/>
                </a:solidFill>
              </a:rPr>
              <a:t> </a:t>
            </a:r>
            <a:r>
              <a:rPr lang="ru-RU" sz="7200" dirty="0" smtClean="0">
                <a:solidFill>
                  <a:srgbClr val="002060"/>
                </a:solidFill>
              </a:rPr>
              <a:t>Мир </a:t>
            </a:r>
            <a:r>
              <a:rPr lang="ru-RU" sz="7200" dirty="0">
                <a:solidFill>
                  <a:srgbClr val="002060"/>
                </a:solidFill>
              </a:rPr>
              <a:t>экстремального спорта – </a:t>
            </a:r>
            <a:endParaRPr lang="ru-RU" sz="7200" dirty="0" smtClean="0">
              <a:solidFill>
                <a:srgbClr val="002060"/>
              </a:solidFill>
            </a:endParaRPr>
          </a:p>
          <a:p>
            <a:pPr marL="45720" indent="0" algn="just" eaLnBrk="1" fontAlgn="auto" hangingPunct="1">
              <a:lnSpc>
                <a:spcPct val="120000"/>
              </a:lnSpc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7200" dirty="0" smtClean="0">
                <a:solidFill>
                  <a:srgbClr val="002060"/>
                </a:solidFill>
              </a:rPr>
              <a:t>особая </a:t>
            </a:r>
            <a:r>
              <a:rPr lang="ru-RU" sz="7200" dirty="0">
                <a:solidFill>
                  <a:srgbClr val="002060"/>
                </a:solidFill>
              </a:rPr>
              <a:t>субкультура, в которую </a:t>
            </a:r>
            <a:r>
              <a:rPr lang="ru-RU" sz="7200" dirty="0" smtClean="0">
                <a:solidFill>
                  <a:srgbClr val="002060"/>
                </a:solidFill>
              </a:rPr>
              <a:t>по-настоящему дано</a:t>
            </a:r>
          </a:p>
          <a:p>
            <a:pPr marL="45720" indent="0" algn="just" eaLnBrk="1" fontAlgn="auto" hangingPunct="1">
              <a:lnSpc>
                <a:spcPct val="120000"/>
              </a:lnSpc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7200" dirty="0" smtClean="0">
                <a:solidFill>
                  <a:srgbClr val="002060"/>
                </a:solidFill>
              </a:rPr>
              <a:t> </a:t>
            </a:r>
            <a:r>
              <a:rPr lang="ru-RU" sz="7200" dirty="0">
                <a:solidFill>
                  <a:srgbClr val="002060"/>
                </a:solidFill>
              </a:rPr>
              <a:t>проникнуть только отчаянным и смелым людям. </a:t>
            </a:r>
          </a:p>
        </p:txBody>
      </p:sp>
      <p:pic>
        <p:nvPicPr>
          <p:cNvPr id="20484" name="Прямоугольник 3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52550" y="1133475"/>
            <a:ext cx="5999163" cy="137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763" y="188913"/>
            <a:ext cx="9144001" cy="178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6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11863" y="3716338"/>
            <a:ext cx="3048000" cy="306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Прямоугольник 2"/>
          <p:cNvSpPr>
            <a:spLocks noChangeArrowheads="1"/>
          </p:cNvSpPr>
          <p:nvPr/>
        </p:nvSpPr>
        <p:spPr bwMode="auto">
          <a:xfrm>
            <a:off x="552450" y="2147888"/>
            <a:ext cx="7694613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latin typeface="Trebuchet MS" pitchFamily="34" charset="0"/>
              </a:rPr>
              <a:t>ИК1</a:t>
            </a:r>
            <a:r>
              <a:rPr lang="ru-RU" sz="2400">
                <a:latin typeface="Trebuchet MS" pitchFamily="34" charset="0"/>
              </a:rPr>
              <a:t> </a:t>
            </a:r>
            <a:r>
              <a:rPr lang="ru-RU" sz="2400" b="1">
                <a:latin typeface="Trebuchet MS" pitchFamily="34" charset="0"/>
              </a:rPr>
              <a:t>Содержание изложения </a:t>
            </a:r>
          </a:p>
          <a:p>
            <a:r>
              <a:rPr lang="ru-RU" sz="2400">
                <a:latin typeface="Trebuchet MS" pitchFamily="34" charset="0"/>
              </a:rPr>
              <a:t>Экзаменуемый точно передал основное содержание прослушанного текста, отразив все важные для его восприятия микротемы – </a:t>
            </a:r>
            <a:r>
              <a:rPr lang="ru-RU" sz="2400" b="1">
                <a:latin typeface="Trebuchet MS" pitchFamily="34" charset="0"/>
              </a:rPr>
              <a:t>1 балл</a:t>
            </a:r>
            <a:endParaRPr lang="ru-RU" sz="2400">
              <a:latin typeface="Trebuchet MS" pitchFamily="34" charset="0"/>
            </a:endParaRPr>
          </a:p>
        </p:txBody>
      </p:sp>
      <p:sp>
        <p:nvSpPr>
          <p:cNvPr id="21508" name="Прямоугольник 3"/>
          <p:cNvSpPr>
            <a:spLocks noChangeArrowheads="1"/>
          </p:cNvSpPr>
          <p:nvPr/>
        </p:nvSpPr>
        <p:spPr bwMode="auto">
          <a:xfrm>
            <a:off x="606425" y="3722688"/>
            <a:ext cx="7886700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latin typeface="Trebuchet MS" pitchFamily="34" charset="0"/>
              </a:rPr>
              <a:t>ИК2</a:t>
            </a:r>
            <a:r>
              <a:rPr lang="ru-RU">
                <a:latin typeface="Trebuchet MS" pitchFamily="34" charset="0"/>
              </a:rPr>
              <a:t> </a:t>
            </a:r>
            <a:r>
              <a:rPr lang="ru-RU" sz="2400" b="1">
                <a:latin typeface="Trebuchet MS" pitchFamily="34" charset="0"/>
              </a:rPr>
              <a:t>Сжатие исходного текста</a:t>
            </a:r>
          </a:p>
          <a:p>
            <a:r>
              <a:rPr lang="ru-RU" sz="2400">
                <a:latin typeface="Trebuchet MS" pitchFamily="34" charset="0"/>
              </a:rPr>
              <a:t>Экзаменуемый применил 1 или несколько </a:t>
            </a:r>
          </a:p>
          <a:p>
            <a:r>
              <a:rPr lang="ru-RU" sz="2400">
                <a:latin typeface="Trebuchet MS" pitchFamily="34" charset="0"/>
              </a:rPr>
              <a:t>приёмов сжатия текста, использовав их </a:t>
            </a:r>
          </a:p>
          <a:p>
            <a:r>
              <a:rPr lang="ru-RU" sz="2400">
                <a:latin typeface="Trebuchet MS" pitchFamily="34" charset="0"/>
              </a:rPr>
              <a:t>на протяжении всего текста – </a:t>
            </a:r>
            <a:r>
              <a:rPr lang="ru-RU" sz="2400" b="1">
                <a:latin typeface="Trebuchet MS" pitchFamily="34" charset="0"/>
              </a:rPr>
              <a:t>1балл</a:t>
            </a:r>
          </a:p>
        </p:txBody>
      </p:sp>
      <p:sp>
        <p:nvSpPr>
          <p:cNvPr id="21509" name="Прямоугольник 4"/>
          <p:cNvSpPr>
            <a:spLocks noChangeArrowheads="1"/>
          </p:cNvSpPr>
          <p:nvPr/>
        </p:nvSpPr>
        <p:spPr bwMode="auto">
          <a:xfrm>
            <a:off x="552450" y="5445125"/>
            <a:ext cx="59055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latin typeface="Trebuchet MS" pitchFamily="34" charset="0"/>
              </a:rPr>
              <a:t>ИК3</a:t>
            </a:r>
            <a:r>
              <a:rPr lang="ru-RU" sz="2400">
                <a:latin typeface="Trebuchet MS" pitchFamily="34" charset="0"/>
              </a:rPr>
              <a:t> Смысловая цельность, речевая связность и последовательность изложения – </a:t>
            </a:r>
            <a:r>
              <a:rPr lang="ru-RU" sz="2400" b="1">
                <a:latin typeface="Trebuchet MS" pitchFamily="34" charset="0"/>
              </a:rPr>
              <a:t>1балл</a:t>
            </a:r>
          </a:p>
        </p:txBody>
      </p:sp>
      <p:sp>
        <p:nvSpPr>
          <p:cNvPr id="21510" name="Прямоугольник 5"/>
          <p:cNvSpPr>
            <a:spLocks noChangeArrowheads="1"/>
          </p:cNvSpPr>
          <p:nvPr/>
        </p:nvSpPr>
        <p:spPr bwMode="auto">
          <a:xfrm>
            <a:off x="552450" y="1690688"/>
            <a:ext cx="81232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002060"/>
                </a:solidFill>
                <a:latin typeface="Trebuchet MS" pitchFamily="34" charset="0"/>
              </a:rPr>
              <a:t>Критерии оценивания сжатого изложения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68975" y="4679950"/>
            <a:ext cx="3267075" cy="217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0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6838" y="1377950"/>
            <a:ext cx="6396037" cy="382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07950" y="11113"/>
            <a:ext cx="9144000" cy="178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82563"/>
            <a:ext cx="9277350" cy="181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0" y="1196975"/>
            <a:ext cx="9144000" cy="54371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0215" algn="just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Times New Roman"/>
                <a:ea typeface="Calibri"/>
                <a:cs typeface="Times New Roman"/>
              </a:rPr>
              <a:t>Фигурное катание: красота каждого мига.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pPr indent="450215" algn="just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1400" dirty="0">
                <a:latin typeface="Times New Roman"/>
                <a:ea typeface="Calibri"/>
                <a:cs typeface="Times New Roman"/>
              </a:rPr>
              <a:t>(1)Сколько себя помню в детстве, все мои знакомые и знакомые знакомых, девочки замирали перед голубыми экранами, когда по телевидению транслировали эти соревнования.  (2)Ослепительный лед, нарядные изящные фигурки на восхитительных коньках – и неописуемой красоты движения, па, прыжки, поддержки… (3) Фигурное катание я обожаю смотреть по сей день и, наверное, не преувеличу, если скажу, что если уж не каждый мальчик, то каждая девочка – точно! - в душе мечтала о карьере фигуристки.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indent="450215" algn="just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latin typeface="Times New Roman"/>
                <a:ea typeface="Calibri"/>
                <a:cs typeface="Times New Roman"/>
              </a:rPr>
              <a:t>(4)Фигурное катание по праву пользуется славой одного из самых красивых видов спорта. (5)А еще – одного из самых популярных и самых древних. 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indent="450215" algn="just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latin typeface="Times New Roman"/>
                <a:ea typeface="Calibri"/>
                <a:cs typeface="Times New Roman"/>
              </a:rPr>
              <a:t>(6)Вы удивитесь, но фигурное катание – это одна из разновидностей конькобежного, а вовсе не танцевального вида спорта. (7) В его основе – движения спортсмена, которые он делает под музыку, скользя на одной или обеих ногах, меняя направление движения, вращаясь, прыгая и демонстрируя комбинации шагов. (8)Если фигуристов пара, к этому комплекту добавляются еще и поддержки разной сложности.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indent="450215" algn="just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latin typeface="Times New Roman"/>
                <a:ea typeface="Calibri"/>
                <a:cs typeface="Times New Roman"/>
              </a:rPr>
              <a:t>(9)Фигурным конькобежное катание стали называть в связи с предусмотренным правилами обязательным исполнением геометрических фигур, кругов, восьмерок, параграфов, призванным продемонстрировать искусство спортсмена.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indent="450215" algn="just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latin typeface="Times New Roman"/>
                <a:ea typeface="Calibri"/>
                <a:cs typeface="Times New Roman"/>
              </a:rPr>
              <a:t>(10)В качестве самостоятельного и полноценного вида спорта фигурное катание сформировалось уже в 19 веке, а в 1871 году было официально признано на 1 Конгрессе конькобежцев. (11)Первые состязания были организованы среди мужчин, в 1882 году в Вене. (12)Кстати говоря, именно фигурное катание первым из зимних видов спорта попало в олимпийскую программу - прописавшись там в 1924 году, оно неизменно входит в перечень дисциплин Олимпиады.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indent="449580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latin typeface="Times New Roman"/>
                <a:ea typeface="Calibri"/>
                <a:cs typeface="Times New Roman"/>
              </a:rPr>
              <a:t> (13)Радовать зрителя – главная задача фигуриста.</a:t>
            </a:r>
            <a:endParaRPr lang="ru-RU" sz="1400" dirty="0">
              <a:latin typeface="Calibri"/>
              <a:ea typeface="Calibri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Ясность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1405</TotalTime>
  <Words>564</Words>
  <Application>Microsoft Office PowerPoint</Application>
  <PresentationFormat>Экран (4:3)</PresentationFormat>
  <Paragraphs>62</Paragraphs>
  <Slides>21</Slides>
  <Notes>4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4</vt:i4>
      </vt:variant>
      <vt:variant>
        <vt:lpstr>Заголовки слайдов</vt:lpstr>
      </vt:variant>
      <vt:variant>
        <vt:i4>21</vt:i4>
      </vt:variant>
    </vt:vector>
  </HeadingPairs>
  <TitlesOfParts>
    <vt:vector size="30" baseType="lpstr">
      <vt:lpstr>Arial</vt:lpstr>
      <vt:lpstr>Trebuchet MS</vt:lpstr>
      <vt:lpstr>Georgia</vt:lpstr>
      <vt:lpstr>Calibri</vt:lpstr>
      <vt:lpstr>Times New Roman</vt:lpstr>
      <vt:lpstr>Воздушный поток</vt:lpstr>
      <vt:lpstr>Воздушный поток</vt:lpstr>
      <vt:lpstr>Воздушный поток</vt:lpstr>
      <vt:lpstr>Воздушный 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61</cp:revision>
  <dcterms:created xsi:type="dcterms:W3CDTF">2014-02-05T16:48:45Z</dcterms:created>
  <dcterms:modified xsi:type="dcterms:W3CDTF">2014-03-23T15:20:45Z</dcterms:modified>
</cp:coreProperties>
</file>