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8" autoAdjust="0"/>
    <p:restoredTop sz="94660"/>
  </p:normalViewPr>
  <p:slideViewPr>
    <p:cSldViewPr>
      <p:cViewPr varScale="1">
        <p:scale>
          <a:sx n="42" d="100"/>
          <a:sy n="42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1"/>
            </a:lvl1pPr>
          </a:lstStyle>
          <a:p>
            <a:fld id="{E8B50DB8-C5E0-4ADB-8C4E-51BAC67A3645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64520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64521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/>
              <a:endParaRPr lang="ru-RU" sz="2400"/>
            </a:p>
          </p:txBody>
        </p:sp>
        <p:sp>
          <p:nvSpPr>
            <p:cNvPr id="64522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/>
            </a:p>
          </p:txBody>
        </p:sp>
        <p:sp>
          <p:nvSpPr>
            <p:cNvPr id="64523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/>
              <a:endParaRPr lang="ru-RU" sz="2400"/>
            </a:p>
          </p:txBody>
        </p:sp>
        <p:sp>
          <p:nvSpPr>
            <p:cNvPr id="64524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/>
            </a:p>
          </p:txBody>
        </p:sp>
        <p:sp>
          <p:nvSpPr>
            <p:cNvPr id="64525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4526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/>
            </a:p>
          </p:txBody>
        </p:sp>
      </p:grp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FF13B8-DDD6-47A4-8FD3-0B976721B57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A45043-4FBE-4EF1-9695-82BEEE91110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828800"/>
            <a:ext cx="4038600" cy="20748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056063"/>
            <a:ext cx="4038600" cy="20748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6764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7271AB4-2B82-4882-BA48-94B50A631A7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6764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AC460B3-5EF1-4042-A0F6-D760F7BC344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26E8C-5568-4A50-86CE-067FA51EFE7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B495E1-7AB8-4DC1-81B1-B5E9C69E44B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2D8A11-8D30-4570-8EFF-80C98812C13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AE580B-4C29-4F09-95C3-AB88C75A8D5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F27AA8-C75D-4224-898A-716FA49265A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749A8-ADA2-47BE-8448-1C95E464AC3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152395-61C1-49BF-B973-DACC11E3095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73A8D0-F9E8-4B80-A115-1C79358489E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30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fld id="{B76EE68C-CEA8-4793-B4E4-ECA90A897A71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63495" name="Group 7"/>
          <p:cNvGrpSpPr>
            <a:grpSpLocks/>
          </p:cNvGrpSpPr>
          <p:nvPr/>
        </p:nvGrpSpPr>
        <p:grpSpPr bwMode="auto">
          <a:xfrm>
            <a:off x="279400" y="152400"/>
            <a:ext cx="8686800" cy="1600200"/>
            <a:chOff x="176" y="96"/>
            <a:chExt cx="5472" cy="1008"/>
          </a:xfrm>
        </p:grpSpPr>
        <p:sp>
          <p:nvSpPr>
            <p:cNvPr id="63496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3497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/>
            </a:p>
          </p:txBody>
        </p:sp>
        <p:sp>
          <p:nvSpPr>
            <p:cNvPr id="63498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/>
            </a:p>
          </p:txBody>
        </p:sp>
        <p:sp>
          <p:nvSpPr>
            <p:cNvPr id="63499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/>
            </a:p>
          </p:txBody>
        </p:sp>
        <p:sp>
          <p:nvSpPr>
            <p:cNvPr id="63500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</p:sldLayoutIdLst>
  <p:transition spd="med">
    <p:newsflash/>
  </p:transition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43438" y="1341438"/>
            <a:ext cx="4067175" cy="3284537"/>
          </a:xfrm>
        </p:spPr>
        <p:txBody>
          <a:bodyPr/>
          <a:lstStyle/>
          <a:p>
            <a:pPr algn="ctr"/>
            <a:r>
              <a:rPr lang="ru-RU" b="1">
                <a:solidFill>
                  <a:schemeClr val="folHlink"/>
                </a:solidFill>
                <a:latin typeface="Monotype Corsiva" pitchFamily="66" charset="0"/>
              </a:rPr>
              <a:t>Эволюция органического мира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/>
              <a:t> </a:t>
            </a:r>
          </a:p>
        </p:txBody>
      </p:sp>
      <p:pic>
        <p:nvPicPr>
          <p:cNvPr id="2055" name="Picture 7" descr="Image1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8313" y="981075"/>
            <a:ext cx="4295775" cy="51117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765175"/>
            <a:ext cx="8229600" cy="1023938"/>
          </a:xfrm>
        </p:spPr>
        <p:txBody>
          <a:bodyPr/>
          <a:lstStyle/>
          <a:p>
            <a:pPr algn="ctr"/>
            <a:r>
              <a:rPr lang="ru-RU" sz="2900"/>
              <a:t>Из двух определений понятия «Борьба за существования» найти правильное. Аргументировать свой выбор.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7950" y="1916113"/>
            <a:ext cx="5040313" cy="496887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2400">
                <a:latin typeface="Century" pitchFamily="18" charset="0"/>
              </a:rPr>
              <a:t> 1. Сложные и многообразные взаимоотношения особей внутри вида, между видами и с неблагоприятными условиями внешней среды.</a:t>
            </a:r>
          </a:p>
          <a:p>
            <a:pPr algn="ctr">
              <a:buFont typeface="Wingdings" pitchFamily="2" charset="2"/>
              <a:buNone/>
            </a:pPr>
            <a:r>
              <a:rPr lang="ru-RU" sz="2400">
                <a:latin typeface="Century" pitchFamily="18" charset="0"/>
              </a:rPr>
              <a:t>2. Уничтожение одних видов живых организмов другими видами живых организмов с целью выживания и приобретение возможности дать потомство.</a:t>
            </a:r>
          </a:p>
          <a:p>
            <a:pPr algn="ctr">
              <a:buFont typeface="Wingdings" pitchFamily="2" charset="2"/>
              <a:buNone/>
            </a:pPr>
            <a:endParaRPr lang="ru-RU" sz="2400">
              <a:latin typeface="Century" pitchFamily="18" charset="0"/>
            </a:endParaRPr>
          </a:p>
        </p:txBody>
      </p:sp>
      <p:pic>
        <p:nvPicPr>
          <p:cNvPr id="83975" name="Picture 7" descr="1"/>
          <p:cNvPicPr>
            <a:picLocks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435600" y="1773238"/>
            <a:ext cx="3179763" cy="4968875"/>
          </a:xfrm>
          <a:noFill/>
          <a:ln/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75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/>
              <a:t>Наследственность и изменчивость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/>
              <a:t> </a:t>
            </a:r>
          </a:p>
        </p:txBody>
      </p:sp>
      <p:sp>
        <p:nvSpPr>
          <p:cNvPr id="86020" name="Line 4"/>
          <p:cNvSpPr>
            <a:spLocks noChangeShapeType="1"/>
          </p:cNvSpPr>
          <p:nvPr/>
        </p:nvSpPr>
        <p:spPr bwMode="auto">
          <a:xfrm>
            <a:off x="2051050" y="1773238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6021" name="Line 5"/>
          <p:cNvSpPr>
            <a:spLocks noChangeShapeType="1"/>
          </p:cNvSpPr>
          <p:nvPr/>
        </p:nvSpPr>
        <p:spPr bwMode="auto">
          <a:xfrm>
            <a:off x="6732588" y="1773238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6022" name="Text Box 6"/>
          <p:cNvSpPr txBox="1">
            <a:spLocks noChangeArrowheads="1"/>
          </p:cNvSpPr>
          <p:nvPr/>
        </p:nvSpPr>
        <p:spPr bwMode="auto">
          <a:xfrm>
            <a:off x="323850" y="2420938"/>
            <a:ext cx="37433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>
                <a:latin typeface="Century" pitchFamily="18" charset="0"/>
              </a:rPr>
              <a:t>Способность организмов передавать следующему поколению свои признаки и свойства</a:t>
            </a:r>
          </a:p>
        </p:txBody>
      </p:sp>
      <p:sp>
        <p:nvSpPr>
          <p:cNvPr id="86023" name="Text Box 7"/>
          <p:cNvSpPr txBox="1">
            <a:spLocks noChangeArrowheads="1"/>
          </p:cNvSpPr>
          <p:nvPr/>
        </p:nvSpPr>
        <p:spPr bwMode="auto">
          <a:xfrm>
            <a:off x="4787900" y="2420938"/>
            <a:ext cx="37433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>
                <a:latin typeface="Century" pitchFamily="18" charset="0"/>
              </a:rPr>
              <a:t>Способность организмов изменять свои признаки под воздействием факторов среды</a:t>
            </a:r>
          </a:p>
        </p:txBody>
      </p:sp>
      <p:pic>
        <p:nvPicPr>
          <p:cNvPr id="86024" name="Picture 8" descr="11"/>
          <p:cNvPicPr>
            <a:picLocks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045200" y="3716338"/>
            <a:ext cx="3098800" cy="3141662"/>
          </a:xfrm>
          <a:noFill/>
          <a:ln/>
        </p:spPr>
      </p:pic>
      <p:sp>
        <p:nvSpPr>
          <p:cNvPr id="86026" name="Text Box 10"/>
          <p:cNvSpPr txBox="1">
            <a:spLocks noChangeArrowheads="1"/>
          </p:cNvSpPr>
          <p:nvPr/>
        </p:nvSpPr>
        <p:spPr bwMode="auto">
          <a:xfrm>
            <a:off x="395288" y="4221163"/>
            <a:ext cx="586740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latin typeface="Century" pitchFamily="18" charset="0"/>
              </a:rPr>
              <a:t>Задание:  подобрать</a:t>
            </a:r>
          </a:p>
          <a:p>
            <a:pPr>
              <a:spcBef>
                <a:spcPct val="50000"/>
              </a:spcBef>
            </a:pPr>
            <a:r>
              <a:rPr lang="ru-RU" sz="2000">
                <a:latin typeface="Century" pitchFamily="18" charset="0"/>
              </a:rPr>
              <a:t>                - существительное</a:t>
            </a:r>
          </a:p>
          <a:p>
            <a:pPr>
              <a:spcBef>
                <a:spcPct val="50000"/>
              </a:spcBef>
            </a:pPr>
            <a:r>
              <a:rPr lang="ru-RU" sz="2000">
                <a:latin typeface="Century" pitchFamily="18" charset="0"/>
              </a:rPr>
              <a:t>                - прилагательное</a:t>
            </a:r>
          </a:p>
          <a:p>
            <a:pPr>
              <a:spcBef>
                <a:spcPct val="50000"/>
              </a:spcBef>
            </a:pPr>
            <a:r>
              <a:rPr lang="ru-RU" sz="2000">
                <a:latin typeface="Century" pitchFamily="18" charset="0"/>
              </a:rPr>
              <a:t>                - выбрать действие</a:t>
            </a:r>
          </a:p>
          <a:p>
            <a:pPr>
              <a:spcBef>
                <a:spcPct val="50000"/>
              </a:spcBef>
            </a:pPr>
            <a:r>
              <a:rPr lang="ru-RU" sz="2000">
                <a:latin typeface="Century" pitchFamily="18" charset="0"/>
              </a:rPr>
              <a:t>                - ответить на вопрос «Что это такое?»</a:t>
            </a: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60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60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6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6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60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60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6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6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6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6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60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60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86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6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6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60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60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86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8900"/>
                            </p:stCondLst>
                            <p:childTnLst>
                              <p:par>
                                <p:cTn id="3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6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6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6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6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86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0" grpId="0" animBg="1"/>
      <p:bldP spid="86021" grpId="0" animBg="1"/>
      <p:bldP spid="86022" grpId="0"/>
      <p:bldP spid="86023" grpId="0"/>
      <p:bldP spid="860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Естественный отбор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2133600"/>
            <a:ext cx="4038600" cy="41211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400"/>
              <a:t>           </a:t>
            </a:r>
            <a:r>
              <a:rPr lang="ru-RU" sz="2400">
                <a:latin typeface="Century" pitchFamily="18" charset="0"/>
              </a:rPr>
              <a:t>Найти ошибку в определений понятий «Естественный отбор»</a:t>
            </a:r>
          </a:p>
          <a:p>
            <a:pPr algn="ctr">
              <a:buFont typeface="Wingdings" pitchFamily="2" charset="2"/>
              <a:buNone/>
            </a:pPr>
            <a:r>
              <a:rPr lang="ru-RU" sz="2800">
                <a:solidFill>
                  <a:schemeClr val="folHlink"/>
                </a:solidFill>
                <a:latin typeface="Monotype Corsiva" pitchFamily="66" charset="0"/>
              </a:rPr>
              <a:t>Естественный отбор – это процесс выживания и размножения наиболее сильных особей.</a:t>
            </a:r>
          </a:p>
          <a:p>
            <a:pPr algn="ctr">
              <a:buFont typeface="Wingdings" pitchFamily="2" charset="2"/>
              <a:buNone/>
            </a:pPr>
            <a:r>
              <a:rPr lang="ru-RU" sz="2400">
                <a:latin typeface="Century" pitchFamily="18" charset="0"/>
              </a:rPr>
              <a:t>Докажите примерами: ошибочность термина. </a:t>
            </a:r>
          </a:p>
        </p:txBody>
      </p:sp>
      <p:pic>
        <p:nvPicPr>
          <p:cNvPr id="88071" name="Picture 7" descr="3"/>
          <p:cNvPicPr>
            <a:picLocks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795963" y="1844675"/>
            <a:ext cx="2905125" cy="4679950"/>
          </a:xfrm>
          <a:noFill/>
          <a:ln/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90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900"/>
                            </p:stCondLst>
                            <p:childTnLst>
                              <p:par>
                                <p:cTn id="2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/>
            </a:r>
            <a:br>
              <a:rPr lang="ru-RU" sz="4000"/>
            </a:br>
            <a:r>
              <a:rPr lang="ru-RU" sz="2800"/>
              <a:t>Ответ: термин «сильные» употреблён не верно. Верно употребление термина «приспособление»</a:t>
            </a:r>
            <a:r>
              <a:rPr lang="ru-RU" sz="4000"/>
              <a:t> 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/>
              <a:t> </a:t>
            </a:r>
          </a:p>
        </p:txBody>
      </p:sp>
      <p:pic>
        <p:nvPicPr>
          <p:cNvPr id="90116" name="Picture 4" descr="6"/>
          <p:cNvPicPr>
            <a:picLocks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059113" y="1844675"/>
            <a:ext cx="3290887" cy="5013325"/>
          </a:xfrm>
          <a:noFill/>
          <a:ln/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0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0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0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0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90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/>
              <a:t>Действие какого элементарного фактора эволюции изображено на этих рисунках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/>
              <a:t> </a:t>
            </a:r>
          </a:p>
        </p:txBody>
      </p:sp>
      <p:pic>
        <p:nvPicPr>
          <p:cNvPr id="92164" name="Picture 4" descr="№1"/>
          <p:cNvPicPr>
            <a:picLocks noChangeAspect="1" noChangeArrowheads="1"/>
          </p:cNvPicPr>
          <p:nvPr>
            <p:ph sz="quarter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39750" y="2060575"/>
            <a:ext cx="4824413" cy="4110038"/>
          </a:xfrm>
          <a:noFill/>
          <a:ln/>
        </p:spPr>
      </p:pic>
      <p:pic>
        <p:nvPicPr>
          <p:cNvPr id="92166" name="Picture 6" descr="№2"/>
          <p:cNvPicPr>
            <a:picLocks noChangeAspect="1" noChangeArrowheads="1"/>
          </p:cNvPicPr>
          <p:nvPr>
            <p:ph sz="quarter" idx="3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580063" y="2133600"/>
            <a:ext cx="2955925" cy="4032250"/>
          </a:xfrm>
          <a:noFill/>
          <a:ln/>
        </p:spPr>
      </p:pic>
      <p:sp>
        <p:nvSpPr>
          <p:cNvPr id="92168" name="Text Box 8"/>
          <p:cNvSpPr txBox="1">
            <a:spLocks noChangeArrowheads="1"/>
          </p:cNvSpPr>
          <p:nvPr/>
        </p:nvSpPr>
        <p:spPr bwMode="auto">
          <a:xfrm>
            <a:off x="1908175" y="6308725"/>
            <a:ext cx="16557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Рис. №1</a:t>
            </a:r>
          </a:p>
        </p:txBody>
      </p:sp>
      <p:sp>
        <p:nvSpPr>
          <p:cNvPr id="92169" name="Text Box 9"/>
          <p:cNvSpPr txBox="1">
            <a:spLocks noChangeArrowheads="1"/>
          </p:cNvSpPr>
          <p:nvPr/>
        </p:nvSpPr>
        <p:spPr bwMode="auto">
          <a:xfrm>
            <a:off x="6227763" y="6237288"/>
            <a:ext cx="16557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Рис. №2</a:t>
            </a: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2000"/>
                                        <p:tgtEl>
                                          <p:spTgt spid="92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Ответ.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400">
                <a:latin typeface="Century" pitchFamily="18" charset="0"/>
              </a:rPr>
              <a:t>Изоляция – фактор, который разделяет исходную популяцию на две и более новых.</a:t>
            </a:r>
          </a:p>
          <a:p>
            <a:pPr>
              <a:buFont typeface="Wingdings" pitchFamily="2" charset="2"/>
              <a:buNone/>
            </a:pPr>
            <a:r>
              <a:rPr lang="ru-RU" sz="2400">
                <a:latin typeface="Century" pitchFamily="18" charset="0"/>
              </a:rPr>
              <a:t> Рис. №1 – географическая изоляция</a:t>
            </a:r>
          </a:p>
          <a:p>
            <a:pPr>
              <a:buFont typeface="Wingdings" pitchFamily="2" charset="2"/>
              <a:buNone/>
            </a:pPr>
            <a:r>
              <a:rPr lang="ru-RU" sz="2400">
                <a:latin typeface="Century" pitchFamily="18" charset="0"/>
              </a:rPr>
              <a:t> Рис. №2 – репродуктивная изоляция, заключающаяся  в том, что организмы не могут скрещиваться. Например, на рис. 2 изображено образование подвида большого погремка путём изолированности по срокам цветения, в результате деятельности (покос в середине лета).</a:t>
            </a: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75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650"/>
                            </p:stCondLst>
                            <p:childTnLst>
                              <p:par>
                                <p:cTn id="2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692150"/>
            <a:ext cx="8229600" cy="1166813"/>
          </a:xfrm>
        </p:spPr>
        <p:txBody>
          <a:bodyPr/>
          <a:lstStyle/>
          <a:p>
            <a:r>
              <a:rPr lang="ru-RU" sz="2800"/>
              <a:t>Резкие колебания численности особей популяции в следствии естественных причин.</a:t>
            </a:r>
            <a:br>
              <a:rPr lang="ru-RU" sz="2800"/>
            </a:br>
            <a:r>
              <a:rPr lang="ru-RU" sz="2800"/>
              <a:t>                                                    1905 С. С. Четвериков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563938" y="2133600"/>
            <a:ext cx="5189537" cy="430212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2400">
                <a:latin typeface="Century" pitchFamily="18" charset="0"/>
              </a:rPr>
              <a:t>Вопросы: </a:t>
            </a:r>
          </a:p>
          <a:p>
            <a:pPr algn="ctr">
              <a:buFont typeface="Wingdings" pitchFamily="2" charset="2"/>
              <a:buNone/>
            </a:pPr>
            <a:r>
              <a:rPr lang="ru-RU" sz="2400">
                <a:latin typeface="Century" pitchFamily="18" charset="0"/>
              </a:rPr>
              <a:t>  1. Какие причины могут вызвать колебания     численности популяции</a:t>
            </a:r>
          </a:p>
          <a:p>
            <a:pPr algn="ctr">
              <a:buFont typeface="Wingdings" pitchFamily="2" charset="2"/>
              <a:buNone/>
            </a:pPr>
            <a:r>
              <a:rPr lang="ru-RU" sz="2400">
                <a:latin typeface="Century" pitchFamily="18" charset="0"/>
              </a:rPr>
              <a:t>    2. К каким последствиям может привести колебание численности популяции.</a:t>
            </a:r>
          </a:p>
          <a:p>
            <a:pPr algn="ctr">
              <a:buFont typeface="Wingdings" pitchFamily="2" charset="2"/>
              <a:buNone/>
            </a:pPr>
            <a:r>
              <a:rPr lang="ru-RU" sz="2400">
                <a:latin typeface="Century" pitchFamily="18" charset="0"/>
              </a:rPr>
              <a:t>Привести примеры.</a:t>
            </a:r>
          </a:p>
        </p:txBody>
      </p:sp>
      <p:pic>
        <p:nvPicPr>
          <p:cNvPr id="96260" name="Picture 4" descr="рис 23"/>
          <p:cNvPicPr>
            <a:picLocks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39750" y="1844675"/>
            <a:ext cx="2955925" cy="4752975"/>
          </a:xfrm>
          <a:noFill/>
          <a:ln/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5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50"/>
                            </p:stCondLst>
                            <p:childTnLst>
                              <p:par>
                                <p:cTn id="2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650"/>
                            </p:stCondLst>
                            <p:childTnLst>
                              <p:par>
                                <p:cTn id="2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Ответы.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16113"/>
            <a:ext cx="8820150" cy="4608512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000" b="1" i="1"/>
              <a:t>Причины:</a:t>
            </a:r>
            <a:r>
              <a:rPr lang="ru-RU" sz="2000"/>
              <a:t> 1. Засухи, пожары, наводнения и другие природные катастрофы.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000"/>
              <a:t>                  2. Попадание животных или растений в новые подходящие для жизни условия. Например, последствия расселения ондатр в Европе и бывшем СССР.  Завоевание кроликами Австралии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000"/>
              <a:t>                  3. Истощение пищевых ресурсов.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000" b="1" i="1"/>
              <a:t>Последствие:</a:t>
            </a:r>
            <a:r>
              <a:rPr lang="ru-RU" sz="2000"/>
              <a:t> В возрастании численности популяции увеличивается вероятность появления новых мутаций и их комбинаций.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000"/>
              <a:t>       В среднем, один мутант появляется на 10 тыс. особей. При возрастании численности популяции в 100 раз, общее число мутантов увеличится во столько же раз.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000"/>
              <a:t>       После спада численности часть мутантов может исчезнуть из-за гибели особей их несущих, а частота встречаемости других мутаций может  повыситься.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000"/>
              <a:t>       Т. о. популяционные волны способствуют изменению частоты аллелей.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000"/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1200"/>
                            </p:stCondLst>
                            <p:childTnLst>
                              <p:par>
                                <p:cTn id="2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3000"/>
                            </p:stCondLst>
                            <p:childTnLst>
                              <p:par>
                                <p:cTn id="2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8600"/>
                            </p:stCondLst>
                            <p:childTnLst>
                              <p:par>
                                <p:cTn id="3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500"/>
                            </p:stCondLst>
                            <p:childTnLst>
                              <p:par>
                                <p:cTn id="4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 tmFilter="0,0; .5, 1; 1, 1"/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2200"/>
                            </p:stCondLst>
                            <p:childTnLst>
                              <p:par>
                                <p:cTn id="5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8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8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8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8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 tmFilter="0,0; .5, 1; 1, 1"/>
                                        <p:tgtEl>
                                          <p:spTgt spid="98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08050"/>
            <a:ext cx="9144000" cy="854075"/>
          </a:xfrm>
        </p:spPr>
        <p:txBody>
          <a:bodyPr/>
          <a:lstStyle/>
          <a:p>
            <a:pPr algn="ctr"/>
            <a:r>
              <a:rPr lang="ru-RU" sz="2900"/>
              <a:t> Процесс случайного ненаправленного изменения частот аллелей в популяции называется дрейфом генов.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/>
              <a:t> </a:t>
            </a:r>
          </a:p>
        </p:txBody>
      </p:sp>
      <p:pic>
        <p:nvPicPr>
          <p:cNvPr id="99335" name="Picture 7" descr="уч"/>
          <p:cNvPicPr>
            <a:picLocks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763713" y="1916113"/>
            <a:ext cx="5472112" cy="4567237"/>
          </a:xfrm>
          <a:noFill/>
          <a:ln/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Эволюция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/>
              <a:t> </a:t>
            </a:r>
          </a:p>
        </p:txBody>
      </p:sp>
      <p:pic>
        <p:nvPicPr>
          <p:cNvPr id="65541" name="Picture 5" descr="Image12"/>
          <p:cNvPicPr>
            <a:picLocks noChangeAspect="1" noChangeArrowheads="1"/>
          </p:cNvPicPr>
          <p:nvPr>
            <p:ph sz="quarter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3716338"/>
            <a:ext cx="1957388" cy="3141662"/>
          </a:xfrm>
          <a:noFill/>
          <a:ln/>
        </p:spPr>
      </p:pic>
      <p:sp>
        <p:nvSpPr>
          <p:cNvPr id="65540" name="Line 4"/>
          <p:cNvSpPr>
            <a:spLocks noChangeShapeType="1"/>
          </p:cNvSpPr>
          <p:nvPr/>
        </p:nvSpPr>
        <p:spPr bwMode="auto">
          <a:xfrm>
            <a:off x="2339975" y="2276475"/>
            <a:ext cx="3889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65543" name="Picture 7" descr="Image8"/>
          <p:cNvPicPr>
            <a:picLocks noChangeAspect="1" noChangeArrowheads="1"/>
          </p:cNvPicPr>
          <p:nvPr>
            <p:ph sz="quarter" idx="3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7031038" y="3573463"/>
            <a:ext cx="2112962" cy="3284537"/>
          </a:xfrm>
          <a:noFill/>
          <a:ln/>
        </p:spPr>
      </p:pic>
      <p:sp>
        <p:nvSpPr>
          <p:cNvPr id="65545" name="Text Box 9"/>
          <p:cNvSpPr txBox="1">
            <a:spLocks noChangeArrowheads="1"/>
          </p:cNvSpPr>
          <p:nvPr/>
        </p:nvSpPr>
        <p:spPr bwMode="auto">
          <a:xfrm>
            <a:off x="2771775" y="2492375"/>
            <a:ext cx="309562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Century" pitchFamily="18" charset="0"/>
              </a:rPr>
              <a:t>Длительные изменения</a:t>
            </a:r>
          </a:p>
        </p:txBody>
      </p:sp>
      <p:sp>
        <p:nvSpPr>
          <p:cNvPr id="65546" name="Oval 10"/>
          <p:cNvSpPr>
            <a:spLocks noChangeArrowheads="1"/>
          </p:cNvSpPr>
          <p:nvPr/>
        </p:nvSpPr>
        <p:spPr bwMode="auto">
          <a:xfrm>
            <a:off x="2051050" y="4581525"/>
            <a:ext cx="2160588" cy="19431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547" name="Oval 11"/>
          <p:cNvSpPr>
            <a:spLocks noChangeArrowheads="1"/>
          </p:cNvSpPr>
          <p:nvPr/>
        </p:nvSpPr>
        <p:spPr bwMode="auto">
          <a:xfrm>
            <a:off x="4787900" y="4581525"/>
            <a:ext cx="2160588" cy="19431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5548" name="Text Box 12"/>
          <p:cNvSpPr txBox="1">
            <a:spLocks noChangeArrowheads="1"/>
          </p:cNvSpPr>
          <p:nvPr/>
        </p:nvSpPr>
        <p:spPr bwMode="auto">
          <a:xfrm>
            <a:off x="2195513" y="5084763"/>
            <a:ext cx="1944687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>
                <a:latin typeface="Century" pitchFamily="18" charset="0"/>
              </a:rPr>
              <a:t>От раннее существующих видов</a:t>
            </a:r>
          </a:p>
        </p:txBody>
      </p:sp>
      <p:sp>
        <p:nvSpPr>
          <p:cNvPr id="65549" name="Text Box 13"/>
          <p:cNvSpPr txBox="1">
            <a:spLocks noChangeArrowheads="1"/>
          </p:cNvSpPr>
          <p:nvPr/>
        </p:nvSpPr>
        <p:spPr bwMode="auto">
          <a:xfrm>
            <a:off x="5003800" y="5084763"/>
            <a:ext cx="18732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>
                <a:latin typeface="Century" pitchFamily="18" charset="0"/>
              </a:rPr>
              <a:t>До ныне существующих видов</a:t>
            </a:r>
          </a:p>
        </p:txBody>
      </p:sp>
      <p:sp>
        <p:nvSpPr>
          <p:cNvPr id="65551" name="Line 15"/>
          <p:cNvSpPr>
            <a:spLocks noChangeShapeType="1"/>
          </p:cNvSpPr>
          <p:nvPr/>
        </p:nvSpPr>
        <p:spPr bwMode="auto">
          <a:xfrm flipV="1">
            <a:off x="2051050" y="2420938"/>
            <a:ext cx="360363" cy="2520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5553" name="Line 17"/>
          <p:cNvSpPr>
            <a:spLocks noChangeShapeType="1"/>
          </p:cNvSpPr>
          <p:nvPr/>
        </p:nvSpPr>
        <p:spPr bwMode="auto">
          <a:xfrm flipH="1" flipV="1">
            <a:off x="6227763" y="2565400"/>
            <a:ext cx="649287" cy="2376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55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55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55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55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55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55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5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5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55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55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5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5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55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5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55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55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55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55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55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55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55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55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55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55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55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5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0" grpId="0" animBg="1"/>
      <p:bldP spid="65545" grpId="0" animBg="1"/>
      <p:bldP spid="65546" grpId="0" animBg="1"/>
      <p:bldP spid="65547" grpId="0" animBg="1"/>
      <p:bldP spid="65548" grpId="0"/>
      <p:bldP spid="65549" grpId="0"/>
      <p:bldP spid="65551" grpId="0" animBg="1"/>
      <p:bldP spid="6555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765175"/>
            <a:ext cx="8424863" cy="223202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2800">
                <a:latin typeface="Century" pitchFamily="18" charset="0"/>
              </a:rPr>
              <a:t>Механизм постепенного развития во времени живой природы по действию естественных причин (эволюции) по Ж. Б. Ламарку</a:t>
            </a:r>
          </a:p>
        </p:txBody>
      </p:sp>
      <p:graphicFrame>
        <p:nvGraphicFramePr>
          <p:cNvPr id="68622" name="Object 14"/>
          <p:cNvGraphicFramePr>
            <a:graphicFrameLocks noChangeAspect="1"/>
          </p:cNvGraphicFramePr>
          <p:nvPr>
            <p:ph sz="quarter" idx="2"/>
          </p:nvPr>
        </p:nvGraphicFramePr>
        <p:xfrm>
          <a:off x="1547813" y="2636838"/>
          <a:ext cx="5400675" cy="692150"/>
        </p:xfrm>
        <a:graphic>
          <a:graphicData uri="http://schemas.openxmlformats.org/presentationml/2006/ole">
            <p:oleObj spid="_x0000_s68622" name="Точечный рисунок" r:id="rId3" imgW="561905" imgH="276117" progId="Paint.Picture">
              <p:embed/>
            </p:oleObj>
          </a:graphicData>
        </a:graphic>
      </p:graphicFrame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468313" y="3573463"/>
            <a:ext cx="8636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Century" pitchFamily="18" charset="0"/>
              </a:rPr>
              <a:t>Особь</a:t>
            </a: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1547813" y="3357563"/>
            <a:ext cx="1800225" cy="101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>
                <a:latin typeface="Century" pitchFamily="18" charset="0"/>
              </a:rPr>
              <a:t>Стремление к совершенст-вованию</a:t>
            </a:r>
            <a:r>
              <a:rPr lang="ru-RU" sz="2400">
                <a:latin typeface="Century" pitchFamily="18" charset="0"/>
              </a:rPr>
              <a:t> </a:t>
            </a:r>
          </a:p>
        </p:txBody>
      </p:sp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3492500" y="3357563"/>
            <a:ext cx="20161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>
                <a:latin typeface="Century" pitchFamily="18" charset="0"/>
              </a:rPr>
              <a:t>Упражнение и неупражнение органов</a:t>
            </a:r>
          </a:p>
        </p:txBody>
      </p:sp>
      <p:sp>
        <p:nvSpPr>
          <p:cNvPr id="68616" name="Text Box 8"/>
          <p:cNvSpPr txBox="1">
            <a:spLocks noChangeArrowheads="1"/>
          </p:cNvSpPr>
          <p:nvPr/>
        </p:nvSpPr>
        <p:spPr bwMode="auto">
          <a:xfrm>
            <a:off x="5651500" y="3357563"/>
            <a:ext cx="1439863" cy="1474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>
                <a:latin typeface="Century" pitchFamily="18" charset="0"/>
              </a:rPr>
              <a:t>Наслед-ование благопри-ятных признаков</a:t>
            </a:r>
          </a:p>
        </p:txBody>
      </p:sp>
      <p:sp>
        <p:nvSpPr>
          <p:cNvPr id="68617" name="Text Box 9"/>
          <p:cNvSpPr txBox="1">
            <a:spLocks noChangeArrowheads="1"/>
          </p:cNvSpPr>
          <p:nvPr/>
        </p:nvSpPr>
        <p:spPr bwMode="auto">
          <a:xfrm>
            <a:off x="7308850" y="3357563"/>
            <a:ext cx="1511300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Образование новых живых существ</a:t>
            </a:r>
          </a:p>
        </p:txBody>
      </p:sp>
      <p:pic>
        <p:nvPicPr>
          <p:cNvPr id="68625" name="Picture 17"/>
          <p:cNvPicPr>
            <a:picLocks noChangeAspect="1" noChangeArrowheads="1"/>
          </p:cNvPicPr>
          <p:nvPr>
            <p:ph sz="quarter" idx="3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7164388" y="2781300"/>
            <a:ext cx="1511300" cy="504825"/>
          </a:xfrm>
          <a:noFill/>
          <a:ln/>
        </p:spPr>
      </p:pic>
      <p:pic>
        <p:nvPicPr>
          <p:cNvPr id="68628" name="Picture 20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95288" y="3141663"/>
            <a:ext cx="936625" cy="287337"/>
          </a:xfrm>
          <a:prstGeom prst="rect">
            <a:avLst/>
          </a:prstGeom>
          <a:noFill/>
        </p:spPr>
      </p:pic>
      <p:sp>
        <p:nvSpPr>
          <p:cNvPr id="68629" name="Text Box 21"/>
          <p:cNvSpPr txBox="1">
            <a:spLocks noChangeArrowheads="1"/>
          </p:cNvSpPr>
          <p:nvPr/>
        </p:nvSpPr>
        <p:spPr bwMode="auto">
          <a:xfrm>
            <a:off x="323850" y="2852738"/>
            <a:ext cx="12239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Century" pitchFamily="18" charset="0"/>
              </a:rPr>
              <a:t>единица</a:t>
            </a:r>
          </a:p>
        </p:txBody>
      </p:sp>
      <p:sp>
        <p:nvSpPr>
          <p:cNvPr id="68630" name="Text Box 22"/>
          <p:cNvSpPr txBox="1">
            <a:spLocks noChangeArrowheads="1"/>
          </p:cNvSpPr>
          <p:nvPr/>
        </p:nvSpPr>
        <p:spPr bwMode="auto">
          <a:xfrm>
            <a:off x="2916238" y="2349500"/>
            <a:ext cx="252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Century" pitchFamily="18" charset="0"/>
              </a:rPr>
              <a:t>Движущие силы</a:t>
            </a:r>
          </a:p>
        </p:txBody>
      </p:sp>
      <p:sp>
        <p:nvSpPr>
          <p:cNvPr id="68631" name="Text Box 23"/>
          <p:cNvSpPr txBox="1">
            <a:spLocks noChangeArrowheads="1"/>
          </p:cNvSpPr>
          <p:nvPr/>
        </p:nvSpPr>
        <p:spPr bwMode="auto">
          <a:xfrm>
            <a:off x="7235825" y="2492375"/>
            <a:ext cx="12969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Century" pitchFamily="18" charset="0"/>
              </a:rPr>
              <a:t>Результат</a:t>
            </a: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6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8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8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86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8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8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8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86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8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8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8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8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86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8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8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8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86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8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8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8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500"/>
                            </p:stCondLst>
                            <p:childTnLst>
                              <p:par>
                                <p:cTn id="68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86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8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8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8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0"/>
                            </p:stCondLst>
                            <p:childTnLst>
                              <p:par>
                                <p:cTn id="75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86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8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8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8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 animBg="1"/>
      <p:bldP spid="68613" grpId="0" animBg="1"/>
      <p:bldP spid="68614" grpId="0" animBg="1"/>
      <p:bldP spid="68616" grpId="0" animBg="1"/>
      <p:bldP spid="68617" grpId="0" animBg="1"/>
      <p:bldP spid="68629" grpId="0"/>
      <p:bldP spid="68630" grpId="0"/>
      <p:bldP spid="686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/>
              <a:t>Механизм образования новых видов По Ч. Дарвину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</a:t>
            </a:r>
          </a:p>
        </p:txBody>
      </p:sp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468313" y="3573463"/>
            <a:ext cx="8636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Century" pitchFamily="18" charset="0"/>
              </a:rPr>
              <a:t>вид</a:t>
            </a:r>
          </a:p>
        </p:txBody>
      </p:sp>
      <p:sp>
        <p:nvSpPr>
          <p:cNvPr id="72710" name="Text Box 6"/>
          <p:cNvSpPr txBox="1">
            <a:spLocks noChangeArrowheads="1"/>
          </p:cNvSpPr>
          <p:nvPr/>
        </p:nvSpPr>
        <p:spPr bwMode="auto">
          <a:xfrm>
            <a:off x="1619250" y="3357563"/>
            <a:ext cx="1728788" cy="101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>
                <a:latin typeface="Century" pitchFamily="18" charset="0"/>
              </a:rPr>
              <a:t>Наследствен-ная изменчивость</a:t>
            </a:r>
            <a:r>
              <a:rPr lang="ru-RU" sz="2400">
                <a:latin typeface="Century" pitchFamily="18" charset="0"/>
              </a:rPr>
              <a:t> </a:t>
            </a:r>
          </a:p>
        </p:txBody>
      </p:sp>
      <p:sp>
        <p:nvSpPr>
          <p:cNvPr id="72711" name="Text Box 7"/>
          <p:cNvSpPr txBox="1">
            <a:spLocks noChangeArrowheads="1"/>
          </p:cNvSpPr>
          <p:nvPr/>
        </p:nvSpPr>
        <p:spPr bwMode="auto">
          <a:xfrm>
            <a:off x="3492500" y="3357563"/>
            <a:ext cx="201612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>
                <a:latin typeface="Century" pitchFamily="18" charset="0"/>
              </a:rPr>
              <a:t>Борьба за существование</a:t>
            </a:r>
          </a:p>
        </p:txBody>
      </p:sp>
      <p:sp>
        <p:nvSpPr>
          <p:cNvPr id="72712" name="Text Box 8"/>
          <p:cNvSpPr txBox="1">
            <a:spLocks noChangeArrowheads="1"/>
          </p:cNvSpPr>
          <p:nvPr/>
        </p:nvSpPr>
        <p:spPr bwMode="auto">
          <a:xfrm>
            <a:off x="5651500" y="3357563"/>
            <a:ext cx="1439863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>
                <a:latin typeface="Century" pitchFamily="18" charset="0"/>
              </a:rPr>
              <a:t>Естествен-ный отбор</a:t>
            </a:r>
          </a:p>
        </p:txBody>
      </p:sp>
      <p:sp>
        <p:nvSpPr>
          <p:cNvPr id="72713" name="Text Box 9"/>
          <p:cNvSpPr txBox="1">
            <a:spLocks noChangeArrowheads="1"/>
          </p:cNvSpPr>
          <p:nvPr/>
        </p:nvSpPr>
        <p:spPr bwMode="auto">
          <a:xfrm>
            <a:off x="7308850" y="3357563"/>
            <a:ext cx="1511300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Образование новых видов</a:t>
            </a:r>
          </a:p>
        </p:txBody>
      </p:sp>
      <p:pic>
        <p:nvPicPr>
          <p:cNvPr id="72714" name="Picture 1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164388" y="2781300"/>
            <a:ext cx="15113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715" name="Picture 1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5288" y="3141663"/>
            <a:ext cx="936625" cy="287337"/>
          </a:xfrm>
          <a:prstGeom prst="rect">
            <a:avLst/>
          </a:prstGeom>
          <a:noFill/>
        </p:spPr>
      </p:pic>
      <p:sp>
        <p:nvSpPr>
          <p:cNvPr id="72716" name="Text Box 12"/>
          <p:cNvSpPr txBox="1">
            <a:spLocks noChangeArrowheads="1"/>
          </p:cNvSpPr>
          <p:nvPr/>
        </p:nvSpPr>
        <p:spPr bwMode="auto">
          <a:xfrm>
            <a:off x="2916238" y="2349500"/>
            <a:ext cx="252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Century" pitchFamily="18" charset="0"/>
              </a:rPr>
              <a:t>Движущие силы</a:t>
            </a:r>
          </a:p>
        </p:txBody>
      </p:sp>
      <p:sp>
        <p:nvSpPr>
          <p:cNvPr id="72717" name="Text Box 13"/>
          <p:cNvSpPr txBox="1">
            <a:spLocks noChangeArrowheads="1"/>
          </p:cNvSpPr>
          <p:nvPr/>
        </p:nvSpPr>
        <p:spPr bwMode="auto">
          <a:xfrm>
            <a:off x="7235825" y="2492375"/>
            <a:ext cx="12969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Century" pitchFamily="18" charset="0"/>
              </a:rPr>
              <a:t>Результат</a:t>
            </a:r>
          </a:p>
        </p:txBody>
      </p:sp>
      <p:pic>
        <p:nvPicPr>
          <p:cNvPr id="72718" name="Picture 1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47813" y="2636838"/>
            <a:ext cx="5400675" cy="692150"/>
          </a:xfrm>
          <a:prstGeom prst="rect">
            <a:avLst/>
          </a:prstGeom>
          <a:noFill/>
        </p:spPr>
      </p:pic>
      <p:sp>
        <p:nvSpPr>
          <p:cNvPr id="72719" name="Text Box 15"/>
          <p:cNvSpPr txBox="1">
            <a:spLocks noChangeArrowheads="1"/>
          </p:cNvSpPr>
          <p:nvPr/>
        </p:nvSpPr>
        <p:spPr bwMode="auto">
          <a:xfrm>
            <a:off x="323850" y="2852738"/>
            <a:ext cx="12239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Century" pitchFamily="18" charset="0"/>
              </a:rPr>
              <a:t>единица</a:t>
            </a: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72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500"/>
                                        <p:tgtEl>
                                          <p:spTgt spid="72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500"/>
                                        <p:tgtEl>
                                          <p:spTgt spid="72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5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500"/>
                                        <p:tgtEl>
                                          <p:spTgt spid="72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500"/>
                                        <p:tgtEl>
                                          <p:spTgt spid="72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500"/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500"/>
                                        <p:tgtEl>
                                          <p:spTgt spid="72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500"/>
                                        <p:tgtEl>
                                          <p:spTgt spid="72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500"/>
                                        <p:tgtEl>
                                          <p:spTgt spid="72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500"/>
                                        <p:tgtEl>
                                          <p:spTgt spid="72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9" grpId="0" animBg="1"/>
      <p:bldP spid="72710" grpId="0" animBg="1"/>
      <p:bldP spid="72711" grpId="0" animBg="1"/>
      <p:bldP spid="72712" grpId="0" animBg="1"/>
      <p:bldP spid="72713" grpId="0" animBg="1"/>
      <p:bldP spid="72716" grpId="0"/>
      <p:bldP spid="72717" grpId="0"/>
      <p:bldP spid="727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/>
              <a:t>Механизм образования новых видов по синтетической теории эволюции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/>
              <a:t> </a:t>
            </a:r>
          </a:p>
        </p:txBody>
      </p:sp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395288" y="3573463"/>
            <a:ext cx="1008062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Century" pitchFamily="18" charset="0"/>
              </a:rPr>
              <a:t>Попу-ляция</a:t>
            </a:r>
          </a:p>
        </p:txBody>
      </p:sp>
      <p:pic>
        <p:nvPicPr>
          <p:cNvPr id="73737" name="Picture 9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08850" y="2997200"/>
            <a:ext cx="15113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38" name="Picture 1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5288" y="3141663"/>
            <a:ext cx="936625" cy="287337"/>
          </a:xfrm>
          <a:prstGeom prst="rect">
            <a:avLst/>
          </a:prstGeom>
          <a:noFill/>
        </p:spPr>
      </p:pic>
      <p:sp>
        <p:nvSpPr>
          <p:cNvPr id="73739" name="Text Box 11"/>
          <p:cNvSpPr txBox="1">
            <a:spLocks noChangeArrowheads="1"/>
          </p:cNvSpPr>
          <p:nvPr/>
        </p:nvSpPr>
        <p:spPr bwMode="auto">
          <a:xfrm>
            <a:off x="3779838" y="2205038"/>
            <a:ext cx="2520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Century" pitchFamily="18" charset="0"/>
              </a:rPr>
              <a:t>Движущие силы</a:t>
            </a:r>
          </a:p>
        </p:txBody>
      </p:sp>
      <p:sp>
        <p:nvSpPr>
          <p:cNvPr id="73740" name="Text Box 12"/>
          <p:cNvSpPr txBox="1">
            <a:spLocks noChangeArrowheads="1"/>
          </p:cNvSpPr>
          <p:nvPr/>
        </p:nvSpPr>
        <p:spPr bwMode="auto">
          <a:xfrm>
            <a:off x="7451725" y="2636838"/>
            <a:ext cx="12969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Century" pitchFamily="18" charset="0"/>
              </a:rPr>
              <a:t>Результат</a:t>
            </a:r>
          </a:p>
        </p:txBody>
      </p:sp>
      <p:pic>
        <p:nvPicPr>
          <p:cNvPr id="73741" name="Picture 1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55875" y="2565400"/>
            <a:ext cx="4968875" cy="431800"/>
          </a:xfrm>
          <a:prstGeom prst="rect">
            <a:avLst/>
          </a:prstGeom>
          <a:noFill/>
        </p:spPr>
      </p:pic>
      <p:sp>
        <p:nvSpPr>
          <p:cNvPr id="73742" name="Text Box 14"/>
          <p:cNvSpPr txBox="1">
            <a:spLocks noChangeArrowheads="1"/>
          </p:cNvSpPr>
          <p:nvPr/>
        </p:nvSpPr>
        <p:spPr bwMode="auto">
          <a:xfrm>
            <a:off x="323850" y="2852738"/>
            <a:ext cx="12239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Century" pitchFamily="18" charset="0"/>
              </a:rPr>
              <a:t>единица</a:t>
            </a:r>
          </a:p>
        </p:txBody>
      </p:sp>
      <p:sp>
        <p:nvSpPr>
          <p:cNvPr id="73743" name="Rectangle 15"/>
          <p:cNvSpPr>
            <a:spLocks noChangeArrowheads="1"/>
          </p:cNvSpPr>
          <p:nvPr/>
        </p:nvSpPr>
        <p:spPr bwMode="auto">
          <a:xfrm>
            <a:off x="1547813" y="3573463"/>
            <a:ext cx="936625" cy="2016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744" name="Rectangle 16"/>
          <p:cNvSpPr>
            <a:spLocks noChangeArrowheads="1"/>
          </p:cNvSpPr>
          <p:nvPr/>
        </p:nvSpPr>
        <p:spPr bwMode="auto">
          <a:xfrm>
            <a:off x="2700338" y="3573463"/>
            <a:ext cx="792162" cy="20875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745" name="Rectangle 17"/>
          <p:cNvSpPr>
            <a:spLocks noChangeArrowheads="1"/>
          </p:cNvSpPr>
          <p:nvPr/>
        </p:nvSpPr>
        <p:spPr bwMode="auto">
          <a:xfrm>
            <a:off x="3635375" y="3573463"/>
            <a:ext cx="792163" cy="20875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750" name="Text Box 22"/>
          <p:cNvSpPr txBox="1">
            <a:spLocks noChangeArrowheads="1"/>
          </p:cNvSpPr>
          <p:nvPr/>
        </p:nvSpPr>
        <p:spPr bwMode="auto">
          <a:xfrm rot="16200000">
            <a:off x="1142206" y="4220370"/>
            <a:ext cx="1660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Century" pitchFamily="18" charset="0"/>
              </a:rPr>
              <a:t>Мутации</a:t>
            </a:r>
          </a:p>
        </p:txBody>
      </p:sp>
      <p:pic>
        <p:nvPicPr>
          <p:cNvPr id="73751" name="Picture 23"/>
          <p:cNvPicPr>
            <a:picLocks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547813" y="2997200"/>
            <a:ext cx="1152525" cy="530225"/>
          </a:xfrm>
          <a:noFill/>
          <a:ln/>
        </p:spPr>
      </p:pic>
      <p:sp>
        <p:nvSpPr>
          <p:cNvPr id="73753" name="Text Box 25"/>
          <p:cNvSpPr txBox="1">
            <a:spLocks noChangeArrowheads="1"/>
          </p:cNvSpPr>
          <p:nvPr/>
        </p:nvSpPr>
        <p:spPr bwMode="auto">
          <a:xfrm>
            <a:off x="1547813" y="2781300"/>
            <a:ext cx="13668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Century" pitchFamily="18" charset="0"/>
              </a:rPr>
              <a:t>материал</a:t>
            </a:r>
          </a:p>
        </p:txBody>
      </p:sp>
      <p:sp>
        <p:nvSpPr>
          <p:cNvPr id="73754" name="Text Box 26"/>
          <p:cNvSpPr txBox="1">
            <a:spLocks noChangeArrowheads="1"/>
          </p:cNvSpPr>
          <p:nvPr/>
        </p:nvSpPr>
        <p:spPr bwMode="auto">
          <a:xfrm rot="10800000">
            <a:off x="2700338" y="3716338"/>
            <a:ext cx="733425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Борьба за существование</a:t>
            </a:r>
          </a:p>
        </p:txBody>
      </p:sp>
      <p:sp>
        <p:nvSpPr>
          <p:cNvPr id="73755" name="Text Box 27"/>
          <p:cNvSpPr txBox="1">
            <a:spLocks noChangeArrowheads="1"/>
          </p:cNvSpPr>
          <p:nvPr/>
        </p:nvSpPr>
        <p:spPr bwMode="auto">
          <a:xfrm rot="10800000">
            <a:off x="3635375" y="3789363"/>
            <a:ext cx="733425" cy="165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Естественный отбор</a:t>
            </a:r>
          </a:p>
        </p:txBody>
      </p:sp>
      <p:sp>
        <p:nvSpPr>
          <p:cNvPr id="73756" name="Rectangle 28"/>
          <p:cNvSpPr>
            <a:spLocks noChangeArrowheads="1"/>
          </p:cNvSpPr>
          <p:nvPr/>
        </p:nvSpPr>
        <p:spPr bwMode="auto">
          <a:xfrm>
            <a:off x="4500563" y="3573463"/>
            <a:ext cx="792162" cy="20875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757" name="Text Box 29"/>
          <p:cNvSpPr txBox="1">
            <a:spLocks noChangeArrowheads="1"/>
          </p:cNvSpPr>
          <p:nvPr/>
        </p:nvSpPr>
        <p:spPr bwMode="auto">
          <a:xfrm rot="10800000">
            <a:off x="4498975" y="3790950"/>
            <a:ext cx="458788" cy="165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Изоляции</a:t>
            </a:r>
          </a:p>
        </p:txBody>
      </p:sp>
      <p:sp>
        <p:nvSpPr>
          <p:cNvPr id="73758" name="Rectangle 30"/>
          <p:cNvSpPr>
            <a:spLocks noChangeArrowheads="1"/>
          </p:cNvSpPr>
          <p:nvPr/>
        </p:nvSpPr>
        <p:spPr bwMode="auto">
          <a:xfrm>
            <a:off x="5435600" y="3573463"/>
            <a:ext cx="792163" cy="20875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759" name="Text Box 31"/>
          <p:cNvSpPr txBox="1">
            <a:spLocks noChangeArrowheads="1"/>
          </p:cNvSpPr>
          <p:nvPr/>
        </p:nvSpPr>
        <p:spPr bwMode="auto">
          <a:xfrm rot="10800000">
            <a:off x="5434013" y="3790950"/>
            <a:ext cx="458787" cy="165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Дрейф генов</a:t>
            </a:r>
          </a:p>
        </p:txBody>
      </p:sp>
      <p:sp>
        <p:nvSpPr>
          <p:cNvPr id="73760" name="Rectangle 32"/>
          <p:cNvSpPr>
            <a:spLocks noChangeArrowheads="1"/>
          </p:cNvSpPr>
          <p:nvPr/>
        </p:nvSpPr>
        <p:spPr bwMode="auto">
          <a:xfrm>
            <a:off x="6372225" y="3573463"/>
            <a:ext cx="792163" cy="20875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761" name="Text Box 33"/>
          <p:cNvSpPr txBox="1">
            <a:spLocks noChangeArrowheads="1"/>
          </p:cNvSpPr>
          <p:nvPr/>
        </p:nvSpPr>
        <p:spPr bwMode="auto">
          <a:xfrm rot="10800000">
            <a:off x="6370638" y="3716338"/>
            <a:ext cx="733425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Популяционные волны</a:t>
            </a:r>
          </a:p>
        </p:txBody>
      </p:sp>
      <p:sp>
        <p:nvSpPr>
          <p:cNvPr id="73762" name="Rectangle 34"/>
          <p:cNvSpPr>
            <a:spLocks noChangeArrowheads="1"/>
          </p:cNvSpPr>
          <p:nvPr/>
        </p:nvSpPr>
        <p:spPr bwMode="auto">
          <a:xfrm>
            <a:off x="7667625" y="3573463"/>
            <a:ext cx="792163" cy="20875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763" name="Text Box 35"/>
          <p:cNvSpPr txBox="1">
            <a:spLocks noChangeArrowheads="1"/>
          </p:cNvSpPr>
          <p:nvPr/>
        </p:nvSpPr>
        <p:spPr bwMode="auto">
          <a:xfrm rot="10800000">
            <a:off x="7667625" y="3644900"/>
            <a:ext cx="733425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Образование новых видов</a:t>
            </a:r>
          </a:p>
        </p:txBody>
      </p:sp>
      <p:pic>
        <p:nvPicPr>
          <p:cNvPr id="73770" name="Picture 4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419475" y="3068638"/>
            <a:ext cx="4032250" cy="361950"/>
          </a:xfrm>
          <a:prstGeom prst="rect">
            <a:avLst/>
          </a:prstGeom>
          <a:noFill/>
        </p:spPr>
      </p:pic>
      <p:sp>
        <p:nvSpPr>
          <p:cNvPr id="73771" name="Text Box 43"/>
          <p:cNvSpPr txBox="1">
            <a:spLocks noChangeArrowheads="1"/>
          </p:cNvSpPr>
          <p:nvPr/>
        </p:nvSpPr>
        <p:spPr bwMode="auto">
          <a:xfrm>
            <a:off x="3924300" y="2852738"/>
            <a:ext cx="3095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Элементарные эволюционные факторы</a:t>
            </a: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7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7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3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3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37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37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3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3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37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37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3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3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37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37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3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3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37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37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3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3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3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3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3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3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37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37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3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3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500"/>
                            </p:stCondLst>
                            <p:childTnLst>
                              <p:par>
                                <p:cTn id="68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37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37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3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3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0"/>
                            </p:stCondLst>
                            <p:childTnLst>
                              <p:par>
                                <p:cTn id="7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500"/>
                            </p:stCondLst>
                            <p:childTnLst>
                              <p:par>
                                <p:cTn id="8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37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737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737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737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6000"/>
                            </p:stCondLst>
                            <p:childTnLst>
                              <p:par>
                                <p:cTn id="8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737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737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737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737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6500"/>
                            </p:stCondLst>
                            <p:childTnLst>
                              <p:par>
                                <p:cTn id="9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737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737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73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73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7000"/>
                            </p:stCondLst>
                            <p:childTnLst>
                              <p:par>
                                <p:cTn id="10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737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737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73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73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7500"/>
                            </p:stCondLst>
                            <p:childTnLst>
                              <p:par>
                                <p:cTn id="11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73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3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3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73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17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73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73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73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73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8500"/>
                            </p:stCondLst>
                            <p:childTnLst>
                              <p:par>
                                <p:cTn id="12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73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73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73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73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9000"/>
                            </p:stCondLst>
                            <p:childTnLst>
                              <p:par>
                                <p:cTn id="13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73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73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73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73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9500"/>
                            </p:stCondLst>
                            <p:childTnLst>
                              <p:par>
                                <p:cTn id="13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73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73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73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73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4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73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73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73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73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0500"/>
                            </p:stCondLst>
                            <p:childTnLst>
                              <p:par>
                                <p:cTn id="15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73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73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73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73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1000"/>
                            </p:stCondLst>
                            <p:childTnLst>
                              <p:par>
                                <p:cTn id="15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73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73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73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73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1500"/>
                            </p:stCondLst>
                            <p:childTnLst>
                              <p:par>
                                <p:cTn id="16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73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73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73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73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12000"/>
                            </p:stCondLst>
                            <p:childTnLst>
                              <p:par>
                                <p:cTn id="17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737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737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73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73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2" grpId="0" animBg="1"/>
      <p:bldP spid="73739" grpId="0"/>
      <p:bldP spid="73740" grpId="0"/>
      <p:bldP spid="73742" grpId="0"/>
      <p:bldP spid="73743" grpId="0" animBg="1"/>
      <p:bldP spid="73744" grpId="0" animBg="1"/>
      <p:bldP spid="73745" grpId="0" animBg="1"/>
      <p:bldP spid="73750" grpId="0"/>
      <p:bldP spid="73753" grpId="0"/>
      <p:bldP spid="73754" grpId="0"/>
      <p:bldP spid="73755" grpId="0"/>
      <p:bldP spid="73756" grpId="0" animBg="1"/>
      <p:bldP spid="73757" grpId="0"/>
      <p:bldP spid="73758" grpId="0" animBg="1"/>
      <p:bldP spid="73759" grpId="0"/>
      <p:bldP spid="73760" grpId="0" animBg="1"/>
      <p:bldP spid="73761" grpId="0"/>
      <p:bldP spid="73762" grpId="0" animBg="1"/>
      <p:bldP spid="73763" grpId="0"/>
      <p:bldP spid="7377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/>
              <a:t>Сформулировать определение «вид» по схеме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</a:t>
            </a: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323850" y="2924175"/>
            <a:ext cx="2447925" cy="936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auto">
          <a:xfrm>
            <a:off x="3132138" y="4292600"/>
            <a:ext cx="2447925" cy="936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8854" name="Rectangle 6"/>
          <p:cNvSpPr>
            <a:spLocks noChangeArrowheads="1"/>
          </p:cNvSpPr>
          <p:nvPr/>
        </p:nvSpPr>
        <p:spPr bwMode="auto">
          <a:xfrm>
            <a:off x="6084888" y="2852738"/>
            <a:ext cx="2447925" cy="936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8855" name="Line 7"/>
          <p:cNvSpPr>
            <a:spLocks noChangeShapeType="1"/>
          </p:cNvSpPr>
          <p:nvPr/>
        </p:nvSpPr>
        <p:spPr bwMode="auto">
          <a:xfrm>
            <a:off x="1835150" y="4149725"/>
            <a:ext cx="865188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8856" name="Line 8"/>
          <p:cNvSpPr>
            <a:spLocks noChangeShapeType="1"/>
          </p:cNvSpPr>
          <p:nvPr/>
        </p:nvSpPr>
        <p:spPr bwMode="auto">
          <a:xfrm>
            <a:off x="2051050" y="4005263"/>
            <a:ext cx="865188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8857" name="Line 9"/>
          <p:cNvSpPr>
            <a:spLocks noChangeShapeType="1"/>
          </p:cNvSpPr>
          <p:nvPr/>
        </p:nvSpPr>
        <p:spPr bwMode="auto">
          <a:xfrm>
            <a:off x="5867400" y="4437063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8858" name="Line 10"/>
          <p:cNvSpPr>
            <a:spLocks noChangeShapeType="1"/>
          </p:cNvSpPr>
          <p:nvPr/>
        </p:nvSpPr>
        <p:spPr bwMode="auto">
          <a:xfrm>
            <a:off x="6227763" y="4149725"/>
            <a:ext cx="0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8859" name="Text Box 11"/>
          <p:cNvSpPr txBox="1">
            <a:spLocks noChangeArrowheads="1"/>
          </p:cNvSpPr>
          <p:nvPr/>
        </p:nvSpPr>
        <p:spPr bwMode="auto">
          <a:xfrm>
            <a:off x="468313" y="3141663"/>
            <a:ext cx="215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Определение</a:t>
            </a:r>
          </a:p>
        </p:txBody>
      </p:sp>
      <p:sp>
        <p:nvSpPr>
          <p:cNvPr id="78860" name="Text Box 12"/>
          <p:cNvSpPr txBox="1">
            <a:spLocks noChangeArrowheads="1"/>
          </p:cNvSpPr>
          <p:nvPr/>
        </p:nvSpPr>
        <p:spPr bwMode="auto">
          <a:xfrm>
            <a:off x="3276600" y="4292600"/>
            <a:ext cx="20875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/>
              <a:t>Ключевое слово</a:t>
            </a:r>
          </a:p>
        </p:txBody>
      </p:sp>
      <p:sp>
        <p:nvSpPr>
          <p:cNvPr id="78861" name="Text Box 13"/>
          <p:cNvSpPr txBox="1">
            <a:spLocks noChangeArrowheads="1"/>
          </p:cNvSpPr>
          <p:nvPr/>
        </p:nvSpPr>
        <p:spPr bwMode="auto">
          <a:xfrm>
            <a:off x="6948488" y="3141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78862" name="Text Box 14"/>
          <p:cNvSpPr txBox="1">
            <a:spLocks noChangeArrowheads="1"/>
          </p:cNvSpPr>
          <p:nvPr/>
        </p:nvSpPr>
        <p:spPr bwMode="auto">
          <a:xfrm>
            <a:off x="6227763" y="2924175"/>
            <a:ext cx="22320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/>
              <a:t>Видовой признак</a:t>
            </a: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88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88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88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8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88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88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8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8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88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88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8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8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88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88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8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8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88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88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8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8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500"/>
                            </p:stCondLst>
                            <p:childTnLst>
                              <p:par>
                                <p:cTn id="68" presetID="15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88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88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8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8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0"/>
                            </p:stCondLst>
                            <p:childTnLst>
                              <p:par>
                                <p:cTn id="7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88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88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8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8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2" grpId="0" animBg="1"/>
      <p:bldP spid="78853" grpId="0" animBg="1"/>
      <p:bldP spid="78854" grpId="0" animBg="1"/>
      <p:bldP spid="78855" grpId="0" animBg="1"/>
      <p:bldP spid="78856" grpId="0" animBg="1"/>
      <p:bldP spid="78857" grpId="0" animBg="1"/>
      <p:bldP spid="78858" grpId="0" animBg="1"/>
      <p:bldP spid="78859" grpId="0"/>
      <p:bldP spid="78860" grpId="0"/>
      <p:bldP spid="78861" grpId="0"/>
      <p:bldP spid="7886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Определение понятия «вид»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/>
              <a:t> </a:t>
            </a:r>
          </a:p>
        </p:txBody>
      </p:sp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323850" y="2060575"/>
            <a:ext cx="1152525" cy="1081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9877" name="Rectangle 5"/>
          <p:cNvSpPr>
            <a:spLocks noChangeArrowheads="1"/>
          </p:cNvSpPr>
          <p:nvPr/>
        </p:nvSpPr>
        <p:spPr bwMode="auto">
          <a:xfrm>
            <a:off x="2268538" y="2060575"/>
            <a:ext cx="1727200" cy="1081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9878" name="Rectangle 6"/>
          <p:cNvSpPr>
            <a:spLocks noChangeArrowheads="1"/>
          </p:cNvSpPr>
          <p:nvPr/>
        </p:nvSpPr>
        <p:spPr bwMode="auto">
          <a:xfrm>
            <a:off x="4787900" y="2060575"/>
            <a:ext cx="3887788" cy="43926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9879" name="Text Box 7"/>
          <p:cNvSpPr txBox="1">
            <a:spLocks noChangeArrowheads="1"/>
          </p:cNvSpPr>
          <p:nvPr/>
        </p:nvSpPr>
        <p:spPr bwMode="auto">
          <a:xfrm>
            <a:off x="468313" y="2205038"/>
            <a:ext cx="18716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/>
              <a:t>Вид</a:t>
            </a:r>
          </a:p>
        </p:txBody>
      </p:sp>
      <p:sp>
        <p:nvSpPr>
          <p:cNvPr id="79880" name="Line 8"/>
          <p:cNvSpPr>
            <a:spLocks noChangeShapeType="1"/>
          </p:cNvSpPr>
          <p:nvPr/>
        </p:nvSpPr>
        <p:spPr bwMode="auto">
          <a:xfrm>
            <a:off x="1692275" y="2420938"/>
            <a:ext cx="35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9881" name="Line 9"/>
          <p:cNvSpPr>
            <a:spLocks noChangeShapeType="1"/>
          </p:cNvSpPr>
          <p:nvPr/>
        </p:nvSpPr>
        <p:spPr bwMode="auto">
          <a:xfrm>
            <a:off x="1692275" y="2565400"/>
            <a:ext cx="35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9882" name="Text Box 10"/>
          <p:cNvSpPr txBox="1">
            <a:spLocks noChangeArrowheads="1"/>
          </p:cNvSpPr>
          <p:nvPr/>
        </p:nvSpPr>
        <p:spPr bwMode="auto">
          <a:xfrm>
            <a:off x="2339975" y="2133600"/>
            <a:ext cx="15113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/>
              <a:t>Группа особей</a:t>
            </a:r>
          </a:p>
        </p:txBody>
      </p:sp>
      <p:sp>
        <p:nvSpPr>
          <p:cNvPr id="79883" name="Line 11"/>
          <p:cNvSpPr>
            <a:spLocks noChangeShapeType="1"/>
          </p:cNvSpPr>
          <p:nvPr/>
        </p:nvSpPr>
        <p:spPr bwMode="auto">
          <a:xfrm>
            <a:off x="4140200" y="2492375"/>
            <a:ext cx="433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9885" name="Line 13"/>
          <p:cNvSpPr>
            <a:spLocks noChangeShapeType="1"/>
          </p:cNvSpPr>
          <p:nvPr/>
        </p:nvSpPr>
        <p:spPr bwMode="auto">
          <a:xfrm>
            <a:off x="4356100" y="2276475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9886" name="Text Box 14"/>
          <p:cNvSpPr txBox="1">
            <a:spLocks noChangeArrowheads="1"/>
          </p:cNvSpPr>
          <p:nvPr/>
        </p:nvSpPr>
        <p:spPr bwMode="auto">
          <a:xfrm>
            <a:off x="4859338" y="2133600"/>
            <a:ext cx="3744912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400"/>
              <a:t>Сходство морфологических, физиологических, биохимических, генетических признаков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400"/>
              <a:t>Свободное скрещивание и плодовитое потомство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ru-RU" sz="2400"/>
              <a:t>Определённый ареал обитания</a:t>
            </a:r>
          </a:p>
        </p:txBody>
      </p:sp>
      <p:pic>
        <p:nvPicPr>
          <p:cNvPr id="79892" name="Picture 20" descr="Image2"/>
          <p:cNvPicPr>
            <a:picLocks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23850" y="3284538"/>
            <a:ext cx="4302125" cy="3262312"/>
          </a:xfrm>
          <a:noFill/>
          <a:ln/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9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9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98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98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9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98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98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98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9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98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98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9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9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98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98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9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98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98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79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500"/>
                            </p:stCondLst>
                            <p:childTnLst>
                              <p:par>
                                <p:cTn id="6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79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1950"/>
                            </p:stCondLst>
                            <p:childTnLst>
                              <p:par>
                                <p:cTn id="76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798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98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9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9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6" grpId="0" animBg="1"/>
      <p:bldP spid="79877" grpId="0" animBg="1"/>
      <p:bldP spid="79878" grpId="0" animBg="1"/>
      <p:bldP spid="79879" grpId="0"/>
      <p:bldP spid="79880" grpId="0" animBg="1"/>
      <p:bldP spid="79881" grpId="0" animBg="1"/>
      <p:bldP spid="79882" grpId="0"/>
      <p:bldP spid="79883" grpId="0" animBg="1"/>
      <p:bldP spid="79885" grpId="0" animBg="1"/>
      <p:bldP spid="7988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-47625" y="765175"/>
            <a:ext cx="9191625" cy="936625"/>
          </a:xfrm>
        </p:spPr>
        <p:txBody>
          <a:bodyPr/>
          <a:lstStyle/>
          <a:p>
            <a:pPr algn="ctr"/>
            <a:r>
              <a:rPr lang="ru-RU" sz="4000"/>
              <a:t>На основании двух схем сформулировать понятие «популяция»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 </a:t>
            </a:r>
          </a:p>
        </p:txBody>
      </p:sp>
      <p:sp>
        <p:nvSpPr>
          <p:cNvPr id="81924" name="Oval 4"/>
          <p:cNvSpPr>
            <a:spLocks noChangeArrowheads="1"/>
          </p:cNvSpPr>
          <p:nvPr/>
        </p:nvSpPr>
        <p:spPr bwMode="auto">
          <a:xfrm>
            <a:off x="4859338" y="2852738"/>
            <a:ext cx="3600450" cy="3384550"/>
          </a:xfrm>
          <a:prstGeom prst="ellipse">
            <a:avLst/>
          </a:prstGeom>
          <a:solidFill>
            <a:srgbClr val="99CCFF">
              <a:alpha val="10001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25" name="Oval 5"/>
          <p:cNvSpPr>
            <a:spLocks noChangeArrowheads="1"/>
          </p:cNvSpPr>
          <p:nvPr/>
        </p:nvSpPr>
        <p:spPr bwMode="auto">
          <a:xfrm>
            <a:off x="6804025" y="4005263"/>
            <a:ext cx="649288" cy="576262"/>
          </a:xfrm>
          <a:prstGeom prst="ellipse">
            <a:avLst/>
          </a:prstGeom>
          <a:solidFill>
            <a:srgbClr val="FF99CC">
              <a:alpha val="27000"/>
            </a:srgb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26" name="Oval 6"/>
          <p:cNvSpPr>
            <a:spLocks noChangeArrowheads="1"/>
          </p:cNvSpPr>
          <p:nvPr/>
        </p:nvSpPr>
        <p:spPr bwMode="auto">
          <a:xfrm>
            <a:off x="7523163" y="4725988"/>
            <a:ext cx="649287" cy="576262"/>
          </a:xfrm>
          <a:prstGeom prst="ellipse">
            <a:avLst/>
          </a:prstGeom>
          <a:solidFill>
            <a:srgbClr val="FF99CC">
              <a:alpha val="27000"/>
            </a:srgb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27" name="Oval 7"/>
          <p:cNvSpPr>
            <a:spLocks noChangeArrowheads="1"/>
          </p:cNvSpPr>
          <p:nvPr/>
        </p:nvSpPr>
        <p:spPr bwMode="auto">
          <a:xfrm>
            <a:off x="7594600" y="3933825"/>
            <a:ext cx="649288" cy="576263"/>
          </a:xfrm>
          <a:prstGeom prst="ellipse">
            <a:avLst/>
          </a:prstGeom>
          <a:solidFill>
            <a:srgbClr val="FF99CC">
              <a:alpha val="27000"/>
            </a:srgb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28" name="Oval 8"/>
          <p:cNvSpPr>
            <a:spLocks noChangeArrowheads="1"/>
          </p:cNvSpPr>
          <p:nvPr/>
        </p:nvSpPr>
        <p:spPr bwMode="auto">
          <a:xfrm>
            <a:off x="6083300" y="3789363"/>
            <a:ext cx="649288" cy="576262"/>
          </a:xfrm>
          <a:prstGeom prst="ellipse">
            <a:avLst/>
          </a:prstGeom>
          <a:solidFill>
            <a:srgbClr val="FF99CC">
              <a:alpha val="27000"/>
            </a:srgb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29" name="Oval 9"/>
          <p:cNvSpPr>
            <a:spLocks noChangeArrowheads="1"/>
          </p:cNvSpPr>
          <p:nvPr/>
        </p:nvSpPr>
        <p:spPr bwMode="auto">
          <a:xfrm>
            <a:off x="5362575" y="3429000"/>
            <a:ext cx="649288" cy="576263"/>
          </a:xfrm>
          <a:prstGeom prst="ellipse">
            <a:avLst/>
          </a:prstGeom>
          <a:solidFill>
            <a:srgbClr val="FF99CC">
              <a:alpha val="27000"/>
            </a:srgb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30" name="Oval 10"/>
          <p:cNvSpPr>
            <a:spLocks noChangeArrowheads="1"/>
          </p:cNvSpPr>
          <p:nvPr/>
        </p:nvSpPr>
        <p:spPr bwMode="auto">
          <a:xfrm>
            <a:off x="6154738" y="3070225"/>
            <a:ext cx="649287" cy="576263"/>
          </a:xfrm>
          <a:prstGeom prst="ellipse">
            <a:avLst/>
          </a:prstGeom>
          <a:solidFill>
            <a:srgbClr val="FF99CC">
              <a:alpha val="27000"/>
            </a:srgb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31" name="Oval 11"/>
          <p:cNvSpPr>
            <a:spLocks noChangeArrowheads="1"/>
          </p:cNvSpPr>
          <p:nvPr/>
        </p:nvSpPr>
        <p:spPr bwMode="auto">
          <a:xfrm>
            <a:off x="7091363" y="3213100"/>
            <a:ext cx="649287" cy="576263"/>
          </a:xfrm>
          <a:prstGeom prst="ellipse">
            <a:avLst/>
          </a:prstGeom>
          <a:solidFill>
            <a:srgbClr val="FF99CC">
              <a:alpha val="27000"/>
            </a:srgb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32" name="Oval 12"/>
          <p:cNvSpPr>
            <a:spLocks noChangeArrowheads="1"/>
          </p:cNvSpPr>
          <p:nvPr/>
        </p:nvSpPr>
        <p:spPr bwMode="auto">
          <a:xfrm>
            <a:off x="6875463" y="5302250"/>
            <a:ext cx="649287" cy="576263"/>
          </a:xfrm>
          <a:prstGeom prst="ellipse">
            <a:avLst/>
          </a:prstGeom>
          <a:solidFill>
            <a:srgbClr val="FF99CC">
              <a:alpha val="27000"/>
            </a:srgb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33" name="Oval 13"/>
          <p:cNvSpPr>
            <a:spLocks noChangeArrowheads="1"/>
          </p:cNvSpPr>
          <p:nvPr/>
        </p:nvSpPr>
        <p:spPr bwMode="auto">
          <a:xfrm>
            <a:off x="6011863" y="5445125"/>
            <a:ext cx="649287" cy="576263"/>
          </a:xfrm>
          <a:prstGeom prst="ellipse">
            <a:avLst/>
          </a:prstGeom>
          <a:solidFill>
            <a:srgbClr val="FF99CC">
              <a:alpha val="27000"/>
            </a:srgb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34" name="Oval 14"/>
          <p:cNvSpPr>
            <a:spLocks noChangeArrowheads="1"/>
          </p:cNvSpPr>
          <p:nvPr/>
        </p:nvSpPr>
        <p:spPr bwMode="auto">
          <a:xfrm>
            <a:off x="5075238" y="4221163"/>
            <a:ext cx="649287" cy="576262"/>
          </a:xfrm>
          <a:prstGeom prst="ellipse">
            <a:avLst/>
          </a:prstGeom>
          <a:solidFill>
            <a:srgbClr val="FF99CC">
              <a:alpha val="27000"/>
            </a:srgb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35" name="Oval 15"/>
          <p:cNvSpPr>
            <a:spLocks noChangeArrowheads="1"/>
          </p:cNvSpPr>
          <p:nvPr/>
        </p:nvSpPr>
        <p:spPr bwMode="auto">
          <a:xfrm>
            <a:off x="5291138" y="5013325"/>
            <a:ext cx="649287" cy="576263"/>
          </a:xfrm>
          <a:prstGeom prst="ellipse">
            <a:avLst/>
          </a:prstGeom>
          <a:solidFill>
            <a:srgbClr val="FF99CC">
              <a:alpha val="27000"/>
            </a:srgb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36" name="Oval 16"/>
          <p:cNvSpPr>
            <a:spLocks noChangeArrowheads="1"/>
          </p:cNvSpPr>
          <p:nvPr/>
        </p:nvSpPr>
        <p:spPr bwMode="auto">
          <a:xfrm rot="-338702">
            <a:off x="5867400" y="4437063"/>
            <a:ext cx="649288" cy="576262"/>
          </a:xfrm>
          <a:prstGeom prst="ellipse">
            <a:avLst/>
          </a:prstGeom>
          <a:solidFill>
            <a:srgbClr val="FF99CC">
              <a:alpha val="27000"/>
            </a:srgb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37" name="Oval 17"/>
          <p:cNvSpPr>
            <a:spLocks noChangeArrowheads="1"/>
          </p:cNvSpPr>
          <p:nvPr/>
        </p:nvSpPr>
        <p:spPr bwMode="auto">
          <a:xfrm rot="-338702">
            <a:off x="6586538" y="4652963"/>
            <a:ext cx="649287" cy="576262"/>
          </a:xfrm>
          <a:prstGeom prst="ellipse">
            <a:avLst/>
          </a:prstGeom>
          <a:solidFill>
            <a:srgbClr val="FF99CC">
              <a:alpha val="27000"/>
            </a:srgb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38" name="Oval 18"/>
          <p:cNvSpPr>
            <a:spLocks noChangeArrowheads="1"/>
          </p:cNvSpPr>
          <p:nvPr/>
        </p:nvSpPr>
        <p:spPr bwMode="auto">
          <a:xfrm>
            <a:off x="395288" y="2852738"/>
            <a:ext cx="3600450" cy="3384550"/>
          </a:xfrm>
          <a:prstGeom prst="ellipse">
            <a:avLst/>
          </a:prstGeom>
          <a:solidFill>
            <a:srgbClr val="99CCFF">
              <a:alpha val="10001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39" name="Oval 19"/>
          <p:cNvSpPr>
            <a:spLocks noChangeArrowheads="1"/>
          </p:cNvSpPr>
          <p:nvPr/>
        </p:nvSpPr>
        <p:spPr bwMode="auto">
          <a:xfrm>
            <a:off x="2339975" y="4005263"/>
            <a:ext cx="649288" cy="576262"/>
          </a:xfrm>
          <a:prstGeom prst="ellipse">
            <a:avLst/>
          </a:prstGeom>
          <a:solidFill>
            <a:srgbClr val="FF99CC">
              <a:alpha val="27000"/>
            </a:srgb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40" name="Oval 20"/>
          <p:cNvSpPr>
            <a:spLocks noChangeArrowheads="1"/>
          </p:cNvSpPr>
          <p:nvPr/>
        </p:nvSpPr>
        <p:spPr bwMode="auto">
          <a:xfrm>
            <a:off x="3059113" y="4725988"/>
            <a:ext cx="649287" cy="576262"/>
          </a:xfrm>
          <a:prstGeom prst="ellipse">
            <a:avLst/>
          </a:prstGeom>
          <a:solidFill>
            <a:srgbClr val="FF99CC">
              <a:alpha val="27000"/>
            </a:srgb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41" name="Oval 21"/>
          <p:cNvSpPr>
            <a:spLocks noChangeArrowheads="1"/>
          </p:cNvSpPr>
          <p:nvPr/>
        </p:nvSpPr>
        <p:spPr bwMode="auto">
          <a:xfrm>
            <a:off x="3130550" y="3933825"/>
            <a:ext cx="649288" cy="576263"/>
          </a:xfrm>
          <a:prstGeom prst="ellipse">
            <a:avLst/>
          </a:prstGeom>
          <a:solidFill>
            <a:srgbClr val="FF99CC">
              <a:alpha val="27000"/>
            </a:srgb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42" name="Oval 22"/>
          <p:cNvSpPr>
            <a:spLocks noChangeArrowheads="1"/>
          </p:cNvSpPr>
          <p:nvPr/>
        </p:nvSpPr>
        <p:spPr bwMode="auto">
          <a:xfrm>
            <a:off x="1619250" y="3789363"/>
            <a:ext cx="649288" cy="576262"/>
          </a:xfrm>
          <a:prstGeom prst="ellipse">
            <a:avLst/>
          </a:prstGeom>
          <a:solidFill>
            <a:srgbClr val="FF99CC">
              <a:alpha val="27000"/>
            </a:srgb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43" name="Oval 23"/>
          <p:cNvSpPr>
            <a:spLocks noChangeArrowheads="1"/>
          </p:cNvSpPr>
          <p:nvPr/>
        </p:nvSpPr>
        <p:spPr bwMode="auto">
          <a:xfrm>
            <a:off x="898525" y="3429000"/>
            <a:ext cx="649288" cy="576263"/>
          </a:xfrm>
          <a:prstGeom prst="ellipse">
            <a:avLst/>
          </a:prstGeom>
          <a:solidFill>
            <a:srgbClr val="FF99CC">
              <a:alpha val="27000"/>
            </a:srgb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44" name="Oval 24"/>
          <p:cNvSpPr>
            <a:spLocks noChangeArrowheads="1"/>
          </p:cNvSpPr>
          <p:nvPr/>
        </p:nvSpPr>
        <p:spPr bwMode="auto">
          <a:xfrm>
            <a:off x="1690688" y="3070225"/>
            <a:ext cx="649287" cy="576263"/>
          </a:xfrm>
          <a:prstGeom prst="ellipse">
            <a:avLst/>
          </a:prstGeom>
          <a:solidFill>
            <a:srgbClr val="FF99CC">
              <a:alpha val="27000"/>
            </a:srgb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45" name="Oval 25"/>
          <p:cNvSpPr>
            <a:spLocks noChangeArrowheads="1"/>
          </p:cNvSpPr>
          <p:nvPr/>
        </p:nvSpPr>
        <p:spPr bwMode="auto">
          <a:xfrm>
            <a:off x="2627313" y="3213100"/>
            <a:ext cx="649287" cy="576263"/>
          </a:xfrm>
          <a:prstGeom prst="ellipse">
            <a:avLst/>
          </a:prstGeom>
          <a:solidFill>
            <a:srgbClr val="FF99CC">
              <a:alpha val="27000"/>
            </a:srgb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46" name="Oval 26"/>
          <p:cNvSpPr>
            <a:spLocks noChangeArrowheads="1"/>
          </p:cNvSpPr>
          <p:nvPr/>
        </p:nvSpPr>
        <p:spPr bwMode="auto">
          <a:xfrm>
            <a:off x="2411413" y="5302250"/>
            <a:ext cx="649287" cy="576263"/>
          </a:xfrm>
          <a:prstGeom prst="ellipse">
            <a:avLst/>
          </a:prstGeom>
          <a:solidFill>
            <a:srgbClr val="FF99CC">
              <a:alpha val="27000"/>
            </a:srgb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47" name="Oval 27"/>
          <p:cNvSpPr>
            <a:spLocks noChangeArrowheads="1"/>
          </p:cNvSpPr>
          <p:nvPr/>
        </p:nvSpPr>
        <p:spPr bwMode="auto">
          <a:xfrm>
            <a:off x="1547813" y="5445125"/>
            <a:ext cx="649287" cy="576263"/>
          </a:xfrm>
          <a:prstGeom prst="ellipse">
            <a:avLst/>
          </a:prstGeom>
          <a:solidFill>
            <a:srgbClr val="FF99CC">
              <a:alpha val="27000"/>
            </a:srgb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48" name="Oval 28"/>
          <p:cNvSpPr>
            <a:spLocks noChangeArrowheads="1"/>
          </p:cNvSpPr>
          <p:nvPr/>
        </p:nvSpPr>
        <p:spPr bwMode="auto">
          <a:xfrm>
            <a:off x="611188" y="4221163"/>
            <a:ext cx="649287" cy="576262"/>
          </a:xfrm>
          <a:prstGeom prst="ellipse">
            <a:avLst/>
          </a:prstGeom>
          <a:solidFill>
            <a:srgbClr val="FF99CC">
              <a:alpha val="27000"/>
            </a:srgb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49" name="Oval 29"/>
          <p:cNvSpPr>
            <a:spLocks noChangeArrowheads="1"/>
          </p:cNvSpPr>
          <p:nvPr/>
        </p:nvSpPr>
        <p:spPr bwMode="auto">
          <a:xfrm>
            <a:off x="827088" y="5013325"/>
            <a:ext cx="649287" cy="576263"/>
          </a:xfrm>
          <a:prstGeom prst="ellipse">
            <a:avLst/>
          </a:prstGeom>
          <a:solidFill>
            <a:srgbClr val="FF99CC">
              <a:alpha val="27000"/>
            </a:srgb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50" name="Oval 30"/>
          <p:cNvSpPr>
            <a:spLocks noChangeArrowheads="1"/>
          </p:cNvSpPr>
          <p:nvPr/>
        </p:nvSpPr>
        <p:spPr bwMode="auto">
          <a:xfrm rot="-338702">
            <a:off x="1403350" y="4437063"/>
            <a:ext cx="649288" cy="576262"/>
          </a:xfrm>
          <a:prstGeom prst="ellipse">
            <a:avLst/>
          </a:prstGeom>
          <a:solidFill>
            <a:srgbClr val="FF99CC">
              <a:alpha val="27000"/>
            </a:srgb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51" name="Oval 31"/>
          <p:cNvSpPr>
            <a:spLocks noChangeArrowheads="1"/>
          </p:cNvSpPr>
          <p:nvPr/>
        </p:nvSpPr>
        <p:spPr bwMode="auto">
          <a:xfrm rot="-338702">
            <a:off x="2122488" y="4652963"/>
            <a:ext cx="649287" cy="576262"/>
          </a:xfrm>
          <a:prstGeom prst="ellipse">
            <a:avLst/>
          </a:prstGeom>
          <a:solidFill>
            <a:srgbClr val="FF99CC">
              <a:alpha val="27000"/>
            </a:srgb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53" name="Freeform 33"/>
          <p:cNvSpPr>
            <a:spLocks/>
          </p:cNvSpPr>
          <p:nvPr/>
        </p:nvSpPr>
        <p:spPr bwMode="auto">
          <a:xfrm>
            <a:off x="5651500" y="2981325"/>
            <a:ext cx="957263" cy="2968625"/>
          </a:xfrm>
          <a:custGeom>
            <a:avLst/>
            <a:gdLst/>
            <a:ahLst/>
            <a:cxnLst>
              <a:cxn ang="0">
                <a:pos x="168" y="0"/>
              </a:cxn>
              <a:cxn ang="0">
                <a:pos x="177" y="133"/>
              </a:cxn>
              <a:cxn ang="0">
                <a:pos x="212" y="186"/>
              </a:cxn>
              <a:cxn ang="0">
                <a:pos x="248" y="399"/>
              </a:cxn>
              <a:cxn ang="0">
                <a:pos x="230" y="585"/>
              </a:cxn>
              <a:cxn ang="0">
                <a:pos x="221" y="620"/>
              </a:cxn>
              <a:cxn ang="0">
                <a:pos x="186" y="629"/>
              </a:cxn>
              <a:cxn ang="0">
                <a:pos x="221" y="815"/>
              </a:cxn>
              <a:cxn ang="0">
                <a:pos x="469" y="913"/>
              </a:cxn>
              <a:cxn ang="0">
                <a:pos x="567" y="1010"/>
              </a:cxn>
              <a:cxn ang="0">
                <a:pos x="505" y="1205"/>
              </a:cxn>
              <a:cxn ang="0">
                <a:pos x="469" y="1294"/>
              </a:cxn>
              <a:cxn ang="0">
                <a:pos x="451" y="1356"/>
              </a:cxn>
              <a:cxn ang="0">
                <a:pos x="416" y="1373"/>
              </a:cxn>
              <a:cxn ang="0">
                <a:pos x="336" y="1400"/>
              </a:cxn>
              <a:cxn ang="0">
                <a:pos x="274" y="1480"/>
              </a:cxn>
              <a:cxn ang="0">
                <a:pos x="239" y="1542"/>
              </a:cxn>
              <a:cxn ang="0">
                <a:pos x="230" y="1577"/>
              </a:cxn>
              <a:cxn ang="0">
                <a:pos x="186" y="1622"/>
              </a:cxn>
              <a:cxn ang="0">
                <a:pos x="70" y="1701"/>
              </a:cxn>
              <a:cxn ang="0">
                <a:pos x="0" y="1870"/>
              </a:cxn>
            </a:cxnLst>
            <a:rect l="0" t="0" r="r" b="b"/>
            <a:pathLst>
              <a:path w="570" h="1870">
                <a:moveTo>
                  <a:pt x="168" y="0"/>
                </a:moveTo>
                <a:cubicBezTo>
                  <a:pt x="157" y="99"/>
                  <a:pt x="150" y="55"/>
                  <a:pt x="177" y="133"/>
                </a:cubicBezTo>
                <a:cubicBezTo>
                  <a:pt x="184" y="153"/>
                  <a:pt x="212" y="186"/>
                  <a:pt x="212" y="186"/>
                </a:cubicBezTo>
                <a:cubicBezTo>
                  <a:pt x="230" y="256"/>
                  <a:pt x="225" y="330"/>
                  <a:pt x="248" y="399"/>
                </a:cubicBezTo>
                <a:cubicBezTo>
                  <a:pt x="255" y="464"/>
                  <a:pt x="268" y="528"/>
                  <a:pt x="230" y="585"/>
                </a:cubicBezTo>
                <a:cubicBezTo>
                  <a:pt x="227" y="597"/>
                  <a:pt x="230" y="611"/>
                  <a:pt x="221" y="620"/>
                </a:cubicBezTo>
                <a:cubicBezTo>
                  <a:pt x="212" y="629"/>
                  <a:pt x="188" y="617"/>
                  <a:pt x="186" y="629"/>
                </a:cubicBezTo>
                <a:cubicBezTo>
                  <a:pt x="162" y="786"/>
                  <a:pt x="154" y="770"/>
                  <a:pt x="221" y="815"/>
                </a:cubicBezTo>
                <a:cubicBezTo>
                  <a:pt x="271" y="889"/>
                  <a:pt x="386" y="904"/>
                  <a:pt x="469" y="913"/>
                </a:cubicBezTo>
                <a:cubicBezTo>
                  <a:pt x="550" y="953"/>
                  <a:pt x="540" y="932"/>
                  <a:pt x="567" y="1010"/>
                </a:cubicBezTo>
                <a:cubicBezTo>
                  <a:pt x="560" y="1112"/>
                  <a:pt x="570" y="1140"/>
                  <a:pt x="505" y="1205"/>
                </a:cubicBezTo>
                <a:cubicBezTo>
                  <a:pt x="496" y="1239"/>
                  <a:pt x="479" y="1261"/>
                  <a:pt x="469" y="1294"/>
                </a:cubicBezTo>
                <a:cubicBezTo>
                  <a:pt x="463" y="1315"/>
                  <a:pt x="463" y="1338"/>
                  <a:pt x="451" y="1356"/>
                </a:cubicBezTo>
                <a:cubicBezTo>
                  <a:pt x="444" y="1367"/>
                  <a:pt x="428" y="1368"/>
                  <a:pt x="416" y="1373"/>
                </a:cubicBezTo>
                <a:cubicBezTo>
                  <a:pt x="390" y="1383"/>
                  <a:pt x="336" y="1400"/>
                  <a:pt x="336" y="1400"/>
                </a:cubicBezTo>
                <a:cubicBezTo>
                  <a:pt x="304" y="1422"/>
                  <a:pt x="295" y="1448"/>
                  <a:pt x="274" y="1480"/>
                </a:cubicBezTo>
                <a:cubicBezTo>
                  <a:pt x="250" y="1572"/>
                  <a:pt x="285" y="1460"/>
                  <a:pt x="239" y="1542"/>
                </a:cubicBezTo>
                <a:cubicBezTo>
                  <a:pt x="233" y="1552"/>
                  <a:pt x="235" y="1566"/>
                  <a:pt x="230" y="1577"/>
                </a:cubicBezTo>
                <a:cubicBezTo>
                  <a:pt x="212" y="1618"/>
                  <a:pt x="215" y="1593"/>
                  <a:pt x="186" y="1622"/>
                </a:cubicBezTo>
                <a:cubicBezTo>
                  <a:pt x="143" y="1665"/>
                  <a:pt x="130" y="1688"/>
                  <a:pt x="70" y="1701"/>
                </a:cubicBezTo>
                <a:cubicBezTo>
                  <a:pt x="57" y="1760"/>
                  <a:pt x="41" y="1824"/>
                  <a:pt x="0" y="187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55" name="Freeform 35"/>
          <p:cNvSpPr>
            <a:spLocks/>
          </p:cNvSpPr>
          <p:nvPr/>
        </p:nvSpPr>
        <p:spPr bwMode="auto">
          <a:xfrm>
            <a:off x="6899275" y="2897188"/>
            <a:ext cx="695325" cy="3124200"/>
          </a:xfrm>
          <a:custGeom>
            <a:avLst/>
            <a:gdLst/>
            <a:ahLst/>
            <a:cxnLst>
              <a:cxn ang="0">
                <a:pos x="106" y="0"/>
              </a:cxn>
              <a:cxn ang="0">
                <a:pos x="71" y="142"/>
              </a:cxn>
              <a:cxn ang="0">
                <a:pos x="26" y="221"/>
              </a:cxn>
              <a:cxn ang="0">
                <a:pos x="0" y="337"/>
              </a:cxn>
              <a:cxn ang="0">
                <a:pos x="26" y="505"/>
              </a:cxn>
              <a:cxn ang="0">
                <a:pos x="79" y="549"/>
              </a:cxn>
              <a:cxn ang="0">
                <a:pos x="336" y="664"/>
              </a:cxn>
              <a:cxn ang="0">
                <a:pos x="372" y="682"/>
              </a:cxn>
              <a:cxn ang="0">
                <a:pos x="390" y="744"/>
              </a:cxn>
              <a:cxn ang="0">
                <a:pos x="416" y="930"/>
              </a:cxn>
              <a:cxn ang="0">
                <a:pos x="381" y="1134"/>
              </a:cxn>
              <a:cxn ang="0">
                <a:pos x="345" y="1152"/>
              </a:cxn>
              <a:cxn ang="0">
                <a:pos x="319" y="1178"/>
              </a:cxn>
              <a:cxn ang="0">
                <a:pos x="292" y="1232"/>
              </a:cxn>
              <a:cxn ang="0">
                <a:pos x="310" y="1302"/>
              </a:cxn>
              <a:cxn ang="0">
                <a:pos x="354" y="1400"/>
              </a:cxn>
              <a:cxn ang="0">
                <a:pos x="381" y="1462"/>
              </a:cxn>
              <a:cxn ang="0">
                <a:pos x="434" y="1506"/>
              </a:cxn>
              <a:cxn ang="0">
                <a:pos x="461" y="1675"/>
              </a:cxn>
              <a:cxn ang="0">
                <a:pos x="443" y="1932"/>
              </a:cxn>
            </a:cxnLst>
            <a:rect l="0" t="0" r="r" b="b"/>
            <a:pathLst>
              <a:path w="461" h="1932">
                <a:moveTo>
                  <a:pt x="106" y="0"/>
                </a:moveTo>
                <a:cubicBezTo>
                  <a:pt x="96" y="48"/>
                  <a:pt x="84" y="95"/>
                  <a:pt x="71" y="142"/>
                </a:cubicBezTo>
                <a:cubicBezTo>
                  <a:pt x="63" y="171"/>
                  <a:pt x="26" y="221"/>
                  <a:pt x="26" y="221"/>
                </a:cubicBezTo>
                <a:cubicBezTo>
                  <a:pt x="19" y="261"/>
                  <a:pt x="10" y="298"/>
                  <a:pt x="0" y="337"/>
                </a:cubicBezTo>
                <a:cubicBezTo>
                  <a:pt x="11" y="389"/>
                  <a:pt x="6" y="457"/>
                  <a:pt x="26" y="505"/>
                </a:cubicBezTo>
                <a:cubicBezTo>
                  <a:pt x="31" y="518"/>
                  <a:pt x="67" y="541"/>
                  <a:pt x="79" y="549"/>
                </a:cubicBezTo>
                <a:cubicBezTo>
                  <a:pt x="158" y="668"/>
                  <a:pt x="167" y="647"/>
                  <a:pt x="336" y="664"/>
                </a:cubicBezTo>
                <a:cubicBezTo>
                  <a:pt x="348" y="670"/>
                  <a:pt x="363" y="673"/>
                  <a:pt x="372" y="682"/>
                </a:cubicBezTo>
                <a:cubicBezTo>
                  <a:pt x="376" y="686"/>
                  <a:pt x="390" y="744"/>
                  <a:pt x="390" y="744"/>
                </a:cubicBezTo>
                <a:cubicBezTo>
                  <a:pt x="404" y="805"/>
                  <a:pt x="409" y="868"/>
                  <a:pt x="416" y="930"/>
                </a:cubicBezTo>
                <a:cubicBezTo>
                  <a:pt x="409" y="999"/>
                  <a:pt x="430" y="1086"/>
                  <a:pt x="381" y="1134"/>
                </a:cubicBezTo>
                <a:cubicBezTo>
                  <a:pt x="371" y="1143"/>
                  <a:pt x="356" y="1144"/>
                  <a:pt x="345" y="1152"/>
                </a:cubicBezTo>
                <a:cubicBezTo>
                  <a:pt x="335" y="1159"/>
                  <a:pt x="328" y="1169"/>
                  <a:pt x="319" y="1178"/>
                </a:cubicBezTo>
                <a:cubicBezTo>
                  <a:pt x="313" y="1197"/>
                  <a:pt x="295" y="1212"/>
                  <a:pt x="292" y="1232"/>
                </a:cubicBezTo>
                <a:cubicBezTo>
                  <a:pt x="290" y="1252"/>
                  <a:pt x="304" y="1282"/>
                  <a:pt x="310" y="1302"/>
                </a:cubicBezTo>
                <a:cubicBezTo>
                  <a:pt x="323" y="1346"/>
                  <a:pt x="330" y="1361"/>
                  <a:pt x="354" y="1400"/>
                </a:cubicBezTo>
                <a:cubicBezTo>
                  <a:pt x="366" y="1419"/>
                  <a:pt x="367" y="1444"/>
                  <a:pt x="381" y="1462"/>
                </a:cubicBezTo>
                <a:cubicBezTo>
                  <a:pt x="395" y="1480"/>
                  <a:pt x="417" y="1490"/>
                  <a:pt x="434" y="1506"/>
                </a:cubicBezTo>
                <a:cubicBezTo>
                  <a:pt x="452" y="1561"/>
                  <a:pt x="443" y="1620"/>
                  <a:pt x="461" y="1675"/>
                </a:cubicBezTo>
                <a:cubicBezTo>
                  <a:pt x="453" y="1766"/>
                  <a:pt x="443" y="1841"/>
                  <a:pt x="443" y="19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56" name="Text Box 36"/>
          <p:cNvSpPr txBox="1">
            <a:spLocks noChangeArrowheads="1"/>
          </p:cNvSpPr>
          <p:nvPr/>
        </p:nvSpPr>
        <p:spPr bwMode="auto">
          <a:xfrm>
            <a:off x="1692275" y="2205038"/>
            <a:ext cx="2232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Вид</a:t>
            </a:r>
          </a:p>
        </p:txBody>
      </p:sp>
      <p:sp>
        <p:nvSpPr>
          <p:cNvPr id="81957" name="Text Box 37"/>
          <p:cNvSpPr txBox="1">
            <a:spLocks noChangeArrowheads="1"/>
          </p:cNvSpPr>
          <p:nvPr/>
        </p:nvSpPr>
        <p:spPr bwMode="auto">
          <a:xfrm>
            <a:off x="5724525" y="2205038"/>
            <a:ext cx="2736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Популяция</a:t>
            </a: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1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81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81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81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81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81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81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81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81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81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81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81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81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81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500"/>
                                        <p:tgtEl>
                                          <p:spTgt spid="81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81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81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1" dur="500"/>
                                        <p:tgtEl>
                                          <p:spTgt spid="81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81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81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500"/>
                                        <p:tgtEl>
                                          <p:spTgt spid="81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3" dur="500"/>
                                        <p:tgtEl>
                                          <p:spTgt spid="81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6" dur="500"/>
                                        <p:tgtEl>
                                          <p:spTgt spid="81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9" dur="500"/>
                                        <p:tgtEl>
                                          <p:spTgt spid="81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2" dur="500"/>
                                        <p:tgtEl>
                                          <p:spTgt spid="81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5" dur="500"/>
                                        <p:tgtEl>
                                          <p:spTgt spid="81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8" dur="500"/>
                                        <p:tgtEl>
                                          <p:spTgt spid="81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1" dur="500"/>
                                        <p:tgtEl>
                                          <p:spTgt spid="81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5" dur="500"/>
                                        <p:tgtEl>
                                          <p:spTgt spid="81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500"/>
                            </p:stCondLst>
                            <p:childTnLst>
                              <p:par>
                                <p:cTn id="9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9" dur="500"/>
                                        <p:tgtEl>
                                          <p:spTgt spid="81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000"/>
                            </p:stCondLst>
                            <p:childTnLst>
                              <p:par>
                                <p:cTn id="10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3" dur="500"/>
                                        <p:tgtEl>
                                          <p:spTgt spid="81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500"/>
                            </p:stCondLst>
                            <p:childTnLst>
                              <p:par>
                                <p:cTn id="10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7" dur="500"/>
                                        <p:tgtEl>
                                          <p:spTgt spid="81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 animBg="1"/>
      <p:bldP spid="81925" grpId="0" animBg="1"/>
      <p:bldP spid="81926" grpId="0" animBg="1"/>
      <p:bldP spid="81927" grpId="0" animBg="1"/>
      <p:bldP spid="81928" grpId="0" animBg="1"/>
      <p:bldP spid="81929" grpId="0" animBg="1"/>
      <p:bldP spid="81930" grpId="0" animBg="1"/>
      <p:bldP spid="81931" grpId="0" animBg="1"/>
      <p:bldP spid="81932" grpId="0" animBg="1"/>
      <p:bldP spid="81933" grpId="0" animBg="1"/>
      <p:bldP spid="81934" grpId="0" animBg="1"/>
      <p:bldP spid="81935" grpId="0" animBg="1"/>
      <p:bldP spid="81936" grpId="0" animBg="1"/>
      <p:bldP spid="81937" grpId="0" animBg="1"/>
      <p:bldP spid="81938" grpId="0" animBg="1"/>
      <p:bldP spid="81939" grpId="0" animBg="1"/>
      <p:bldP spid="81940" grpId="0" animBg="1"/>
      <p:bldP spid="81941" grpId="0" animBg="1"/>
      <p:bldP spid="81942" grpId="0" animBg="1"/>
      <p:bldP spid="81943" grpId="0" animBg="1"/>
      <p:bldP spid="81944" grpId="0" animBg="1"/>
      <p:bldP spid="81945" grpId="0" animBg="1"/>
      <p:bldP spid="81946" grpId="0" animBg="1"/>
      <p:bldP spid="81947" grpId="0" animBg="1"/>
      <p:bldP spid="81948" grpId="0" animBg="1"/>
      <p:bldP spid="81949" grpId="0" animBg="1"/>
      <p:bldP spid="81950" grpId="0" animBg="1"/>
      <p:bldP spid="81951" grpId="0" animBg="1"/>
      <p:bldP spid="81953" grpId="0" animBg="1"/>
      <p:bldP spid="81955" grpId="0" animBg="1"/>
      <p:bldP spid="81956" grpId="0"/>
      <p:bldP spid="8195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Определение понятия «популяция»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276475"/>
            <a:ext cx="8229600" cy="430212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>
                <a:latin typeface="Century" pitchFamily="18" charset="0"/>
              </a:rPr>
              <a:t>     Совокупность особей одного вида, занимающих обособленную территорию в пределах ареала вида, свободно скрещивающихся и в той или иной степени изолированных от других популяций данного вида</a:t>
            </a: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build="p"/>
    </p:bldLst>
  </p:timing>
</p:sld>
</file>

<file path=ppt/theme/theme1.xml><?xml version="1.0" encoding="utf-8"?>
<a:theme xmlns:a="http://schemas.openxmlformats.org/drawingml/2006/main" name="Квадрант">
  <a:themeElements>
    <a:clrScheme name="Квадрант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Квадрант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вадрант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вадрант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вадрант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вадрант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вадрант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вадрант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вадрант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вадрант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вадрант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368</TotalTime>
  <Words>596</Words>
  <Application>Microsoft Office PowerPoint</Application>
  <PresentationFormat>Экран (4:3)</PresentationFormat>
  <Paragraphs>101</Paragraphs>
  <Slides>18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Times New Roman</vt:lpstr>
      <vt:lpstr>Wingdings</vt:lpstr>
      <vt:lpstr>Monotype Corsiva</vt:lpstr>
      <vt:lpstr>Century</vt:lpstr>
      <vt:lpstr>Квадрант</vt:lpstr>
      <vt:lpstr>Точечный рисунок</vt:lpstr>
      <vt:lpstr>Эволюция органического мира</vt:lpstr>
      <vt:lpstr>Эволюция</vt:lpstr>
      <vt:lpstr> </vt:lpstr>
      <vt:lpstr>Механизм образования новых видов По Ч. Дарвину</vt:lpstr>
      <vt:lpstr>Механизм образования новых видов по синтетической теории эволюции</vt:lpstr>
      <vt:lpstr>Сформулировать определение «вид» по схеме</vt:lpstr>
      <vt:lpstr>Определение понятия «вид»</vt:lpstr>
      <vt:lpstr>На основании двух схем сформулировать понятие «популяция»</vt:lpstr>
      <vt:lpstr>Определение понятия «популяция»</vt:lpstr>
      <vt:lpstr>Из двух определений понятия «Борьба за существования» найти правильное. Аргументировать свой выбор.</vt:lpstr>
      <vt:lpstr>Наследственность и изменчивость</vt:lpstr>
      <vt:lpstr>Естественный отбор</vt:lpstr>
      <vt:lpstr> Ответ: термин «сильные» употреблён не верно. Верно употребление термина «приспособление» </vt:lpstr>
      <vt:lpstr>Действие какого элементарного фактора эволюции изображено на этих рисунках</vt:lpstr>
      <vt:lpstr>Ответ.</vt:lpstr>
      <vt:lpstr>Резкие колебания численности особей популяции в следствии естественных причин.                                                     1905 С. С. Четвериков</vt:lpstr>
      <vt:lpstr>Ответы.</vt:lpstr>
      <vt:lpstr> Процесс случайного ненаправленного изменения частот аллелей в популяции называется дрейфом генов.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Эволюция органического мира</dc:title>
  <dc:creator>drug</dc:creator>
  <cp:lastModifiedBy>re</cp:lastModifiedBy>
  <cp:revision>13</cp:revision>
  <dcterms:created xsi:type="dcterms:W3CDTF">2007-11-15T14:16:00Z</dcterms:created>
  <dcterms:modified xsi:type="dcterms:W3CDTF">2014-04-15T14:57:22Z</dcterms:modified>
</cp:coreProperties>
</file>