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35511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Урок-сказка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Тема: </a:t>
            </a:r>
            <a:r>
              <a:rPr lang="ru-RU" sz="4000" b="1" dirty="0" smtClean="0">
                <a:solidFill>
                  <a:srgbClr val="FF0000"/>
                </a:solidFill>
              </a:rPr>
              <a:t>Добрая старая сказка «Репка» на новый лад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4357694"/>
            <a:ext cx="8143900" cy="12858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i="1" dirty="0" smtClean="0"/>
              <a:t>Дела Бабки</a:t>
            </a:r>
          </a:p>
          <a:p>
            <a:pPr>
              <a:buNone/>
            </a:pPr>
            <a:endParaRPr lang="ru-RU" sz="3600" b="1" dirty="0" smtClean="0"/>
          </a:p>
          <a:p>
            <a:r>
              <a:rPr lang="ru-RU" dirty="0" smtClean="0"/>
              <a:t>до з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ри подн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малась,</a:t>
            </a:r>
          </a:p>
          <a:p>
            <a:r>
              <a:rPr lang="ru-RU" dirty="0" smtClean="0"/>
              <a:t>ни на кого не пол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галась,</a:t>
            </a:r>
          </a:p>
          <a:p>
            <a:r>
              <a:rPr lang="ru-RU" dirty="0" smtClean="0"/>
              <a:t>скатерть расст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лала,</a:t>
            </a:r>
          </a:p>
          <a:p>
            <a:r>
              <a:rPr lang="ru-RU" dirty="0" smtClean="0"/>
              <a:t>на стол соб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рала,</a:t>
            </a:r>
          </a:p>
          <a:p>
            <a:r>
              <a:rPr lang="ru-RU" dirty="0" smtClean="0"/>
              <a:t>полы нат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рала,</a:t>
            </a:r>
          </a:p>
          <a:p>
            <a:r>
              <a:rPr lang="ru-RU" dirty="0" smtClean="0"/>
              <a:t>в доме уб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рала, сундуки с добром на ключ зап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рала,</a:t>
            </a:r>
          </a:p>
          <a:p>
            <a:r>
              <a:rPr lang="ru-RU" dirty="0" smtClean="0"/>
              <a:t>позже всех спать л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жилась.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i="1" dirty="0" smtClean="0"/>
              <a:t>Дела Деда</a:t>
            </a:r>
          </a:p>
          <a:p>
            <a:pPr>
              <a:buNone/>
            </a:pPr>
            <a:endParaRPr lang="ru-RU" sz="3600" b="1" dirty="0" smtClean="0"/>
          </a:p>
          <a:p>
            <a:r>
              <a:rPr lang="ru-RU" dirty="0" smtClean="0"/>
              <a:t>к работе не прик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сался,</a:t>
            </a:r>
          </a:p>
          <a:p>
            <a:r>
              <a:rPr lang="ru-RU" dirty="0" smtClean="0"/>
              <a:t>всё только репу выр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щивал,</a:t>
            </a:r>
          </a:p>
          <a:p>
            <a:r>
              <a:rPr lang="ru-RU" dirty="0" smtClean="0"/>
              <a:t>возле репы на солнце заг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рал,</a:t>
            </a:r>
          </a:p>
          <a:p>
            <a:r>
              <a:rPr lang="ru-RU" dirty="0" smtClean="0"/>
              <a:t>на репу </a:t>
            </a:r>
            <a:r>
              <a:rPr lang="ru-RU" dirty="0" err="1" smtClean="0"/>
              <a:t>глядючи</a:t>
            </a:r>
            <a:r>
              <a:rPr lang="ru-RU" dirty="0" smtClean="0"/>
              <a:t>, как з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рюшка бл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стал,</a:t>
            </a:r>
          </a:p>
          <a:p>
            <a:r>
              <a:rPr lang="ru-RU" dirty="0" smtClean="0"/>
              <a:t>от счастья, что репа большая,  зам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рал,</a:t>
            </a:r>
          </a:p>
          <a:p>
            <a:r>
              <a:rPr lang="ru-RU" dirty="0" smtClean="0"/>
              <a:t>даже ни к кому не прид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рался,</a:t>
            </a:r>
          </a:p>
          <a:p>
            <a:r>
              <a:rPr lang="ru-RU" dirty="0" smtClean="0"/>
              <a:t>ни с кем не преп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рался.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Внучка: «Ох! Устала. Не могу. </a:t>
            </a:r>
            <a:br>
              <a:rPr lang="ru-RU" dirty="0" smtClean="0"/>
            </a:br>
            <a:r>
              <a:rPr lang="ru-RU" dirty="0" smtClean="0"/>
              <a:t>Лучше Жучку позову»</a:t>
            </a:r>
            <a:endParaRPr lang="ru-RU" dirty="0"/>
          </a:p>
        </p:txBody>
      </p:sp>
      <p:pic>
        <p:nvPicPr>
          <p:cNvPr id="5" name="Picture 2" descr="D:\Documents and Settings\Алена\Рабочий стол\Репка\1325062890_62cb251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428736"/>
            <a:ext cx="4653655" cy="5429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2500307"/>
            <a:ext cx="3500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Жучка, Жучка, не спеши,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исключения</a:t>
            </a:r>
            <a:r>
              <a:rPr lang="ru-RU" sz="3200" dirty="0" smtClean="0"/>
              <a:t> учи!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«Ох, слова-исключения! Доставляют огорчения!»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/>
              <a:t>      Вспомните, как пишутся </a:t>
            </a:r>
            <a:r>
              <a:rPr lang="ru-RU" sz="2800" i="1" dirty="0" smtClean="0">
                <a:solidFill>
                  <a:srgbClr val="FF0000"/>
                </a:solidFill>
              </a:rPr>
              <a:t>слова-исключения</a:t>
            </a:r>
            <a:r>
              <a:rPr lang="ru-RU" sz="2800" i="1" dirty="0" smtClean="0"/>
              <a:t> из правил на чередование, вставьте пропущенные буквы, составьте  с ними словосочетания и запишите их.</a:t>
            </a:r>
            <a:endParaRPr lang="ru-RU" sz="2800" dirty="0" smtClean="0"/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отр</a:t>
            </a:r>
            <a:r>
              <a:rPr lang="ru-RU" dirty="0" smtClean="0">
                <a:solidFill>
                  <a:srgbClr val="002060"/>
                </a:solidFill>
              </a:rPr>
              <a:t>..</a:t>
            </a:r>
            <a:r>
              <a:rPr lang="ru-RU" dirty="0" err="1" smtClean="0">
                <a:solidFill>
                  <a:srgbClr val="002060"/>
                </a:solidFill>
              </a:rPr>
              <a:t>сль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р..сток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р..</a:t>
            </a:r>
            <a:r>
              <a:rPr lang="ru-RU" dirty="0" err="1" smtClean="0">
                <a:solidFill>
                  <a:srgbClr val="002060"/>
                </a:solidFill>
              </a:rPr>
              <a:t>стовщик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Р..</a:t>
            </a:r>
            <a:r>
              <a:rPr lang="ru-RU" dirty="0" err="1" smtClean="0">
                <a:solidFill>
                  <a:srgbClr val="002060"/>
                </a:solidFill>
              </a:rPr>
              <a:t>стов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..</a:t>
            </a:r>
            <a:r>
              <a:rPr lang="ru-RU" dirty="0" err="1" smtClean="0">
                <a:solidFill>
                  <a:srgbClr val="002060"/>
                </a:solidFill>
              </a:rPr>
              <a:t>ревать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выг</a:t>
            </a:r>
            <a:r>
              <a:rPr lang="ru-RU" dirty="0" smtClean="0">
                <a:solidFill>
                  <a:srgbClr val="002060"/>
                </a:solidFill>
              </a:rPr>
              <a:t>..</a:t>
            </a:r>
            <a:r>
              <a:rPr lang="ru-RU" dirty="0" err="1" smtClean="0">
                <a:solidFill>
                  <a:srgbClr val="002060"/>
                </a:solidFill>
              </a:rPr>
              <a:t>рки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отр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сль</a:t>
            </a:r>
          </a:p>
          <a:p>
            <a:pPr>
              <a:buNone/>
            </a:pPr>
            <a:r>
              <a:rPr lang="ru-RU" dirty="0" smtClean="0"/>
              <a:t>р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сток </a:t>
            </a:r>
          </a:p>
          <a:p>
            <a:pPr>
              <a:buNone/>
            </a:pPr>
            <a:r>
              <a:rPr lang="ru-RU" dirty="0" smtClean="0"/>
              <a:t>р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стовщик</a:t>
            </a:r>
          </a:p>
          <a:p>
            <a:pPr>
              <a:buNone/>
            </a:pPr>
            <a:r>
              <a:rPr lang="ru-RU" dirty="0" smtClean="0"/>
              <a:t> Р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стов</a:t>
            </a:r>
          </a:p>
          <a:p>
            <a:pPr>
              <a:buNone/>
            </a:pPr>
            <a:r>
              <a:rPr lang="ru-RU" dirty="0" smtClean="0"/>
              <a:t>з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ревать</a:t>
            </a:r>
          </a:p>
          <a:p>
            <a:pPr>
              <a:buNone/>
            </a:pPr>
            <a:r>
              <a:rPr lang="ru-RU" dirty="0" smtClean="0"/>
              <a:t>выг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рки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Мурка, Мурка, выручай!</a:t>
            </a:r>
            <a:br>
              <a:rPr lang="ru-RU" dirty="0" smtClean="0"/>
            </a:br>
            <a:r>
              <a:rPr lang="ru-RU" dirty="0" smtClean="0"/>
              <a:t>Нам скорее помогай!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2828836"/>
            <a:ext cx="32146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Мурка, Мурка, поспеши,</a:t>
            </a:r>
          </a:p>
          <a:p>
            <a:pPr>
              <a:buNone/>
            </a:pPr>
            <a:r>
              <a:rPr lang="ru-RU" sz="2400" dirty="0" smtClean="0"/>
              <a:t>Жучку быстро научи </a:t>
            </a:r>
            <a:r>
              <a:rPr lang="ru-RU" sz="2400" dirty="0" smtClean="0">
                <a:solidFill>
                  <a:srgbClr val="FF0000"/>
                </a:solidFill>
              </a:rPr>
              <a:t>орфограммы различать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Это вам не хвостиком вилять</a:t>
            </a:r>
            <a:r>
              <a:rPr lang="ru-RU" dirty="0" smtClean="0"/>
              <a:t>!</a:t>
            </a:r>
          </a:p>
        </p:txBody>
      </p:sp>
      <p:pic>
        <p:nvPicPr>
          <p:cNvPr id="7" name="Picture 2" descr="D:\Documents and Settings\Алена\Рабочий стол\Работа\Русский язык\6 кл\Репка\картинки к репке\1325063084_eb3924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5713"/>
          <a:stretch>
            <a:fillRect/>
          </a:stretch>
        </p:blipFill>
        <p:spPr bwMode="auto">
          <a:xfrm>
            <a:off x="1000100" y="2057400"/>
            <a:ext cx="4881891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«Не хватайте вы вершки, больно хитрые эти корешки!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71612"/>
            <a:ext cx="8072462" cy="52863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b="1" i="1" dirty="0" smtClean="0"/>
              <a:t>Разграничьте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слова с чередованием </a:t>
            </a:r>
            <a:r>
              <a:rPr lang="ru-RU" i="1" dirty="0" smtClean="0"/>
              <a:t>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слова с проверяемой безударной гласной в корне</a:t>
            </a:r>
            <a:r>
              <a:rPr lang="ru-RU" i="1" dirty="0" smtClean="0"/>
              <a:t>, </a:t>
            </a:r>
            <a:r>
              <a:rPr lang="ru-RU" i="1" dirty="0" smtClean="0"/>
              <a:t>сгруппируй</a:t>
            </a:r>
            <a:r>
              <a:rPr lang="ru-RU" i="1" dirty="0" smtClean="0"/>
              <a:t>те </a:t>
            </a:r>
            <a:r>
              <a:rPr lang="ru-RU" i="1" dirty="0" smtClean="0"/>
              <a:t>их в разные столбики, объясните их правописание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К..сой дождик, легко </a:t>
            </a:r>
            <a:r>
              <a:rPr lang="ru-RU" dirty="0" err="1" smtClean="0">
                <a:solidFill>
                  <a:srgbClr val="002060"/>
                </a:solidFill>
              </a:rPr>
              <a:t>прик</a:t>
            </a:r>
            <a:r>
              <a:rPr lang="ru-RU" dirty="0" smtClean="0">
                <a:solidFill>
                  <a:srgbClr val="002060"/>
                </a:solidFill>
              </a:rPr>
              <a:t>..</a:t>
            </a:r>
            <a:r>
              <a:rPr lang="ru-RU" dirty="0" err="1" smtClean="0">
                <a:solidFill>
                  <a:srgbClr val="002060"/>
                </a:solidFill>
              </a:rPr>
              <a:t>саться</a:t>
            </a:r>
            <a:r>
              <a:rPr lang="ru-RU" dirty="0" smtClean="0">
                <a:solidFill>
                  <a:srgbClr val="002060"/>
                </a:solidFill>
              </a:rPr>
              <a:t>, к..</a:t>
            </a:r>
            <a:r>
              <a:rPr lang="ru-RU" dirty="0" err="1" smtClean="0">
                <a:solidFill>
                  <a:srgbClr val="002060"/>
                </a:solidFill>
              </a:rPr>
              <a:t>снуться</a:t>
            </a:r>
            <a:r>
              <a:rPr lang="ru-RU" dirty="0" smtClean="0">
                <a:solidFill>
                  <a:srgbClr val="002060"/>
                </a:solidFill>
              </a:rPr>
              <a:t> рукой, к..</a:t>
            </a:r>
            <a:r>
              <a:rPr lang="ru-RU" dirty="0" err="1" smtClean="0">
                <a:solidFill>
                  <a:srgbClr val="002060"/>
                </a:solidFill>
              </a:rPr>
              <a:t>сить</a:t>
            </a:r>
            <a:r>
              <a:rPr lang="ru-RU" dirty="0" smtClean="0">
                <a:solidFill>
                  <a:srgbClr val="002060"/>
                </a:solidFill>
              </a:rPr>
              <a:t> траву;</a:t>
            </a:r>
          </a:p>
          <a:p>
            <a:pPr lvl="0"/>
            <a:r>
              <a:rPr lang="ru-RU" dirty="0" err="1" smtClean="0">
                <a:solidFill>
                  <a:srgbClr val="002060"/>
                </a:solidFill>
              </a:rPr>
              <a:t>Пом</a:t>
            </a:r>
            <a:r>
              <a:rPr lang="ru-RU" dirty="0" smtClean="0">
                <a:solidFill>
                  <a:srgbClr val="002060"/>
                </a:solidFill>
              </a:rPr>
              <a:t>..</a:t>
            </a:r>
            <a:r>
              <a:rPr lang="ru-RU" dirty="0" err="1" smtClean="0">
                <a:solidFill>
                  <a:srgbClr val="002060"/>
                </a:solidFill>
              </a:rPr>
              <a:t>риться</a:t>
            </a:r>
            <a:r>
              <a:rPr lang="ru-RU" dirty="0" smtClean="0">
                <a:solidFill>
                  <a:srgbClr val="002060"/>
                </a:solidFill>
              </a:rPr>
              <a:t> с другом, ум..рать со смеху, зам..</a:t>
            </a:r>
            <a:r>
              <a:rPr lang="ru-RU" dirty="0" err="1" smtClean="0">
                <a:solidFill>
                  <a:srgbClr val="002060"/>
                </a:solidFill>
              </a:rPr>
              <a:t>реть</a:t>
            </a:r>
            <a:r>
              <a:rPr lang="ru-RU" dirty="0" smtClean="0">
                <a:solidFill>
                  <a:srgbClr val="002060"/>
                </a:solidFill>
              </a:rPr>
              <a:t> от страха, прим..</a:t>
            </a:r>
            <a:r>
              <a:rPr lang="ru-RU" dirty="0" err="1" smtClean="0">
                <a:solidFill>
                  <a:srgbClr val="002060"/>
                </a:solidFill>
              </a:rPr>
              <a:t>рить</a:t>
            </a:r>
            <a:r>
              <a:rPr lang="ru-RU" dirty="0" smtClean="0">
                <a:solidFill>
                  <a:srgbClr val="002060"/>
                </a:solidFill>
              </a:rPr>
              <a:t> платье;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Морские </a:t>
            </a:r>
            <a:r>
              <a:rPr lang="ru-RU" dirty="0" err="1" smtClean="0">
                <a:solidFill>
                  <a:srgbClr val="002060"/>
                </a:solidFill>
              </a:rPr>
              <a:t>водор</a:t>
            </a:r>
            <a:r>
              <a:rPr lang="ru-RU" dirty="0" smtClean="0">
                <a:solidFill>
                  <a:srgbClr val="002060"/>
                </a:solidFill>
              </a:rPr>
              <a:t>..</a:t>
            </a:r>
            <a:r>
              <a:rPr lang="ru-RU" dirty="0" err="1" smtClean="0">
                <a:solidFill>
                  <a:srgbClr val="002060"/>
                </a:solidFill>
              </a:rPr>
              <a:t>сли</a:t>
            </a:r>
            <a:r>
              <a:rPr lang="ru-RU" dirty="0" smtClean="0">
                <a:solidFill>
                  <a:srgbClr val="002060"/>
                </a:solidFill>
              </a:rPr>
              <a:t>, ор..</a:t>
            </a:r>
            <a:r>
              <a:rPr lang="ru-RU" dirty="0" err="1" smtClean="0">
                <a:solidFill>
                  <a:srgbClr val="002060"/>
                </a:solidFill>
              </a:rPr>
              <a:t>сить</a:t>
            </a:r>
            <a:r>
              <a:rPr lang="ru-RU" dirty="0" smtClean="0">
                <a:solidFill>
                  <a:srgbClr val="002060"/>
                </a:solidFill>
              </a:rPr>
              <a:t> цветы, р..</a:t>
            </a:r>
            <a:r>
              <a:rPr lang="ru-RU" dirty="0" err="1" smtClean="0">
                <a:solidFill>
                  <a:srgbClr val="002060"/>
                </a:solidFill>
              </a:rPr>
              <a:t>скошный</a:t>
            </a:r>
            <a:r>
              <a:rPr lang="ru-RU" dirty="0" smtClean="0">
                <a:solidFill>
                  <a:srgbClr val="002060"/>
                </a:solidFill>
              </a:rPr>
              <a:t> замок, колючее р..</a:t>
            </a:r>
            <a:r>
              <a:rPr lang="ru-RU" dirty="0" err="1" smtClean="0">
                <a:solidFill>
                  <a:srgbClr val="002060"/>
                </a:solidFill>
              </a:rPr>
              <a:t>стение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ru-RU" dirty="0" err="1" smtClean="0">
                <a:solidFill>
                  <a:srgbClr val="002060"/>
                </a:solidFill>
              </a:rPr>
              <a:t>Заг</a:t>
            </a:r>
            <a:r>
              <a:rPr lang="ru-RU" dirty="0" smtClean="0">
                <a:solidFill>
                  <a:srgbClr val="002060"/>
                </a:solidFill>
              </a:rPr>
              <a:t>..</a:t>
            </a:r>
            <a:r>
              <a:rPr lang="ru-RU" dirty="0" err="1" smtClean="0">
                <a:solidFill>
                  <a:srgbClr val="002060"/>
                </a:solidFill>
              </a:rPr>
              <a:t>реть</a:t>
            </a:r>
            <a:r>
              <a:rPr lang="ru-RU" dirty="0" smtClean="0">
                <a:solidFill>
                  <a:srgbClr val="002060"/>
                </a:solidFill>
              </a:rPr>
              <a:t> на солнце, красивый </a:t>
            </a:r>
            <a:r>
              <a:rPr lang="ru-RU" dirty="0" err="1" smtClean="0">
                <a:solidFill>
                  <a:srgbClr val="002060"/>
                </a:solidFill>
              </a:rPr>
              <a:t>заг</a:t>
            </a:r>
            <a:r>
              <a:rPr lang="ru-RU" dirty="0" smtClean="0">
                <a:solidFill>
                  <a:srgbClr val="002060"/>
                </a:solidFill>
              </a:rPr>
              <a:t>..</a:t>
            </a:r>
            <a:r>
              <a:rPr lang="ru-RU" dirty="0" err="1" smtClean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, г..ристая местность, долго г..</a:t>
            </a:r>
            <a:r>
              <a:rPr lang="ru-RU" dirty="0" err="1" smtClean="0">
                <a:solidFill>
                  <a:srgbClr val="002060"/>
                </a:solidFill>
              </a:rPr>
              <a:t>ревать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14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71538" y="928670"/>
            <a:ext cx="3786214" cy="571504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7000" b="1" i="1" dirty="0" smtClean="0">
                <a:solidFill>
                  <a:srgbClr val="FF0000"/>
                </a:solidFill>
              </a:rPr>
              <a:t>Корни с чередованием</a:t>
            </a:r>
          </a:p>
          <a:p>
            <a:pPr>
              <a:buNone/>
            </a:pPr>
            <a:endParaRPr lang="ru-RU" sz="4500" b="1" dirty="0" smtClean="0">
              <a:solidFill>
                <a:srgbClr val="FF0000"/>
              </a:solidFill>
            </a:endParaRPr>
          </a:p>
          <a:p>
            <a:r>
              <a:rPr lang="ru-RU" sz="7000" dirty="0" smtClean="0"/>
              <a:t>легко при</a:t>
            </a:r>
            <a:r>
              <a:rPr lang="ru-RU" sz="7000" dirty="0" smtClean="0">
                <a:solidFill>
                  <a:srgbClr val="FF0000"/>
                </a:solidFill>
              </a:rPr>
              <a:t>кас</a:t>
            </a:r>
            <a:r>
              <a:rPr lang="ru-RU" sz="7000" dirty="0" smtClean="0"/>
              <a:t>аться, </a:t>
            </a:r>
            <a:r>
              <a:rPr lang="ru-RU" sz="7000" dirty="0" smtClean="0">
                <a:solidFill>
                  <a:srgbClr val="FF0000"/>
                </a:solidFill>
              </a:rPr>
              <a:t>кос</a:t>
            </a:r>
            <a:r>
              <a:rPr lang="ru-RU" sz="7000" dirty="0" smtClean="0"/>
              <a:t>нуться рукой;</a:t>
            </a:r>
          </a:p>
          <a:p>
            <a:r>
              <a:rPr lang="ru-RU" sz="7000" dirty="0" smtClean="0"/>
              <a:t>у</a:t>
            </a:r>
            <a:r>
              <a:rPr lang="ru-RU" sz="7000" dirty="0" smtClean="0">
                <a:solidFill>
                  <a:srgbClr val="FF0000"/>
                </a:solidFill>
              </a:rPr>
              <a:t>мир</a:t>
            </a:r>
            <a:r>
              <a:rPr lang="ru-RU" sz="7000" dirty="0" smtClean="0"/>
              <a:t>ать со смеху, за</a:t>
            </a:r>
            <a:r>
              <a:rPr lang="ru-RU" sz="7000" dirty="0" smtClean="0">
                <a:solidFill>
                  <a:srgbClr val="FF0000"/>
                </a:solidFill>
              </a:rPr>
              <a:t>мер</a:t>
            </a:r>
            <a:r>
              <a:rPr lang="ru-RU" sz="7000" dirty="0" smtClean="0"/>
              <a:t>еть от страха;</a:t>
            </a:r>
          </a:p>
          <a:p>
            <a:endParaRPr lang="ru-RU" sz="7000" dirty="0" smtClean="0"/>
          </a:p>
          <a:p>
            <a:endParaRPr lang="ru-RU" sz="7000" dirty="0" smtClean="0"/>
          </a:p>
          <a:p>
            <a:r>
              <a:rPr lang="ru-RU" sz="7000" dirty="0" smtClean="0"/>
              <a:t>морские водо</a:t>
            </a:r>
            <a:r>
              <a:rPr lang="ru-RU" sz="7000" dirty="0" smtClean="0">
                <a:solidFill>
                  <a:srgbClr val="FF0000"/>
                </a:solidFill>
              </a:rPr>
              <a:t>рос</a:t>
            </a:r>
            <a:r>
              <a:rPr lang="ru-RU" sz="7000" dirty="0" smtClean="0"/>
              <a:t>ли, колючее </a:t>
            </a:r>
            <a:r>
              <a:rPr lang="ru-RU" sz="7000" smtClean="0">
                <a:solidFill>
                  <a:srgbClr val="FF0000"/>
                </a:solidFill>
              </a:rPr>
              <a:t>раст</a:t>
            </a:r>
            <a:r>
              <a:rPr lang="ru-RU" sz="7000" smtClean="0"/>
              <a:t>ение;</a:t>
            </a:r>
          </a:p>
          <a:p>
            <a:endParaRPr lang="ru-RU" sz="7000" dirty="0" smtClean="0"/>
          </a:p>
          <a:p>
            <a:r>
              <a:rPr lang="ru-RU" sz="7000" dirty="0" smtClean="0"/>
              <a:t>за</a:t>
            </a:r>
            <a:r>
              <a:rPr lang="ru-RU" sz="7000" dirty="0" smtClean="0">
                <a:solidFill>
                  <a:srgbClr val="FF0000"/>
                </a:solidFill>
              </a:rPr>
              <a:t>гор</a:t>
            </a:r>
            <a:r>
              <a:rPr lang="ru-RU" sz="7000" dirty="0" smtClean="0"/>
              <a:t>еть на солнце, красивый за</a:t>
            </a:r>
            <a:r>
              <a:rPr lang="ru-RU" sz="7000" dirty="0" smtClean="0">
                <a:solidFill>
                  <a:srgbClr val="FF0000"/>
                </a:solidFill>
              </a:rPr>
              <a:t>гар</a:t>
            </a:r>
            <a:endParaRPr lang="ru-RU" sz="7000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628" y="928670"/>
            <a:ext cx="4143372" cy="571504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7000" b="1" i="1" dirty="0" smtClean="0">
                <a:solidFill>
                  <a:srgbClr val="FF0000"/>
                </a:solidFill>
              </a:rPr>
              <a:t>Корни с проверяемой безударной гласной</a:t>
            </a:r>
          </a:p>
          <a:p>
            <a:pPr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7000" dirty="0" smtClean="0"/>
              <a:t>косой дождик - </a:t>
            </a:r>
            <a:r>
              <a:rPr lang="ru-RU" sz="7000" dirty="0" smtClean="0">
                <a:solidFill>
                  <a:srgbClr val="FF0000"/>
                </a:solidFill>
              </a:rPr>
              <a:t>косо</a:t>
            </a:r>
            <a:r>
              <a:rPr lang="ru-RU" sz="7000" dirty="0" smtClean="0"/>
              <a:t>, косить траву - </a:t>
            </a:r>
            <a:r>
              <a:rPr lang="ru-RU" sz="7000" dirty="0" smtClean="0">
                <a:solidFill>
                  <a:srgbClr val="FF0000"/>
                </a:solidFill>
              </a:rPr>
              <a:t>косы</a:t>
            </a:r>
            <a:r>
              <a:rPr lang="ru-RU" sz="7000" dirty="0" smtClean="0"/>
              <a:t>;</a:t>
            </a:r>
          </a:p>
          <a:p>
            <a:r>
              <a:rPr lang="ru-RU" sz="7000" dirty="0" smtClean="0"/>
              <a:t>помириться с другом - </a:t>
            </a:r>
            <a:r>
              <a:rPr lang="ru-RU" sz="7000" dirty="0" smtClean="0">
                <a:solidFill>
                  <a:srgbClr val="FF0000"/>
                </a:solidFill>
              </a:rPr>
              <a:t>мир</a:t>
            </a:r>
            <a:r>
              <a:rPr lang="ru-RU" sz="7000" dirty="0" smtClean="0"/>
              <a:t>, </a:t>
            </a:r>
          </a:p>
          <a:p>
            <a:r>
              <a:rPr lang="ru-RU" sz="7000" dirty="0" smtClean="0"/>
              <a:t>примерить платье - </a:t>
            </a:r>
            <a:r>
              <a:rPr lang="ru-RU" sz="7000" dirty="0" smtClean="0">
                <a:solidFill>
                  <a:srgbClr val="FF0000"/>
                </a:solidFill>
              </a:rPr>
              <a:t>мерка</a:t>
            </a:r>
            <a:r>
              <a:rPr lang="ru-RU" sz="7000" dirty="0" smtClean="0"/>
              <a:t>;</a:t>
            </a:r>
          </a:p>
          <a:p>
            <a:r>
              <a:rPr lang="ru-RU" sz="7000" dirty="0" smtClean="0"/>
              <a:t>оросить цветы - </a:t>
            </a:r>
            <a:r>
              <a:rPr lang="ru-RU" sz="7000" dirty="0" smtClean="0">
                <a:solidFill>
                  <a:srgbClr val="FF0000"/>
                </a:solidFill>
              </a:rPr>
              <a:t>росы</a:t>
            </a:r>
            <a:r>
              <a:rPr lang="ru-RU" sz="7000" dirty="0" smtClean="0"/>
              <a:t>,</a:t>
            </a:r>
          </a:p>
          <a:p>
            <a:r>
              <a:rPr lang="ru-RU" sz="7000" dirty="0" smtClean="0"/>
              <a:t>роскошный замок - </a:t>
            </a:r>
            <a:r>
              <a:rPr lang="ru-RU" sz="7000" dirty="0" smtClean="0">
                <a:solidFill>
                  <a:srgbClr val="FF0000"/>
                </a:solidFill>
              </a:rPr>
              <a:t>роскошь</a:t>
            </a:r>
            <a:r>
              <a:rPr lang="ru-RU" sz="7000" dirty="0" smtClean="0"/>
              <a:t>; </a:t>
            </a:r>
          </a:p>
          <a:p>
            <a:r>
              <a:rPr lang="ru-RU" sz="7000" dirty="0" smtClean="0"/>
              <a:t>гористая местность - </a:t>
            </a:r>
            <a:r>
              <a:rPr lang="ru-RU" sz="7000" dirty="0" smtClean="0">
                <a:solidFill>
                  <a:srgbClr val="FF0000"/>
                </a:solidFill>
              </a:rPr>
              <a:t>горы</a:t>
            </a:r>
            <a:r>
              <a:rPr lang="ru-RU" sz="7000" dirty="0" smtClean="0"/>
              <a:t>,  </a:t>
            </a:r>
          </a:p>
          <a:p>
            <a:r>
              <a:rPr lang="ru-RU" sz="7000" dirty="0" smtClean="0"/>
              <a:t>долго горевать - </a:t>
            </a:r>
            <a:r>
              <a:rPr lang="ru-RU" sz="7000" dirty="0" smtClean="0">
                <a:solidFill>
                  <a:srgbClr val="FF0000"/>
                </a:solidFill>
              </a:rPr>
              <a:t>горе</a:t>
            </a:r>
            <a:endParaRPr lang="ru-RU" sz="7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Мышка, Мышка, выручай!</a:t>
            </a:r>
            <a:br>
              <a:rPr lang="ru-RU" dirty="0" smtClean="0"/>
            </a:br>
            <a:r>
              <a:rPr lang="ru-RU" dirty="0" smtClean="0"/>
              <a:t>Нам скорее помогай!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143504" y="1447800"/>
            <a:ext cx="4000496" cy="54102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000" i="1" dirty="0" smtClean="0"/>
          </a:p>
          <a:p>
            <a:pPr>
              <a:buNone/>
            </a:pPr>
            <a:r>
              <a:rPr lang="ru-RU" sz="3000" i="1" dirty="0" smtClean="0"/>
              <a:t>    </a:t>
            </a:r>
          </a:p>
          <a:p>
            <a:pPr>
              <a:buNone/>
            </a:pPr>
            <a:r>
              <a:rPr lang="ru-RU" sz="2800" dirty="0" smtClean="0"/>
              <a:t>Как такие </a:t>
            </a:r>
            <a:r>
              <a:rPr lang="ru-RU" sz="2800" dirty="0" smtClean="0">
                <a:solidFill>
                  <a:srgbClr val="FF0000"/>
                </a:solidFill>
              </a:rPr>
              <a:t>одинаковые корни </a:t>
            </a:r>
            <a:r>
              <a:rPr lang="ru-RU" sz="2800" dirty="0" smtClean="0"/>
              <a:t>называются? </a:t>
            </a:r>
          </a:p>
          <a:p>
            <a:pPr>
              <a:buNone/>
            </a:pPr>
            <a:r>
              <a:rPr lang="ru-RU" sz="2800" dirty="0" smtClean="0"/>
              <a:t>Вы, ребята, знаете? И не сомневаетесь?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 lvl="1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корни – омонимы</a:t>
            </a:r>
            <a:endParaRPr lang="ru-RU" dirty="0"/>
          </a:p>
        </p:txBody>
      </p:sp>
      <p:pic>
        <p:nvPicPr>
          <p:cNvPr id="4" name="Picture 2" descr="D:\Documents and Settings\Алена\Рабочий стол\Репка\1325063273_95c3af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4225026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Тут и сказке конец, кто учился –молодец!</a:t>
            </a:r>
            <a:endParaRPr lang="ru-RU" dirty="0"/>
          </a:p>
        </p:txBody>
      </p:sp>
      <p:pic>
        <p:nvPicPr>
          <p:cNvPr id="4" name="Picture 2" descr="D:\Documents and Settings\Алена\Рабочий стол\Репка\1325063447_30f57f_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23963"/>
            <a:ext cx="4572032" cy="53340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72132" y="1928801"/>
            <a:ext cx="35718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600" dirty="0" smtClean="0"/>
              <a:t>Тему быстро повторили,</a:t>
            </a:r>
          </a:p>
          <a:p>
            <a:pPr>
              <a:buNone/>
            </a:pPr>
            <a:r>
              <a:rPr lang="ru-RU" sz="2600" dirty="0" smtClean="0"/>
              <a:t>Никого не посрамили!</a:t>
            </a:r>
          </a:p>
          <a:p>
            <a:pPr>
              <a:buNone/>
            </a:pPr>
            <a:r>
              <a:rPr lang="ru-RU" sz="2600" dirty="0" smtClean="0"/>
              <a:t>Вы ребята - молодцы!</a:t>
            </a:r>
          </a:p>
          <a:p>
            <a:pPr>
              <a:buNone/>
            </a:pPr>
            <a:r>
              <a:rPr lang="ru-RU" sz="2600" dirty="0" smtClean="0"/>
              <a:t>Собрались одни спецы!</a:t>
            </a:r>
          </a:p>
          <a:p>
            <a:pPr>
              <a:buNone/>
            </a:pPr>
            <a:r>
              <a:rPr lang="ru-RU" sz="2600" dirty="0" smtClean="0"/>
              <a:t>Ну и Мышка – молодец!</a:t>
            </a:r>
          </a:p>
          <a:p>
            <a:pPr>
              <a:buNone/>
            </a:pPr>
            <a:r>
              <a:rPr lang="ru-RU" sz="2600" dirty="0" smtClean="0"/>
              <a:t>Тут и сказочке конец!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 хотели бы сегодня в сказку "Репка" заглянуть?</a:t>
            </a:r>
            <a:endParaRPr lang="ru-RU" dirty="0"/>
          </a:p>
        </p:txBody>
      </p:sp>
      <p:pic>
        <p:nvPicPr>
          <p:cNvPr id="4" name="Picture 2" descr="D:\Documents and Settings\Алена\Рабочий стол\Репка\1325312522_1325060667_788542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643050"/>
            <a:ext cx="4969763" cy="5214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00760" y="1857364"/>
            <a:ext cx="292895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Тогда смелее в путь!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Орфографическая пятиминутка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Вставьте пропущенные буквы, </a:t>
            </a:r>
            <a:r>
              <a:rPr lang="ru-RU" i="1" dirty="0" smtClean="0">
                <a:solidFill>
                  <a:srgbClr val="FF0000"/>
                </a:solidFill>
              </a:rPr>
              <a:t>сгруппируйте слова </a:t>
            </a:r>
            <a:r>
              <a:rPr lang="ru-RU" i="1" dirty="0" smtClean="0"/>
              <a:t>по видам орфограмм.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rgbClr val="002060"/>
                </a:solidFill>
              </a:rPr>
              <a:t>П..с..</a:t>
            </a:r>
            <a:r>
              <a:rPr lang="ru-RU" dirty="0" err="1" smtClean="0">
                <a:solidFill>
                  <a:srgbClr val="002060"/>
                </a:solidFill>
              </a:rPr>
              <a:t>дил</a:t>
            </a:r>
            <a:r>
              <a:rPr lang="ru-RU" dirty="0" smtClean="0">
                <a:solidFill>
                  <a:srgbClr val="002060"/>
                </a:solidFill>
              </a:rPr>
              <a:t> де.. ре..</a:t>
            </a:r>
            <a:r>
              <a:rPr lang="ru-RU" dirty="0" err="1" smtClean="0">
                <a:solidFill>
                  <a:srgbClr val="002060"/>
                </a:solidFill>
              </a:rPr>
              <a:t>ку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выр</a:t>
            </a:r>
            <a:r>
              <a:rPr lang="ru-RU" dirty="0" smtClean="0">
                <a:solidFill>
                  <a:srgbClr val="002060"/>
                </a:solidFill>
              </a:rPr>
              <a:t>..</a:t>
            </a:r>
            <a:r>
              <a:rPr lang="ru-RU" dirty="0" err="1" smtClean="0">
                <a:solidFill>
                  <a:srgbClr val="002060"/>
                </a:solidFill>
              </a:rPr>
              <a:t>сла</a:t>
            </a:r>
            <a:r>
              <a:rPr lang="ru-RU" dirty="0" smtClean="0">
                <a:solidFill>
                  <a:srgbClr val="002060"/>
                </a:solidFill>
              </a:rPr>
              <a:t> ре..</a:t>
            </a:r>
            <a:r>
              <a:rPr lang="ru-RU" dirty="0" err="1" smtClean="0">
                <a:solidFill>
                  <a:srgbClr val="002060"/>
                </a:solidFill>
              </a:rPr>
              <a:t>ка</a:t>
            </a:r>
            <a:r>
              <a:rPr lang="ru-RU" dirty="0" smtClean="0">
                <a:solidFill>
                  <a:srgbClr val="002060"/>
                </a:solidFill>
              </a:rPr>
              <a:t> б..</a:t>
            </a:r>
            <a:r>
              <a:rPr lang="ru-RU" dirty="0" err="1" smtClean="0">
                <a:solidFill>
                  <a:srgbClr val="002060"/>
                </a:solidFill>
              </a:rPr>
              <a:t>льшая-преб</a:t>
            </a:r>
            <a:r>
              <a:rPr lang="ru-RU" dirty="0" smtClean="0">
                <a:solidFill>
                  <a:srgbClr val="002060"/>
                </a:solidFill>
              </a:rPr>
              <a:t>..</a:t>
            </a:r>
            <a:r>
              <a:rPr lang="ru-RU" dirty="0" err="1" smtClean="0">
                <a:solidFill>
                  <a:srgbClr val="002060"/>
                </a:solidFill>
              </a:rPr>
              <a:t>льшая</a:t>
            </a:r>
            <a:r>
              <a:rPr lang="ru-RU" dirty="0" smtClean="0">
                <a:solidFill>
                  <a:srgbClr val="002060"/>
                </a:solidFill>
              </a:rPr>
              <a:t>.. Стал де.. ре..</a:t>
            </a:r>
            <a:r>
              <a:rPr lang="ru-RU" dirty="0" err="1" smtClean="0">
                <a:solidFill>
                  <a:srgbClr val="002060"/>
                </a:solidFill>
              </a:rPr>
              <a:t>ку</a:t>
            </a:r>
            <a:r>
              <a:rPr lang="ru-RU" dirty="0" smtClean="0">
                <a:solidFill>
                  <a:srgbClr val="002060"/>
                </a:solidFill>
              </a:rPr>
              <a:t> из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..</a:t>
            </a:r>
            <a:r>
              <a:rPr lang="ru-RU" dirty="0" err="1" smtClean="0">
                <a:solidFill>
                  <a:srgbClr val="002060"/>
                </a:solidFill>
              </a:rPr>
              <a:t>мли</a:t>
            </a:r>
            <a:r>
              <a:rPr lang="ru-RU" dirty="0" smtClean="0">
                <a:solidFill>
                  <a:srgbClr val="002060"/>
                </a:solidFill>
              </a:rPr>
              <a:t> т..</a:t>
            </a:r>
            <a:r>
              <a:rPr lang="ru-RU" dirty="0" err="1" smtClean="0">
                <a:solidFill>
                  <a:srgbClr val="002060"/>
                </a:solidFill>
              </a:rPr>
              <a:t>щить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err="1" smtClean="0">
                <a:solidFill>
                  <a:srgbClr val="002060"/>
                </a:solidFill>
              </a:rPr>
              <a:t>тян</a:t>
            </a:r>
            <a:r>
              <a:rPr lang="ru-RU" dirty="0" smtClean="0">
                <a:solidFill>
                  <a:srgbClr val="002060"/>
                </a:solidFill>
              </a:rPr>
              <a:t>..</a:t>
            </a:r>
            <a:r>
              <a:rPr lang="ru-RU" dirty="0" err="1" smtClean="0">
                <a:solidFill>
                  <a:srgbClr val="002060"/>
                </a:solidFill>
              </a:rPr>
              <a:t>т-п</a:t>
            </a:r>
            <a:r>
              <a:rPr lang="ru-RU" dirty="0" smtClean="0">
                <a:solidFill>
                  <a:srgbClr val="002060"/>
                </a:solidFill>
              </a:rPr>
              <a:t>..</a:t>
            </a:r>
            <a:r>
              <a:rPr lang="ru-RU" dirty="0" err="1" smtClean="0">
                <a:solidFill>
                  <a:srgbClr val="002060"/>
                </a:solidFill>
              </a:rPr>
              <a:t>тян</a:t>
            </a:r>
            <a:r>
              <a:rPr lang="ru-RU" dirty="0" smtClean="0">
                <a:solidFill>
                  <a:srgbClr val="002060"/>
                </a:solidFill>
              </a:rPr>
              <a:t>..т, выт..</a:t>
            </a:r>
            <a:r>
              <a:rPr lang="ru-RU" dirty="0" err="1" smtClean="0">
                <a:solidFill>
                  <a:srgbClr val="002060"/>
                </a:solidFill>
              </a:rPr>
              <a:t>нуть</a:t>
            </a:r>
            <a:r>
              <a:rPr lang="ru-RU" dirty="0" smtClean="0">
                <a:solidFill>
                  <a:srgbClr val="002060"/>
                </a:solidFill>
              </a:rPr>
              <a:t> (не)</a:t>
            </a:r>
            <a:r>
              <a:rPr lang="ru-RU" dirty="0" err="1" smtClean="0">
                <a:solidFill>
                  <a:srgbClr val="002060"/>
                </a:solidFill>
              </a:rPr>
              <a:t>мож</a:t>
            </a:r>
            <a:r>
              <a:rPr lang="ru-RU" dirty="0" smtClean="0">
                <a:solidFill>
                  <a:srgbClr val="002060"/>
                </a:solidFill>
              </a:rPr>
              <a:t>..т.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садил, п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тянет</a:t>
            </a:r>
          </a:p>
          <a:p>
            <a:pPr lvl="0"/>
            <a:r>
              <a:rPr lang="ru-RU" dirty="0" smtClean="0"/>
              <a:t>пос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дил, б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льшая-преб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льшая, з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мли, т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щить, выт</a:t>
            </a:r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нуть</a:t>
            </a:r>
          </a:p>
          <a:p>
            <a:pPr lvl="0"/>
            <a:r>
              <a:rPr lang="ru-RU" dirty="0" smtClean="0"/>
              <a:t>выр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сла</a:t>
            </a:r>
          </a:p>
          <a:p>
            <a:pPr lvl="0"/>
            <a:r>
              <a:rPr lang="ru-RU" dirty="0" smtClean="0"/>
              <a:t>де</a:t>
            </a:r>
            <a:r>
              <a:rPr lang="ru-RU" b="1" dirty="0" smtClean="0">
                <a:solidFill>
                  <a:srgbClr val="FF0000"/>
                </a:solidFill>
              </a:rPr>
              <a:t>д</a:t>
            </a:r>
            <a:r>
              <a:rPr lang="ru-RU" dirty="0" smtClean="0"/>
              <a:t>, ре</a:t>
            </a:r>
            <a:r>
              <a:rPr lang="ru-RU" b="1" dirty="0" smtClean="0">
                <a:solidFill>
                  <a:srgbClr val="FF0000"/>
                </a:solidFill>
              </a:rPr>
              <a:t>п</a:t>
            </a:r>
            <a:r>
              <a:rPr lang="ru-RU" dirty="0" smtClean="0"/>
              <a:t>ка </a:t>
            </a:r>
          </a:p>
          <a:p>
            <a:pPr lvl="0"/>
            <a:r>
              <a:rPr lang="ru-RU" dirty="0" err="1" smtClean="0"/>
              <a:t>тян</a:t>
            </a:r>
            <a:r>
              <a:rPr lang="ru-RU" b="1" dirty="0" err="1" smtClean="0">
                <a:solidFill>
                  <a:srgbClr val="FF0000"/>
                </a:solidFill>
              </a:rPr>
              <a:t>е</a:t>
            </a:r>
            <a:r>
              <a:rPr lang="ru-RU" dirty="0" err="1" smtClean="0"/>
              <a:t>т-потян</a:t>
            </a:r>
            <a:r>
              <a:rPr lang="ru-RU" b="1" dirty="0" err="1" smtClean="0">
                <a:solidFill>
                  <a:srgbClr val="FF0000"/>
                </a:solidFill>
              </a:rPr>
              <a:t>е</a:t>
            </a:r>
            <a:r>
              <a:rPr lang="ru-RU" dirty="0" err="1" smtClean="0"/>
              <a:t>т</a:t>
            </a:r>
            <a:r>
              <a:rPr lang="ru-RU" dirty="0" smtClean="0"/>
              <a:t>, мож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т</a:t>
            </a:r>
          </a:p>
          <a:p>
            <a:pPr lvl="0"/>
            <a:r>
              <a:rPr lang="ru-RU" dirty="0" err="1" smtClean="0"/>
              <a:t>не</a:t>
            </a:r>
            <a:r>
              <a:rPr lang="ru-RU" dirty="0" err="1" smtClean="0">
                <a:solidFill>
                  <a:srgbClr val="FF0000"/>
                </a:solidFill>
              </a:rPr>
              <a:t>__</a:t>
            </a:r>
            <a:r>
              <a:rPr lang="ru-RU" dirty="0" err="1" smtClean="0"/>
              <a:t>может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Чередование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– 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,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 – 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   </a:t>
            </a:r>
            <a:r>
              <a:rPr lang="ru-RU" dirty="0" smtClean="0"/>
              <a:t>в корне слова</a:t>
            </a:r>
            <a:endParaRPr lang="ru-RU" dirty="0"/>
          </a:p>
        </p:txBody>
      </p:sp>
      <p:pic>
        <p:nvPicPr>
          <p:cNvPr id="4" name="Picture 2" descr="D:\Documents and Settings\Алена\Рабочий стол\Репка\1325062091_612c52b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500174"/>
            <a:ext cx="4984024" cy="5357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00760" y="1571612"/>
            <a:ext cx="292895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Слово с чередованьем мне назови!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Вы</a:t>
            </a:r>
            <a:r>
              <a:rPr lang="ru-RU" sz="2400" dirty="0" smtClean="0">
                <a:solidFill>
                  <a:srgbClr val="FF0000"/>
                </a:solidFill>
              </a:rPr>
              <a:t>рос</a:t>
            </a:r>
            <a:r>
              <a:rPr lang="ru-RU" sz="2400" dirty="0" smtClean="0"/>
              <a:t>ла</a:t>
            </a:r>
          </a:p>
          <a:p>
            <a:pPr>
              <a:buNone/>
            </a:pPr>
            <a:r>
              <a:rPr lang="ru-RU" sz="2400" dirty="0" err="1" smtClean="0">
                <a:solidFill>
                  <a:srgbClr val="002060"/>
                </a:solidFill>
              </a:rPr>
              <a:t>раст-рос-ращ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«Что написано пером – не вырубишь топором»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i="1" dirty="0" smtClean="0"/>
              <a:t> К заданному правилу составьте</a:t>
            </a:r>
            <a:r>
              <a:rPr lang="ru-RU" sz="3000" i="1" dirty="0" smtClean="0">
                <a:solidFill>
                  <a:srgbClr val="FF0000"/>
                </a:solidFill>
              </a:rPr>
              <a:t> опорную схему</a:t>
            </a:r>
            <a:r>
              <a:rPr lang="ru-RU" sz="3000" i="1" dirty="0" smtClean="0"/>
              <a:t>, которой можно было бы пользоваться при выполнении упражнений.</a:t>
            </a:r>
            <a:endParaRPr lang="ru-RU" sz="3000" dirty="0" smtClean="0"/>
          </a:p>
          <a:p>
            <a:endParaRPr lang="ru-RU" dirty="0" smtClean="0"/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Корень ЛАГ – ЛОЖ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Корень КАС – КОС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Корень РАСТ – РОС – РАЩ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Корень ГАР – ГОР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Корень ЗАР – ЗОР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Буквы Е – И в корнях с чередованием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Бабка: «Ах! Устала, не могу,</a:t>
            </a:r>
            <a:br>
              <a:rPr lang="ru-RU" dirty="0" smtClean="0"/>
            </a:br>
            <a:r>
              <a:rPr lang="ru-RU" dirty="0" smtClean="0"/>
              <a:t>лучше Внучку позову»</a:t>
            </a:r>
            <a:endParaRPr lang="ru-RU" dirty="0"/>
          </a:p>
        </p:txBody>
      </p:sp>
      <p:pic>
        <p:nvPicPr>
          <p:cNvPr id="4" name="Picture 2" descr="D:\Documents and Settings\Алена\Рабочий стол\Репка\1325062238_34fa5e9c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23963"/>
            <a:ext cx="4572032" cy="53340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1447800"/>
            <a:ext cx="32186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Внучка, Внучка, не спеши,</a:t>
            </a:r>
          </a:p>
          <a:p>
            <a:pPr>
              <a:buNone/>
            </a:pPr>
            <a:r>
              <a:rPr lang="ru-RU" dirty="0" smtClean="0"/>
              <a:t>Лучше правила учи!</a:t>
            </a:r>
          </a:p>
          <a:p>
            <a:pPr>
              <a:buNone/>
            </a:pPr>
            <a:r>
              <a:rPr lang="ru-RU" dirty="0" smtClean="0"/>
              <a:t>Ну-ка буковки вставляй,</a:t>
            </a:r>
          </a:p>
          <a:p>
            <a:pPr>
              <a:buNone/>
            </a:pPr>
            <a:r>
              <a:rPr lang="ru-RU" dirty="0" smtClean="0"/>
              <a:t>Бабе с дедом помогай!</a:t>
            </a:r>
          </a:p>
          <a:p>
            <a:endParaRPr lang="ru-RU" dirty="0"/>
          </a:p>
        </p:txBody>
      </p:sp>
      <p:pic>
        <p:nvPicPr>
          <p:cNvPr id="4" name="Picture 2" descr="D:\Documents and Settings\Алена\Рабочий стол\Репка\1325062672_4acbb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428736"/>
            <a:ext cx="4653655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«Баба с Дедом на печи не валяются, Баба с Дедом делом занимаются»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736"/>
            <a:ext cx="8143900" cy="54292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i="1" dirty="0" smtClean="0"/>
              <a:t> </a:t>
            </a:r>
            <a:r>
              <a:rPr lang="ru-RU" sz="5000" i="1" dirty="0" smtClean="0"/>
              <a:t>Вставьте </a:t>
            </a:r>
            <a:r>
              <a:rPr lang="ru-RU" sz="5000" i="1" dirty="0" smtClean="0">
                <a:solidFill>
                  <a:srgbClr val="FF0000"/>
                </a:solidFill>
              </a:rPr>
              <a:t>пропущенные буквы </a:t>
            </a:r>
            <a:r>
              <a:rPr lang="ru-RU" sz="5000" i="1" dirty="0" smtClean="0"/>
              <a:t>в словах с  чередованием и разграничьте сочетания слов по смыслу: Дела Бабки / Дела Деда, </a:t>
            </a:r>
          </a:p>
          <a:p>
            <a:pPr>
              <a:buNone/>
            </a:pPr>
            <a:r>
              <a:rPr lang="ru-RU" sz="5000" i="1" dirty="0" smtClean="0"/>
              <a:t>      так вы  узнаете, как они живут, чем занимаются. </a:t>
            </a:r>
            <a:endParaRPr lang="ru-RU" sz="5000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lvl="0"/>
            <a:r>
              <a:rPr lang="ru-RU" sz="4500" dirty="0" smtClean="0">
                <a:solidFill>
                  <a:srgbClr val="002060"/>
                </a:solidFill>
              </a:rPr>
              <a:t>до </a:t>
            </a:r>
            <a:r>
              <a:rPr lang="ru-RU" sz="4500" dirty="0" err="1" smtClean="0">
                <a:solidFill>
                  <a:srgbClr val="002060"/>
                </a:solidFill>
              </a:rPr>
              <a:t>з</a:t>
            </a:r>
            <a:r>
              <a:rPr lang="ru-RU" sz="4500" dirty="0" smtClean="0">
                <a:solidFill>
                  <a:srgbClr val="002060"/>
                </a:solidFill>
              </a:rPr>
              <a:t>..</a:t>
            </a:r>
            <a:r>
              <a:rPr lang="ru-RU" sz="4500" dirty="0" err="1" smtClean="0">
                <a:solidFill>
                  <a:srgbClr val="002060"/>
                </a:solidFill>
              </a:rPr>
              <a:t>ри</a:t>
            </a:r>
            <a:r>
              <a:rPr lang="ru-RU" sz="4500" dirty="0" smtClean="0">
                <a:solidFill>
                  <a:srgbClr val="002060"/>
                </a:solidFill>
              </a:rPr>
              <a:t> </a:t>
            </a:r>
            <a:r>
              <a:rPr lang="ru-RU" sz="4500" dirty="0" err="1" smtClean="0">
                <a:solidFill>
                  <a:srgbClr val="002060"/>
                </a:solidFill>
              </a:rPr>
              <a:t>подн</a:t>
            </a:r>
            <a:r>
              <a:rPr lang="ru-RU" sz="4500" dirty="0" smtClean="0">
                <a:solidFill>
                  <a:srgbClr val="002060"/>
                </a:solidFill>
              </a:rPr>
              <a:t>..</a:t>
            </a:r>
            <a:r>
              <a:rPr lang="ru-RU" sz="4500" dirty="0" err="1" smtClean="0">
                <a:solidFill>
                  <a:srgbClr val="002060"/>
                </a:solidFill>
              </a:rPr>
              <a:t>малась</a:t>
            </a:r>
            <a:r>
              <a:rPr lang="ru-RU" sz="4500" dirty="0" smtClean="0">
                <a:solidFill>
                  <a:srgbClr val="002060"/>
                </a:solidFill>
              </a:rPr>
              <a:t>,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</a:rPr>
              <a:t>к работе не </a:t>
            </a:r>
            <a:r>
              <a:rPr lang="ru-RU" sz="4500" dirty="0" err="1" smtClean="0">
                <a:solidFill>
                  <a:srgbClr val="002060"/>
                </a:solidFill>
              </a:rPr>
              <a:t>прик</a:t>
            </a:r>
            <a:r>
              <a:rPr lang="ru-RU" sz="4500" dirty="0" smtClean="0">
                <a:solidFill>
                  <a:srgbClr val="002060"/>
                </a:solidFill>
              </a:rPr>
              <a:t>..</a:t>
            </a:r>
            <a:r>
              <a:rPr lang="ru-RU" sz="4500" dirty="0" err="1" smtClean="0">
                <a:solidFill>
                  <a:srgbClr val="002060"/>
                </a:solidFill>
              </a:rPr>
              <a:t>сался</a:t>
            </a:r>
            <a:r>
              <a:rPr lang="ru-RU" sz="4500" dirty="0" smtClean="0">
                <a:solidFill>
                  <a:srgbClr val="002060"/>
                </a:solidFill>
              </a:rPr>
              <a:t>,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</a:rPr>
              <a:t>ни на кого не пол..</a:t>
            </a:r>
            <a:r>
              <a:rPr lang="ru-RU" sz="4500" dirty="0" err="1" smtClean="0">
                <a:solidFill>
                  <a:srgbClr val="002060"/>
                </a:solidFill>
              </a:rPr>
              <a:t>галась</a:t>
            </a:r>
            <a:r>
              <a:rPr lang="ru-RU" sz="4500" dirty="0" smtClean="0">
                <a:solidFill>
                  <a:srgbClr val="002060"/>
                </a:solidFill>
              </a:rPr>
              <a:t>,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</a:rPr>
              <a:t>всё только репу </a:t>
            </a:r>
            <a:r>
              <a:rPr lang="ru-RU" sz="4500" dirty="0" err="1" smtClean="0">
                <a:solidFill>
                  <a:srgbClr val="002060"/>
                </a:solidFill>
              </a:rPr>
              <a:t>выр</a:t>
            </a:r>
            <a:r>
              <a:rPr lang="ru-RU" sz="4500" dirty="0" smtClean="0">
                <a:solidFill>
                  <a:srgbClr val="002060"/>
                </a:solidFill>
              </a:rPr>
              <a:t>..</a:t>
            </a:r>
            <a:r>
              <a:rPr lang="ru-RU" sz="4500" dirty="0" err="1" smtClean="0">
                <a:solidFill>
                  <a:srgbClr val="002060"/>
                </a:solidFill>
              </a:rPr>
              <a:t>щивал</a:t>
            </a:r>
            <a:r>
              <a:rPr lang="ru-RU" sz="4500" dirty="0" smtClean="0">
                <a:solidFill>
                  <a:srgbClr val="002060"/>
                </a:solidFill>
              </a:rPr>
              <a:t>,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</a:rPr>
              <a:t>скатерть </a:t>
            </a:r>
            <a:r>
              <a:rPr lang="ru-RU" sz="4500" dirty="0" err="1" smtClean="0">
                <a:solidFill>
                  <a:srgbClr val="002060"/>
                </a:solidFill>
              </a:rPr>
              <a:t>расст</a:t>
            </a:r>
            <a:r>
              <a:rPr lang="ru-RU" sz="4500" dirty="0" smtClean="0">
                <a:solidFill>
                  <a:srgbClr val="002060"/>
                </a:solidFill>
              </a:rPr>
              <a:t>..лала,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</a:rPr>
              <a:t>возле репы на солнце </a:t>
            </a:r>
            <a:r>
              <a:rPr lang="ru-RU" sz="4500" dirty="0" err="1" smtClean="0">
                <a:solidFill>
                  <a:srgbClr val="002060"/>
                </a:solidFill>
              </a:rPr>
              <a:t>заг</a:t>
            </a:r>
            <a:r>
              <a:rPr lang="ru-RU" sz="4500" dirty="0" smtClean="0">
                <a:solidFill>
                  <a:srgbClr val="002060"/>
                </a:solidFill>
              </a:rPr>
              <a:t>..рал,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</a:rPr>
              <a:t>на стол </a:t>
            </a:r>
            <a:r>
              <a:rPr lang="ru-RU" sz="4500" dirty="0" err="1" smtClean="0">
                <a:solidFill>
                  <a:srgbClr val="002060"/>
                </a:solidFill>
              </a:rPr>
              <a:t>соб</a:t>
            </a:r>
            <a:r>
              <a:rPr lang="ru-RU" sz="4500" dirty="0" smtClean="0">
                <a:solidFill>
                  <a:srgbClr val="002060"/>
                </a:solidFill>
              </a:rPr>
              <a:t>..рала,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</a:rPr>
              <a:t>на репу </a:t>
            </a:r>
            <a:r>
              <a:rPr lang="ru-RU" sz="4500" dirty="0" err="1" smtClean="0">
                <a:solidFill>
                  <a:srgbClr val="002060"/>
                </a:solidFill>
              </a:rPr>
              <a:t>глядючи</a:t>
            </a:r>
            <a:r>
              <a:rPr lang="ru-RU" sz="4500" dirty="0" smtClean="0">
                <a:solidFill>
                  <a:srgbClr val="002060"/>
                </a:solidFill>
              </a:rPr>
              <a:t>, как </a:t>
            </a:r>
            <a:r>
              <a:rPr lang="ru-RU" sz="4500" dirty="0" err="1" smtClean="0">
                <a:solidFill>
                  <a:srgbClr val="002060"/>
                </a:solidFill>
              </a:rPr>
              <a:t>з</a:t>
            </a:r>
            <a:r>
              <a:rPr lang="ru-RU" sz="4500" dirty="0" smtClean="0">
                <a:solidFill>
                  <a:srgbClr val="002060"/>
                </a:solidFill>
              </a:rPr>
              <a:t>..рюшка </a:t>
            </a:r>
            <a:r>
              <a:rPr lang="ru-RU" sz="4500" dirty="0" err="1" smtClean="0">
                <a:solidFill>
                  <a:srgbClr val="002060"/>
                </a:solidFill>
              </a:rPr>
              <a:t>бл</a:t>
            </a:r>
            <a:r>
              <a:rPr lang="ru-RU" sz="4500" dirty="0" smtClean="0">
                <a:solidFill>
                  <a:srgbClr val="002060"/>
                </a:solidFill>
              </a:rPr>
              <a:t>..стал,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</a:rPr>
              <a:t>полы </a:t>
            </a:r>
            <a:r>
              <a:rPr lang="ru-RU" sz="4500" dirty="0" err="1" smtClean="0">
                <a:solidFill>
                  <a:srgbClr val="002060"/>
                </a:solidFill>
              </a:rPr>
              <a:t>нат</a:t>
            </a:r>
            <a:r>
              <a:rPr lang="ru-RU" sz="4500" dirty="0" smtClean="0">
                <a:solidFill>
                  <a:srgbClr val="002060"/>
                </a:solidFill>
              </a:rPr>
              <a:t>..рала,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</a:rPr>
              <a:t>от счастья, что репа большая,  зам..рал,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</a:rPr>
              <a:t>в доме </a:t>
            </a:r>
            <a:r>
              <a:rPr lang="ru-RU" sz="4500" dirty="0" err="1" smtClean="0">
                <a:solidFill>
                  <a:srgbClr val="002060"/>
                </a:solidFill>
              </a:rPr>
              <a:t>уб</a:t>
            </a:r>
            <a:r>
              <a:rPr lang="ru-RU" sz="4500" dirty="0" smtClean="0">
                <a:solidFill>
                  <a:srgbClr val="002060"/>
                </a:solidFill>
              </a:rPr>
              <a:t>..рала, сундуки с добром на ключ </a:t>
            </a:r>
            <a:r>
              <a:rPr lang="ru-RU" sz="4500" dirty="0" err="1" smtClean="0">
                <a:solidFill>
                  <a:srgbClr val="002060"/>
                </a:solidFill>
              </a:rPr>
              <a:t>зап</a:t>
            </a:r>
            <a:r>
              <a:rPr lang="ru-RU" sz="4500" dirty="0" smtClean="0">
                <a:solidFill>
                  <a:srgbClr val="002060"/>
                </a:solidFill>
              </a:rPr>
              <a:t>..рала,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</a:rPr>
              <a:t>даже ни к кому не </a:t>
            </a:r>
            <a:r>
              <a:rPr lang="ru-RU" sz="4500" dirty="0" err="1" smtClean="0">
                <a:solidFill>
                  <a:srgbClr val="002060"/>
                </a:solidFill>
              </a:rPr>
              <a:t>прид</a:t>
            </a:r>
            <a:r>
              <a:rPr lang="ru-RU" sz="4500" dirty="0" smtClean="0">
                <a:solidFill>
                  <a:srgbClr val="002060"/>
                </a:solidFill>
              </a:rPr>
              <a:t>..</a:t>
            </a:r>
            <a:r>
              <a:rPr lang="ru-RU" sz="4500" dirty="0" err="1" smtClean="0">
                <a:solidFill>
                  <a:srgbClr val="002060"/>
                </a:solidFill>
              </a:rPr>
              <a:t>рался</a:t>
            </a:r>
            <a:r>
              <a:rPr lang="ru-RU" sz="4500" dirty="0" smtClean="0">
                <a:solidFill>
                  <a:srgbClr val="002060"/>
                </a:solidFill>
              </a:rPr>
              <a:t>,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</a:rPr>
              <a:t>позже всех спать л..</a:t>
            </a:r>
            <a:r>
              <a:rPr lang="ru-RU" sz="4500" dirty="0" err="1" smtClean="0">
                <a:solidFill>
                  <a:srgbClr val="002060"/>
                </a:solidFill>
              </a:rPr>
              <a:t>жилась</a:t>
            </a:r>
            <a:r>
              <a:rPr lang="ru-RU" sz="4500" dirty="0" smtClean="0">
                <a:solidFill>
                  <a:srgbClr val="002060"/>
                </a:solidFill>
              </a:rPr>
              <a:t>,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</a:rPr>
              <a:t>ни с кем не преп..</a:t>
            </a:r>
            <a:r>
              <a:rPr lang="ru-RU" sz="4500" dirty="0" err="1" smtClean="0">
                <a:solidFill>
                  <a:srgbClr val="002060"/>
                </a:solidFill>
              </a:rPr>
              <a:t>рался</a:t>
            </a:r>
            <a:r>
              <a:rPr lang="ru-RU" sz="3800" dirty="0" smtClean="0">
                <a:solidFill>
                  <a:srgbClr val="002060"/>
                </a:solidFill>
              </a:rPr>
              <a:t>.</a:t>
            </a:r>
            <a:endParaRPr lang="ru-RU" sz="3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</TotalTime>
  <Words>621</Words>
  <PresentationFormat>Экран (4:3)</PresentationFormat>
  <Paragraphs>136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Урок-сказка   Тема: Добрая старая сказка «Репка» на новый лад   </vt:lpstr>
      <vt:lpstr>Вы хотели бы сегодня в сказку "Репка" заглянуть?</vt:lpstr>
      <vt:lpstr>Орфографическая пятиминутка</vt:lpstr>
      <vt:lpstr>Ответ</vt:lpstr>
      <vt:lpstr>Чередование а – о,  е – и   в корне слова</vt:lpstr>
      <vt:lpstr>«Что написано пером – не вырубишь топором» </vt:lpstr>
      <vt:lpstr>Бабка: «Ах! Устала, не могу, лучше Внучку позову»</vt:lpstr>
      <vt:lpstr>Слайд 8</vt:lpstr>
      <vt:lpstr>«Баба с Дедом на печи не валяются, Баба с Дедом делом занимаются»</vt:lpstr>
      <vt:lpstr>Ответы</vt:lpstr>
      <vt:lpstr>Внучка: «Ох! Устала. Не могу.  Лучше Жучку позову»</vt:lpstr>
      <vt:lpstr>«Ох, слова-исключения! Доставляют огорчения!»</vt:lpstr>
      <vt:lpstr>Ответы</vt:lpstr>
      <vt:lpstr>Мурка, Мурка, выручай! Нам скорее помогай!</vt:lpstr>
      <vt:lpstr>«Не хватайте вы вершки, больно хитрые эти корешки!</vt:lpstr>
      <vt:lpstr>Ответы</vt:lpstr>
      <vt:lpstr>Мышка, Мышка, выручай! Нам скорее помогай!</vt:lpstr>
      <vt:lpstr>Тут и сказке конец, кто учился –молодец!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урок-сказка  по русскому языку  в 6 классе по игровой технологии </dc:title>
  <cp:lastModifiedBy>User</cp:lastModifiedBy>
  <cp:revision>13</cp:revision>
  <dcterms:modified xsi:type="dcterms:W3CDTF">2013-11-07T14:16:12Z</dcterms:modified>
</cp:coreProperties>
</file>