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7" r:id="rId8"/>
    <p:sldId id="269" r:id="rId9"/>
    <p:sldId id="262" r:id="rId10"/>
    <p:sldId id="263" r:id="rId11"/>
    <p:sldId id="264" r:id="rId12"/>
    <p:sldId id="265" r:id="rId13"/>
    <p:sldId id="272" r:id="rId14"/>
    <p:sldId id="273" r:id="rId15"/>
    <p:sldId id="274" r:id="rId16"/>
    <p:sldId id="276" r:id="rId17"/>
    <p:sldId id="278" r:id="rId18"/>
    <p:sldId id="279" r:id="rId19"/>
    <p:sldId id="277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A86AF-A231-4A4E-BBD8-2555285D61C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DD1A-667D-4D41-B8D2-7CC8D5A04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A86AF-A231-4A4E-BBD8-2555285D61C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DD1A-667D-4D41-B8D2-7CC8D5A04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A86AF-A231-4A4E-BBD8-2555285D61C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DD1A-667D-4D41-B8D2-7CC8D5A04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A86AF-A231-4A4E-BBD8-2555285D61C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DD1A-667D-4D41-B8D2-7CC8D5A04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A86AF-A231-4A4E-BBD8-2555285D61C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DD1A-667D-4D41-B8D2-7CC8D5A04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A86AF-A231-4A4E-BBD8-2555285D61C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DD1A-667D-4D41-B8D2-7CC8D5A04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A86AF-A231-4A4E-BBD8-2555285D61C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DD1A-667D-4D41-B8D2-7CC8D5A04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A86AF-A231-4A4E-BBD8-2555285D61C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DD1A-667D-4D41-B8D2-7CC8D5A04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A86AF-A231-4A4E-BBD8-2555285D61C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DD1A-667D-4D41-B8D2-7CC8D5A04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A86AF-A231-4A4E-BBD8-2555285D61C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DD1A-667D-4D41-B8D2-7CC8D5A044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CA86AF-A231-4A4E-BBD8-2555285D61C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9FDD1A-667D-4D41-B8D2-7CC8D5A04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6CA86AF-A231-4A4E-BBD8-2555285D61C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49FDD1A-667D-4D41-B8D2-7CC8D5A044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26.jpeg"/><Relationship Id="rId5" Type="http://schemas.openxmlformats.org/officeDocument/2006/relationships/image" Target="../media/image31.jpeg"/><Relationship Id="rId10" Type="http://schemas.openxmlformats.org/officeDocument/2006/relationships/image" Target="../media/image27.jpeg"/><Relationship Id="rId4" Type="http://schemas.openxmlformats.org/officeDocument/2006/relationships/image" Target="../media/image30.jpeg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Птичьи секреты</a:t>
            </a:r>
            <a:endParaRPr lang="ru-RU" sz="5400" b="1" dirty="0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557168"/>
            <a:ext cx="6572296" cy="49228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Второй птичий секрет.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Многие птицы улетают задолго до того, как исчезнет их корм.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571744"/>
            <a:ext cx="3327918" cy="2214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5000636"/>
            <a:ext cx="68580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Перелётные птицы замечают, что дни ближе к осени становятся короче. Это и служит для них сигналом – пора в дорогу.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620322"/>
            <a:ext cx="3405193" cy="226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85814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Но не все птицы улетают, некоторые остаются.</a:t>
            </a:r>
            <a:endParaRPr lang="ru-RU" sz="3600" b="1" dirty="0"/>
          </a:p>
        </p:txBody>
      </p:sp>
      <p:pic>
        <p:nvPicPr>
          <p:cNvPr id="4" name="Содержимое 3" descr="в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0892" y="857232"/>
            <a:ext cx="1928826" cy="1295270"/>
          </a:xfrm>
        </p:spPr>
      </p:pic>
      <p:pic>
        <p:nvPicPr>
          <p:cNvPr id="5" name="Рисунок 4" descr="воро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786190"/>
            <a:ext cx="1812063" cy="1357298"/>
          </a:xfrm>
          <a:prstGeom prst="rect">
            <a:avLst/>
          </a:prstGeom>
        </p:spPr>
      </p:pic>
      <p:pic>
        <p:nvPicPr>
          <p:cNvPr id="7" name="Рисунок 6" descr="дя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285860"/>
            <a:ext cx="1541676" cy="1461588"/>
          </a:xfrm>
          <a:prstGeom prst="rect">
            <a:avLst/>
          </a:prstGeom>
        </p:spPr>
      </p:pic>
      <p:pic>
        <p:nvPicPr>
          <p:cNvPr id="8" name="Рисунок 7" descr="попо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142" y="2357431"/>
            <a:ext cx="1939366" cy="1285884"/>
          </a:xfrm>
          <a:prstGeom prst="rect">
            <a:avLst/>
          </a:prstGeom>
        </p:spPr>
      </p:pic>
      <p:pic>
        <p:nvPicPr>
          <p:cNvPr id="9" name="Рисунок 8" descr="син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2285992"/>
            <a:ext cx="1867910" cy="1243009"/>
          </a:xfrm>
          <a:prstGeom prst="rect">
            <a:avLst/>
          </a:prstGeom>
        </p:spPr>
      </p:pic>
      <p:pic>
        <p:nvPicPr>
          <p:cNvPr id="10" name="Рисунок 9" descr="сойк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976" y="785794"/>
            <a:ext cx="1914870" cy="1390647"/>
          </a:xfrm>
          <a:prstGeom prst="rect">
            <a:avLst/>
          </a:prstGeom>
        </p:spPr>
      </p:pic>
      <p:pic>
        <p:nvPicPr>
          <p:cNvPr id="11" name="Рисунок 10" descr="галк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78" y="1285860"/>
            <a:ext cx="1928826" cy="1408116"/>
          </a:xfrm>
          <a:prstGeom prst="rect">
            <a:avLst/>
          </a:prstGeom>
        </p:spPr>
      </p:pic>
      <p:pic>
        <p:nvPicPr>
          <p:cNvPr id="12" name="Рисунок 11" descr="св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976" y="5286388"/>
            <a:ext cx="1857388" cy="13698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57554" y="3000372"/>
            <a:ext cx="3643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Сойка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Синица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Ворона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Свиристель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Галка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Дятел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Воробей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Поползень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</a:rPr>
              <a:t>Снегирь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4" name="Рисунок 13" descr="сн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3389" y="3786190"/>
            <a:ext cx="2002842" cy="15001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00760" y="5572140"/>
            <a:ext cx="2928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Зимующие птицы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715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Третий птичий секрет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57232"/>
            <a:ext cx="7498080" cy="539116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Почему не улетают от нас зимующие птицы?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п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857364"/>
            <a:ext cx="1828796" cy="1523997"/>
          </a:xfrm>
          <a:prstGeom prst="rect">
            <a:avLst/>
          </a:prstGeom>
        </p:spPr>
      </p:pic>
      <p:pic>
        <p:nvPicPr>
          <p:cNvPr id="5" name="Рисунок 4" descr="п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571876"/>
            <a:ext cx="1928826" cy="1444758"/>
          </a:xfrm>
          <a:prstGeom prst="rect">
            <a:avLst/>
          </a:prstGeom>
        </p:spPr>
      </p:pic>
      <p:pic>
        <p:nvPicPr>
          <p:cNvPr id="6" name="Рисунок 5" descr="п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1428736"/>
            <a:ext cx="1714512" cy="1714512"/>
          </a:xfrm>
          <a:prstGeom prst="rect">
            <a:avLst/>
          </a:prstGeom>
        </p:spPr>
      </p:pic>
      <p:pic>
        <p:nvPicPr>
          <p:cNvPr id="7" name="Рисунок 6" descr="п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5214950"/>
            <a:ext cx="1990108" cy="1490660"/>
          </a:xfrm>
          <a:prstGeom prst="rect">
            <a:avLst/>
          </a:prstGeom>
        </p:spPr>
      </p:pic>
      <p:pic>
        <p:nvPicPr>
          <p:cNvPr id="8" name="Рисунок 7" descr="п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206" y="3286124"/>
            <a:ext cx="1714497" cy="1714497"/>
          </a:xfrm>
          <a:prstGeom prst="rect">
            <a:avLst/>
          </a:prstGeom>
        </p:spPr>
      </p:pic>
      <p:pic>
        <p:nvPicPr>
          <p:cNvPr id="9" name="Рисунок 8" descr="п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2900" y="5143512"/>
            <a:ext cx="1992554" cy="15001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00430" y="2143116"/>
            <a:ext cx="31432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Могут находить себе корм.</a:t>
            </a: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Некоторые птицы осенью запасают корм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5286412" cy="6357982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Некоторые птицы осенью собирают запасы корма. Кедровка выклёвывает орешки кедровой сосны и, набивая ими ротовой мешок, уносит их на некоторое расстояние и закапывает порциями в несколько орешков в почву или лесную  подстилку. Сооруженные запасы использует зимой лишь частично. </a:t>
            </a:r>
          </a:p>
          <a:p>
            <a:endParaRPr lang="ru-RU" sz="4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Подобным же образом сойки запасают жёлуди дуба.</a:t>
            </a:r>
          </a:p>
          <a:p>
            <a:endParaRPr lang="ru-RU" sz="4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 Мохноногие и воробьиные сычи запасают  к зиме мелких грызунов, которых они складывают в дупле деревьев. Максимально известная величина запаса – 86 трупиков полёвок.</a:t>
            </a:r>
          </a:p>
          <a:p>
            <a:endParaRPr lang="ru-RU" dirty="0"/>
          </a:p>
        </p:txBody>
      </p:sp>
      <p:pic>
        <p:nvPicPr>
          <p:cNvPr id="5" name="Рисунок 4" descr="кедров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785794"/>
            <a:ext cx="2505075" cy="1819275"/>
          </a:xfrm>
          <a:prstGeom prst="rect">
            <a:avLst/>
          </a:prstGeom>
        </p:spPr>
      </p:pic>
      <p:pic>
        <p:nvPicPr>
          <p:cNvPr id="6" name="Рисунок 5" descr="сой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214686"/>
            <a:ext cx="2214546" cy="1473679"/>
          </a:xfrm>
          <a:prstGeom prst="rect">
            <a:avLst/>
          </a:prstGeom>
        </p:spPr>
      </p:pic>
      <p:pic>
        <p:nvPicPr>
          <p:cNvPr id="7" name="Рисунок 6" descr="сы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5" y="4929198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28604"/>
            <a:ext cx="4786346" cy="581979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Небольшие запасы корма делают вороны и сорока, припрятывая пищу под опавшими листьями или в снегу; позднее часть этого корма они находят и подают.</a:t>
            </a:r>
          </a:p>
          <a:p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октябре, ноябре , когда осыпаются шишки пихты и ели, занимаются заготовкой запасов пищи черноголовая гаичка и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синица-московка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 Синицы, достав семена из раскрытых шишек или подобрав их с земли, прячут добытый корм в щели коры, под наросты лишайников, пристраивают их снизу за отставшую кору боковых ветвей, то есть в те места, где эти места не будут засыпаны снегом. </a:t>
            </a:r>
          </a:p>
          <a:p>
            <a:endParaRPr lang="ru-RU" dirty="0"/>
          </a:p>
        </p:txBody>
      </p:sp>
      <p:pic>
        <p:nvPicPr>
          <p:cNvPr id="4" name="Рисунок 3" descr="воро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178" y="2000240"/>
            <a:ext cx="2250102" cy="1497340"/>
          </a:xfrm>
          <a:prstGeom prst="rect">
            <a:avLst/>
          </a:prstGeom>
        </p:spPr>
      </p:pic>
      <p:pic>
        <p:nvPicPr>
          <p:cNvPr id="5" name="Рисунок 4" descr="с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285728"/>
            <a:ext cx="2193220" cy="1461233"/>
          </a:xfrm>
          <a:prstGeom prst="rect">
            <a:avLst/>
          </a:prstGeom>
        </p:spPr>
      </p:pic>
      <p:pic>
        <p:nvPicPr>
          <p:cNvPr id="6" name="Рисунок 5" descr="гаи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643314"/>
            <a:ext cx="2000264" cy="1326262"/>
          </a:xfrm>
          <a:prstGeom prst="rect">
            <a:avLst/>
          </a:prstGeom>
        </p:spPr>
      </p:pic>
      <p:pic>
        <p:nvPicPr>
          <p:cNvPr id="7" name="Рисунок 6" descr="москов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5143512"/>
            <a:ext cx="2049929" cy="157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428604"/>
            <a:ext cx="5429288" cy="6072230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</a:rPr>
              <a:t>Хохлатая синица собирает семена сосны и ели, а также личинок и гусениц, которых прячет по одиночке в разные места под сучками, под лишайниками на деревьях , причем делает это так, чтобы они были заметны только снизу. Зимой, когда снег покрывает ветви сверху, пищу легче отыскивать.</a:t>
            </a:r>
          </a:p>
          <a:p>
            <a:endParaRPr lang="ru-RU" sz="33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300" b="1" dirty="0" smtClean="0">
                <a:solidFill>
                  <a:schemeClr val="accent5">
                    <a:lumMod val="50000"/>
                  </a:schemeClr>
                </a:solidFill>
              </a:rPr>
              <a:t> Создает себе запасы и поползень, закладывая крылатки клена, буковые орешки и прочий корм в трещины коры деревьев.</a:t>
            </a:r>
          </a:p>
          <a:p>
            <a:endParaRPr lang="ru-RU" dirty="0"/>
          </a:p>
        </p:txBody>
      </p:sp>
      <p:pic>
        <p:nvPicPr>
          <p:cNvPr id="4" name="Рисунок 3" descr="по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3571876"/>
            <a:ext cx="2196719" cy="2928958"/>
          </a:xfrm>
          <a:prstGeom prst="rect">
            <a:avLst/>
          </a:prstGeom>
        </p:spPr>
      </p:pic>
      <p:pic>
        <p:nvPicPr>
          <p:cNvPr id="5" name="Рисунок 4" descr="хо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571480"/>
            <a:ext cx="2333625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357166"/>
            <a:ext cx="4714908" cy="589123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Зимние запасы помогают птицам пережить трудный в кормовом отношении сезон года – зиму. Именно поэтому птицы, запасающие корм, не улетают в тёплые страны, а зимуют там, где живут летом.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Характерно, что каждая птица находит зимой только часть своих летних запасов и пользуется пищей, заготовленной другими птицами.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Так птицы помогают друг другу.</a:t>
            </a:r>
          </a:p>
          <a:p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03222"/>
            <a:ext cx="1881206" cy="1243948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214290"/>
            <a:ext cx="1743075" cy="2619375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061882"/>
            <a:ext cx="2040234" cy="1267093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500438"/>
            <a:ext cx="2085481" cy="1562098"/>
          </a:xfrm>
          <a:prstGeom prst="rect">
            <a:avLst/>
          </a:prstGeom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3071810"/>
            <a:ext cx="1959426" cy="1714498"/>
          </a:xfrm>
          <a:prstGeom prst="rect">
            <a:avLst/>
          </a:prstGeom>
        </p:spPr>
      </p:pic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5072074"/>
            <a:ext cx="1982608" cy="1500174"/>
          </a:xfrm>
          <a:prstGeom prst="rect">
            <a:avLst/>
          </a:prstGeom>
        </p:spPr>
      </p:pic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5214950"/>
            <a:ext cx="1857375" cy="139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715404" cy="5891234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зимующие птицы не делают запасы, а питаются тем, что смогут найти. Скорее всего вы видели как зимой воробьи, синицы, поползни что-то склёвывают на ветках. А вот что? Что ищут птицы в голых ветвях деревьев?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а дерев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429000"/>
            <a:ext cx="2848469" cy="2133602"/>
          </a:xfrm>
          <a:prstGeom prst="rect">
            <a:avLst/>
          </a:prstGeom>
        </p:spPr>
      </p:pic>
      <p:pic>
        <p:nvPicPr>
          <p:cNvPr id="5" name="Рисунок 4" descr="на дереве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874" y="3500438"/>
            <a:ext cx="3571900" cy="2000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0430" y="5857892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насекомых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все видели красавцев снегирей и свиристелей. Насекомыми они не питаются, а чем же они питаются  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зимой?</a:t>
            </a:r>
          </a:p>
          <a:p>
            <a:pPr>
              <a:buNone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ягодами рябины,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калины, семенами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клёна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в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286388"/>
            <a:ext cx="2519309" cy="1428736"/>
          </a:xfrm>
          <a:prstGeom prst="rect">
            <a:avLst/>
          </a:prstGeom>
        </p:spPr>
      </p:pic>
      <p:pic>
        <p:nvPicPr>
          <p:cNvPr id="5" name="Рисунок 4" descr="св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929066"/>
            <a:ext cx="2571768" cy="1207476"/>
          </a:xfrm>
          <a:prstGeom prst="rect">
            <a:avLst/>
          </a:prstGeom>
        </p:spPr>
      </p:pic>
      <p:pic>
        <p:nvPicPr>
          <p:cNvPr id="6" name="Рисунок 5" descr="св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5143512"/>
            <a:ext cx="1857356" cy="1391224"/>
          </a:xfrm>
          <a:prstGeom prst="rect">
            <a:avLst/>
          </a:prstGeom>
        </p:spPr>
      </p:pic>
      <p:pic>
        <p:nvPicPr>
          <p:cNvPr id="8" name="Рисунок 7" descr="сн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3571876"/>
            <a:ext cx="1571636" cy="1183278"/>
          </a:xfrm>
          <a:prstGeom prst="rect">
            <a:avLst/>
          </a:prstGeom>
        </p:spPr>
      </p:pic>
      <p:pic>
        <p:nvPicPr>
          <p:cNvPr id="9" name="Рисунок 8" descr="сн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4857760"/>
            <a:ext cx="1601101" cy="1781507"/>
          </a:xfrm>
          <a:prstGeom prst="rect">
            <a:avLst/>
          </a:prstGeom>
        </p:spPr>
      </p:pic>
      <p:pic>
        <p:nvPicPr>
          <p:cNvPr id="10" name="Рисунок 9" descr="сн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206" y="5143512"/>
            <a:ext cx="1714512" cy="1348569"/>
          </a:xfrm>
          <a:prstGeom prst="rect">
            <a:avLst/>
          </a:prstGeom>
        </p:spPr>
      </p:pic>
      <p:pic>
        <p:nvPicPr>
          <p:cNvPr id="11" name="Рисунок 10" descr="сн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2000240"/>
            <a:ext cx="2500330" cy="1663856"/>
          </a:xfrm>
          <a:prstGeom prst="rect">
            <a:avLst/>
          </a:prstGeom>
        </p:spPr>
      </p:pic>
      <p:pic>
        <p:nvPicPr>
          <p:cNvPr id="12" name="Рисунок 11" descr="сн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67" y="2071678"/>
            <a:ext cx="1738447" cy="1302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А как люди могут помочь зимующим птицам?</a:t>
            </a:r>
            <a:endParaRPr lang="ru-RU" sz="3600" b="1" dirty="0"/>
          </a:p>
        </p:txBody>
      </p:sp>
      <p:pic>
        <p:nvPicPr>
          <p:cNvPr id="4" name="Содержимое 3" descr="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2143116"/>
            <a:ext cx="1530177" cy="1500174"/>
          </a:xfrm>
        </p:spPr>
      </p:pic>
      <p:pic>
        <p:nvPicPr>
          <p:cNvPr id="5" name="Рисунок 4" descr="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500438"/>
            <a:ext cx="2838450" cy="1609725"/>
          </a:xfrm>
          <a:prstGeom prst="rect">
            <a:avLst/>
          </a:prstGeom>
        </p:spPr>
      </p:pic>
      <p:pic>
        <p:nvPicPr>
          <p:cNvPr id="6" name="Рисунок 5" descr="к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4286256"/>
            <a:ext cx="1928826" cy="1376298"/>
          </a:xfrm>
          <a:prstGeom prst="rect">
            <a:avLst/>
          </a:prstGeom>
        </p:spPr>
      </p:pic>
      <p:pic>
        <p:nvPicPr>
          <p:cNvPr id="7" name="Рисунок 6" descr="к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3429000"/>
            <a:ext cx="2571768" cy="1647396"/>
          </a:xfrm>
          <a:prstGeom prst="rect">
            <a:avLst/>
          </a:prstGeom>
        </p:spPr>
      </p:pic>
      <p:pic>
        <p:nvPicPr>
          <p:cNvPr id="8" name="Рисунок 7" descr="к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28" y="1428737"/>
            <a:ext cx="2428892" cy="1652004"/>
          </a:xfrm>
          <a:prstGeom prst="rect">
            <a:avLst/>
          </a:prstGeom>
        </p:spPr>
      </p:pic>
      <p:pic>
        <p:nvPicPr>
          <p:cNvPr id="9" name="Рисунок 8" descr="к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1428736"/>
            <a:ext cx="2857500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984" y="5857892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подкармливать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Замечали ли вы осенью стаи улетающих птиц?</a:t>
            </a:r>
            <a:endParaRPr lang="ru-RU" sz="3600" b="1" dirty="0"/>
          </a:p>
        </p:txBody>
      </p:sp>
      <p:pic>
        <p:nvPicPr>
          <p:cNvPr id="4" name="Содержимое 3" descr="ст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500174"/>
            <a:ext cx="3071834" cy="2018317"/>
          </a:xfrm>
        </p:spPr>
      </p:pic>
      <p:pic>
        <p:nvPicPr>
          <p:cNvPr id="5" name="Рисунок 4" descr="стая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500174"/>
            <a:ext cx="3028953" cy="2052587"/>
          </a:xfrm>
          <a:prstGeom prst="rect">
            <a:avLst/>
          </a:prstGeom>
        </p:spPr>
      </p:pic>
      <p:pic>
        <p:nvPicPr>
          <p:cNvPr id="6" name="Рисунок 5" descr="стая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714752"/>
            <a:ext cx="3143272" cy="2375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3438" y="3786190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называют таких птиц?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4" y="550070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ПЕРЕЛЁТНЫЕ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Проверь себя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Какие птицы называются перелётными, а какие зимующими?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Почему перелётные птицы не могут оставаться на зиму в наших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краях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, а зимующие могут?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Как птицы узнают о том, что им пора отправляться в путь?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Какие зимующие птицы осенью запасают корм?</a:t>
            </a:r>
          </a:p>
          <a:p>
            <a:pPr marL="596646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Первый птичий секрет</a:t>
            </a:r>
            <a:endParaRPr lang="ru-RU" b="1" dirty="0"/>
          </a:p>
        </p:txBody>
      </p:sp>
      <p:pic>
        <p:nvPicPr>
          <p:cNvPr id="4" name="Содержимое 3" descr="гра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5206" y="2643183"/>
            <a:ext cx="1725034" cy="1147932"/>
          </a:xfrm>
        </p:spPr>
      </p:pic>
      <p:pic>
        <p:nvPicPr>
          <p:cNvPr id="5" name="Рисунок 4" descr="жа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5500702"/>
            <a:ext cx="1857388" cy="1232630"/>
          </a:xfrm>
          <a:prstGeom prst="rect">
            <a:avLst/>
          </a:prstGeom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5412182"/>
            <a:ext cx="1375564" cy="1309776"/>
          </a:xfrm>
          <a:prstGeom prst="rect">
            <a:avLst/>
          </a:prstGeom>
        </p:spPr>
      </p:pic>
      <p:pic>
        <p:nvPicPr>
          <p:cNvPr id="7" name="Рисунок 6" descr="зяб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1285860"/>
            <a:ext cx="1482631" cy="1237997"/>
          </a:xfrm>
          <a:prstGeom prst="rect">
            <a:avLst/>
          </a:prstGeom>
        </p:spPr>
      </p:pic>
      <p:pic>
        <p:nvPicPr>
          <p:cNvPr id="8" name="Рисунок 7" descr="иволг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3929066"/>
            <a:ext cx="1928826" cy="1444758"/>
          </a:xfrm>
          <a:prstGeom prst="rect">
            <a:avLst/>
          </a:prstGeom>
        </p:spPr>
      </p:pic>
      <p:pic>
        <p:nvPicPr>
          <p:cNvPr id="9" name="Рисунок 8" descr="куку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6116" y="1285860"/>
            <a:ext cx="1428760" cy="1144146"/>
          </a:xfrm>
          <a:prstGeom prst="rect">
            <a:avLst/>
          </a:prstGeom>
        </p:spPr>
      </p:pic>
      <p:pic>
        <p:nvPicPr>
          <p:cNvPr id="10" name="Рисунок 9" descr="ласточк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976" y="2643182"/>
            <a:ext cx="1955464" cy="1214446"/>
          </a:xfrm>
          <a:prstGeom prst="rect">
            <a:avLst/>
          </a:prstGeom>
        </p:spPr>
      </p:pic>
      <p:pic>
        <p:nvPicPr>
          <p:cNvPr id="11" name="Рисунок 10" descr="стриж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976" y="1285860"/>
            <a:ext cx="1928826" cy="1172030"/>
          </a:xfrm>
          <a:prstGeom prst="rect">
            <a:avLst/>
          </a:prstGeom>
        </p:spPr>
      </p:pic>
      <p:pic>
        <p:nvPicPr>
          <p:cNvPr id="12" name="Рисунок 11" descr="цапля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3768" y="1214422"/>
            <a:ext cx="1762363" cy="1194275"/>
          </a:xfrm>
          <a:prstGeom prst="rect">
            <a:avLst/>
          </a:prstGeom>
        </p:spPr>
      </p:pic>
      <p:pic>
        <p:nvPicPr>
          <p:cNvPr id="13" name="Рисунок 12" descr="скв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6644" y="4000504"/>
            <a:ext cx="1656485" cy="12407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4414" y="128586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14" y="271462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400050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14612" y="557214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142873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066" y="142873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72528" y="200024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8082" y="264318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8082" y="471488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9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58214" y="62865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3306" y="5572140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Куда улетают птицы?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86116" y="2643182"/>
            <a:ext cx="3214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Стриж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Ласточка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Иволга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Жаворонок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Кукушка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Зяблик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Цапля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Грач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Скворец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Утка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Перелётные птицы улетают на зиму в тёплые края.</a:t>
            </a:r>
            <a:endParaRPr lang="ru-RU" sz="3600" b="1" dirty="0"/>
          </a:p>
        </p:txBody>
      </p:sp>
      <p:pic>
        <p:nvPicPr>
          <p:cNvPr id="4" name="Содержимое 3" descr="к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1500174"/>
            <a:ext cx="2538414" cy="1901360"/>
          </a:xfrm>
        </p:spPr>
      </p:pic>
      <p:pic>
        <p:nvPicPr>
          <p:cNvPr id="5" name="Рисунок 4" descr="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3500438"/>
            <a:ext cx="1952628" cy="1623122"/>
          </a:xfrm>
          <a:prstGeom prst="rect">
            <a:avLst/>
          </a:prstGeom>
        </p:spPr>
      </p:pic>
      <p:pic>
        <p:nvPicPr>
          <p:cNvPr id="6" name="Рисунок 5" descr="к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571876"/>
            <a:ext cx="2065815" cy="1357322"/>
          </a:xfrm>
          <a:prstGeom prst="rect">
            <a:avLst/>
          </a:prstGeom>
        </p:spPr>
      </p:pic>
      <p:pic>
        <p:nvPicPr>
          <p:cNvPr id="7" name="Рисунок 6" descr="к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1500174"/>
            <a:ext cx="2495550" cy="1838325"/>
          </a:xfrm>
          <a:prstGeom prst="rect">
            <a:avLst/>
          </a:prstGeom>
        </p:spPr>
      </p:pic>
      <p:pic>
        <p:nvPicPr>
          <p:cNvPr id="8" name="Рисунок 7" descr="к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853" y="1500175"/>
            <a:ext cx="1928825" cy="1928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8662" y="5143512"/>
            <a:ext cx="8215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Учёные узнали об этом одевая птицам на лапки лёгкие кольца. Когда птицу с кольцом видели в других странах, об этом сообщали учёным.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 descr="кк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934" y="3643314"/>
            <a:ext cx="1907468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Маршруты птичьих путешествий</a:t>
            </a:r>
            <a:endParaRPr lang="ru-RU" sz="3600" b="1" dirty="0"/>
          </a:p>
        </p:txBody>
      </p:sp>
      <p:pic>
        <p:nvPicPr>
          <p:cNvPr id="4" name="Содержимое 3" descr="пут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142984"/>
            <a:ext cx="5361533" cy="4000528"/>
          </a:xfrm>
        </p:spPr>
      </p:pic>
      <p:pic>
        <p:nvPicPr>
          <p:cNvPr id="5" name="Рисунок 4" descr="стая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0" y="5000625"/>
            <a:ext cx="2457450" cy="1857375"/>
          </a:xfrm>
          <a:prstGeom prst="rect">
            <a:avLst/>
          </a:prstGeom>
        </p:spPr>
      </p:pic>
      <p:pic>
        <p:nvPicPr>
          <p:cNvPr id="6" name="Рисунок 5" descr="п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214422"/>
            <a:ext cx="2214578" cy="1441866"/>
          </a:xfrm>
          <a:prstGeom prst="rect">
            <a:avLst/>
          </a:prstGeom>
        </p:spPr>
      </p:pic>
      <p:pic>
        <p:nvPicPr>
          <p:cNvPr id="7" name="Рисунок 6" descr="пт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5214950"/>
            <a:ext cx="2214578" cy="1487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Как же ориентируются птицы в полёте?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214422"/>
            <a:ext cx="4576002" cy="54292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Нужно признать, что пока учёные этого до конца не знают.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Одна из гипотез заключается в том, что птицы чувствуют магнитные поля, которые окружают Землю. Магнитные линии располагаются по направлению от северного магнитного полюса к южному. Возможно, именно эти линии и служат для птиц направляющими.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Учёные проводили опыты: на шею голубям вешали магнитные пластинки. Это мешало птицам ориентироваться, но полностью сбить их с пути магнитные пластинки не могли.</a:t>
            </a:r>
          </a:p>
          <a:p>
            <a:endParaRPr lang="ru-RU" dirty="0"/>
          </a:p>
        </p:txBody>
      </p:sp>
      <p:pic>
        <p:nvPicPr>
          <p:cNvPr id="4" name="Рисунок 3" descr="ст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071942"/>
            <a:ext cx="3332088" cy="2526476"/>
          </a:xfrm>
          <a:prstGeom prst="rect">
            <a:avLst/>
          </a:prstGeom>
        </p:spPr>
      </p:pic>
      <p:pic>
        <p:nvPicPr>
          <p:cNvPr id="5" name="Рисунок 4" descr="шеренг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214422"/>
            <a:ext cx="3444899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357166"/>
            <a:ext cx="4643470" cy="6143668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</a:rPr>
              <a:t>Дополнительными ориентирами для определения направления полета служат особенности ландшафтов (поворот реки, горы, группы деревьев). Возможно, что птицы ориентируются также по расположению солнца. При дальних перелетах наибольшее значение имеют, по-видимому, не наземные, а небесные ориентиры: солнце — днем, луна и звезды — ночью.</a:t>
            </a:r>
          </a:p>
          <a:p>
            <a:r>
              <a:rPr lang="ru-RU" sz="3800" b="1" dirty="0" smtClean="0">
                <a:solidFill>
                  <a:schemeClr val="accent5">
                    <a:lumMod val="50000"/>
                  </a:schemeClr>
                </a:solidFill>
              </a:rPr>
              <a:t>Скорее всего, птицы в перелетах используют все эти виды ориентиров: магнитное поле, астрономические и наземные ориентиры.</a:t>
            </a:r>
          </a:p>
          <a:p>
            <a:endParaRPr lang="ru-RU" dirty="0"/>
          </a:p>
        </p:txBody>
      </p:sp>
      <p:pic>
        <p:nvPicPr>
          <p:cNvPr id="4" name="Рисунок 3" descr="кл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429132"/>
            <a:ext cx="3385852" cy="2162178"/>
          </a:xfrm>
          <a:prstGeom prst="rect">
            <a:avLst/>
          </a:prstGeom>
        </p:spPr>
      </p:pic>
      <p:pic>
        <p:nvPicPr>
          <p:cNvPr id="5" name="Рисунок 4" descr="кося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642918"/>
            <a:ext cx="3465614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715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Как летят птицы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857232"/>
            <a:ext cx="8001056" cy="600076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Скворцы, дрозды и другие мелкие птицы летят скученной стаей. Кулики –  шеренгой. Гуси и журавли клином. Утки - косяком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Одни летят днём - аисты, журавли, хищные птицы, ласточки, стрижи,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а другие ночью - мухоловки, славки, трясогузки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некоторые и летят и идут пешком.</a:t>
            </a:r>
          </a:p>
          <a:p>
            <a:pPr>
              <a:buNone/>
            </a:pPr>
            <a:r>
              <a:rPr lang="ru-RU" b="1" dirty="0" smtClean="0"/>
              <a:t>       Например, коростель -дергач</a:t>
            </a:r>
            <a:endParaRPr lang="ru-RU" b="1" dirty="0"/>
          </a:p>
        </p:txBody>
      </p:sp>
      <p:pic>
        <p:nvPicPr>
          <p:cNvPr id="4" name="Рисунок 3" descr="ст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571612"/>
            <a:ext cx="1507475" cy="1143007"/>
          </a:xfrm>
          <a:prstGeom prst="rect">
            <a:avLst/>
          </a:prstGeom>
        </p:spPr>
      </p:pic>
      <p:pic>
        <p:nvPicPr>
          <p:cNvPr id="5" name="Рисунок 4" descr="аис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214686"/>
            <a:ext cx="1357322" cy="911486"/>
          </a:xfrm>
          <a:prstGeom prst="rect">
            <a:avLst/>
          </a:prstGeom>
        </p:spPr>
      </p:pic>
      <p:pic>
        <p:nvPicPr>
          <p:cNvPr id="6" name="Рисунок 5" descr="ж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214686"/>
            <a:ext cx="1264110" cy="934764"/>
          </a:xfrm>
          <a:prstGeom prst="rect">
            <a:avLst/>
          </a:prstGeom>
        </p:spPr>
      </p:pic>
      <p:pic>
        <p:nvPicPr>
          <p:cNvPr id="7" name="Рисунок 6" descr="л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214686"/>
            <a:ext cx="1107467" cy="886856"/>
          </a:xfrm>
          <a:prstGeom prst="rect">
            <a:avLst/>
          </a:prstGeom>
        </p:spPr>
      </p:pic>
      <p:pic>
        <p:nvPicPr>
          <p:cNvPr id="8" name="Рисунок 7" descr="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853" y="4822018"/>
            <a:ext cx="1285884" cy="964413"/>
          </a:xfrm>
          <a:prstGeom prst="rect">
            <a:avLst/>
          </a:prstGeom>
        </p:spPr>
      </p:pic>
      <p:pic>
        <p:nvPicPr>
          <p:cNvPr id="9" name="Рисунок 8" descr="сл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1033" y="4727853"/>
            <a:ext cx="1309690" cy="1087043"/>
          </a:xfrm>
          <a:prstGeom prst="rect">
            <a:avLst/>
          </a:prstGeom>
        </p:spPr>
      </p:pic>
      <p:pic>
        <p:nvPicPr>
          <p:cNvPr id="10" name="Рисунок 9" descr="тр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628" y="4714884"/>
            <a:ext cx="1136761" cy="1021646"/>
          </a:xfrm>
          <a:prstGeom prst="rect">
            <a:avLst/>
          </a:prstGeom>
        </p:spPr>
      </p:pic>
      <p:pic>
        <p:nvPicPr>
          <p:cNvPr id="11" name="Рисунок 10" descr="клин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9190" y="1571612"/>
            <a:ext cx="1714512" cy="1126502"/>
          </a:xfrm>
          <a:prstGeom prst="rect">
            <a:avLst/>
          </a:prstGeom>
        </p:spPr>
      </p:pic>
      <p:pic>
        <p:nvPicPr>
          <p:cNvPr id="12" name="Рисунок 11" descr="косяк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16" y="1571612"/>
            <a:ext cx="1999392" cy="1071570"/>
          </a:xfrm>
          <a:prstGeom prst="rect">
            <a:avLst/>
          </a:prstGeom>
        </p:spPr>
      </p:pic>
      <p:pic>
        <p:nvPicPr>
          <p:cNvPr id="13" name="Рисунок 12" descr="шеренга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1802" y="1571612"/>
            <a:ext cx="1643074" cy="1056262"/>
          </a:xfrm>
          <a:prstGeom prst="rect">
            <a:avLst/>
          </a:prstGeom>
        </p:spPr>
      </p:pic>
      <p:pic>
        <p:nvPicPr>
          <p:cNvPr id="14" name="Рисунок 13" descr="коростель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9190" y="5943606"/>
            <a:ext cx="1332262" cy="9143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57950" y="3429000"/>
            <a:ext cx="25717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Птичья дорога далека и полна опасностей. Очень много пернатых во время перелётов погибает. Только самые сильные, самые выносливые добираются до тёплых краёв.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Почему же птицы улетают?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Становится меньше корма.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3071802" y="2214554"/>
            <a:ext cx="2000264" cy="10715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108447" y="3321049"/>
            <a:ext cx="207170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3504" y="2214554"/>
            <a:ext cx="2071702" cy="9286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2976" y="342900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Насекомые исчезают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28992" y="435769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Травянистые растения увядают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15074" y="321468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Водоёмы замерзают</a:t>
            </a:r>
            <a:endParaRPr lang="ru-RU" b="1" dirty="0"/>
          </a:p>
        </p:txBody>
      </p:sp>
      <p:pic>
        <p:nvPicPr>
          <p:cNvPr id="14" name="Рисунок 13" descr="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696824"/>
            <a:ext cx="2395537" cy="1794340"/>
          </a:xfrm>
          <a:prstGeom prst="rect">
            <a:avLst/>
          </a:prstGeom>
        </p:spPr>
      </p:pic>
      <p:pic>
        <p:nvPicPr>
          <p:cNvPr id="15" name="Рисунок 14" descr="т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5000636"/>
            <a:ext cx="2214578" cy="1658796"/>
          </a:xfrm>
          <a:prstGeom prst="rect">
            <a:avLst/>
          </a:prstGeom>
        </p:spPr>
      </p:pic>
      <p:pic>
        <p:nvPicPr>
          <p:cNvPr id="16" name="Рисунок 15" descr="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929066"/>
            <a:ext cx="2214577" cy="1658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821</Words>
  <Application>Microsoft Office PowerPoint</Application>
  <PresentationFormat>Экран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Птичьи секреты</vt:lpstr>
      <vt:lpstr>Замечали ли вы осенью стаи улетающих птиц?</vt:lpstr>
      <vt:lpstr>Первый птичий секрет</vt:lpstr>
      <vt:lpstr>Перелётные птицы улетают на зиму в тёплые края.</vt:lpstr>
      <vt:lpstr>Маршруты птичьих путешествий</vt:lpstr>
      <vt:lpstr>Как же ориентируются птицы в полёте?</vt:lpstr>
      <vt:lpstr>Слайд 7</vt:lpstr>
      <vt:lpstr>Как летят птицы</vt:lpstr>
      <vt:lpstr>Почему же птицы улетают?</vt:lpstr>
      <vt:lpstr>Второй птичий секрет.</vt:lpstr>
      <vt:lpstr>Но не все птицы улетают, некоторые остаются.</vt:lpstr>
      <vt:lpstr>Третий птичий секрет</vt:lpstr>
      <vt:lpstr>Слайд 13</vt:lpstr>
      <vt:lpstr>Слайд 14</vt:lpstr>
      <vt:lpstr>Слайд 15</vt:lpstr>
      <vt:lpstr>Слайд 16</vt:lpstr>
      <vt:lpstr>Слайд 17</vt:lpstr>
      <vt:lpstr>Слайд 18</vt:lpstr>
      <vt:lpstr>А как люди могут помочь зимующим птицам?</vt:lpstr>
      <vt:lpstr>Проверь себя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Askwit</dc:creator>
  <cp:lastModifiedBy>Askwit</cp:lastModifiedBy>
  <cp:revision>46</cp:revision>
  <dcterms:created xsi:type="dcterms:W3CDTF">2013-12-16T18:29:01Z</dcterms:created>
  <dcterms:modified xsi:type="dcterms:W3CDTF">2014-01-19T16:07:45Z</dcterms:modified>
</cp:coreProperties>
</file>