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73" r:id="rId7"/>
    <p:sldId id="272" r:id="rId8"/>
    <p:sldId id="260" r:id="rId9"/>
    <p:sldId id="278" r:id="rId10"/>
    <p:sldId id="281" r:id="rId11"/>
    <p:sldId id="275" r:id="rId12"/>
    <p:sldId id="261" r:id="rId13"/>
    <p:sldId id="264" r:id="rId14"/>
    <p:sldId id="269" r:id="rId15"/>
    <p:sldId id="265" r:id="rId16"/>
    <p:sldId id="266" r:id="rId17"/>
    <p:sldId id="267" r:id="rId18"/>
    <p:sldId id="268" r:id="rId19"/>
    <p:sldId id="283" r:id="rId20"/>
    <p:sldId id="284" r:id="rId21"/>
    <p:sldId id="285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21494-581C-4743-A331-ED6C85BC970C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3799AB-45F5-47DB-BFF0-746FF4C11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799AB-45F5-47DB-BFF0-746FF4C11E6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446482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46483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0E1C67-D8F1-43ED-8525-B22609CD6B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2217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F8E5A-51AD-4672-BFE3-8B724735F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14851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5B9DE-485F-432E-8F82-759ED766A8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6416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7812C-5283-494B-BE2B-72A48DF296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8814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89DF0-FB90-49D7-B62B-5A2DD03E61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1799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A5E4B-54A7-41B1-8ACC-556449F862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1467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71985-F4B9-462B-A82E-B283430892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35374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C9F54-07FF-4E61-A102-D6AE67B3DF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462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B853D-981B-4103-A48B-F2D030D29A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26510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50F2E-E7E5-47CF-A600-5A23FA1517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9618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C1DDA-0EB5-446A-8B4B-F7F32DDB5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8314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445443" name="Rectangle 3"/>
            <p:cNvSpPr>
              <a:spLocks noChangeArrowheads="1"/>
            </p:cNvSpPr>
            <p:nvPr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4" name="Freeform 4"/>
            <p:cNvSpPr>
              <a:spLocks/>
            </p:cNvSpPr>
            <p:nvPr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5" name="Freeform 5"/>
            <p:cNvSpPr>
              <a:spLocks/>
            </p:cNvSpPr>
            <p:nvPr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6" name="Freeform 6"/>
            <p:cNvSpPr>
              <a:spLocks/>
            </p:cNvSpPr>
            <p:nvPr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7" name="Freeform 7"/>
            <p:cNvSpPr>
              <a:spLocks/>
            </p:cNvSpPr>
            <p:nvPr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8" name="Freeform 8"/>
            <p:cNvSpPr>
              <a:spLocks/>
            </p:cNvSpPr>
            <p:nvPr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9" name="Freeform 9"/>
            <p:cNvSpPr>
              <a:spLocks/>
            </p:cNvSpPr>
            <p:nvPr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0" name="Freeform 10"/>
            <p:cNvSpPr>
              <a:spLocks/>
            </p:cNvSpPr>
            <p:nvPr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1" name="Freeform 11"/>
            <p:cNvSpPr>
              <a:spLocks/>
            </p:cNvSpPr>
            <p:nvPr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2" name="Freeform 12"/>
            <p:cNvSpPr>
              <a:spLocks/>
            </p:cNvSpPr>
            <p:nvPr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3" name="Freeform 13"/>
            <p:cNvSpPr>
              <a:spLocks/>
            </p:cNvSpPr>
            <p:nvPr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4" name="Freeform 14"/>
            <p:cNvSpPr>
              <a:spLocks/>
            </p:cNvSpPr>
            <p:nvPr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5" name="Freeform 15"/>
            <p:cNvSpPr>
              <a:spLocks/>
            </p:cNvSpPr>
            <p:nvPr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6" name="Freeform 16"/>
            <p:cNvSpPr>
              <a:spLocks/>
            </p:cNvSpPr>
            <p:nvPr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7" name="Freeform 17"/>
            <p:cNvSpPr>
              <a:spLocks/>
            </p:cNvSpPr>
            <p:nvPr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44545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45459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5460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5461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+mn-cs"/>
              </a:defRPr>
            </a:lvl1pPr>
          </a:lstStyle>
          <a:p>
            <a:pPr>
              <a:defRPr/>
            </a:pPr>
            <a:fld id="{4C9534E9-633C-483F-99CF-81733935AC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4546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8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2;&#1077;&#1088;&#1072;\Desktop\&#1084;&#1091;&#1079;&#1099;&#1082;&#1072;%20&#1080;&#1079;%20&#1089;&#1091;&#1084;&#1077;&#1088;&#1082;&#1080;%20-%20&#1084;&#1077;&#1076;&#1083;&#1077;&#1085;&#1085;&#1099;&#1081;%20&#1074;&#1072;&#1083;&#1100;&#1089;%20&#1080;&#1079;%20&#1092;&#1080;&#1083;&#1100;&#1084;&#1072;%20&#1089;&#1091;&#1084;&#1077;&#1088;&#1082;&#1080;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</a:rPr>
              <a:t>Сопереживание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11560" y="3886200"/>
            <a:ext cx="7920880" cy="1752600"/>
          </a:xfrm>
        </p:spPr>
        <p:txBody>
          <a:bodyPr/>
          <a:lstStyle/>
          <a:p>
            <a:pPr>
              <a:defRPr/>
            </a:pPr>
            <a:r>
              <a:rPr lang="ru-RU" b="1" dirty="0" smtClean="0"/>
              <a:t>Урок   изобразительного   искусства  </a:t>
            </a:r>
          </a:p>
          <a:p>
            <a:pPr>
              <a:defRPr/>
            </a:pPr>
            <a:r>
              <a:rPr lang="ru-RU" b="1" dirty="0" smtClean="0"/>
              <a:t>4  класс</a:t>
            </a:r>
            <a:endParaRPr lang="ru-RU" b="1" dirty="0" smtClean="0"/>
          </a:p>
        </p:txBody>
      </p:sp>
      <p:pic>
        <p:nvPicPr>
          <p:cNvPr id="4" name="музыка из сумерки - медленный вальс из фильма сумер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00808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 также 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умением   видеть   красоту    и   научить  нас восторгаться  ею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&amp;Bcy;&amp;Rcy;&amp;YUcy;&amp;Lcy;&amp;Lcy;&amp;Ocy;&amp;Vcy; &amp;Kcy;&amp;acy;&amp;rcy;&amp;lcy; - &amp;Icy;&amp;tcy;&amp;acy;&amp;lcy;&amp;softcy;&amp;yacy;&amp;ncy;&amp;scy;&amp;kcy;&amp;icy;&amp;jcy; &amp;pcy;&amp;ocy;&amp;lcy;&amp;dcy;&amp;iecy;&amp;ncy;&amp;softcy;. 200 &amp;rcy;&amp;ucy;&amp;scy;&amp;scy;&amp;kcy;&amp;icy;&amp;khcy; &amp;zhcy;&amp;icy;&amp;vcy;&amp;ocy;&amp;pcy;&amp;icy;&amp;scy;&amp;tscy;&amp;iecy;&amp;v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0158" y="1556792"/>
            <a:ext cx="4306888" cy="506692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flipH="1">
            <a:off x="6732240" y="5517232"/>
            <a:ext cx="2411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БРЮЛЛОВ К.И. «Итальянский полдень»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6506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332656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умением   замечать  радость  вокруг   себя   и 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радоваться  самому  простому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8" name="Picture 6" descr="&amp;ZHcy;&amp;iecy;&amp;ncy;&amp;shchcy;&amp;icy;&amp;ncy;&amp;acy; &amp;vcy; &amp;kcy;&amp;rcy;&amp;acy;&amp;scy;&amp;ncy;&amp;ocy;&amp;mcy;. 1919  - &amp;Acy;&amp;rcy;&amp;khcy;&amp;icy;&amp;pcy;&amp;ocy;&amp;vcy; &amp;Acy;&amp;bcy;&amp;rcy;&amp;acy;&amp;mcy; &amp;IEcy;&amp;fcy;&amp;icy;&amp;mcy;&amp;ocy;&amp;vcy;&amp;icy;&amp;c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268760"/>
            <a:ext cx="3723485" cy="508518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228184" y="5661248"/>
            <a:ext cx="2915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«Женщина в красном»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Архипов А. 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6271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&amp;Rcy;&amp;IEcy;&amp;Pcy;&amp;Icy;&amp;Ncy; &amp;Icy;&amp;lcy;&amp;softcy;&amp;yacy; - &amp;Zcy;&amp;acy;&amp;pcy;&amp;ocy;&amp;rcy;&amp;ocy;&amp;zhcy;&amp;tscy;&amp;ycy;.. 200 &amp;rcy;&amp;ucy;&amp;scy;&amp;scy;&amp;kcy;&amp;icy;&amp;khcy; &amp;zhcy;&amp;icy;&amp;vcy;&amp;ocy;&amp;pcy;&amp;icy;&amp;scy;&amp;tscy;&amp;iecy;&amp;v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7620000" cy="45053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сопоставить  страшное и веселое – трагическое  и  комическое,   чтобы  мы   осознали…..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6021288"/>
            <a:ext cx="5184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РЕПИН И.Е. « Запорожцы»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8502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1512167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  чувства  у  вас  вызвали   эти  картины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683568" y="2204864"/>
            <a:ext cx="7920880" cy="336192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Жалость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Страх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Веселье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Надежда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Чувство   справедливости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Желание  помочь,  спасти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СОпереживали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героям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893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Какими  выразительными  средствами   пользовались  художники  для  передачи  чувств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Проанализируйте   произведения  художников  и  выделите   выразительные  средства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4165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&amp;Ocy;&amp;pcy;&amp;yacy;&amp;tcy;&amp;softcy; &amp;dcy;&amp;vcy;&amp;ocy;&amp;jcy;&amp;kcy;&amp;acy;. 1952.  - &amp;Rcy;&amp;iecy;&amp;shcy;&amp;iecy;&amp;tcy;&amp;ncy;&amp;icy;&amp;kcy;&amp;ocy;&amp;vcy; &amp;Fcy;&amp;iecy;&amp;dcy;&amp;ocy;&amp;rcy; &amp;Pcy;&amp;acy;&amp;vcy;&amp;lcy;&amp;ocy;&amp;vcy;&amp;icy;&amp;c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645024"/>
            <a:ext cx="2694573" cy="3016312"/>
          </a:xfrm>
          <a:prstGeom prst="rect">
            <a:avLst/>
          </a:prstGeom>
          <a:noFill/>
        </p:spPr>
      </p:pic>
      <p:pic>
        <p:nvPicPr>
          <p:cNvPr id="3" name="Picture 6" descr="&amp;ZHcy;&amp;iecy;&amp;ncy;&amp;shchcy;&amp;icy;&amp;ncy;&amp;acy; &amp;vcy; &amp;kcy;&amp;rcy;&amp;acy;&amp;scy;&amp;ncy;&amp;ocy;&amp;mcy;. 1919  - &amp;Acy;&amp;rcy;&amp;khcy;&amp;icy;&amp;pcy;&amp;ocy;&amp;vcy; &amp;Acy;&amp;bcy;&amp;rcy;&amp;acy;&amp;mcy; &amp;IEcy;&amp;fcy;&amp;icy;&amp;mcy;&amp;ocy;&amp;vcy;&amp;icy;&amp;ch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32656"/>
            <a:ext cx="2274068" cy="3105708"/>
          </a:xfrm>
          <a:prstGeom prst="rect">
            <a:avLst/>
          </a:prstGeom>
          <a:noFill/>
        </p:spPr>
      </p:pic>
      <p:pic>
        <p:nvPicPr>
          <p:cNvPr id="4" name="Picture 2" descr="&amp;Rcy;&amp;IEcy;&amp;Pcy;&amp;Icy;&amp;Ncy; &amp;Icy;&amp;lcy;&amp;softcy;&amp;yacy; - &amp;Zcy;&amp;acy;&amp;pcy;&amp;ocy;&amp;rcy;&amp;ocy;&amp;zhcy;&amp;tscy;&amp;ycy;.. 200 &amp;rcy;&amp;ucy;&amp;scy;&amp;scy;&amp;kcy;&amp;icy;&amp;khcy; &amp;zhcy;&amp;icy;&amp;vcy;&amp;ocy;&amp;pcy;&amp;icy;&amp;scy;&amp;tscy;&amp;iecy;&amp;v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4005064"/>
            <a:ext cx="4064053" cy="2402871"/>
          </a:xfrm>
          <a:prstGeom prst="rect">
            <a:avLst/>
          </a:prstGeom>
          <a:noFill/>
        </p:spPr>
      </p:pic>
      <p:pic>
        <p:nvPicPr>
          <p:cNvPr id="5" name="Picture 4" descr="&amp;Ncy;&amp;iecy;&amp;rcy;&amp;acy;&amp;vcy;&amp;ncy;&amp;ycy;&amp;jcy; &amp;bcy;&amp;rcy;&amp;acy;&amp;kcy;, 1862 - &amp;Pcy;&amp;ucy;&amp;kcy;&amp;icy;&amp;rcy;&amp;iecy;&amp;vcy; &amp;Vcy;&amp;acy;&amp;scy;&amp;icy;&amp;lcy;&amp;icy;&amp;jcy; &amp;Vcy;&amp;lcy;&amp;acy;&amp;dcy;&amp;icy;&amp;mcy;&amp;icy;&amp;rcy;&amp;ocy;&amp;vcy;&amp;icy;&amp;ch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32656"/>
            <a:ext cx="2506293" cy="3145974"/>
          </a:xfrm>
          <a:prstGeom prst="rect">
            <a:avLst/>
          </a:prstGeom>
          <a:noFill/>
        </p:spPr>
      </p:pic>
      <p:pic>
        <p:nvPicPr>
          <p:cNvPr id="6" name="Picture 2" descr="&amp;Vcy;&amp;dcy;&amp;ocy;&amp;vcy;&amp;ucy;&amp;shcy;&amp;kcy;&amp;acy;. 1865 - &amp;Mcy;&amp;acy;&amp;kcy;&amp;ocy;&amp;vcy;&amp;scy;&amp;kcy;&amp;icy;&amp;jcy; &amp;Kcy;&amp;ocy;&amp;ncy;&amp;scy;&amp;tcy;&amp;acy;&amp;ncy;&amp;tcy;&amp;icy;&amp;ncy; &amp;IEcy;&amp;gcy;&amp;ocy;&amp;rcy;&amp;ocy;&amp;vcy;&amp;icy;&amp;ch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332656"/>
            <a:ext cx="2489717" cy="331236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301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Художники  для  передачи  чувств  используют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sz="quarter" idx="1"/>
          </p:nvPr>
        </p:nvSpPr>
        <p:spPr>
          <a:xfrm>
            <a:off x="1371600" y="1916832"/>
            <a:ext cx="6400800" cy="576064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Сюжет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Композицию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Колорит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Цвет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Контраст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Освещение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Поза,  движение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Мимика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ещё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????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917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620688"/>
            <a:ext cx="8136904" cy="547531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Русские художники оставили нам богатое культурное наследие.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Каждый художник по-своему воплотил в своем произведении человеческие чувства.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Каждый сюжет – это своеобразная книга о жизни человека и общества в целом</a:t>
            </a:r>
            <a:r>
              <a:rPr lang="ru-RU" dirty="0" smtClean="0"/>
              <a:t>. 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 вам  предлагается  создать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6672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изобразительное  сочинение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на  тему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«СОПЕРЕЖИВАНИЕ»</a:t>
            </a:r>
            <a:endParaRPr lang="ru-RU" sz="4000" dirty="0"/>
          </a:p>
        </p:txBody>
      </p:sp>
      <p:pic>
        <p:nvPicPr>
          <p:cNvPr id="3074" name="Picture 2" descr="100357 (450x300, 36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708920"/>
            <a:ext cx="4890120" cy="342308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2924944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Удачи</a:t>
            </a:r>
            <a:r>
              <a:rPr lang="ru-RU" sz="4000" b="1" dirty="0" smtClean="0"/>
              <a:t>  !!!</a:t>
            </a:r>
            <a:endParaRPr lang="ru-RU" sz="4000" b="1" dirty="0"/>
          </a:p>
        </p:txBody>
      </p:sp>
    </p:spTree>
  </p:cSld>
  <p:clrMapOvr>
    <a:masterClrMapping/>
  </p:clrMapOvr>
  <p:transition advTm="1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2065784"/>
            <a:ext cx="842493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Мы согреваем душу от души,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Когда кому-то горя очень много.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Быть может это качество от Бога,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Длиною в человеческую жизнь</a:t>
            </a:r>
            <a:r>
              <a:rPr lang="ru-RU" sz="2000" b="1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Мы согреваем душу от души-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Глаза в глаза, как будто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застывая.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Одну секунду </a:t>
            </a:r>
            <a:r>
              <a:rPr lang="ru-RU" sz="2000" b="1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СО-переживая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ы лучшее возможно совершим!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476672"/>
            <a:ext cx="7812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Эпиграф</a:t>
            </a:r>
            <a:endParaRPr lang="ru-RU" sz="4000" b="1" dirty="0"/>
          </a:p>
        </p:txBody>
      </p:sp>
      <p:pic>
        <p:nvPicPr>
          <p:cNvPr id="1029" name="Picture 5" descr="C:\Users\Вера\Desktop\сопережив-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844824"/>
            <a:ext cx="3888432" cy="374441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857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332656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Наш  вернисаж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3" descr="C:\Users\Вера\Работа\Работы учащихся\Сопереживание\сопереживание1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645024"/>
            <a:ext cx="2023267" cy="2972145"/>
          </a:xfrm>
          <a:prstGeom prst="rect">
            <a:avLst/>
          </a:prstGeom>
          <a:noFill/>
        </p:spPr>
      </p:pic>
      <p:pic>
        <p:nvPicPr>
          <p:cNvPr id="34820" name="Picture 4" descr="C:\Users\Вера\Работа\Работы учащихся\Сопереживание\сопереживание2 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2232248" cy="2880320"/>
          </a:xfrm>
          <a:prstGeom prst="rect">
            <a:avLst/>
          </a:prstGeom>
          <a:noFill/>
        </p:spPr>
      </p:pic>
      <p:pic>
        <p:nvPicPr>
          <p:cNvPr id="34821" name="Picture 5" descr="C:\Users\Вера\Работа\Работы учащихся\Сопереживание\сопереживание3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573016"/>
            <a:ext cx="1992692" cy="2944937"/>
          </a:xfrm>
          <a:prstGeom prst="rect">
            <a:avLst/>
          </a:prstGeom>
          <a:noFill/>
        </p:spPr>
      </p:pic>
      <p:pic>
        <p:nvPicPr>
          <p:cNvPr id="34818" name="Picture 2" descr="C:\Users\Вера\Работа\Работы учащихся\Сопереживание\сопереживание 5 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196752"/>
            <a:ext cx="2907296" cy="2041607"/>
          </a:xfrm>
          <a:prstGeom prst="rect">
            <a:avLst/>
          </a:prstGeom>
          <a:noFill/>
        </p:spPr>
      </p:pic>
      <p:pic>
        <p:nvPicPr>
          <p:cNvPr id="34822" name="Picture 6" descr="C:\Users\Вера\Работа\Работы учащихся\Сопереживание\сопереживание4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3573016"/>
            <a:ext cx="1980173" cy="297167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516216" y="1196752"/>
            <a:ext cx="23042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Работы  учащихся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   класса 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ДиПСО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«Праздник +»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306896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sz="1200" dirty="0" err="1" smtClean="0">
                <a:solidFill>
                  <a:schemeClr val="accent4">
                    <a:lumMod val="10000"/>
                  </a:schemeClr>
                </a:solidFill>
              </a:rPr>
              <a:t>Клявин</a:t>
            </a:r>
            <a:r>
              <a:rPr lang="ru-RU" sz="1200" dirty="0" smtClean="0">
                <a:solidFill>
                  <a:schemeClr val="accent4">
                    <a:lumMod val="10000"/>
                  </a:schemeClr>
                </a:solidFill>
              </a:rPr>
              <a:t>  Андрей</a:t>
            </a:r>
            <a:endParaRPr lang="ru-RU" sz="12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112474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accent4">
                    <a:lumMod val="10000"/>
                  </a:schemeClr>
                </a:solidFill>
              </a:rPr>
              <a:t>Чернышов</a:t>
            </a:r>
            <a:r>
              <a:rPr lang="ru-RU" sz="1200" dirty="0" smtClean="0">
                <a:solidFill>
                  <a:schemeClr val="accent4">
                    <a:lumMod val="10000"/>
                  </a:schemeClr>
                </a:solidFill>
              </a:rPr>
              <a:t>  Владимир</a:t>
            </a:r>
            <a:endParaRPr lang="ru-RU" sz="12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9792" y="3501008"/>
            <a:ext cx="8640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 smtClean="0">
                <a:solidFill>
                  <a:schemeClr val="accent4">
                    <a:lumMod val="10000"/>
                  </a:schemeClr>
                </a:solidFill>
              </a:rPr>
              <a:t>Лунц</a:t>
            </a:r>
            <a:r>
              <a:rPr lang="ru-RU" sz="1200" dirty="0" smtClean="0">
                <a:solidFill>
                  <a:schemeClr val="accent4">
                    <a:lumMod val="10000"/>
                  </a:schemeClr>
                </a:solidFill>
              </a:rPr>
              <a:t> Яна</a:t>
            </a:r>
            <a:endParaRPr lang="ru-RU" sz="12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4335177" y="5390880"/>
            <a:ext cx="2564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     </a:t>
            </a:r>
            <a:r>
              <a:rPr lang="ru-RU" sz="1200" dirty="0" err="1" smtClean="0">
                <a:solidFill>
                  <a:schemeClr val="accent4">
                    <a:lumMod val="10000"/>
                  </a:schemeClr>
                </a:solidFill>
              </a:rPr>
              <a:t>Понурина</a:t>
            </a:r>
            <a:r>
              <a:rPr lang="ru-RU" sz="1200" dirty="0" smtClean="0">
                <a:solidFill>
                  <a:schemeClr val="accent4">
                    <a:lumMod val="10000"/>
                  </a:schemeClr>
                </a:solidFill>
              </a:rPr>
              <a:t> Злата</a:t>
            </a:r>
            <a:endParaRPr lang="ru-RU" sz="12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6627968" y="5240234"/>
            <a:ext cx="21602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      </a:t>
            </a:r>
          </a:p>
          <a:p>
            <a:r>
              <a:rPr lang="ru-RU" sz="1200" dirty="0" smtClean="0">
                <a:solidFill>
                  <a:schemeClr val="accent4">
                    <a:lumMod val="10000"/>
                  </a:schemeClr>
                </a:solidFill>
              </a:rPr>
              <a:t>Соболева  Таня</a:t>
            </a:r>
            <a:endParaRPr lang="ru-RU" sz="12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med" advTm="8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 такое  сопереживание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700808"/>
            <a:ext cx="79208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Char char="-"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  понимание,  что  чувствует  другой,   ощущение  того, что  происходит   во  внутреннем  мире   другого  человека. </a:t>
            </a:r>
          </a:p>
          <a:p>
            <a:pPr algn="ctr"/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Сопереживание     учит  нас   совершать  добрые  и  нужные  поступки,  объединяет   людей.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8112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48680"/>
            <a:ext cx="8301608" cy="20070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Сопереживание – великая  тема    искусства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852936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 древнейших  времён  искусство   стремилось   вызвать   сопереживание  зрителя ,  развить  эту  способность  души.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5772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132856"/>
            <a:ext cx="856895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  искусстве  художник  стремится     выразить свои  чувства , переживания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  поделиться     с  нами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/>
          </a:p>
        </p:txBody>
      </p:sp>
    </p:spTree>
    <p:custDataLst>
      <p:tags r:id="rId1"/>
    </p:custDataLst>
  </p:cSld>
  <p:clrMapOvr>
    <a:masterClrMapping/>
  </p:clrMapOvr>
  <p:transition spd="med" advClick="0" advTm="449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060.radikal.ru/1107/15/4ced32282d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556792"/>
            <a:ext cx="5567986" cy="424624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332656"/>
            <a:ext cx="8676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отношением  к  самым  разным  событиям             и        вызвать  у  нас   сострадание  к  чужому  горю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5949280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БРЮЛЛОВ Карл « Последний  день Помпеи»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5304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476672"/>
            <a:ext cx="8496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отношением  к    проявлениям   окружающей  нас   жизни    и   вызвать   у  нас   чувство ….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32240" y="5229200"/>
            <a:ext cx="2411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Решетников Ф.П. «Опять двойка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028" name="Picture 4" descr="&amp;Ocy;&amp;pcy;&amp;yacy;&amp;tcy;&amp;softcy; &amp;dcy;&amp;vcy;&amp;ocy;&amp;jcy;&amp;kcy;&amp;acy;. 1952.  - &amp;Rcy;&amp;iecy;&amp;shcy;&amp;iecy;&amp;tcy;&amp;ncy;&amp;icy;&amp;kcy;&amp;ocy;&amp;vcy; &amp;Fcy;&amp;iecy;&amp;dcy;&amp;ocy;&amp;rcy; &amp;Pcy;&amp;acy;&amp;vcy;&amp;lcy;&amp;ocy;&amp;vcy;&amp;icy;&amp;c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3" y="1484784"/>
            <a:ext cx="4536504" cy="485090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115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260648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своей   грустью ,  печалью 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 вызвать  у  нас  чувство  …..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88224" y="5805264"/>
            <a:ext cx="2555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«Неравный брак»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Пукирев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В.В.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 descr="&amp;Ncy;&amp;iecy;&amp;rcy;&amp;acy;&amp;vcy;&amp;ncy;&amp;ycy;&amp;jcy; &amp;bcy;&amp;rcy;&amp;acy;&amp;kcy;, 1862 - &amp;Pcy;&amp;ucy;&amp;kcy;&amp;icy;&amp;rcy;&amp;iecy;&amp;vcy; &amp;Vcy;&amp;acy;&amp;scy;&amp;icy;&amp;lcy;&amp;icy;&amp;jcy; &amp;Vcy;&amp;lcy;&amp;acy;&amp;dcy;&amp;icy;&amp;mcy;&amp;icy;&amp;rcy;&amp;ocy;&amp;vcy;&amp;icy;&amp;c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340768"/>
            <a:ext cx="4200401" cy="5272469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913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&amp;Vcy;&amp;dcy;&amp;ocy;&amp;vcy;&amp;ucy;&amp;shcy;&amp;kcy;&amp;acy;. 1865 - &amp;Mcy;&amp;acy;&amp;kcy;&amp;ocy;&amp;vcy;&amp;scy;&amp;kcy;&amp;icy;&amp;jcy; &amp;Kcy;&amp;ocy;&amp;ncy;&amp;scy;&amp;tcy;&amp;acy;&amp;ncy;&amp;tcy;&amp;icy;&amp;ncy; &amp;IEcy;&amp;gcy;&amp;ocy;&amp;rcy;&amp;ocy;&amp;vcy;&amp;icy;&amp;c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069637"/>
            <a:ext cx="3561196" cy="515285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5661248"/>
            <a:ext cx="3891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«Вдовушка»  Маковский К.Е.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60648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отношением  к  чужому   горю  и страданию,  чтобы  научить  нас…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5414"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heme/theme1.xml><?xml version="1.0" encoding="utf-8"?>
<a:theme xmlns:a="http://schemas.openxmlformats.org/drawingml/2006/main" name="Teamwork design template">
  <a:themeElements>
    <a:clrScheme name="Office Theme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Office Them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Office Theme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3CECA77-5E6E-40C2-B82D-CA0D500B51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10816</TotalTime>
  <Words>388</Words>
  <Application>Microsoft Office PowerPoint</Application>
  <PresentationFormat>Экран (4:3)</PresentationFormat>
  <Paragraphs>80</Paragraphs>
  <Slides>20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Teamwork design template</vt:lpstr>
      <vt:lpstr>Сопереживание</vt:lpstr>
      <vt:lpstr>Слайд 2</vt:lpstr>
      <vt:lpstr>Что  такое  сопереживание?</vt:lpstr>
      <vt:lpstr>Сопереживание – великая  тема    искусства</vt:lpstr>
      <vt:lpstr>Слайд 5</vt:lpstr>
      <vt:lpstr>Слайд 6</vt:lpstr>
      <vt:lpstr>Слайд 7</vt:lpstr>
      <vt:lpstr>Слайд 8</vt:lpstr>
      <vt:lpstr>Слайд 9</vt:lpstr>
      <vt:lpstr>А  также   умением   видеть   красоту    и   научить  нас восторгаться  ею</vt:lpstr>
      <vt:lpstr>Слайд 11</vt:lpstr>
      <vt:lpstr>Слайд 12</vt:lpstr>
      <vt:lpstr>Какие   чувства  у  вас  вызвали   эти  картины?</vt:lpstr>
      <vt:lpstr>Какими  выразительными  средствами   пользовались  художники  для  передачи  чувств?</vt:lpstr>
      <vt:lpstr>Слайд 15</vt:lpstr>
      <vt:lpstr>  Художники  для  передачи  чувств  используют:</vt:lpstr>
      <vt:lpstr>Слайд 17</vt:lpstr>
      <vt:lpstr>Слайд 18</vt:lpstr>
      <vt:lpstr>Слайд 19</vt:lpstr>
      <vt:lpstr>Слайд 20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Вера</dc:creator>
  <cp:lastModifiedBy>Вера</cp:lastModifiedBy>
  <cp:revision>176</cp:revision>
  <cp:lastPrinted>1601-01-01T00:00:00Z</cp:lastPrinted>
  <dcterms:created xsi:type="dcterms:W3CDTF">2013-11-12T18:10:45Z</dcterms:created>
  <dcterms:modified xsi:type="dcterms:W3CDTF">2014-01-26T16:46:37Z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TC102037961049</vt:lpwstr>
  </property>
</Properties>
</file>