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4" r:id="rId1"/>
  </p:sldMasterIdLst>
  <p:sldIdLst>
    <p:sldId id="256" r:id="rId2"/>
    <p:sldId id="257" r:id="rId3"/>
    <p:sldId id="267" r:id="rId4"/>
    <p:sldId id="258" r:id="rId5"/>
    <p:sldId id="260" r:id="rId6"/>
    <p:sldId id="270" r:id="rId7"/>
    <p:sldId id="263" r:id="rId8"/>
    <p:sldId id="271" r:id="rId9"/>
    <p:sldId id="265" r:id="rId10"/>
    <p:sldId id="272" r:id="rId11"/>
    <p:sldId id="274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D044C"/>
    <a:srgbClr val="FFA0FF"/>
    <a:srgbClr val="FF8FFF"/>
    <a:srgbClr val="FF99FF"/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1" autoAdjust="0"/>
    <p:restoredTop sz="94714" autoAdjust="0"/>
  </p:normalViewPr>
  <p:slideViewPr>
    <p:cSldViewPr>
      <p:cViewPr>
        <p:scale>
          <a:sx n="75" d="100"/>
          <a:sy n="75" d="100"/>
        </p:scale>
        <p:origin x="-1422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0i4l2h0mas.jpg"/>
          <p:cNvPicPr>
            <a:picLocks noChangeAspect="1"/>
          </p:cNvPicPr>
          <p:nvPr userDrawn="1"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33" y="-22"/>
            <a:ext cx="9144033" cy="68580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9DEBA2B-A0C7-4083-85C9-50863A28262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285720" y="214290"/>
            <a:ext cx="8572560" cy="6429420"/>
          </a:xfrm>
          <a:prstGeom prst="roundRect">
            <a:avLst>
              <a:gd name="adj" fmla="val 8900"/>
            </a:avLst>
          </a:prstGeom>
          <a:noFill/>
          <a:ln>
            <a:solidFill>
              <a:srgbClr val="FF6699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8;&#1072;&#1085;&#1103;\&#1052;&#1091;&#1079;&#1099;&#1082;&#1072;&#1083;&#1100;&#1085;&#1086;-&#1084;&#1077;&#1090;&#1086;&#1076;&#1080;&#1095;&#1077;&#1089;&#1082;&#1080;&#1077;%20&#1084;&#1072;&#1090;&#1077;&#1088;&#1080;&#1072;&#1083;&#1099;\&#1052;&#1054;&#1071;%20&#1059;&#1095;&#1077;&#1073;&#1085;&#1072;&#1103;%20&#1088;&#1072;&#1073;&#1086;&#1090;&#1072;\&#1052;&#1086;&#1080;%20&#1091;&#1088;&#1086;&#1082;&#1080;%20&#1080;%20&#1087;&#1083;&#1072;&#1085;&#1080;&#1088;&#1086;&#1074;&#1072;&#1085;&#1080;&#1077;\&#1055;&#1088;&#1077;&#1079;&#1077;&#1085;&#1090;&#1072;&#1094;&#1080;&#1103;\rondo.avi" TargetMode="Externa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4.png"/><Relationship Id="rId3" Type="http://schemas.openxmlformats.org/officeDocument/2006/relationships/slide" Target="slide12.xml"/><Relationship Id="rId7" Type="http://schemas.openxmlformats.org/officeDocument/2006/relationships/image" Target="../media/image10.jpeg"/><Relationship Id="rId12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8;&#1072;&#1085;&#1103;\&#1052;&#1091;&#1079;&#1099;&#1082;&#1072;&#1083;&#1100;&#1085;&#1086;-&#1084;&#1077;&#1090;&#1086;&#1076;&#1080;&#1095;&#1077;&#1089;&#1082;&#1080;&#1077;%20&#1084;&#1072;&#1090;&#1077;&#1088;&#1080;&#1072;&#1083;&#1099;\&#1052;&#1054;&#1071;%20&#1059;&#1095;&#1077;&#1073;&#1085;&#1072;&#1103;%20&#1088;&#1072;&#1073;&#1086;&#1090;&#1072;\&#1052;&#1086;&#1080;%20&#1091;&#1088;&#1086;&#1082;&#1080;%20&#1080;%20&#1087;&#1083;&#1072;&#1085;&#1080;&#1088;&#1086;&#1074;&#1072;&#1085;&#1080;&#1077;\&#1055;&#1088;&#1077;&#1079;&#1077;&#1085;&#1090;&#1072;&#1094;&#1080;&#1103;\gavoronok1.mp3" TargetMode="External"/><Relationship Id="rId6" Type="http://schemas.openxmlformats.org/officeDocument/2006/relationships/image" Target="../media/image9.jpeg"/><Relationship Id="rId11" Type="http://schemas.openxmlformats.org/officeDocument/2006/relationships/slide" Target="slide9.xml"/><Relationship Id="rId5" Type="http://schemas.openxmlformats.org/officeDocument/2006/relationships/slide" Target="slide6.xml"/><Relationship Id="rId10" Type="http://schemas.openxmlformats.org/officeDocument/2006/relationships/image" Target="../media/image12.jpeg"/><Relationship Id="rId4" Type="http://schemas.openxmlformats.org/officeDocument/2006/relationships/image" Target="../media/image8.png"/><Relationship Id="rId9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meta-music.ru/song/zhavoronok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8;&#1072;&#1085;&#1103;\&#1052;&#1091;&#1079;&#1099;&#1082;&#1072;&#1083;&#1100;&#1085;&#1086;-&#1084;&#1077;&#1090;&#1086;&#1076;&#1080;&#1095;&#1077;&#1089;&#1082;&#1080;&#1077;%20&#1084;&#1072;&#1090;&#1077;&#1088;&#1080;&#1072;&#1083;&#1099;\&#1052;&#1054;&#1071;%20&#1059;&#1095;&#1077;&#1073;&#1085;&#1072;&#1103;%20&#1088;&#1072;&#1073;&#1086;&#1090;&#1072;\&#1052;&#1086;&#1080;%20&#1091;&#1088;&#1086;&#1082;&#1080;%20&#1080;%20&#1087;&#1083;&#1072;&#1085;&#1080;&#1088;&#1086;&#1074;&#1072;&#1085;&#1080;&#1077;\&#1055;&#1088;&#1077;&#1079;&#1077;&#1085;&#1090;&#1072;&#1094;&#1080;&#1103;\gavoronok.mp3" TargetMode="External"/><Relationship Id="rId6" Type="http://schemas.openxmlformats.org/officeDocument/2006/relationships/slide" Target="slide5.xml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4.png"/><Relationship Id="rId3" Type="http://schemas.openxmlformats.org/officeDocument/2006/relationships/slide" Target="slide12.xml"/><Relationship Id="rId7" Type="http://schemas.openxmlformats.org/officeDocument/2006/relationships/image" Target="../media/image10.jpeg"/><Relationship Id="rId12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8;&#1072;&#1085;&#1103;\&#1052;&#1091;&#1079;&#1099;&#1082;&#1072;&#1083;&#1100;&#1085;&#1086;-&#1084;&#1077;&#1090;&#1086;&#1076;&#1080;&#1095;&#1077;&#1089;&#1082;&#1080;&#1077;%20&#1084;&#1072;&#1090;&#1077;&#1088;&#1080;&#1072;&#1083;&#1099;\&#1052;&#1054;&#1071;%20&#1059;&#1095;&#1077;&#1073;&#1085;&#1072;&#1103;%20&#1088;&#1072;&#1073;&#1086;&#1090;&#1072;\&#1052;&#1086;&#1080;%20&#1091;&#1088;&#1086;&#1082;&#1080;%20&#1080;%20&#1087;&#1083;&#1072;&#1085;&#1080;&#1088;&#1086;&#1074;&#1072;&#1085;&#1080;&#1077;\&#1055;&#1088;&#1077;&#1079;&#1077;&#1085;&#1090;&#1072;&#1094;&#1080;&#1103;\gavoronok1.mp3" TargetMode="External"/><Relationship Id="rId6" Type="http://schemas.openxmlformats.org/officeDocument/2006/relationships/image" Target="../media/image9.jpeg"/><Relationship Id="rId11" Type="http://schemas.openxmlformats.org/officeDocument/2006/relationships/slide" Target="slide9.xml"/><Relationship Id="rId5" Type="http://schemas.openxmlformats.org/officeDocument/2006/relationships/slide" Target="slide6.xml"/><Relationship Id="rId10" Type="http://schemas.openxmlformats.org/officeDocument/2006/relationships/image" Target="../media/image12.jpeg"/><Relationship Id="rId4" Type="http://schemas.openxmlformats.org/officeDocument/2006/relationships/image" Target="../media/image8.pn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8;&#1072;&#1085;&#1103;\&#1052;&#1091;&#1079;&#1099;&#1082;&#1072;&#1083;&#1100;&#1085;&#1086;-&#1084;&#1077;&#1090;&#1086;&#1076;&#1080;&#1095;&#1077;&#1089;&#1082;&#1080;&#1077;%20&#1084;&#1072;&#1090;&#1077;&#1088;&#1080;&#1072;&#1083;&#1099;\&#1052;&#1054;&#1071;%20&#1059;&#1095;&#1077;&#1073;&#1085;&#1072;&#1103;%20&#1088;&#1072;&#1073;&#1086;&#1090;&#1072;\&#1052;&#1086;&#1080;%20&#1091;&#1088;&#1086;&#1082;&#1080;%20&#1080;%20&#1087;&#1083;&#1072;&#1085;&#1080;&#1088;&#1086;&#1074;&#1072;&#1085;&#1080;&#1077;\&#1055;&#1088;&#1077;&#1079;&#1077;&#1085;&#1090;&#1072;&#1094;&#1080;&#1103;\kolibelnay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hyperlink" Target="https://drive.google.com/file/d/0Bx53jK3p5fY5NlNsN2pHQmxFeDQ/edit?usp=sharin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8;&#1072;&#1085;&#1103;\&#1052;&#1091;&#1079;&#1099;&#1082;&#1072;&#1083;&#1100;&#1085;&#1086;-&#1084;&#1077;&#1090;&#1086;&#1076;&#1080;&#1095;&#1077;&#1089;&#1082;&#1080;&#1077;%20&#1084;&#1072;&#1090;&#1077;&#1088;&#1080;&#1072;&#1083;&#1099;\&#1052;&#1054;&#1071;%20&#1059;&#1095;&#1077;&#1073;&#1085;&#1072;&#1103;%20&#1088;&#1072;&#1073;&#1086;&#1090;&#1072;\&#1052;&#1086;&#1080;%20&#1091;&#1088;&#1086;&#1082;&#1080;%20&#1080;%20&#1087;&#1083;&#1072;&#1085;&#1080;&#1088;&#1086;&#1074;&#1072;&#1085;&#1080;&#1077;\&#1055;&#1088;&#1077;&#1079;&#1077;&#1085;&#1090;&#1072;&#1094;&#1080;&#1103;\farlaf%20i%20naina.avi" TargetMode="Externa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8;&#1072;&#1085;&#1103;\&#1052;&#1091;&#1079;&#1099;&#1082;&#1072;&#1083;&#1100;&#1085;&#1086;-&#1084;&#1077;&#1090;&#1086;&#1076;&#1080;&#1095;&#1077;&#1089;&#1082;&#1080;&#1077;%20&#1084;&#1072;&#1090;&#1077;&#1088;&#1080;&#1072;&#1083;&#1099;\&#1052;&#1054;&#1071;%20&#1059;&#1095;&#1077;&#1073;&#1085;&#1072;&#1103;%20&#1088;&#1072;&#1073;&#1086;&#1090;&#1072;\&#1052;&#1086;&#1080;%20&#1091;&#1088;&#1086;&#1082;&#1080;%20&#1080;%20&#1087;&#1083;&#1072;&#1085;&#1080;&#1088;&#1086;&#1074;&#1072;&#1085;&#1080;&#1077;\&#1055;&#1088;&#1077;&#1079;&#1077;&#1085;&#1090;&#1072;&#1094;&#1080;&#1103;\rondo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88840"/>
            <a:ext cx="7772400" cy="259228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Урок музыки в 5 классе</a:t>
            </a:r>
            <a:b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«Музыка </a:t>
            </a:r>
            <a: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раскрывает </a:t>
            </a:r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особенности </a:t>
            </a:r>
            <a: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характера</a:t>
            </a:r>
            <a:b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 настроения литературных </a:t>
            </a:r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героев»</a:t>
            </a:r>
            <a:r>
              <a:rPr lang="ru-RU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733256"/>
            <a:ext cx="3632448" cy="936104"/>
          </a:xfrm>
        </p:spPr>
        <p:txBody>
          <a:bodyPr>
            <a:normAutofit/>
          </a:bodyPr>
          <a:lstStyle/>
          <a:p>
            <a:pPr algn="l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Выполнила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Коваль Татьяна Эдуардовна, учитель музыки </a:t>
            </a:r>
          </a:p>
          <a:p>
            <a:pPr algn="l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МБОУ СОШ № 8 ст. Новорождественской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673056" y="6529964"/>
            <a:ext cx="470944" cy="3280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rondo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000628" y="1357298"/>
            <a:ext cx="235745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Опера          «Садко»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40094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Карта путешествия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714744" y="2928934"/>
            <a:ext cx="1377186" cy="1081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гнутая вверх стрелка 4"/>
          <p:cNvSpPr/>
          <p:nvPr/>
        </p:nvSpPr>
        <p:spPr>
          <a:xfrm>
            <a:off x="4714876" y="1285860"/>
            <a:ext cx="3000396" cy="1357322"/>
          </a:xfrm>
          <a:prstGeom prst="curvedDownArrow">
            <a:avLst>
              <a:gd name="adj1" fmla="val 22134"/>
              <a:gd name="adj2" fmla="val 50000"/>
              <a:gd name="adj3" fmla="val 375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Picture 2" descr="http://bonvoyage.kh.ua/assets/images/folder_3/Urals%20tales%20Bazhova%20443399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15074" y="2643182"/>
            <a:ext cx="2323497" cy="1727133"/>
          </a:xfrm>
          <a:prstGeom prst="rect">
            <a:avLst/>
          </a:prstGeom>
          <a:noFill/>
        </p:spPr>
      </p:pic>
      <p:sp>
        <p:nvSpPr>
          <p:cNvPr id="7" name="Выгнутая вправо стрелка 6"/>
          <p:cNvSpPr/>
          <p:nvPr/>
        </p:nvSpPr>
        <p:spPr>
          <a:xfrm>
            <a:off x="5000628" y="4071942"/>
            <a:ext cx="1571636" cy="242889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http://www.sinergia-lib.ru/userfiles/image/kompozitor/rimsk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29454" y="4500570"/>
            <a:ext cx="1285884" cy="171279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786578" y="6143644"/>
            <a:ext cx="15001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Николай Андреевич 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РИМСКИЙ-КОРСАКОВ (1844-1908)</a:t>
            </a:r>
            <a:endParaRPr lang="ru-RU" sz="9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642918"/>
            <a:ext cx="1311701" cy="1960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42910" y="2571744"/>
            <a:ext cx="12538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Михаил Иванович 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Глинка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(1804-1857) 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3" name="Picture 1" descr="C:\Users\КАА\Pictures\Фарлаф и Наина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285984" y="4857760"/>
            <a:ext cx="2500330" cy="1601773"/>
          </a:xfrm>
          <a:prstGeom prst="rect">
            <a:avLst/>
          </a:prstGeom>
          <a:noFill/>
        </p:spPr>
      </p:pic>
      <p:sp>
        <p:nvSpPr>
          <p:cNvPr id="14" name="Выгнутая вверх стрелка 13"/>
          <p:cNvSpPr/>
          <p:nvPr/>
        </p:nvSpPr>
        <p:spPr>
          <a:xfrm rot="19300281">
            <a:off x="1098979" y="2250991"/>
            <a:ext cx="2950670" cy="1284450"/>
          </a:xfrm>
          <a:prstGeom prst="curvedDownArrow">
            <a:avLst>
              <a:gd name="adj1" fmla="val 25000"/>
              <a:gd name="adj2" fmla="val 49118"/>
              <a:gd name="adj3" fmla="val 298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434" name="Picture 2" descr="C:\Users\КАА\Pictures\Фарлаф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857224" y="4429132"/>
            <a:ext cx="1360767" cy="1624011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857224" y="2786058"/>
            <a:ext cx="34290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Опера          «Руслан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Людмила»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" name="gavoronok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  <p:sp>
        <p:nvSpPr>
          <p:cNvPr id="22" name="Стрелка вправо 21">
            <a:hlinkClick r:id="rId3" action="ppaction://hlinksldjump"/>
          </p:cNvPr>
          <p:cNvSpPr/>
          <p:nvPr/>
        </p:nvSpPr>
        <p:spPr>
          <a:xfrm>
            <a:off x="8001024" y="63733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hoto-2009.narod.ru/krim/__IMG_0105.jpg"/>
          <p:cNvPicPr>
            <a:picLocks noChangeAspect="1" noChangeArrowheads="1"/>
          </p:cNvPicPr>
          <p:nvPr/>
        </p:nvPicPr>
        <p:blipFill>
          <a:blip r:embed="rId2"/>
          <a:srcRect l="2718" t="3880" r="3503" b="4933"/>
          <a:stretch>
            <a:fillRect/>
          </a:stretch>
        </p:blipFill>
        <p:spPr bwMode="auto">
          <a:xfrm>
            <a:off x="4357686" y="3786190"/>
            <a:ext cx="3571900" cy="2433034"/>
          </a:xfrm>
          <a:prstGeom prst="rect">
            <a:avLst/>
          </a:prstGeom>
          <a:noFill/>
        </p:spPr>
      </p:pic>
      <p:pic>
        <p:nvPicPr>
          <p:cNvPr id="1032" name="Picture 8" descr="http://img-fotki.yandex.ru/get/6109/91100027.2f/0_754c7_4a01125d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3726" y="1214422"/>
            <a:ext cx="3539719" cy="2357454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Песня о Краснодарском крае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857364"/>
            <a:ext cx="292895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Ой, да Краснодарский край,</a:t>
            </a:r>
          </a:p>
          <a:p>
            <a:r>
              <a:rPr lang="ru-RU" dirty="0" smtClean="0"/>
              <a:t>Ой, да он богат лежит,</a:t>
            </a:r>
          </a:p>
          <a:p>
            <a:r>
              <a:rPr lang="ru-RU" dirty="0" smtClean="0"/>
              <a:t>Ой, да по степи река,</a:t>
            </a:r>
          </a:p>
          <a:p>
            <a:r>
              <a:rPr lang="ru-RU" dirty="0" smtClean="0"/>
              <a:t>Ой, да с гор крутых бежит.</a:t>
            </a:r>
          </a:p>
          <a:p>
            <a:r>
              <a:rPr lang="ru-RU" dirty="0" smtClean="0"/>
              <a:t>Ой, да по степи река,</a:t>
            </a:r>
          </a:p>
          <a:p>
            <a:r>
              <a:rPr lang="ru-RU" dirty="0" smtClean="0"/>
              <a:t>Ой, да с гор крутых бежит.</a:t>
            </a:r>
          </a:p>
          <a:p>
            <a:endParaRPr lang="ru-RU" dirty="0" smtClean="0"/>
          </a:p>
          <a:p>
            <a:r>
              <a:rPr lang="ru-RU" dirty="0" smtClean="0"/>
              <a:t>Ой, да что ни полюшко –</a:t>
            </a:r>
          </a:p>
          <a:p>
            <a:r>
              <a:rPr lang="ru-RU" dirty="0" smtClean="0"/>
              <a:t>Ой, да славой венчано:</a:t>
            </a:r>
          </a:p>
          <a:p>
            <a:r>
              <a:rPr lang="ru-RU" dirty="0" smtClean="0"/>
              <a:t>Ой, земля, кормилица,</a:t>
            </a:r>
          </a:p>
          <a:p>
            <a:r>
              <a:rPr lang="ru-RU" dirty="0" smtClean="0"/>
              <a:t>Ой, да наша вечная.</a:t>
            </a:r>
          </a:p>
          <a:p>
            <a:r>
              <a:rPr lang="ru-RU" dirty="0" smtClean="0"/>
              <a:t>Мать-земля, кормилица,</a:t>
            </a:r>
          </a:p>
          <a:p>
            <a:r>
              <a:rPr lang="ru-RU" dirty="0" smtClean="0"/>
              <a:t>Ой, да наша вечная.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Музыкальное путешествие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Цель урока: </a:t>
            </a:r>
            <a:r>
              <a:rPr lang="ru-RU" dirty="0"/>
              <a:t>понять связь музыки и литературы в оперном жанре.</a:t>
            </a:r>
          </a:p>
          <a:p>
            <a:r>
              <a:rPr lang="ru-RU" dirty="0"/>
              <a:t> </a:t>
            </a:r>
          </a:p>
          <a:p>
            <a:r>
              <a:rPr lang="ru-RU" b="1" dirty="0"/>
              <a:t>Задачи</a:t>
            </a:r>
            <a:r>
              <a:rPr lang="en-US" b="1" dirty="0"/>
              <a:t>:</a:t>
            </a:r>
            <a:endParaRPr lang="ru-RU" dirty="0"/>
          </a:p>
          <a:p>
            <a:pPr lvl="0"/>
            <a:r>
              <a:rPr lang="ru-RU" dirty="0"/>
              <a:t>Выделить средства выразительности в музыке, придающие характерность литературным героям опер.</a:t>
            </a:r>
          </a:p>
          <a:p>
            <a:pPr lvl="0"/>
            <a:r>
              <a:rPr lang="ru-RU" dirty="0"/>
              <a:t>Воспитание  зрителя, слушателя и читателя с развитым художественным вкусом.</a:t>
            </a:r>
          </a:p>
          <a:p>
            <a:pPr lvl="0"/>
            <a:r>
              <a:rPr lang="ru-RU" dirty="0"/>
              <a:t>Развитие восприятия, памяти, мышления, творческих и музыкальных способностей.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Викторина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500174"/>
            <a:ext cx="692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1.Музыкально-сценическое произведение, в котором мысли и чувства героев выражаются при помощи пения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2643182"/>
            <a:ext cx="73101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2.В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переводе с итальянского «книжечка»,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литературный сценарий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3714752"/>
            <a:ext cx="692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3.Композитор, написавший оперы «Руслан и Людмила», «Иван Сусанин»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4929198"/>
            <a:ext cx="692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4.Камерное вокальное произведение, исполнявшееся под фортепиано или гитару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трелка вправо 12">
            <a:hlinkClick r:id="rId2" action="ppaction://hlinksldjump"/>
          </p:cNvPr>
          <p:cNvSpPr/>
          <p:nvPr/>
        </p:nvSpPr>
        <p:spPr>
          <a:xfrm>
            <a:off x="8001024" y="63733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00364" y="2143116"/>
            <a:ext cx="3000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ОПЕРА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14678" y="3071810"/>
            <a:ext cx="29771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ЛИБРЕТТО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868" y="4214818"/>
            <a:ext cx="22445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ГЛИНКА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00430" y="5429264"/>
            <a:ext cx="24574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РОМАНС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1444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Музыкальное путешествие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1571612"/>
            <a:ext cx="2022318" cy="302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643570" y="1571612"/>
            <a:ext cx="2491210" cy="195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143240" y="1571612"/>
            <a:ext cx="2226331" cy="200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14414" y="4572008"/>
            <a:ext cx="1301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М.И.Глинка</a:t>
            </a:r>
            <a:endParaRPr lang="ru-RU" dirty="0"/>
          </a:p>
        </p:txBody>
      </p:sp>
      <p:sp>
        <p:nvSpPr>
          <p:cNvPr id="10" name="Стрелка вправо 9">
            <a:hlinkClick r:id="rId6" action="ppaction://hlinksldjump"/>
          </p:cNvPr>
          <p:cNvSpPr/>
          <p:nvPr/>
        </p:nvSpPr>
        <p:spPr>
          <a:xfrm>
            <a:off x="8001024" y="63733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gavorono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500958" y="6429396"/>
            <a:ext cx="304800" cy="304800"/>
          </a:xfrm>
          <a:prstGeom prst="rect">
            <a:avLst/>
          </a:prstGeom>
        </p:spPr>
      </p:pic>
      <p:pic>
        <p:nvPicPr>
          <p:cNvPr id="3" name="Picture 2" descr="C:\Users\КАА\Pictures\Жаворонок.jpg">
            <a:hlinkClick r:id="rId8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2857488" y="4214818"/>
            <a:ext cx="5455442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84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000628" y="1357298"/>
            <a:ext cx="235745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Опера          «Садко»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40094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Карта путешествия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714744" y="2928934"/>
            <a:ext cx="1377186" cy="1081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гнутая вверх стрелка 4"/>
          <p:cNvSpPr/>
          <p:nvPr/>
        </p:nvSpPr>
        <p:spPr>
          <a:xfrm>
            <a:off x="4714876" y="1285860"/>
            <a:ext cx="3000396" cy="1357322"/>
          </a:xfrm>
          <a:prstGeom prst="curvedDownArrow">
            <a:avLst>
              <a:gd name="adj1" fmla="val 22134"/>
              <a:gd name="adj2" fmla="val 50000"/>
              <a:gd name="adj3" fmla="val 375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Picture 2" descr="http://bonvoyage.kh.ua/assets/images/folder_3/Urals%20tales%20Bazhova%20443399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15074" y="2643182"/>
            <a:ext cx="2323497" cy="1727133"/>
          </a:xfrm>
          <a:prstGeom prst="rect">
            <a:avLst/>
          </a:prstGeom>
          <a:noFill/>
        </p:spPr>
      </p:pic>
      <p:sp>
        <p:nvSpPr>
          <p:cNvPr id="7" name="Выгнутая вправо стрелка 6"/>
          <p:cNvSpPr/>
          <p:nvPr/>
        </p:nvSpPr>
        <p:spPr>
          <a:xfrm>
            <a:off x="5000628" y="4071942"/>
            <a:ext cx="1571636" cy="242889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http://www.sinergia-lib.ru/userfiles/image/kompozitor/rimsk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29454" y="4500570"/>
            <a:ext cx="1285884" cy="171279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786578" y="6143644"/>
            <a:ext cx="15001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Николай Андреевич 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РИМСКИЙ-КОРСАКОВ (1844-1908)</a:t>
            </a:r>
            <a:endParaRPr lang="ru-RU" sz="9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642918"/>
            <a:ext cx="1311701" cy="1960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42910" y="2571744"/>
            <a:ext cx="12538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Михаил Иванович 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Глинка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(1804-1857) 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3" name="Picture 1" descr="C:\Users\КАА\Pictures\Фарлаф и Наина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285984" y="4857760"/>
            <a:ext cx="2500330" cy="1601773"/>
          </a:xfrm>
          <a:prstGeom prst="rect">
            <a:avLst/>
          </a:prstGeom>
          <a:noFill/>
        </p:spPr>
      </p:pic>
      <p:sp>
        <p:nvSpPr>
          <p:cNvPr id="14" name="Выгнутая вверх стрелка 13"/>
          <p:cNvSpPr/>
          <p:nvPr/>
        </p:nvSpPr>
        <p:spPr>
          <a:xfrm rot="19300281">
            <a:off x="1098979" y="2250991"/>
            <a:ext cx="2950670" cy="1284450"/>
          </a:xfrm>
          <a:prstGeom prst="curvedDownArrow">
            <a:avLst>
              <a:gd name="adj1" fmla="val 25000"/>
              <a:gd name="adj2" fmla="val 49118"/>
              <a:gd name="adj3" fmla="val 298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434" name="Picture 2" descr="C:\Users\КАА\Pictures\Фарлаф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857224" y="4429132"/>
            <a:ext cx="1360767" cy="1624011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857224" y="2786058"/>
            <a:ext cx="34290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Опера          «Руслан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Людмила»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" name="gavoronok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i-poet.ru/foto_stih/134324/foto_sti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642918"/>
            <a:ext cx="3958051" cy="2928958"/>
          </a:xfrm>
          <a:prstGeom prst="rect">
            <a:avLst/>
          </a:prstGeom>
          <a:noFill/>
        </p:spPr>
      </p:pic>
      <p:pic>
        <p:nvPicPr>
          <p:cNvPr id="5" name="Picture 2" descr="C:\Users\КАА\Pictures\Волхова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7224" y="3143248"/>
            <a:ext cx="3861292" cy="287637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00100" y="1000108"/>
            <a:ext cx="32147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Сон по бережку ходил,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Дрема по лугу,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А и Сон искал Дрему,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Дрему спрашивал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«А и где же спит Садко,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Садко – добрый молодец?»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Баю, бай, баю, бай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4214818"/>
            <a:ext cx="3071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«А я, царевна Волхова, подруга вещая твоя, туманом легким растекусь и быстрой речкой обернусь»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8" name="kolibeln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286776" y="3286124"/>
            <a:ext cx="304800" cy="304800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7" action="ppaction://hlinksldjump" highlightClick="1"/>
          </p:cNvPr>
          <p:cNvSpPr/>
          <p:nvPr/>
        </p:nvSpPr>
        <p:spPr>
          <a:xfrm>
            <a:off x="8673056" y="6529964"/>
            <a:ext cx="470944" cy="3280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969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Сцена </a:t>
            </a:r>
            <a:r>
              <a:rPr lang="ru-RU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Фарлафа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ru-RU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Наины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9" name="Picture 3" descr="C:\Users\КАА\Pictures\Фарлаф и Наина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285860"/>
            <a:ext cx="8139130" cy="5219199"/>
          </a:xfrm>
          <a:prstGeom prst="rect">
            <a:avLst/>
          </a:prstGeom>
          <a:noFill/>
        </p:spPr>
      </p:pic>
      <p:sp>
        <p:nvSpPr>
          <p:cNvPr id="5" name="Управляющая кнопка: фильм 4">
            <a:hlinkClick r:id="" action="ppaction://hlinkshowjump?jump=nextslide" highlightClick="1"/>
          </p:cNvPr>
          <p:cNvSpPr/>
          <p:nvPr/>
        </p:nvSpPr>
        <p:spPr>
          <a:xfrm>
            <a:off x="8715404" y="6429396"/>
            <a:ext cx="428596" cy="428604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arlaf i naina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715272" y="621508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ondo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1214422"/>
            <a:ext cx="7572428" cy="4929223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Рондо </a:t>
            </a:r>
            <a:r>
              <a:rPr lang="ru-RU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Фарлафа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фильм 7">
            <a:hlinkClick r:id="" action="ppaction://hlinkshowjump?jump=nextslide" highlightClick="1"/>
          </p:cNvPr>
          <p:cNvSpPr/>
          <p:nvPr/>
        </p:nvSpPr>
        <p:spPr>
          <a:xfrm>
            <a:off x="8715404" y="6429396"/>
            <a:ext cx="428596" cy="428604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Microsoft Office PowerPoint</Template>
  <TotalTime>645</TotalTime>
  <Words>279</Words>
  <Application>Microsoft Office PowerPoint</Application>
  <PresentationFormat>Экран (4:3)</PresentationFormat>
  <Paragraphs>63</Paragraphs>
  <Slides>12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Урок музыки в 5 классе «Музыка раскрывает  особенности характера и настроения литературных героев» </vt:lpstr>
      <vt:lpstr>Музыкальное путешествие</vt:lpstr>
      <vt:lpstr>Викторина</vt:lpstr>
      <vt:lpstr>Музыкальное путешествие</vt:lpstr>
      <vt:lpstr>Карта путешествия</vt:lpstr>
      <vt:lpstr>Слайд 6</vt:lpstr>
      <vt:lpstr>Сцена Фарлафа и Наины</vt:lpstr>
      <vt:lpstr>Слайд 8</vt:lpstr>
      <vt:lpstr>Рондо Фарлафа</vt:lpstr>
      <vt:lpstr>Слайд 10</vt:lpstr>
      <vt:lpstr>Карта путешествия</vt:lpstr>
      <vt:lpstr>Песня о Краснодарском крае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subject>музыка</dc:subject>
  <dc:creator>corowina</dc:creator>
  <cp:lastModifiedBy>КАА</cp:lastModifiedBy>
  <cp:revision>313</cp:revision>
  <dcterms:created xsi:type="dcterms:W3CDTF">2013-03-02T11:51:33Z</dcterms:created>
  <dcterms:modified xsi:type="dcterms:W3CDTF">2014-02-17T10:00:04Z</dcterms:modified>
</cp:coreProperties>
</file>