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56" r:id="rId3"/>
    <p:sldId id="258" r:id="rId4"/>
    <p:sldId id="270" r:id="rId5"/>
    <p:sldId id="269" r:id="rId6"/>
    <p:sldId id="272" r:id="rId7"/>
    <p:sldId id="263" r:id="rId8"/>
    <p:sldId id="278" r:id="rId9"/>
    <p:sldId id="267" r:id="rId10"/>
    <p:sldId id="274" r:id="rId11"/>
    <p:sldId id="279" r:id="rId12"/>
    <p:sldId id="280" r:id="rId13"/>
    <p:sldId id="284" r:id="rId14"/>
    <p:sldId id="282" r:id="rId15"/>
    <p:sldId id="281" r:id="rId16"/>
    <p:sldId id="283" r:id="rId17"/>
    <p:sldId id="265" r:id="rId18"/>
    <p:sldId id="261" r:id="rId19"/>
    <p:sldId id="266" r:id="rId20"/>
    <p:sldId id="260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368"/>
    <a:srgbClr val="600000"/>
    <a:srgbClr val="EC24D4"/>
    <a:srgbClr val="001F5C"/>
    <a:srgbClr val="005D7E"/>
    <a:srgbClr val="004158"/>
    <a:srgbClr val="F694EA"/>
    <a:srgbClr val="56025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3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1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Rectangle 10"/>
          <p:cNvGrpSpPr>
            <a:grpSpLocks/>
          </p:cNvGrpSpPr>
          <p:nvPr/>
        </p:nvGrpSpPr>
        <p:grpSpPr bwMode="auto">
          <a:xfrm>
            <a:off x="-6350" y="3859213"/>
            <a:ext cx="9156700" cy="3005137"/>
            <a:chOff x="-4" y="2431"/>
            <a:chExt cx="5768" cy="1893"/>
          </a:xfrm>
        </p:grpSpPr>
        <p:pic>
          <p:nvPicPr>
            <p:cNvPr id="5" name="Rectangle 10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2431"/>
              <a:ext cx="5768" cy="1893"/>
            </a:xfrm>
            <a:prstGeom prst="rect">
              <a:avLst/>
            </a:prstGeom>
            <a:noFill/>
          </p:spPr>
        </p:pic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0" y="2436"/>
              <a:ext cx="5760" cy="1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Trebuchet MS" pitchFamily="34" charset="0"/>
              </a:endParaRPr>
            </a:p>
          </p:txBody>
        </p:sp>
      </p:grpSp>
      <p:grpSp>
        <p:nvGrpSpPr>
          <p:cNvPr id="7" name="Rectangle 11"/>
          <p:cNvGrpSpPr>
            <a:grpSpLocks/>
          </p:cNvGrpSpPr>
          <p:nvPr/>
        </p:nvGrpSpPr>
        <p:grpSpPr bwMode="auto">
          <a:xfrm>
            <a:off x="-6350" y="-6350"/>
            <a:ext cx="9156700" cy="3876675"/>
            <a:chOff x="-4" y="-4"/>
            <a:chExt cx="5768" cy="2442"/>
          </a:xfrm>
        </p:grpSpPr>
        <p:pic>
          <p:nvPicPr>
            <p:cNvPr id="8" name="Rectangle 11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4" y="-4"/>
              <a:ext cx="5768" cy="2442"/>
            </a:xfrm>
            <a:prstGeom prst="rect">
              <a:avLst/>
            </a:prstGeom>
            <a:noFill/>
          </p:spPr>
        </p:pic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Trebuchet MS" pitchFamily="34" charset="0"/>
              </a:endParaRPr>
            </a:p>
          </p:txBody>
        </p:sp>
      </p:grpSp>
      <p:sp>
        <p:nvSpPr>
          <p:cNvPr id="10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E5B6F-E3EC-4951-A573-3841F7C3382A}" type="datetimeFigureOut">
              <a:rPr lang="ru-RU"/>
              <a:pPr>
                <a:defRPr/>
              </a:pPr>
              <a:t>26.03.2014</a:t>
            </a:fld>
            <a:endParaRPr lang="ru-RU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A742B-01DA-4785-835A-0993AD6132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5E335-378D-4F96-B14A-D8A8548ABC25}" type="datetimeFigureOut">
              <a:rPr lang="ru-RU"/>
              <a:pPr>
                <a:defRPr/>
              </a:pPr>
              <a:t>26.03.2014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57519-DB54-4701-9987-B522671CD2F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01713-3EA9-48C0-A7AE-EC74D5647E69}" type="datetimeFigureOut">
              <a:rPr lang="ru-RU"/>
              <a:pPr>
                <a:defRPr/>
              </a:pPr>
              <a:t>26.03.2014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78D60-6A52-4799-8FE1-380405376D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F108B-A194-4A73-BD9F-60056773282A}" type="datetimeFigureOut">
              <a:rPr lang="ru-RU"/>
              <a:pPr>
                <a:defRPr/>
              </a:pPr>
              <a:t>26.03.2014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1EAFB-D9EC-4ABF-94CF-0A2AA644A6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E9EBA-1330-42E2-90F3-18658DCDDDD3}" type="datetimeFigureOut">
              <a:rPr lang="ru-RU"/>
              <a:pPr>
                <a:defRPr/>
              </a:pPr>
              <a:t>26.03.2014</a:t>
            </a:fld>
            <a:endParaRPr lang="ru-RU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0297B-38F3-457F-92E0-E109022808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411B8-5F6F-4199-ADB7-8AF67CA45DCC}" type="datetimeFigureOut">
              <a:rPr lang="ru-RU"/>
              <a:pPr>
                <a:defRPr/>
              </a:pPr>
              <a:t>26.03.2014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40035-44BE-42F9-B81C-2B04175C73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2FFBA-42B5-4A4D-A488-7499D7A53D16}" type="datetimeFigureOut">
              <a:rPr lang="ru-RU"/>
              <a:pPr>
                <a:defRPr/>
              </a:pPr>
              <a:t>26.03.2014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DDEB8-B5D9-42B5-9627-6C2D111D98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F9B36-D77F-49BE-99D5-A72A1B792C48}" type="datetimeFigureOut">
              <a:rPr lang="ru-RU"/>
              <a:pPr>
                <a:defRPr/>
              </a:pPr>
              <a:t>26.03.2014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2FBC6-2A33-43F6-A6E9-21BBB46FCC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6D6E1-86AD-4F76-BC0E-73CDE943BB7B}" type="datetimeFigureOut">
              <a:rPr lang="ru-RU"/>
              <a:pPr>
                <a:defRPr/>
              </a:pPr>
              <a:t>26.03.2014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D2284-D4DF-4AFD-80F7-6D3DB527A7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09DCE-A7A6-4925-9ECE-5D8EF798AA03}" type="datetimeFigureOut">
              <a:rPr lang="ru-RU"/>
              <a:pPr>
                <a:defRPr/>
              </a:pPr>
              <a:t>26.03.2014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18D2F-017B-4570-BCC8-A3D21884B8B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0E6F1-FA0C-476E-90FE-C771491FE8E4}" type="datetimeFigureOut">
              <a:rPr lang="ru-RU"/>
              <a:pPr>
                <a:defRPr/>
              </a:pPr>
              <a:t>26.03.2014</a:t>
            </a:fld>
            <a:endParaRPr lang="ru-RU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86BBD-FAE4-45FE-B2DA-B64BA364984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3BF1E0-A319-4D08-B691-DA0D7A8A0656}" type="datetimeFigureOut">
              <a:rPr lang="ru-RU"/>
              <a:pPr>
                <a:defRPr/>
              </a:pPr>
              <a:t>26.03.2014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DDCB105-4E05-48A7-8481-68189942D9C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50" y="781050"/>
            <a:ext cx="9820275" cy="345598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773488" y="4837113"/>
            <a:ext cx="5040312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МБОУ «СОШ с углублённым изучением отдельных предметов №28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г.Курска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Учитель : Харламова Л.Н.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684213" y="404813"/>
            <a:ext cx="7991475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Calibri" pitchFamily="34" charset="0"/>
              </a:rPr>
              <a:t>Проснувшись рано</a:t>
            </a:r>
          </a:p>
          <a:p>
            <a:r>
              <a:rPr lang="ru-RU" sz="4000" b="1">
                <a:latin typeface="Calibri" pitchFamily="34" charset="0"/>
              </a:rPr>
              <a:t>В окно увидела Татьяна…</a:t>
            </a:r>
          </a:p>
          <a:p>
            <a:r>
              <a:rPr lang="ru-RU" sz="4000" b="1">
                <a:latin typeface="Calibri" pitchFamily="34" charset="0"/>
              </a:rPr>
              <a:t>На стеклах легкие узоры, </a:t>
            </a:r>
            <a:br>
              <a:rPr lang="ru-RU" sz="4000" b="1">
                <a:latin typeface="Calibri" pitchFamily="34" charset="0"/>
              </a:rPr>
            </a:br>
            <a:r>
              <a:rPr lang="ru-RU" sz="4000" b="1">
                <a:latin typeface="Calibri" pitchFamily="34" charset="0"/>
              </a:rPr>
              <a:t>Деревья в зимнем серебре, </a:t>
            </a:r>
          </a:p>
          <a:p>
            <a:r>
              <a:rPr lang="ru-RU" sz="4000" b="1">
                <a:latin typeface="Calibri" pitchFamily="34" charset="0"/>
              </a:rPr>
              <a:t>Сорок веселых на дворе   </a:t>
            </a:r>
          </a:p>
          <a:p>
            <a:r>
              <a:rPr lang="ru-RU" sz="4000" b="1">
                <a:latin typeface="Calibri" pitchFamily="34" charset="0"/>
              </a:rPr>
              <a:t>И мягко </a:t>
            </a:r>
            <a:r>
              <a:rPr lang="ru-RU" sz="4000" b="1" i="1">
                <a:latin typeface="Calibri" pitchFamily="34" charset="0"/>
              </a:rPr>
              <a:t>устланные горы –  </a:t>
            </a:r>
            <a:endParaRPr lang="ru-RU" sz="4000" b="1">
              <a:latin typeface="Calibri" pitchFamily="34" charset="0"/>
            </a:endParaRPr>
          </a:p>
          <a:p>
            <a:r>
              <a:rPr lang="ru-RU" sz="4000" b="1">
                <a:latin typeface="Calibri" pitchFamily="34" charset="0"/>
              </a:rPr>
              <a:t>Зимы блистательным ковром.</a:t>
            </a:r>
          </a:p>
          <a:p>
            <a:r>
              <a:rPr lang="ru-RU" sz="4000" b="1">
                <a:latin typeface="Calibri" pitchFamily="34" charset="0"/>
              </a:rPr>
              <a:t>Все ярко, все бело кругом.</a:t>
            </a:r>
          </a:p>
          <a:p>
            <a:r>
              <a:rPr lang="ru-RU" sz="4000" b="1">
                <a:latin typeface="Trebuchet MS" pitchFamily="34" charset="0"/>
              </a:rPr>
              <a:t>                             </a:t>
            </a:r>
            <a:r>
              <a:rPr lang="ru-RU" sz="4000">
                <a:latin typeface="Calibri" pitchFamily="34" charset="0"/>
              </a:rPr>
              <a:t>А.С.Пушкин</a:t>
            </a:r>
          </a:p>
          <a:p>
            <a:endParaRPr lang="ru-RU" sz="4000" b="1">
              <a:latin typeface="Trebuchet MS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03575" y="1989138"/>
            <a:ext cx="1763713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u="wavyHeavy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1"/>
          <p:cNvSpPr>
            <a:spLocks noChangeArrowheads="1"/>
          </p:cNvSpPr>
          <p:nvPr/>
        </p:nvSpPr>
        <p:spPr bwMode="auto">
          <a:xfrm>
            <a:off x="468313" y="692150"/>
            <a:ext cx="80645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Calibri" pitchFamily="34" charset="0"/>
              </a:rPr>
              <a:t>Проснувшись рано</a:t>
            </a:r>
          </a:p>
          <a:p>
            <a:r>
              <a:rPr lang="ru-RU" sz="4000" b="1">
                <a:latin typeface="Calibri" pitchFamily="34" charset="0"/>
              </a:rPr>
              <a:t>В окно увидела Татьяна…</a:t>
            </a:r>
          </a:p>
          <a:p>
            <a:r>
              <a:rPr lang="ru-RU" sz="4000" b="1">
                <a:latin typeface="Calibri" pitchFamily="34" charset="0"/>
              </a:rPr>
              <a:t>На стеклах </a:t>
            </a:r>
            <a:r>
              <a:rPr lang="ru-RU" sz="4000" b="1">
                <a:solidFill>
                  <a:srgbClr val="760000"/>
                </a:solidFill>
                <a:latin typeface="Calibri" pitchFamily="34" charset="0"/>
              </a:rPr>
              <a:t>легкие узоры, </a:t>
            </a:r>
            <a:br>
              <a:rPr lang="ru-RU" sz="4000" b="1">
                <a:solidFill>
                  <a:srgbClr val="760000"/>
                </a:solidFill>
                <a:latin typeface="Calibri" pitchFamily="34" charset="0"/>
              </a:rPr>
            </a:br>
            <a:r>
              <a:rPr lang="ru-RU" sz="4000" b="1">
                <a:latin typeface="Calibri" pitchFamily="34" charset="0"/>
              </a:rPr>
              <a:t>Деревья </a:t>
            </a:r>
            <a:r>
              <a:rPr lang="ru-RU" sz="4000" b="1">
                <a:solidFill>
                  <a:srgbClr val="760000"/>
                </a:solidFill>
                <a:latin typeface="Calibri" pitchFamily="34" charset="0"/>
              </a:rPr>
              <a:t>в зимнем серебре, </a:t>
            </a:r>
          </a:p>
          <a:p>
            <a:r>
              <a:rPr lang="ru-RU" sz="4000" b="1">
                <a:solidFill>
                  <a:srgbClr val="760000"/>
                </a:solidFill>
                <a:latin typeface="Calibri" pitchFamily="34" charset="0"/>
              </a:rPr>
              <a:t>Сорок веселых </a:t>
            </a:r>
            <a:r>
              <a:rPr lang="ru-RU" sz="4000" b="1">
                <a:latin typeface="Calibri" pitchFamily="34" charset="0"/>
              </a:rPr>
              <a:t>на дворе   </a:t>
            </a:r>
          </a:p>
          <a:p>
            <a:r>
              <a:rPr lang="ru-RU" sz="4000" b="1">
                <a:latin typeface="Calibri" pitchFamily="34" charset="0"/>
              </a:rPr>
              <a:t>И мягко </a:t>
            </a:r>
            <a:r>
              <a:rPr lang="ru-RU" sz="4000" b="1" i="1">
                <a:latin typeface="Calibri" pitchFamily="34" charset="0"/>
              </a:rPr>
              <a:t>устланные горы –  </a:t>
            </a:r>
            <a:endParaRPr lang="ru-RU" sz="4000" b="1">
              <a:latin typeface="Calibri" pitchFamily="34" charset="0"/>
            </a:endParaRPr>
          </a:p>
          <a:p>
            <a:r>
              <a:rPr lang="ru-RU" sz="4000" b="1">
                <a:latin typeface="Calibri" pitchFamily="34" charset="0"/>
              </a:rPr>
              <a:t>Зимы </a:t>
            </a:r>
            <a:r>
              <a:rPr lang="ru-RU" sz="4000" b="1">
                <a:solidFill>
                  <a:srgbClr val="760000"/>
                </a:solidFill>
                <a:latin typeface="Calibri" pitchFamily="34" charset="0"/>
              </a:rPr>
              <a:t>блистательным ковром.</a:t>
            </a:r>
          </a:p>
          <a:p>
            <a:r>
              <a:rPr lang="ru-RU" sz="4000" b="1">
                <a:latin typeface="Calibri" pitchFamily="34" charset="0"/>
              </a:rPr>
              <a:t>Все ярко, все бело кругом.</a:t>
            </a:r>
          </a:p>
          <a:p>
            <a:r>
              <a:rPr lang="ru-RU" sz="4000" b="1">
                <a:latin typeface="Trebuchet MS" pitchFamily="34" charset="0"/>
              </a:rPr>
              <a:t>                             </a:t>
            </a:r>
            <a:r>
              <a:rPr lang="ru-RU" sz="4000">
                <a:latin typeface="Calibri" pitchFamily="34" charset="0"/>
              </a:rPr>
              <a:t>А.С.Пушкин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00113" y="4117975"/>
            <a:ext cx="18716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760000"/>
                </a:solidFill>
                <a:latin typeface="Trebuchet MS" pitchFamily="34" charset="0"/>
              </a:rPr>
              <a:t>_________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03350" y="5229225"/>
            <a:ext cx="151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760000"/>
                </a:solidFill>
                <a:latin typeface="Trebuchet MS" pitchFamily="34" charset="0"/>
              </a:rPr>
              <a:t>________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63938" y="5229225"/>
            <a:ext cx="1800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760000"/>
                </a:solidFill>
                <a:latin typeface="Trebuchet MS" pitchFamily="34" charset="0"/>
              </a:rPr>
              <a:t>_______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1"/>
          <p:cNvSpPr txBox="1">
            <a:spLocks noChangeArrowheads="1"/>
          </p:cNvSpPr>
          <p:nvPr/>
        </p:nvSpPr>
        <p:spPr bwMode="auto">
          <a:xfrm>
            <a:off x="468313" y="1125538"/>
            <a:ext cx="23034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2060"/>
                </a:solidFill>
                <a:latin typeface="Calibri" pitchFamily="34" charset="0"/>
              </a:rPr>
              <a:t> Легкие  -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411413" y="1125538"/>
            <a:ext cx="4897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2060"/>
                </a:solidFill>
                <a:latin typeface="Calibri" pitchFamily="34" charset="0"/>
              </a:rPr>
              <a:t>воздушные, невесомые.</a:t>
            </a:r>
          </a:p>
        </p:txBody>
      </p:sp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611188" y="2565400"/>
            <a:ext cx="1978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2060"/>
                </a:solidFill>
                <a:latin typeface="Calibri" pitchFamily="34" charset="0"/>
              </a:rPr>
              <a:t>Весёлых -</a:t>
            </a:r>
            <a:r>
              <a:rPr lang="ru-RU">
                <a:latin typeface="Trebuchet MS" pitchFamily="34" charset="0"/>
              </a:rPr>
              <a:t>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89213" y="2565400"/>
            <a:ext cx="53673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2060"/>
                </a:solidFill>
                <a:latin typeface="Calibri" pitchFamily="34" charset="0"/>
              </a:rPr>
              <a:t>радостных, задорных.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851275" y="0"/>
            <a:ext cx="5292725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0023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Упражнения для глаз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0023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и мышц тела</a:t>
            </a:r>
            <a:endParaRPr lang="ru-RU" sz="4000" b="1" dirty="0">
              <a:solidFill>
                <a:srgbClr val="0023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293813" y="60213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49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1"/>
          <p:cNvSpPr>
            <a:spLocks noChangeArrowheads="1"/>
          </p:cNvSpPr>
          <p:nvPr/>
        </p:nvSpPr>
        <p:spPr bwMode="auto">
          <a:xfrm>
            <a:off x="611188" y="1196975"/>
            <a:ext cx="8137525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2060"/>
                </a:solidFill>
                <a:latin typeface="Calibri" pitchFamily="34" charset="0"/>
              </a:rPr>
              <a:t>Снежное слово зимы.</a:t>
            </a:r>
          </a:p>
          <a:p>
            <a:pPr algn="ctr"/>
            <a:r>
              <a:rPr lang="en-US" sz="3200" b="1">
                <a:solidFill>
                  <a:srgbClr val="002060"/>
                </a:solidFill>
                <a:latin typeface="Calibri" pitchFamily="34" charset="0"/>
              </a:rPr>
              <a:t>        </a:t>
            </a:r>
          </a:p>
          <a:p>
            <a:r>
              <a:rPr lang="en-US" sz="3200" b="1">
                <a:solidFill>
                  <a:srgbClr val="002060"/>
                </a:solidFill>
                <a:latin typeface="Calibri" pitchFamily="34" charset="0"/>
              </a:rPr>
              <a:t>        </a:t>
            </a:r>
            <a:r>
              <a:rPr lang="ru-RU" sz="3200" b="1">
                <a:solidFill>
                  <a:srgbClr val="002060"/>
                </a:solidFill>
                <a:latin typeface="Calibri" pitchFamily="34" charset="0"/>
              </a:rPr>
              <a:t>Наступила _________зима. С</a:t>
            </a:r>
            <a:r>
              <a:rPr lang="en-US" sz="3200" b="1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3200" b="1">
                <a:solidFill>
                  <a:srgbClr val="002060"/>
                </a:solidFill>
                <a:latin typeface="Calibri" pitchFamily="34" charset="0"/>
              </a:rPr>
              <a:t>неба падает _________ снег. Он укутал __________одеялом __________</a:t>
            </a:r>
            <a:r>
              <a:rPr lang="ru-RU" sz="3200" b="1">
                <a:solidFill>
                  <a:srgbClr val="760000"/>
                </a:solidFill>
                <a:latin typeface="Calibri" pitchFamily="34" charset="0"/>
              </a:rPr>
              <a:t> </a:t>
            </a:r>
            <a:r>
              <a:rPr lang="ru-RU" sz="3200" b="1">
                <a:solidFill>
                  <a:srgbClr val="002060"/>
                </a:solidFill>
                <a:latin typeface="Calibri" pitchFamily="34" charset="0"/>
              </a:rPr>
              <a:t>елочку. </a:t>
            </a:r>
          </a:p>
          <a:p>
            <a:r>
              <a:rPr lang="ru-RU" sz="3200" b="1">
                <a:solidFill>
                  <a:srgbClr val="002060"/>
                </a:solidFill>
                <a:latin typeface="Calibri" pitchFamily="34" charset="0"/>
              </a:rPr>
              <a:t>Под ________сосной вырос ______сугроб. Красив лес зимой!</a:t>
            </a:r>
            <a:endParaRPr lang="ru-RU" sz="320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1"/>
          <p:cNvSpPr>
            <a:spLocks noChangeArrowheads="1"/>
          </p:cNvSpPr>
          <p:nvPr/>
        </p:nvSpPr>
        <p:spPr bwMode="auto">
          <a:xfrm>
            <a:off x="684213" y="692150"/>
            <a:ext cx="813593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2060"/>
                </a:solidFill>
                <a:latin typeface="Calibri" pitchFamily="34" charset="0"/>
              </a:rPr>
              <a:t>Снежное слово зимы.</a:t>
            </a:r>
          </a:p>
          <a:p>
            <a:pPr algn="ctr"/>
            <a:r>
              <a:rPr lang="en-US" sz="3600" b="1">
                <a:solidFill>
                  <a:srgbClr val="002060"/>
                </a:solidFill>
                <a:latin typeface="Calibri" pitchFamily="34" charset="0"/>
              </a:rPr>
              <a:t>        </a:t>
            </a:r>
          </a:p>
          <a:p>
            <a:r>
              <a:rPr lang="en-US" sz="3600" b="1">
                <a:solidFill>
                  <a:srgbClr val="002060"/>
                </a:solidFill>
                <a:latin typeface="Calibri" pitchFamily="34" charset="0"/>
              </a:rPr>
              <a:t>        </a:t>
            </a:r>
            <a:r>
              <a:rPr lang="ru-RU" sz="3600" b="1">
                <a:solidFill>
                  <a:srgbClr val="002060"/>
                </a:solidFill>
                <a:latin typeface="Calibri" pitchFamily="34" charset="0"/>
              </a:rPr>
              <a:t>Наступила </a:t>
            </a:r>
            <a:r>
              <a:rPr lang="ru-RU" sz="3600" b="1">
                <a:solidFill>
                  <a:srgbClr val="760000"/>
                </a:solidFill>
                <a:latin typeface="Calibri" pitchFamily="34" charset="0"/>
              </a:rPr>
              <a:t>холодная снежная </a:t>
            </a:r>
            <a:r>
              <a:rPr lang="ru-RU" sz="3600" b="1">
                <a:solidFill>
                  <a:srgbClr val="002060"/>
                </a:solidFill>
                <a:latin typeface="Calibri" pitchFamily="34" charset="0"/>
              </a:rPr>
              <a:t>зима. С</a:t>
            </a:r>
            <a:r>
              <a:rPr lang="en-US" sz="3600" b="1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3600" b="1">
                <a:solidFill>
                  <a:srgbClr val="002060"/>
                </a:solidFill>
                <a:latin typeface="Calibri" pitchFamily="34" charset="0"/>
              </a:rPr>
              <a:t>неба падает </a:t>
            </a:r>
            <a:r>
              <a:rPr lang="ru-RU" sz="3600" b="1">
                <a:solidFill>
                  <a:srgbClr val="760000"/>
                </a:solidFill>
                <a:latin typeface="Calibri" pitchFamily="34" charset="0"/>
              </a:rPr>
              <a:t>легкий</a:t>
            </a:r>
            <a:r>
              <a:rPr lang="ru-RU" sz="3600" b="1">
                <a:solidFill>
                  <a:srgbClr val="002060"/>
                </a:solidFill>
                <a:latin typeface="Calibri" pitchFamily="34" charset="0"/>
              </a:rPr>
              <a:t> снег. Он укутал </a:t>
            </a:r>
            <a:r>
              <a:rPr lang="ru-RU" sz="3600" b="1">
                <a:solidFill>
                  <a:srgbClr val="760000"/>
                </a:solidFill>
                <a:latin typeface="Calibri" pitchFamily="34" charset="0"/>
              </a:rPr>
              <a:t>мягким</a:t>
            </a:r>
            <a:r>
              <a:rPr lang="en-US" sz="3600" b="1">
                <a:solidFill>
                  <a:srgbClr val="760000"/>
                </a:solidFill>
                <a:latin typeface="Calibri" pitchFamily="34" charset="0"/>
              </a:rPr>
              <a:t> </a:t>
            </a:r>
            <a:r>
              <a:rPr lang="ru-RU" sz="3600" b="1">
                <a:solidFill>
                  <a:srgbClr val="760000"/>
                </a:solidFill>
                <a:latin typeface="Calibri" pitchFamily="34" charset="0"/>
              </a:rPr>
              <a:t>пушистым </a:t>
            </a:r>
            <a:r>
              <a:rPr lang="ru-RU" sz="3600" b="1">
                <a:solidFill>
                  <a:srgbClr val="002060"/>
                </a:solidFill>
                <a:latin typeface="Calibri" pitchFamily="34" charset="0"/>
              </a:rPr>
              <a:t>одеялом </a:t>
            </a:r>
            <a:r>
              <a:rPr lang="ru-RU" sz="3600" b="1">
                <a:solidFill>
                  <a:srgbClr val="760000"/>
                </a:solidFill>
                <a:latin typeface="Calibri" pitchFamily="34" charset="0"/>
              </a:rPr>
              <a:t>маленькую зеленую </a:t>
            </a:r>
            <a:r>
              <a:rPr lang="ru-RU" sz="3600" b="1">
                <a:solidFill>
                  <a:srgbClr val="002060"/>
                </a:solidFill>
                <a:latin typeface="Calibri" pitchFamily="34" charset="0"/>
              </a:rPr>
              <a:t>елочку. Под </a:t>
            </a:r>
            <a:r>
              <a:rPr lang="ru-RU" sz="3600" b="1">
                <a:solidFill>
                  <a:srgbClr val="760000"/>
                </a:solidFill>
                <a:latin typeface="Calibri" pitchFamily="34" charset="0"/>
              </a:rPr>
              <a:t>старой большой </a:t>
            </a:r>
            <a:r>
              <a:rPr lang="ru-RU" sz="3600" b="1">
                <a:solidFill>
                  <a:srgbClr val="002060"/>
                </a:solidFill>
                <a:latin typeface="Calibri" pitchFamily="34" charset="0"/>
              </a:rPr>
              <a:t>сосной вырос </a:t>
            </a:r>
            <a:r>
              <a:rPr lang="ru-RU" sz="3600" b="1">
                <a:solidFill>
                  <a:srgbClr val="760000"/>
                </a:solidFill>
                <a:latin typeface="Calibri" pitchFamily="34" charset="0"/>
              </a:rPr>
              <a:t>огромный</a:t>
            </a:r>
            <a:r>
              <a:rPr lang="ru-RU" sz="3600" b="1">
                <a:solidFill>
                  <a:srgbClr val="002060"/>
                </a:solidFill>
                <a:latin typeface="Calibri" pitchFamily="34" charset="0"/>
              </a:rPr>
              <a:t> сугроб. Красив лес зимой!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1"/>
          <p:cNvSpPr txBox="1">
            <a:spLocks noChangeArrowheads="1"/>
          </p:cNvSpPr>
          <p:nvPr/>
        </p:nvSpPr>
        <p:spPr bwMode="auto">
          <a:xfrm>
            <a:off x="971550" y="692150"/>
            <a:ext cx="6337300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2060"/>
                </a:solidFill>
                <a:latin typeface="Calibri" pitchFamily="34" charset="0"/>
              </a:rPr>
              <a:t>Побелело за ночь всюду,</a:t>
            </a:r>
          </a:p>
          <a:p>
            <a:r>
              <a:rPr lang="ru-RU" sz="4000" b="1">
                <a:solidFill>
                  <a:srgbClr val="002060"/>
                </a:solidFill>
                <a:latin typeface="Calibri" pitchFamily="34" charset="0"/>
              </a:rPr>
              <a:t>А у нас в квартире чудо!</a:t>
            </a:r>
          </a:p>
          <a:p>
            <a:r>
              <a:rPr lang="ru-RU" sz="4000" b="1">
                <a:solidFill>
                  <a:srgbClr val="002060"/>
                </a:solidFill>
                <a:latin typeface="Calibri" pitchFamily="34" charset="0"/>
              </a:rPr>
              <a:t>За окошком двор исчез, </a:t>
            </a:r>
          </a:p>
          <a:p>
            <a:r>
              <a:rPr lang="ru-RU" sz="4000" b="1">
                <a:solidFill>
                  <a:srgbClr val="002060"/>
                </a:solidFill>
                <a:latin typeface="Calibri" pitchFamily="34" charset="0"/>
              </a:rPr>
              <a:t>Там волшебный вырос лес.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7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-79375"/>
            <a:ext cx="2725738" cy="1169988"/>
          </a:xfrm>
          <a:prstGeom prst="rect">
            <a:avLst/>
          </a:prstGeom>
          <a:noFill/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60638" y="0"/>
            <a:ext cx="6581775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Box 3"/>
          <p:cNvSpPr txBox="1">
            <a:spLocks noChangeArrowheads="1"/>
          </p:cNvSpPr>
          <p:nvPr/>
        </p:nvSpPr>
        <p:spPr bwMode="auto">
          <a:xfrm>
            <a:off x="0" y="4437063"/>
            <a:ext cx="9144000" cy="275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760000"/>
                </a:solidFill>
                <a:latin typeface="Trebuchet MS" pitchFamily="34" charset="0"/>
              </a:rPr>
              <a:t>Опорные слова: </a:t>
            </a:r>
          </a:p>
          <a:p>
            <a:r>
              <a:rPr lang="ru-RU" sz="2800" b="1">
                <a:solidFill>
                  <a:srgbClr val="002060"/>
                </a:solidFill>
                <a:latin typeface="Trebuchet MS" pitchFamily="34" charset="0"/>
              </a:rPr>
              <a:t>чудесный, великолепный, причудливый, чудный, пушистый, привлекательный, быстрокрылый, затейливый, интересный, замысловатый, лёгкий, волшебный, сказочный, воздушный.</a:t>
            </a:r>
            <a:endParaRPr lang="ru-RU" sz="2800">
              <a:solidFill>
                <a:srgbClr val="002060"/>
              </a:solidFill>
              <a:latin typeface="Trebuchet MS" pitchFamily="34" charset="0"/>
            </a:endParaRPr>
          </a:p>
          <a:p>
            <a:endParaRPr lang="ru-RU" sz="2800" b="1">
              <a:latin typeface="Trebuchet MS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077913"/>
            <a:ext cx="2843213" cy="492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solidFill>
                  <a:srgbClr val="6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Морозный узор</a:t>
            </a:r>
            <a:endParaRPr lang="ru-RU" sz="2600" b="1" dirty="0">
              <a:solidFill>
                <a:srgbClr val="6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8313" y="260350"/>
            <a:ext cx="8496300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31828"/>
                </a:solidFill>
                <a:latin typeface="Calibri" pitchFamily="34" charset="0"/>
              </a:rPr>
              <a:t>Падежные окончания имён прилагательных</a:t>
            </a:r>
          </a:p>
        </p:txBody>
      </p:sp>
      <p:sp>
        <p:nvSpPr>
          <p:cNvPr id="30722" name="TextBox 2"/>
          <p:cNvSpPr txBox="1">
            <a:spLocks noChangeArrowheads="1"/>
          </p:cNvSpPr>
          <p:nvPr/>
        </p:nvSpPr>
        <p:spPr bwMode="auto">
          <a:xfrm>
            <a:off x="468313" y="1196975"/>
            <a:ext cx="1150937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4400" b="1">
              <a:latin typeface="Calibri" pitchFamily="34" charset="0"/>
            </a:endParaRPr>
          </a:p>
          <a:p>
            <a:r>
              <a:rPr lang="ru-RU" sz="4400" b="1">
                <a:latin typeface="Calibri" pitchFamily="34" charset="0"/>
              </a:rPr>
              <a:t>И.п </a:t>
            </a:r>
          </a:p>
          <a:p>
            <a:r>
              <a:rPr lang="ru-RU" sz="4400" b="1">
                <a:latin typeface="Calibri" pitchFamily="34" charset="0"/>
              </a:rPr>
              <a:t>Р.п</a:t>
            </a:r>
          </a:p>
          <a:p>
            <a:r>
              <a:rPr lang="ru-RU" sz="4400" b="1">
                <a:latin typeface="Calibri" pitchFamily="34" charset="0"/>
              </a:rPr>
              <a:t>Д.п</a:t>
            </a:r>
          </a:p>
          <a:p>
            <a:r>
              <a:rPr lang="ru-RU" sz="4400" b="1">
                <a:latin typeface="Calibri" pitchFamily="34" charset="0"/>
              </a:rPr>
              <a:t>В.п.</a:t>
            </a:r>
          </a:p>
          <a:p>
            <a:r>
              <a:rPr lang="ru-RU" sz="4400" b="1">
                <a:latin typeface="Calibri" pitchFamily="34" charset="0"/>
              </a:rPr>
              <a:t>Т.п.</a:t>
            </a:r>
          </a:p>
          <a:p>
            <a:r>
              <a:rPr lang="ru-RU" sz="4400" b="1">
                <a:latin typeface="Calibri" pitchFamily="34" charset="0"/>
              </a:rPr>
              <a:t>П. п</a:t>
            </a:r>
          </a:p>
        </p:txBody>
      </p:sp>
      <p:sp>
        <p:nvSpPr>
          <p:cNvPr id="30723" name="TextBox 4"/>
          <p:cNvSpPr txBox="1">
            <a:spLocks noChangeArrowheads="1"/>
          </p:cNvSpPr>
          <p:nvPr/>
        </p:nvSpPr>
        <p:spPr bwMode="auto">
          <a:xfrm>
            <a:off x="1763713" y="1125538"/>
            <a:ext cx="4895850" cy="483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001F5C"/>
                </a:solidFill>
                <a:latin typeface="Calibri" pitchFamily="34" charset="0"/>
              </a:rPr>
              <a:t>    м.р.</a:t>
            </a:r>
          </a:p>
          <a:p>
            <a:r>
              <a:rPr lang="ru-RU" sz="4400" b="1">
                <a:solidFill>
                  <a:srgbClr val="001F5C"/>
                </a:solidFill>
                <a:latin typeface="Calibri" pitchFamily="34" charset="0"/>
              </a:rPr>
              <a:t>как</a:t>
            </a:r>
            <a:r>
              <a:rPr lang="ru-RU" sz="4400" b="1">
                <a:solidFill>
                  <a:srgbClr val="C00000"/>
                </a:solidFill>
                <a:latin typeface="Calibri" pitchFamily="34" charset="0"/>
              </a:rPr>
              <a:t>ой</a:t>
            </a:r>
            <a:r>
              <a:rPr lang="ru-RU" sz="4400" b="1">
                <a:solidFill>
                  <a:srgbClr val="001F5C"/>
                </a:solidFill>
                <a:latin typeface="Calibri" pitchFamily="34" charset="0"/>
              </a:rPr>
              <a:t>?</a:t>
            </a:r>
          </a:p>
          <a:p>
            <a:r>
              <a:rPr lang="ru-RU" sz="4400" b="1">
                <a:solidFill>
                  <a:srgbClr val="001F5C"/>
                </a:solidFill>
                <a:latin typeface="Calibri" pitchFamily="34" charset="0"/>
              </a:rPr>
              <a:t>          как</a:t>
            </a:r>
            <a:r>
              <a:rPr lang="ru-RU" sz="4400" b="1">
                <a:solidFill>
                  <a:srgbClr val="C00000"/>
                </a:solidFill>
                <a:latin typeface="Calibri" pitchFamily="34" charset="0"/>
              </a:rPr>
              <a:t>ого</a:t>
            </a:r>
            <a:r>
              <a:rPr lang="ru-RU" sz="4400" b="1">
                <a:solidFill>
                  <a:srgbClr val="001F5C"/>
                </a:solidFill>
                <a:latin typeface="Calibri" pitchFamily="34" charset="0"/>
              </a:rPr>
              <a:t>?</a:t>
            </a:r>
          </a:p>
          <a:p>
            <a:r>
              <a:rPr lang="ru-RU" sz="4400" b="1">
                <a:solidFill>
                  <a:srgbClr val="001F5C"/>
                </a:solidFill>
                <a:latin typeface="Calibri" pitchFamily="34" charset="0"/>
              </a:rPr>
              <a:t>          как</a:t>
            </a:r>
            <a:r>
              <a:rPr lang="ru-RU" sz="4400" b="1">
                <a:solidFill>
                  <a:srgbClr val="C00000"/>
                </a:solidFill>
                <a:latin typeface="Calibri" pitchFamily="34" charset="0"/>
              </a:rPr>
              <a:t>ому</a:t>
            </a:r>
            <a:r>
              <a:rPr lang="ru-RU" sz="4400" b="1">
                <a:solidFill>
                  <a:srgbClr val="001F5C"/>
                </a:solidFill>
                <a:latin typeface="Calibri" pitchFamily="34" charset="0"/>
              </a:rPr>
              <a:t>?</a:t>
            </a:r>
          </a:p>
          <a:p>
            <a:r>
              <a:rPr lang="ru-RU" sz="4400" b="1">
                <a:solidFill>
                  <a:srgbClr val="001F5C"/>
                </a:solidFill>
                <a:latin typeface="Calibri" pitchFamily="34" charset="0"/>
              </a:rPr>
              <a:t>    как</a:t>
            </a:r>
            <a:r>
              <a:rPr lang="ru-RU" sz="4400" b="1">
                <a:solidFill>
                  <a:srgbClr val="C00000"/>
                </a:solidFill>
                <a:latin typeface="Calibri" pitchFamily="34" charset="0"/>
              </a:rPr>
              <a:t>ой</a:t>
            </a:r>
            <a:r>
              <a:rPr lang="ru-RU" sz="4400" b="1">
                <a:solidFill>
                  <a:srgbClr val="001F5C"/>
                </a:solidFill>
                <a:latin typeface="Calibri" pitchFamily="34" charset="0"/>
              </a:rPr>
              <a:t>? как</a:t>
            </a:r>
            <a:r>
              <a:rPr lang="ru-RU" sz="4400" b="1">
                <a:solidFill>
                  <a:srgbClr val="C00000"/>
                </a:solidFill>
                <a:latin typeface="Calibri" pitchFamily="34" charset="0"/>
              </a:rPr>
              <a:t>ого</a:t>
            </a:r>
            <a:r>
              <a:rPr lang="ru-RU" sz="4400" b="1">
                <a:solidFill>
                  <a:srgbClr val="001F5C"/>
                </a:solidFill>
                <a:latin typeface="Calibri" pitchFamily="34" charset="0"/>
              </a:rPr>
              <a:t>?</a:t>
            </a:r>
          </a:p>
          <a:p>
            <a:r>
              <a:rPr lang="ru-RU" sz="4400" b="1">
                <a:solidFill>
                  <a:srgbClr val="001F5C"/>
                </a:solidFill>
                <a:latin typeface="Calibri" pitchFamily="34" charset="0"/>
              </a:rPr>
              <a:t>          как</a:t>
            </a:r>
            <a:r>
              <a:rPr lang="ru-RU" sz="4400" b="1">
                <a:solidFill>
                  <a:srgbClr val="C00000"/>
                </a:solidFill>
                <a:latin typeface="Calibri" pitchFamily="34" charset="0"/>
              </a:rPr>
              <a:t>им</a:t>
            </a:r>
            <a:r>
              <a:rPr lang="ru-RU" sz="4400" b="1">
                <a:solidFill>
                  <a:srgbClr val="001F5C"/>
                </a:solidFill>
                <a:latin typeface="Calibri" pitchFamily="34" charset="0"/>
              </a:rPr>
              <a:t>?</a:t>
            </a:r>
          </a:p>
          <a:p>
            <a:r>
              <a:rPr lang="ru-RU" sz="4400" b="1">
                <a:solidFill>
                  <a:srgbClr val="001F5C"/>
                </a:solidFill>
                <a:latin typeface="Calibri" pitchFamily="34" charset="0"/>
              </a:rPr>
              <a:t>          как</a:t>
            </a:r>
            <a:r>
              <a:rPr lang="ru-RU" sz="4400" b="1">
                <a:solidFill>
                  <a:srgbClr val="C00000"/>
                </a:solidFill>
                <a:latin typeface="Calibri" pitchFamily="34" charset="0"/>
              </a:rPr>
              <a:t>ом</a:t>
            </a:r>
            <a:r>
              <a:rPr lang="ru-RU" sz="4400" b="1">
                <a:solidFill>
                  <a:srgbClr val="001F5C"/>
                </a:solidFill>
                <a:latin typeface="Calibri" pitchFamily="34" charset="0"/>
              </a:rPr>
              <a:t>?</a:t>
            </a:r>
          </a:p>
        </p:txBody>
      </p:sp>
      <p:sp>
        <p:nvSpPr>
          <p:cNvPr id="30724" name="TextBox 5"/>
          <p:cNvSpPr txBox="1">
            <a:spLocks noChangeArrowheads="1"/>
          </p:cNvSpPr>
          <p:nvPr/>
        </p:nvSpPr>
        <p:spPr bwMode="auto">
          <a:xfrm>
            <a:off x="4427538" y="1125538"/>
            <a:ext cx="25923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001F5C"/>
                </a:solidFill>
                <a:latin typeface="Calibri" pitchFamily="34" charset="0"/>
              </a:rPr>
              <a:t>с.р.</a:t>
            </a:r>
          </a:p>
          <a:p>
            <a:r>
              <a:rPr lang="ru-RU" sz="4400" b="1">
                <a:solidFill>
                  <a:srgbClr val="001F5C"/>
                </a:solidFill>
                <a:latin typeface="Calibri" pitchFamily="34" charset="0"/>
              </a:rPr>
              <a:t>как</a:t>
            </a:r>
            <a:r>
              <a:rPr lang="ru-RU" sz="4400" b="1">
                <a:solidFill>
                  <a:srgbClr val="C00000"/>
                </a:solidFill>
                <a:latin typeface="Calibri" pitchFamily="34" charset="0"/>
              </a:rPr>
              <a:t>ое</a:t>
            </a:r>
            <a:r>
              <a:rPr lang="ru-RU" sz="4400" b="1">
                <a:solidFill>
                  <a:srgbClr val="001F5C"/>
                </a:solidFill>
                <a:latin typeface="Calibri" pitchFamily="34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188640"/>
            <a:ext cx="763284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1F5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Сегодня на уроке…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1F5C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pic>
        <p:nvPicPr>
          <p:cNvPr id="7" name="TextBox 6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8288" y="1255713"/>
            <a:ext cx="8210550" cy="4657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1"/>
          <p:cNvSpPr txBox="1">
            <a:spLocks noChangeArrowheads="1"/>
          </p:cNvSpPr>
          <p:nvPr/>
        </p:nvSpPr>
        <p:spPr bwMode="auto">
          <a:xfrm>
            <a:off x="1116013" y="2060575"/>
            <a:ext cx="6985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i="1">
                <a:solidFill>
                  <a:srgbClr val="002060"/>
                </a:solidFill>
                <a:latin typeface="Calibri" pitchFamily="34" charset="0"/>
              </a:rPr>
              <a:t>Тридцатое января</a:t>
            </a:r>
          </a:p>
          <a:p>
            <a:r>
              <a:rPr lang="ru-RU" sz="5400" b="1" i="1">
                <a:solidFill>
                  <a:srgbClr val="002060"/>
                </a:solidFill>
                <a:latin typeface="Calibri" pitchFamily="34" charset="0"/>
              </a:rPr>
              <a:t>  Классная работа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050" y="785813"/>
            <a:ext cx="9064625" cy="3384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200" y="130175"/>
            <a:ext cx="4100513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100013"/>
            <a:ext cx="4097337" cy="313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7338" y="3429000"/>
            <a:ext cx="41878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91063" y="3457575"/>
            <a:ext cx="4122737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Рисунок 6" descr="http://d-kartin.ru/files/resized/images/fgf_(7).jpg/img_800x60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9638" y="100013"/>
            <a:ext cx="4316412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2"/>
          <p:cNvSpPr txBox="1">
            <a:spLocks noChangeArrowheads="1"/>
          </p:cNvSpPr>
          <p:nvPr/>
        </p:nvSpPr>
        <p:spPr bwMode="auto">
          <a:xfrm>
            <a:off x="179388" y="1196975"/>
            <a:ext cx="8856662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002060"/>
                </a:solidFill>
                <a:latin typeface="Trebuchet MS" pitchFamily="34" charset="0"/>
              </a:rPr>
              <a:t>      Иней, снег, мороз, вьюга, </a:t>
            </a:r>
          </a:p>
          <a:p>
            <a:r>
              <a:rPr lang="ru-RU" sz="4400" b="1">
                <a:solidFill>
                  <a:srgbClr val="002060"/>
                </a:solidFill>
                <a:latin typeface="Trebuchet MS" pitchFamily="34" charset="0"/>
              </a:rPr>
              <a:t>     метель, лёд, буран.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187450" y="1557338"/>
            <a:ext cx="15843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rebuchet MS" pitchFamily="34" charset="0"/>
              </a:rPr>
              <a:t>__________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516688" y="1557338"/>
            <a:ext cx="23034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rebuchet MS" pitchFamily="34" charset="0"/>
              </a:rPr>
              <a:t>_____________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716463" y="2205038"/>
            <a:ext cx="19256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rebuchet MS" pitchFamily="34" charset="0"/>
              </a:rPr>
              <a:t>____________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00013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2075" y="-315913"/>
            <a:ext cx="9236075" cy="717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2225" y="0"/>
            <a:ext cx="9188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8"/>
            <a:ext cx="91440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1015</TotalTime>
  <Words>204</Words>
  <Application>Microsoft Office PowerPoint</Application>
  <PresentationFormat>Экран (4:3)</PresentationFormat>
  <Paragraphs>65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Trebuchet MS</vt:lpstr>
      <vt:lpstr>Arial</vt:lpstr>
      <vt:lpstr>Georgia</vt:lpstr>
      <vt:lpstr>Calibri</vt:lpstr>
      <vt:lpstr>Cambria</vt:lpstr>
      <vt:lpstr>Воздушный поток</vt:lpstr>
      <vt:lpstr>Воздушный поток</vt:lpstr>
      <vt:lpstr>Воздушный поток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user2</dc:creator>
  <cp:lastModifiedBy>User</cp:lastModifiedBy>
  <cp:revision>49</cp:revision>
  <dcterms:created xsi:type="dcterms:W3CDTF">2014-01-06T19:36:02Z</dcterms:created>
  <dcterms:modified xsi:type="dcterms:W3CDTF">2014-03-26T17:33:35Z</dcterms:modified>
</cp:coreProperties>
</file>