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60" r:id="rId4"/>
    <p:sldId id="269" r:id="rId5"/>
    <p:sldId id="273" r:id="rId6"/>
    <p:sldId id="270" r:id="rId7"/>
    <p:sldId id="276" r:id="rId8"/>
    <p:sldId id="277" r:id="rId9"/>
    <p:sldId id="278" r:id="rId10"/>
    <p:sldId id="261" r:id="rId11"/>
    <p:sldId id="274" r:id="rId12"/>
    <p:sldId id="263" r:id="rId13"/>
    <p:sldId id="279" r:id="rId14"/>
    <p:sldId id="281" r:id="rId15"/>
    <p:sldId id="262" r:id="rId16"/>
    <p:sldId id="282" r:id="rId17"/>
    <p:sldId id="264" r:id="rId18"/>
    <p:sldId id="265" r:id="rId19"/>
    <p:sldId id="285" r:id="rId20"/>
    <p:sldId id="286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26F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66" d="100"/>
          <a:sy n="66" d="100"/>
        </p:scale>
        <p:origin x="-148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465D77-69EE-4522-A8E7-8F714CC2BED2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8F3E423-94D3-41D5-B975-AC0B6EDD1679}">
      <dgm:prSet phldrT="[Текст]"/>
      <dgm:spPr/>
      <dgm:t>
        <a:bodyPr/>
        <a:lstStyle/>
        <a:p>
          <a:r>
            <a:rPr lang="ru-RU" dirty="0" smtClean="0"/>
            <a:t>Словесный </a:t>
          </a:r>
          <a:endParaRPr lang="ru-RU" dirty="0"/>
        </a:p>
      </dgm:t>
    </dgm:pt>
    <dgm:pt modelId="{D974427D-E8B0-418F-B835-70096ABD6576}" type="parTrans" cxnId="{E13E3187-B0FF-4EF7-B38D-4A656C2E6873}">
      <dgm:prSet/>
      <dgm:spPr/>
      <dgm:t>
        <a:bodyPr/>
        <a:lstStyle/>
        <a:p>
          <a:endParaRPr lang="ru-RU"/>
        </a:p>
      </dgm:t>
    </dgm:pt>
    <dgm:pt modelId="{D87AE365-0CEB-4C09-BFB4-07861E6E38A5}" type="sibTrans" cxnId="{E13E3187-B0FF-4EF7-B38D-4A656C2E6873}">
      <dgm:prSet/>
      <dgm:spPr/>
      <dgm:t>
        <a:bodyPr/>
        <a:lstStyle/>
        <a:p>
          <a:endParaRPr lang="ru-RU"/>
        </a:p>
      </dgm:t>
    </dgm:pt>
    <dgm:pt modelId="{D39CA5FA-56B5-435F-A490-28A38D36C0B5}">
      <dgm:prSet phldrT="[Текст]"/>
      <dgm:spPr/>
      <dgm:t>
        <a:bodyPr/>
        <a:lstStyle/>
        <a:p>
          <a:r>
            <a:rPr lang="ru-RU" dirty="0" smtClean="0"/>
            <a:t>Аналитический </a:t>
          </a:r>
          <a:endParaRPr lang="ru-RU" dirty="0"/>
        </a:p>
      </dgm:t>
    </dgm:pt>
    <dgm:pt modelId="{83CF3E94-39EC-4DE1-B3B7-F31130933FE9}" type="parTrans" cxnId="{8FB4892F-7D97-48F1-96A8-3E4CA0BFE57D}">
      <dgm:prSet/>
      <dgm:spPr/>
      <dgm:t>
        <a:bodyPr/>
        <a:lstStyle/>
        <a:p>
          <a:endParaRPr lang="ru-RU"/>
        </a:p>
      </dgm:t>
    </dgm:pt>
    <dgm:pt modelId="{7DB766A8-BCAE-4854-B707-2484FBB8C6FF}" type="sibTrans" cxnId="{8FB4892F-7D97-48F1-96A8-3E4CA0BFE57D}">
      <dgm:prSet/>
      <dgm:spPr/>
      <dgm:t>
        <a:bodyPr/>
        <a:lstStyle/>
        <a:p>
          <a:endParaRPr lang="ru-RU"/>
        </a:p>
      </dgm:t>
    </dgm:pt>
    <dgm:pt modelId="{13CEAF24-4D35-4FA8-A9A3-FB3D83251EE7}">
      <dgm:prSet phldrT="[Текст]"/>
      <dgm:spPr/>
      <dgm:t>
        <a:bodyPr/>
        <a:lstStyle/>
        <a:p>
          <a:r>
            <a:rPr lang="ru-RU" dirty="0" smtClean="0"/>
            <a:t>Рекуррентный </a:t>
          </a:r>
          <a:endParaRPr lang="ru-RU" dirty="0"/>
        </a:p>
      </dgm:t>
    </dgm:pt>
    <dgm:pt modelId="{1E820D2D-2441-4182-A5D1-B0B630B47D00}" type="parTrans" cxnId="{9EF2F3AE-E165-4C14-A5E5-F248F2506BC9}">
      <dgm:prSet/>
      <dgm:spPr/>
      <dgm:t>
        <a:bodyPr/>
        <a:lstStyle/>
        <a:p>
          <a:endParaRPr lang="ru-RU"/>
        </a:p>
      </dgm:t>
    </dgm:pt>
    <dgm:pt modelId="{5E8CF8C8-3880-4AB3-AEEF-C6B5247E6FD0}" type="sibTrans" cxnId="{9EF2F3AE-E165-4C14-A5E5-F248F2506BC9}">
      <dgm:prSet/>
      <dgm:spPr/>
      <dgm:t>
        <a:bodyPr/>
        <a:lstStyle/>
        <a:p>
          <a:endParaRPr lang="ru-RU"/>
        </a:p>
      </dgm:t>
    </dgm:pt>
    <dgm:pt modelId="{F972E663-C98E-415F-9D42-061F5C8FDF15}" type="pres">
      <dgm:prSet presAssocID="{5C465D77-69EE-4522-A8E7-8F714CC2BE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3EC84C-C326-449F-B809-63FD7861C247}" type="pres">
      <dgm:prSet presAssocID="{E8F3E423-94D3-41D5-B975-AC0B6EDD1679}" presName="parentLin" presStyleCnt="0"/>
      <dgm:spPr/>
    </dgm:pt>
    <dgm:pt modelId="{F44BE8AF-853E-4616-8D30-2364EA1A97EF}" type="pres">
      <dgm:prSet presAssocID="{E8F3E423-94D3-41D5-B975-AC0B6EDD167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B2D4239-DCB0-456C-B490-5CF8D3908977}" type="pres">
      <dgm:prSet presAssocID="{E8F3E423-94D3-41D5-B975-AC0B6EDD1679}" presName="parentText" presStyleLbl="node1" presStyleIdx="0" presStyleCnt="3" custLinFactNeighborX="19108" custLinFactNeighborY="-7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023AA-74D0-40CA-8E58-E410CBD3082B}" type="pres">
      <dgm:prSet presAssocID="{E8F3E423-94D3-41D5-B975-AC0B6EDD1679}" presName="negativeSpace" presStyleCnt="0"/>
      <dgm:spPr/>
    </dgm:pt>
    <dgm:pt modelId="{B52A677E-6F5E-4E46-A2AB-8E1CDF1E09EE}" type="pres">
      <dgm:prSet presAssocID="{E8F3E423-94D3-41D5-B975-AC0B6EDD1679}" presName="childText" presStyleLbl="conFgAcc1" presStyleIdx="0" presStyleCnt="3">
        <dgm:presLayoutVars>
          <dgm:bulletEnabled val="1"/>
        </dgm:presLayoutVars>
      </dgm:prSet>
      <dgm:spPr/>
    </dgm:pt>
    <dgm:pt modelId="{1702E5D6-15FB-4A7A-AD66-3D8744F9A9D8}" type="pres">
      <dgm:prSet presAssocID="{D87AE365-0CEB-4C09-BFB4-07861E6E38A5}" presName="spaceBetweenRectangles" presStyleCnt="0"/>
      <dgm:spPr/>
    </dgm:pt>
    <dgm:pt modelId="{C53A71AE-E36B-476C-A786-DF732BBD28A7}" type="pres">
      <dgm:prSet presAssocID="{D39CA5FA-56B5-435F-A490-28A38D36C0B5}" presName="parentLin" presStyleCnt="0"/>
      <dgm:spPr/>
    </dgm:pt>
    <dgm:pt modelId="{63FFDC38-CD99-4C13-AEC0-A3FD726495A6}" type="pres">
      <dgm:prSet presAssocID="{D39CA5FA-56B5-435F-A490-28A38D36C0B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AF31A11-5995-4B97-99E6-3C7A0F8BF066}" type="pres">
      <dgm:prSet presAssocID="{D39CA5FA-56B5-435F-A490-28A38D36C0B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CDB4FC-C2D1-4695-AFBD-29A38B471900}" type="pres">
      <dgm:prSet presAssocID="{D39CA5FA-56B5-435F-A490-28A38D36C0B5}" presName="negativeSpace" presStyleCnt="0"/>
      <dgm:spPr/>
    </dgm:pt>
    <dgm:pt modelId="{44A03B24-F0E4-4C43-8CFC-466D20393E8A}" type="pres">
      <dgm:prSet presAssocID="{D39CA5FA-56B5-435F-A490-28A38D36C0B5}" presName="childText" presStyleLbl="conFgAcc1" presStyleIdx="1" presStyleCnt="3">
        <dgm:presLayoutVars>
          <dgm:bulletEnabled val="1"/>
        </dgm:presLayoutVars>
      </dgm:prSet>
      <dgm:spPr/>
    </dgm:pt>
    <dgm:pt modelId="{4543250F-153E-4A58-BF68-17E35246138B}" type="pres">
      <dgm:prSet presAssocID="{7DB766A8-BCAE-4854-B707-2484FBB8C6FF}" presName="spaceBetweenRectangles" presStyleCnt="0"/>
      <dgm:spPr/>
    </dgm:pt>
    <dgm:pt modelId="{DC66CCF3-64BA-4E45-A9CA-BBA11705EF4F}" type="pres">
      <dgm:prSet presAssocID="{13CEAF24-4D35-4FA8-A9A3-FB3D83251EE7}" presName="parentLin" presStyleCnt="0"/>
      <dgm:spPr/>
    </dgm:pt>
    <dgm:pt modelId="{9CF991B2-D22C-4BC3-A467-D4130CDCB0BB}" type="pres">
      <dgm:prSet presAssocID="{13CEAF24-4D35-4FA8-A9A3-FB3D83251EE7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BFF74CD-8375-4A1D-B494-45E7AA8DA378}" type="pres">
      <dgm:prSet presAssocID="{13CEAF24-4D35-4FA8-A9A3-FB3D83251EE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BD3C3-8B6C-4E6C-B260-0D12617EB240}" type="pres">
      <dgm:prSet presAssocID="{13CEAF24-4D35-4FA8-A9A3-FB3D83251EE7}" presName="negativeSpace" presStyleCnt="0"/>
      <dgm:spPr/>
    </dgm:pt>
    <dgm:pt modelId="{B582D71F-CB4D-41EC-B6C7-0CFD12ADC031}" type="pres">
      <dgm:prSet presAssocID="{13CEAF24-4D35-4FA8-A9A3-FB3D83251EE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EE286CF-7FBB-4DE9-B18A-7BAE01ED22CE}" type="presOf" srcId="{E8F3E423-94D3-41D5-B975-AC0B6EDD1679}" destId="{F44BE8AF-853E-4616-8D30-2364EA1A97EF}" srcOrd="0" destOrd="0" presId="urn:microsoft.com/office/officeart/2005/8/layout/list1"/>
    <dgm:cxn modelId="{04D5B2F3-444F-4C18-B3FC-C988415AE157}" type="presOf" srcId="{13CEAF24-4D35-4FA8-A9A3-FB3D83251EE7}" destId="{CBFF74CD-8375-4A1D-B494-45E7AA8DA378}" srcOrd="1" destOrd="0" presId="urn:microsoft.com/office/officeart/2005/8/layout/list1"/>
    <dgm:cxn modelId="{27E434D5-442B-4196-A4CA-EF2F23699B9F}" type="presOf" srcId="{13CEAF24-4D35-4FA8-A9A3-FB3D83251EE7}" destId="{9CF991B2-D22C-4BC3-A467-D4130CDCB0BB}" srcOrd="0" destOrd="0" presId="urn:microsoft.com/office/officeart/2005/8/layout/list1"/>
    <dgm:cxn modelId="{1EB99F67-8D4F-4C46-AAC9-CE08BF37AF20}" type="presOf" srcId="{D39CA5FA-56B5-435F-A490-28A38D36C0B5}" destId="{8AF31A11-5995-4B97-99E6-3C7A0F8BF066}" srcOrd="1" destOrd="0" presId="urn:microsoft.com/office/officeart/2005/8/layout/list1"/>
    <dgm:cxn modelId="{8BB80EB0-C33E-439B-B4DA-82AF74F1ED4B}" type="presOf" srcId="{D39CA5FA-56B5-435F-A490-28A38D36C0B5}" destId="{63FFDC38-CD99-4C13-AEC0-A3FD726495A6}" srcOrd="0" destOrd="0" presId="urn:microsoft.com/office/officeart/2005/8/layout/list1"/>
    <dgm:cxn modelId="{E13E3187-B0FF-4EF7-B38D-4A656C2E6873}" srcId="{5C465D77-69EE-4522-A8E7-8F714CC2BED2}" destId="{E8F3E423-94D3-41D5-B975-AC0B6EDD1679}" srcOrd="0" destOrd="0" parTransId="{D974427D-E8B0-418F-B835-70096ABD6576}" sibTransId="{D87AE365-0CEB-4C09-BFB4-07861E6E38A5}"/>
    <dgm:cxn modelId="{25DDC86A-E7AA-4862-A8C5-9954FBEB2599}" type="presOf" srcId="{5C465D77-69EE-4522-A8E7-8F714CC2BED2}" destId="{F972E663-C98E-415F-9D42-061F5C8FDF15}" srcOrd="0" destOrd="0" presId="urn:microsoft.com/office/officeart/2005/8/layout/list1"/>
    <dgm:cxn modelId="{B31DCCD5-5AEF-457A-A524-B4D04536FFFE}" type="presOf" srcId="{E8F3E423-94D3-41D5-B975-AC0B6EDD1679}" destId="{DB2D4239-DCB0-456C-B490-5CF8D3908977}" srcOrd="1" destOrd="0" presId="urn:microsoft.com/office/officeart/2005/8/layout/list1"/>
    <dgm:cxn modelId="{8FB4892F-7D97-48F1-96A8-3E4CA0BFE57D}" srcId="{5C465D77-69EE-4522-A8E7-8F714CC2BED2}" destId="{D39CA5FA-56B5-435F-A490-28A38D36C0B5}" srcOrd="1" destOrd="0" parTransId="{83CF3E94-39EC-4DE1-B3B7-F31130933FE9}" sibTransId="{7DB766A8-BCAE-4854-B707-2484FBB8C6FF}"/>
    <dgm:cxn modelId="{9EF2F3AE-E165-4C14-A5E5-F248F2506BC9}" srcId="{5C465D77-69EE-4522-A8E7-8F714CC2BED2}" destId="{13CEAF24-4D35-4FA8-A9A3-FB3D83251EE7}" srcOrd="2" destOrd="0" parTransId="{1E820D2D-2441-4182-A5D1-B0B630B47D00}" sibTransId="{5E8CF8C8-3880-4AB3-AEEF-C6B5247E6FD0}"/>
    <dgm:cxn modelId="{0B10998F-15B4-4528-BE2E-6962D13FF7A8}" type="presParOf" srcId="{F972E663-C98E-415F-9D42-061F5C8FDF15}" destId="{B73EC84C-C326-449F-B809-63FD7861C247}" srcOrd="0" destOrd="0" presId="urn:microsoft.com/office/officeart/2005/8/layout/list1"/>
    <dgm:cxn modelId="{6D13792C-5EEF-455B-9F6D-1ACA9C3D6863}" type="presParOf" srcId="{B73EC84C-C326-449F-B809-63FD7861C247}" destId="{F44BE8AF-853E-4616-8D30-2364EA1A97EF}" srcOrd="0" destOrd="0" presId="urn:microsoft.com/office/officeart/2005/8/layout/list1"/>
    <dgm:cxn modelId="{972F6B85-DADE-43B4-B1F0-CA6302569607}" type="presParOf" srcId="{B73EC84C-C326-449F-B809-63FD7861C247}" destId="{DB2D4239-DCB0-456C-B490-5CF8D3908977}" srcOrd="1" destOrd="0" presId="urn:microsoft.com/office/officeart/2005/8/layout/list1"/>
    <dgm:cxn modelId="{DD2C884A-421A-4A99-9C1B-CCE339516B61}" type="presParOf" srcId="{F972E663-C98E-415F-9D42-061F5C8FDF15}" destId="{CB6023AA-74D0-40CA-8E58-E410CBD3082B}" srcOrd="1" destOrd="0" presId="urn:microsoft.com/office/officeart/2005/8/layout/list1"/>
    <dgm:cxn modelId="{415E8255-5164-4502-AE4E-0E7D469DEBF3}" type="presParOf" srcId="{F972E663-C98E-415F-9D42-061F5C8FDF15}" destId="{B52A677E-6F5E-4E46-A2AB-8E1CDF1E09EE}" srcOrd="2" destOrd="0" presId="urn:microsoft.com/office/officeart/2005/8/layout/list1"/>
    <dgm:cxn modelId="{D85A17CB-BBF6-4CF3-98C7-A76BFBB83F87}" type="presParOf" srcId="{F972E663-C98E-415F-9D42-061F5C8FDF15}" destId="{1702E5D6-15FB-4A7A-AD66-3D8744F9A9D8}" srcOrd="3" destOrd="0" presId="urn:microsoft.com/office/officeart/2005/8/layout/list1"/>
    <dgm:cxn modelId="{28E603DB-F2AB-4B3A-ACB7-410AB76B72A0}" type="presParOf" srcId="{F972E663-C98E-415F-9D42-061F5C8FDF15}" destId="{C53A71AE-E36B-476C-A786-DF732BBD28A7}" srcOrd="4" destOrd="0" presId="urn:microsoft.com/office/officeart/2005/8/layout/list1"/>
    <dgm:cxn modelId="{C7048408-703A-49D2-B582-E365E424E76F}" type="presParOf" srcId="{C53A71AE-E36B-476C-A786-DF732BBD28A7}" destId="{63FFDC38-CD99-4C13-AEC0-A3FD726495A6}" srcOrd="0" destOrd="0" presId="urn:microsoft.com/office/officeart/2005/8/layout/list1"/>
    <dgm:cxn modelId="{EBA893EE-F3A4-4F27-8725-99C06EBAFB97}" type="presParOf" srcId="{C53A71AE-E36B-476C-A786-DF732BBD28A7}" destId="{8AF31A11-5995-4B97-99E6-3C7A0F8BF066}" srcOrd="1" destOrd="0" presId="urn:microsoft.com/office/officeart/2005/8/layout/list1"/>
    <dgm:cxn modelId="{4E2DB0BC-A44A-41A3-9BF6-D9E1C0A1C053}" type="presParOf" srcId="{F972E663-C98E-415F-9D42-061F5C8FDF15}" destId="{BECDB4FC-C2D1-4695-AFBD-29A38B471900}" srcOrd="5" destOrd="0" presId="urn:microsoft.com/office/officeart/2005/8/layout/list1"/>
    <dgm:cxn modelId="{5E2D8945-A98A-41A7-B41B-96036BF4C531}" type="presParOf" srcId="{F972E663-C98E-415F-9D42-061F5C8FDF15}" destId="{44A03B24-F0E4-4C43-8CFC-466D20393E8A}" srcOrd="6" destOrd="0" presId="urn:microsoft.com/office/officeart/2005/8/layout/list1"/>
    <dgm:cxn modelId="{B9A2F009-E252-4638-98C8-EBD48243CE53}" type="presParOf" srcId="{F972E663-C98E-415F-9D42-061F5C8FDF15}" destId="{4543250F-153E-4A58-BF68-17E35246138B}" srcOrd="7" destOrd="0" presId="urn:microsoft.com/office/officeart/2005/8/layout/list1"/>
    <dgm:cxn modelId="{50A6FE45-974E-439A-97A5-C040CAB6F764}" type="presParOf" srcId="{F972E663-C98E-415F-9D42-061F5C8FDF15}" destId="{DC66CCF3-64BA-4E45-A9CA-BBA11705EF4F}" srcOrd="8" destOrd="0" presId="urn:microsoft.com/office/officeart/2005/8/layout/list1"/>
    <dgm:cxn modelId="{E10C705A-0E02-48D8-A35E-F6DE55E13590}" type="presParOf" srcId="{DC66CCF3-64BA-4E45-A9CA-BBA11705EF4F}" destId="{9CF991B2-D22C-4BC3-A467-D4130CDCB0BB}" srcOrd="0" destOrd="0" presId="urn:microsoft.com/office/officeart/2005/8/layout/list1"/>
    <dgm:cxn modelId="{3A3C3070-0996-48A0-B23F-9107BD15FA92}" type="presParOf" srcId="{DC66CCF3-64BA-4E45-A9CA-BBA11705EF4F}" destId="{CBFF74CD-8375-4A1D-B494-45E7AA8DA378}" srcOrd="1" destOrd="0" presId="urn:microsoft.com/office/officeart/2005/8/layout/list1"/>
    <dgm:cxn modelId="{EEE896E5-8D29-4A13-B7DD-61C6B3080C74}" type="presParOf" srcId="{F972E663-C98E-415F-9D42-061F5C8FDF15}" destId="{15EBD3C3-8B6C-4E6C-B260-0D12617EB240}" srcOrd="9" destOrd="0" presId="urn:microsoft.com/office/officeart/2005/8/layout/list1"/>
    <dgm:cxn modelId="{75AE1758-F90A-4AA8-A038-1B50B7810551}" type="presParOf" srcId="{F972E663-C98E-415F-9D42-061F5C8FDF15}" destId="{B582D71F-CB4D-41EC-B6C7-0CFD12ADC03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A677E-6F5E-4E46-A2AB-8E1CDF1E09EE}">
      <dsp:nvSpPr>
        <dsp:cNvPr id="0" name=""/>
        <dsp:cNvSpPr/>
      </dsp:nvSpPr>
      <dsp:spPr>
        <a:xfrm>
          <a:off x="0" y="414311"/>
          <a:ext cx="583264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D4239-DCB0-456C-B490-5CF8D3908977}">
      <dsp:nvSpPr>
        <dsp:cNvPr id="0" name=""/>
        <dsp:cNvSpPr/>
      </dsp:nvSpPr>
      <dsp:spPr>
        <a:xfrm>
          <a:off x="347357" y="10164"/>
          <a:ext cx="4082853" cy="797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Словесный </a:t>
          </a:r>
          <a:endParaRPr lang="ru-RU" sz="2700" kern="1200" dirty="0"/>
        </a:p>
      </dsp:txBody>
      <dsp:txXfrm>
        <a:off x="386265" y="49072"/>
        <a:ext cx="4005037" cy="719224"/>
      </dsp:txXfrm>
    </dsp:sp>
    <dsp:sp modelId="{44A03B24-F0E4-4C43-8CFC-466D20393E8A}">
      <dsp:nvSpPr>
        <dsp:cNvPr id="0" name=""/>
        <dsp:cNvSpPr/>
      </dsp:nvSpPr>
      <dsp:spPr>
        <a:xfrm>
          <a:off x="0" y="1639031"/>
          <a:ext cx="583264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436168"/>
              <a:satOff val="-29185"/>
              <a:lumOff val="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31A11-5995-4B97-99E6-3C7A0F8BF066}">
      <dsp:nvSpPr>
        <dsp:cNvPr id="0" name=""/>
        <dsp:cNvSpPr/>
      </dsp:nvSpPr>
      <dsp:spPr>
        <a:xfrm>
          <a:off x="291632" y="1240511"/>
          <a:ext cx="4082853" cy="797040"/>
        </a:xfrm>
        <a:prstGeom prst="roundRect">
          <a:avLst/>
        </a:prstGeom>
        <a:solidFill>
          <a:schemeClr val="accent3">
            <a:hueOff val="-3436168"/>
            <a:satOff val="-29185"/>
            <a:lumOff val="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Аналитический </a:t>
          </a:r>
          <a:endParaRPr lang="ru-RU" sz="2700" kern="1200" dirty="0"/>
        </a:p>
      </dsp:txBody>
      <dsp:txXfrm>
        <a:off x="330540" y="1279419"/>
        <a:ext cx="4005037" cy="719224"/>
      </dsp:txXfrm>
    </dsp:sp>
    <dsp:sp modelId="{B582D71F-CB4D-41EC-B6C7-0CFD12ADC031}">
      <dsp:nvSpPr>
        <dsp:cNvPr id="0" name=""/>
        <dsp:cNvSpPr/>
      </dsp:nvSpPr>
      <dsp:spPr>
        <a:xfrm>
          <a:off x="0" y="2863752"/>
          <a:ext cx="583264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872335"/>
              <a:satOff val="-58371"/>
              <a:lumOff val="1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F74CD-8375-4A1D-B494-45E7AA8DA378}">
      <dsp:nvSpPr>
        <dsp:cNvPr id="0" name=""/>
        <dsp:cNvSpPr/>
      </dsp:nvSpPr>
      <dsp:spPr>
        <a:xfrm>
          <a:off x="291632" y="2465232"/>
          <a:ext cx="4082853" cy="797040"/>
        </a:xfrm>
        <a:prstGeom prst="roundRect">
          <a:avLst/>
        </a:prstGeom>
        <a:solidFill>
          <a:schemeClr val="accent3">
            <a:hueOff val="-6872335"/>
            <a:satOff val="-58371"/>
            <a:lumOff val="1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Рекуррентный </a:t>
          </a:r>
          <a:endParaRPr lang="ru-RU" sz="2700" kern="1200" dirty="0"/>
        </a:p>
      </dsp:txBody>
      <dsp:txXfrm>
        <a:off x="330540" y="2504140"/>
        <a:ext cx="4005037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Последовательности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9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4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776864" cy="1368152"/>
          </a:xfrm>
        </p:spPr>
        <p:txBody>
          <a:bodyPr/>
          <a:lstStyle/>
          <a:p>
            <a:r>
              <a:rPr lang="ru-RU" sz="4800" dirty="0"/>
              <a:t>Способы </a:t>
            </a:r>
            <a:r>
              <a:rPr lang="ru-RU" sz="4800" dirty="0" smtClean="0"/>
              <a:t>задания последовательностей</a:t>
            </a:r>
            <a:endParaRPr lang="ru-RU" sz="4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86679558"/>
              </p:ext>
            </p:extLst>
          </p:nvPr>
        </p:nvGraphicFramePr>
        <p:xfrm>
          <a:off x="1115616" y="1556792"/>
          <a:ext cx="5832648" cy="3559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64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59" y="193028"/>
            <a:ext cx="8343900" cy="548640"/>
          </a:xfrm>
        </p:spPr>
        <p:txBody>
          <a:bodyPr/>
          <a:lstStyle/>
          <a:p>
            <a:r>
              <a:rPr lang="ru-RU" sz="4800" dirty="0" smtClean="0"/>
              <a:t>Числа Фибоначчи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8" y="692696"/>
            <a:ext cx="7877900" cy="84571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/>
              <a:t>Леонардо из Пизы, известный как Фибоначчи, </a:t>
            </a:r>
            <a:r>
              <a:rPr lang="ru-RU" dirty="0" smtClean="0"/>
              <a:t>был первым </a:t>
            </a:r>
            <a:r>
              <a:rPr lang="ru-RU" dirty="0"/>
              <a:t>из великих математиков Европы Средневековья</a:t>
            </a:r>
            <a:r>
              <a:rPr lang="ru-RU" dirty="0" smtClean="0"/>
              <a:t>. Числовой </a:t>
            </a:r>
            <a:r>
              <a:rPr lang="ru-RU" dirty="0"/>
              <a:t>ряд, носящий сегодня его имя, вырос из проблемы с кроликами, которую Фибоначчи изложил в своей книге «</a:t>
            </a:r>
            <a:r>
              <a:rPr lang="ru-RU" dirty="0" err="1"/>
              <a:t>Liber</a:t>
            </a:r>
            <a:r>
              <a:rPr lang="ru-RU" dirty="0"/>
              <a:t> </a:t>
            </a:r>
            <a:r>
              <a:rPr lang="ru-RU" dirty="0" err="1"/>
              <a:t>abacci</a:t>
            </a:r>
            <a:r>
              <a:rPr lang="ru-RU" dirty="0"/>
              <a:t>», написанной в 1202 году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6632"/>
            <a:ext cx="1104900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088917"/>
            <a:ext cx="995214" cy="99521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-29322" y="1594843"/>
            <a:ext cx="90882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посадил пару кроликов в загон, окруженный со всех сторон стеной.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 кроликов за год может произвести на свет эта пара, если известно, что каждый месяц, начиная со второго, каждая пара кроликов производит на свет одну пару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9322" y="2902878"/>
            <a:ext cx="9199802" cy="830997"/>
          </a:xfrm>
          <a:prstGeom prst="rect">
            <a:avLst/>
          </a:prstGeom>
          <a:solidFill>
            <a:srgbClr val="33CCFF"/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каждое </a:t>
            </a:r>
            <a:r>
              <a:rPr lang="ru-RU" sz="2400" dirty="0"/>
              <a:t>последующее число равно сумме двух предыдущих </a:t>
            </a:r>
            <a:r>
              <a:rPr lang="ru-RU" sz="2400" dirty="0" smtClean="0"/>
              <a:t>чисел.</a:t>
            </a:r>
          </a:p>
          <a:p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-29322" y="3663849"/>
                <a:ext cx="9179790" cy="885050"/>
              </a:xfrm>
              <a:prstGeom prst="rect">
                <a:avLst/>
              </a:prstGeom>
              <a:solidFill>
                <a:srgbClr val="00B05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16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r>
                        <a:rPr lang="ru-RU" sz="16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1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16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16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ru-RU" sz="1600" i="1">
                                          <a:latin typeface="Cambria Math"/>
                                        </a:rPr>
                                        <m:t>1+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ru-RU" sz="1600" i="1">
                                              <a:latin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1600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ru-RU" sz="1600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ru-RU" sz="1600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1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16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16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ru-RU" sz="1600" i="1">
                                          <a:latin typeface="Cambria Math"/>
                                        </a:rPr>
                                        <m:t>1−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ru-RU" sz="1600" i="1">
                                              <a:latin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1600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ru-RU" sz="1600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322" y="3663849"/>
                <a:ext cx="9179790" cy="8850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-55390" y="4548899"/>
                <a:ext cx="9225870" cy="52322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5390" y="4548899"/>
                <a:ext cx="922587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-29322" y="2533546"/>
            <a:ext cx="9088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1, 1, 2, 3, 5, 8, 13, 21, 34, 55, 89, 144, 233, 377, 610, 987, 1597, 2584, 4181, 6765</a:t>
            </a:r>
            <a:r>
              <a:rPr lang="ru-RU" dirty="0" smtClean="0"/>
              <a:t>, 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32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097280"/>
            <a:ext cx="3600400" cy="371246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Вариант </a:t>
            </a:r>
            <a:r>
              <a:rPr lang="ru-RU" dirty="0"/>
              <a:t>1 </a:t>
            </a:r>
          </a:p>
          <a:p>
            <a:pPr marL="0" indent="0">
              <a:buNone/>
            </a:pPr>
            <a:r>
              <a:rPr lang="ru-RU" dirty="0"/>
              <a:t>Выпишите первые </a:t>
            </a:r>
            <a:r>
              <a:rPr lang="ru-RU" dirty="0" smtClean="0"/>
              <a:t> 10 </a:t>
            </a:r>
            <a:r>
              <a:rPr lang="ru-RU" dirty="0"/>
              <a:t>членов последовательности натуральных чисел, кратных 7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Укажите а</a:t>
            </a:r>
            <a:r>
              <a:rPr lang="ru-RU" baseline="-25000" dirty="0"/>
              <a:t>1</a:t>
            </a:r>
            <a:r>
              <a:rPr lang="ru-RU" dirty="0"/>
              <a:t> ,а</a:t>
            </a:r>
            <a:r>
              <a:rPr lang="ru-RU" baseline="-25000" dirty="0"/>
              <a:t>5</a:t>
            </a:r>
            <a:r>
              <a:rPr lang="ru-RU" dirty="0"/>
              <a:t>, а</a:t>
            </a:r>
            <a:r>
              <a:rPr lang="ru-RU" baseline="-25000" dirty="0"/>
              <a:t>10</a:t>
            </a:r>
            <a:r>
              <a:rPr lang="ru-RU" dirty="0"/>
              <a:t>, а</a:t>
            </a:r>
            <a:r>
              <a:rPr lang="ru-RU" baseline="-25000" dirty="0"/>
              <a:t>100</a:t>
            </a:r>
            <a:r>
              <a:rPr lang="ru-RU" dirty="0"/>
              <a:t>, а</a:t>
            </a:r>
            <a:r>
              <a:rPr lang="en-US" baseline="-25000" dirty="0"/>
              <a:t>n</a:t>
            </a:r>
            <a:r>
              <a:rPr lang="ru-RU" dirty="0"/>
              <a:t> её члены.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4192464" cy="371246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Вариант 2 </a:t>
            </a:r>
          </a:p>
          <a:p>
            <a:pPr marL="0" indent="0">
              <a:buNone/>
            </a:pPr>
            <a:r>
              <a:rPr lang="ru-RU" dirty="0"/>
              <a:t>Выпишите первые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10 </a:t>
            </a:r>
            <a:r>
              <a:rPr lang="ru-RU" dirty="0"/>
              <a:t>членов последовательности натуральных чисел, кратных 6.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Укажите </a:t>
            </a:r>
            <a:r>
              <a:rPr lang="ru-RU" dirty="0"/>
              <a:t>а</a:t>
            </a:r>
            <a:r>
              <a:rPr lang="ru-RU" baseline="-25000" dirty="0"/>
              <a:t>1</a:t>
            </a:r>
            <a:r>
              <a:rPr lang="ru-RU" dirty="0"/>
              <a:t> ,а</a:t>
            </a:r>
            <a:r>
              <a:rPr lang="ru-RU" baseline="-25000" dirty="0"/>
              <a:t>5</a:t>
            </a:r>
            <a:r>
              <a:rPr lang="ru-RU" dirty="0"/>
              <a:t>, а</a:t>
            </a:r>
            <a:r>
              <a:rPr lang="ru-RU" baseline="-25000" dirty="0"/>
              <a:t>10</a:t>
            </a:r>
            <a:r>
              <a:rPr lang="ru-RU" dirty="0"/>
              <a:t>, а</a:t>
            </a:r>
            <a:r>
              <a:rPr lang="ru-RU" baseline="-25000" dirty="0"/>
              <a:t>100</a:t>
            </a:r>
            <a:r>
              <a:rPr lang="ru-RU" dirty="0"/>
              <a:t>, а</a:t>
            </a:r>
            <a:r>
              <a:rPr lang="en-US" baseline="-25000" dirty="0"/>
              <a:t>n</a:t>
            </a:r>
            <a:r>
              <a:rPr lang="ru-RU" dirty="0"/>
              <a:t> её </a:t>
            </a:r>
            <a:r>
              <a:rPr lang="ru-RU" dirty="0" smtClean="0"/>
              <a:t>члены.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520940" cy="548640"/>
          </a:xfrm>
        </p:spPr>
        <p:txBody>
          <a:bodyPr/>
          <a:lstStyle/>
          <a:p>
            <a:r>
              <a:rPr lang="ru-RU" sz="4800" dirty="0" smtClean="0"/>
              <a:t>Задание</a:t>
            </a:r>
            <a:r>
              <a:rPr lang="en-US" sz="4800" dirty="0" smtClean="0"/>
              <a:t> </a:t>
            </a:r>
            <a:r>
              <a:rPr lang="ru-RU" sz="4800" dirty="0" smtClean="0"/>
              <a:t>1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4865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3672408" cy="3712464"/>
          </a:xfrm>
        </p:spPr>
        <p:txBody>
          <a:bodyPr>
            <a:normAutofit/>
          </a:bodyPr>
          <a:lstStyle/>
          <a:p>
            <a:r>
              <a:rPr lang="ru-RU" dirty="0" smtClean="0"/>
              <a:t>Вариант 1</a:t>
            </a:r>
          </a:p>
          <a:p>
            <a:r>
              <a:rPr lang="ru-RU" dirty="0" smtClean="0"/>
              <a:t>	7</a:t>
            </a:r>
            <a:r>
              <a:rPr lang="ru-RU" dirty="0"/>
              <a:t>; </a:t>
            </a:r>
            <a:r>
              <a:rPr lang="ru-RU" dirty="0" smtClean="0"/>
              <a:t> 14 ; 21; 28; 35; 42</a:t>
            </a:r>
            <a:r>
              <a:rPr lang="ru-RU" dirty="0"/>
              <a:t>; </a:t>
            </a:r>
            <a:r>
              <a:rPr lang="ru-RU" dirty="0" smtClean="0"/>
              <a:t> 49; 56</a:t>
            </a:r>
            <a:r>
              <a:rPr lang="ru-RU" dirty="0"/>
              <a:t>; 63; </a:t>
            </a:r>
            <a:r>
              <a:rPr lang="ru-RU" dirty="0" smtClean="0"/>
              <a:t>70</a:t>
            </a:r>
            <a:r>
              <a:rPr lang="ru-RU" dirty="0"/>
              <a:t>.</a:t>
            </a:r>
            <a:r>
              <a:rPr lang="ru-RU" dirty="0" smtClean="0"/>
              <a:t> </a:t>
            </a:r>
          </a:p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=7; а</a:t>
            </a:r>
            <a:r>
              <a:rPr lang="ru-RU" baseline="-25000" dirty="0" smtClean="0"/>
              <a:t>5</a:t>
            </a:r>
            <a:r>
              <a:rPr lang="ru-RU" dirty="0" smtClean="0"/>
              <a:t>=35;</a:t>
            </a:r>
          </a:p>
          <a:p>
            <a:r>
              <a:rPr lang="ru-RU" dirty="0" smtClean="0"/>
              <a:t>а</a:t>
            </a:r>
            <a:r>
              <a:rPr lang="ru-RU" baseline="-25000" dirty="0" smtClean="0"/>
              <a:t>10</a:t>
            </a:r>
            <a:r>
              <a:rPr lang="ru-RU" dirty="0" smtClean="0"/>
              <a:t>=70 </a:t>
            </a:r>
            <a:r>
              <a:rPr lang="ru-RU" dirty="0"/>
              <a:t>; </a:t>
            </a:r>
            <a:r>
              <a:rPr lang="ru-RU" dirty="0" smtClean="0"/>
              <a:t>а</a:t>
            </a:r>
            <a:r>
              <a:rPr lang="ru-RU" baseline="-25000" dirty="0" smtClean="0"/>
              <a:t>100</a:t>
            </a:r>
            <a:r>
              <a:rPr lang="ru-RU" dirty="0" smtClean="0"/>
              <a:t>=700;</a:t>
            </a:r>
          </a:p>
          <a:p>
            <a:pPr algn="ctr"/>
            <a:r>
              <a:rPr lang="ru-RU" dirty="0" smtClean="0"/>
              <a:t> а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ru-RU" dirty="0"/>
              <a:t>=7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436096" y="1124744"/>
            <a:ext cx="3528392" cy="3712464"/>
          </a:xfrm>
        </p:spPr>
        <p:txBody>
          <a:bodyPr>
            <a:normAutofit/>
          </a:bodyPr>
          <a:lstStyle/>
          <a:p>
            <a:r>
              <a:rPr lang="ru-RU" dirty="0" smtClean="0"/>
              <a:t>Вариант 2</a:t>
            </a:r>
          </a:p>
          <a:p>
            <a:r>
              <a:rPr lang="ru-RU" dirty="0" smtClean="0"/>
              <a:t>	6</a:t>
            </a:r>
            <a:r>
              <a:rPr lang="ru-RU" dirty="0"/>
              <a:t>; </a:t>
            </a:r>
            <a:r>
              <a:rPr lang="ru-RU" dirty="0" smtClean="0"/>
              <a:t>12; 18</a:t>
            </a:r>
            <a:r>
              <a:rPr lang="ru-RU" dirty="0"/>
              <a:t>; 24; 30; 36; 42; </a:t>
            </a:r>
            <a:r>
              <a:rPr lang="ru-RU" dirty="0" smtClean="0"/>
              <a:t>48</a:t>
            </a:r>
            <a:r>
              <a:rPr lang="ru-RU" dirty="0"/>
              <a:t>; 54; </a:t>
            </a:r>
            <a:r>
              <a:rPr lang="ru-RU" dirty="0" smtClean="0"/>
              <a:t>60.</a:t>
            </a:r>
          </a:p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r>
              <a:rPr lang="ru-RU" dirty="0" smtClean="0"/>
              <a:t> </a:t>
            </a:r>
            <a:r>
              <a:rPr lang="ru-RU" dirty="0"/>
              <a:t>=</a:t>
            </a:r>
            <a:r>
              <a:rPr lang="ru-RU" dirty="0" smtClean="0"/>
              <a:t>6; а</a:t>
            </a:r>
            <a:r>
              <a:rPr lang="ru-RU" baseline="-25000" dirty="0" smtClean="0"/>
              <a:t>5</a:t>
            </a:r>
            <a:r>
              <a:rPr lang="ru-RU" dirty="0" smtClean="0"/>
              <a:t>=30;</a:t>
            </a:r>
          </a:p>
          <a:p>
            <a:r>
              <a:rPr lang="ru-RU" dirty="0" smtClean="0"/>
              <a:t> а</a:t>
            </a:r>
            <a:r>
              <a:rPr lang="ru-RU" baseline="-25000" dirty="0" smtClean="0"/>
              <a:t>10</a:t>
            </a:r>
            <a:r>
              <a:rPr lang="ru-RU" dirty="0" smtClean="0"/>
              <a:t>=60; а</a:t>
            </a:r>
            <a:r>
              <a:rPr lang="ru-RU" baseline="-25000" dirty="0" smtClean="0"/>
              <a:t>100</a:t>
            </a:r>
            <a:r>
              <a:rPr lang="ru-RU" dirty="0" smtClean="0"/>
              <a:t>=600</a:t>
            </a:r>
            <a:r>
              <a:rPr lang="ru-RU" dirty="0"/>
              <a:t>; </a:t>
            </a:r>
            <a:endParaRPr lang="ru-RU" dirty="0" smtClean="0"/>
          </a:p>
          <a:p>
            <a:pPr algn="ctr"/>
            <a:r>
              <a:rPr lang="ru-RU" dirty="0" smtClean="0"/>
              <a:t>а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ru-RU" dirty="0"/>
              <a:t>=6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7520940" cy="548640"/>
          </a:xfrm>
        </p:spPr>
        <p:txBody>
          <a:bodyPr/>
          <a:lstStyle/>
          <a:p>
            <a:r>
              <a:rPr lang="ru-RU" sz="4800" dirty="0" smtClean="0"/>
              <a:t>Проверка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56033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253" y="116632"/>
            <a:ext cx="7520940" cy="797768"/>
          </a:xfrm>
        </p:spPr>
        <p:txBody>
          <a:bodyPr/>
          <a:lstStyle/>
          <a:p>
            <a:r>
              <a:rPr lang="ru-RU" sz="4800" dirty="0"/>
              <a:t>Задание </a:t>
            </a:r>
            <a:r>
              <a:rPr lang="ru-RU" sz="4800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9"/>
            <a:ext cx="1804824" cy="52817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4946" y="821832"/>
            <a:ext cx="9072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х</a:t>
            </a:r>
            <a:r>
              <a:rPr lang="ru-RU" sz="4800" baseline="-25000" dirty="0" smtClean="0"/>
              <a:t>31</a:t>
            </a:r>
            <a:endParaRPr lang="ru-RU" sz="4800" baseline="-25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09643" y="835987"/>
            <a:ext cx="9268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х</a:t>
            </a:r>
            <a:r>
              <a:rPr lang="ru-RU" sz="4800" baseline="-25000" dirty="0" smtClean="0"/>
              <a:t>35</a:t>
            </a:r>
            <a:endParaRPr lang="ru-RU" sz="4800" baseline="-25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29072" y="821834"/>
            <a:ext cx="9268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х</a:t>
            </a:r>
            <a:r>
              <a:rPr lang="ru-RU" sz="4800" baseline="-25000" dirty="0" smtClean="0"/>
              <a:t>32</a:t>
            </a:r>
            <a:endParaRPr lang="ru-RU" sz="4800" baseline="-25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55929" y="821833"/>
            <a:ext cx="9268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х</a:t>
            </a:r>
            <a:r>
              <a:rPr lang="ru-RU" sz="4800" baseline="-25000" dirty="0" smtClean="0"/>
              <a:t>33</a:t>
            </a:r>
            <a:endParaRPr lang="ru-RU" sz="4800" baseline="-25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882786" y="821835"/>
            <a:ext cx="9268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х</a:t>
            </a:r>
            <a:r>
              <a:rPr lang="ru-RU" sz="4800" baseline="-25000" dirty="0" smtClean="0"/>
              <a:t>34</a:t>
            </a:r>
            <a:endParaRPr lang="ru-RU" sz="4800" baseline="-25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60784" y="1844984"/>
            <a:ext cx="6687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 smtClean="0"/>
              <a:t>x</a:t>
            </a:r>
            <a:r>
              <a:rPr lang="en-US" sz="4800" baseline="-25000" dirty="0" err="1" smtClean="0"/>
              <a:t>n</a:t>
            </a:r>
            <a:endParaRPr lang="ru-RU" sz="4800" baseline="-25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84743" y="1844987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n+4</a:t>
            </a:r>
            <a:endParaRPr lang="ru-RU" sz="4800" baseline="-25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868020" y="1843542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n+1</a:t>
            </a:r>
            <a:endParaRPr lang="ru-RU" sz="4800" baseline="-25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66773" y="1844987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n+2</a:t>
            </a:r>
            <a:endParaRPr lang="ru-RU" sz="4800" baseline="-25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75758" y="1843541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n+3</a:t>
            </a:r>
            <a:endParaRPr lang="ru-RU" sz="4800" baseline="-25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60919" y="2742018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x</a:t>
            </a:r>
            <a:r>
              <a:rPr lang="en-US" sz="4800" baseline="-25000" dirty="0" smtClean="0"/>
              <a:t>n-4</a:t>
            </a:r>
            <a:endParaRPr lang="ru-RU" sz="4800" baseline="-25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484878" y="2742021"/>
            <a:ext cx="6687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 smtClean="0"/>
              <a:t>x</a:t>
            </a:r>
            <a:r>
              <a:rPr lang="en-US" sz="4800" baseline="-25000" dirty="0" err="1" smtClean="0"/>
              <a:t>n</a:t>
            </a:r>
            <a:endParaRPr lang="ru-RU" sz="4800" baseline="-25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68155" y="2740576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x</a:t>
            </a:r>
            <a:r>
              <a:rPr lang="en-US" sz="4800" baseline="-25000" dirty="0" smtClean="0"/>
              <a:t>n-3</a:t>
            </a:r>
            <a:endParaRPr lang="ru-RU" sz="4800" baseline="-25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66908" y="2742021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x</a:t>
            </a:r>
            <a:r>
              <a:rPr lang="en-US" sz="4800" baseline="-25000" dirty="0" smtClean="0"/>
              <a:t>n-2</a:t>
            </a:r>
            <a:endParaRPr lang="ru-RU" sz="4800" baseline="-25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75893" y="2740575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n-1</a:t>
            </a:r>
            <a:endParaRPr lang="ru-RU" sz="4800" baseline="-25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60919" y="3861048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n-2</a:t>
            </a:r>
            <a:endParaRPr lang="ru-RU" sz="4800" baseline="-25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484878" y="3861051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x</a:t>
            </a:r>
            <a:r>
              <a:rPr lang="en-US" sz="4800" baseline="-25000" dirty="0" smtClean="0"/>
              <a:t>n+2</a:t>
            </a:r>
            <a:endParaRPr lang="ru-RU" sz="4800" baseline="-25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868155" y="3859606"/>
            <a:ext cx="10118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x</a:t>
            </a:r>
            <a:r>
              <a:rPr lang="en-US" sz="4800" baseline="-25000" dirty="0" smtClean="0"/>
              <a:t>n-1</a:t>
            </a:r>
            <a:endParaRPr lang="ru-RU" sz="4800" baseline="-25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066908" y="3861051"/>
            <a:ext cx="6687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 smtClean="0"/>
              <a:t>x</a:t>
            </a:r>
            <a:r>
              <a:rPr lang="en-US" sz="4800" baseline="-25000" dirty="0" err="1" smtClean="0"/>
              <a:t>n</a:t>
            </a:r>
            <a:endParaRPr lang="ru-RU" sz="4800" baseline="-25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275893" y="3859605"/>
            <a:ext cx="11496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x</a:t>
            </a:r>
            <a:r>
              <a:rPr lang="en-US" sz="4800" baseline="-25000" dirty="0" smtClean="0"/>
              <a:t>n+1</a:t>
            </a:r>
            <a:endParaRPr lang="ru-RU" sz="4800" baseline="-25000" dirty="0"/>
          </a:p>
        </p:txBody>
      </p:sp>
    </p:spTree>
    <p:extLst>
      <p:ext uri="{BB962C8B-B14F-4D97-AF65-F5344CB8AC3E}">
        <p14:creationId xmlns:p14="http://schemas.microsoft.com/office/powerpoint/2010/main" val="247524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520940" cy="830992"/>
          </a:xfrm>
        </p:spPr>
        <p:txBody>
          <a:bodyPr>
            <a:noAutofit/>
          </a:bodyPr>
          <a:lstStyle/>
          <a:p>
            <a:r>
              <a:rPr lang="ru-RU" sz="4800" dirty="0"/>
              <a:t>Задание </a:t>
            </a:r>
            <a:r>
              <a:rPr lang="en-US" sz="4800" dirty="0" smtClean="0"/>
              <a:t>3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Найдите </a:t>
            </a:r>
            <a:r>
              <a:rPr lang="ru-RU" sz="2800" dirty="0"/>
              <a:t>первые 5 членов последовательности, заданной </a:t>
            </a:r>
            <a:r>
              <a:rPr lang="ru-RU" sz="2800" dirty="0" smtClean="0"/>
              <a:t>формулой </a:t>
            </a:r>
            <a:r>
              <a:rPr lang="en-US" sz="2800" dirty="0" smtClean="0"/>
              <a:t>n</a:t>
            </a:r>
            <a:r>
              <a:rPr lang="ru-RU" sz="2800" dirty="0" smtClean="0"/>
              <a:t>-го </a:t>
            </a:r>
            <a:r>
              <a:rPr lang="ru-RU" sz="2800" dirty="0"/>
              <a:t>члена:</a:t>
            </a:r>
          </a:p>
          <a:p>
            <a:r>
              <a:rPr lang="ru-RU" sz="2800" dirty="0"/>
              <a:t>х</a:t>
            </a:r>
            <a:r>
              <a:rPr lang="en-US" sz="2800" baseline="-25000" dirty="0"/>
              <a:t>n</a:t>
            </a:r>
            <a:r>
              <a:rPr lang="ru-RU" sz="2800" dirty="0"/>
              <a:t>=3</a:t>
            </a:r>
            <a:r>
              <a:rPr lang="en-US" sz="2800" dirty="0" smtClean="0"/>
              <a:t>n</a:t>
            </a:r>
            <a:r>
              <a:rPr lang="ru-RU" sz="2800" dirty="0" smtClean="0"/>
              <a:t> -1</a:t>
            </a:r>
            <a:endParaRPr lang="ru-RU" sz="2800" dirty="0"/>
          </a:p>
          <a:p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ru-RU" sz="2800" dirty="0"/>
              <a:t>=4</a:t>
            </a:r>
            <a:r>
              <a:rPr lang="en-US" sz="2800" dirty="0"/>
              <a:t>n</a:t>
            </a:r>
            <a:r>
              <a:rPr lang="ru-RU" sz="2800" dirty="0"/>
              <a:t>+2 </a:t>
            </a:r>
          </a:p>
          <a:p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ru-RU" sz="2800" dirty="0"/>
              <a:t>= </a:t>
            </a:r>
            <a:r>
              <a:rPr lang="ru-RU" sz="2800" dirty="0" smtClean="0"/>
              <a:t>-32∙2</a:t>
            </a:r>
            <a:r>
              <a:rPr lang="ru-RU" sz="2800" baseline="30000" dirty="0" smtClean="0"/>
              <a:t> –</a:t>
            </a:r>
            <a:r>
              <a:rPr lang="en-US" sz="2800" baseline="30000" dirty="0" smtClean="0"/>
              <a:t>n</a:t>
            </a:r>
            <a:r>
              <a:rPr lang="ru-RU" sz="2800" baseline="30000" dirty="0" smtClean="0"/>
              <a:t> </a:t>
            </a:r>
            <a:endParaRPr lang="ru-RU" sz="2800" dirty="0"/>
          </a:p>
          <a:p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ru-RU" sz="2800" dirty="0" smtClean="0"/>
              <a:t>=0,81∙3</a:t>
            </a:r>
            <a:r>
              <a:rPr lang="ru-RU" sz="2800" baseline="30000" dirty="0" smtClean="0"/>
              <a:t> </a:t>
            </a:r>
            <a:r>
              <a:rPr lang="ru-RU" sz="2800" baseline="30000" dirty="0"/>
              <a:t>–</a:t>
            </a:r>
            <a:r>
              <a:rPr lang="en-US" sz="2800" baseline="30000" dirty="0"/>
              <a:t>n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13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упражнений</a:t>
            </a:r>
            <a:br>
              <a:rPr lang="ru-RU" dirty="0" smtClean="0"/>
            </a:br>
            <a:r>
              <a:rPr lang="ru-RU" dirty="0" smtClean="0"/>
              <a:t>№569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26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4177253" cy="37124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Вариант </a:t>
            </a:r>
            <a:r>
              <a:rPr lang="ru-RU" b="1" dirty="0"/>
              <a:t>1.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1.Последовательность (</a:t>
            </a:r>
            <a:r>
              <a:rPr lang="en-US" dirty="0"/>
              <a:t>a</a:t>
            </a:r>
            <a:r>
              <a:rPr lang="en-US" baseline="-25000" dirty="0"/>
              <a:t>n</a:t>
            </a:r>
            <a:r>
              <a:rPr lang="ru-RU" dirty="0"/>
              <a:t>) задана формулой </a:t>
            </a:r>
            <a:r>
              <a:rPr lang="en-US" dirty="0"/>
              <a:t>a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ru-RU" dirty="0"/>
              <a:t>=5</a:t>
            </a:r>
            <a:r>
              <a:rPr lang="en-US" dirty="0"/>
              <a:t>n</a:t>
            </a:r>
            <a:r>
              <a:rPr lang="ru-RU" dirty="0"/>
              <a:t>-2</a:t>
            </a:r>
          </a:p>
          <a:p>
            <a:pPr marL="0" indent="0">
              <a:buNone/>
            </a:pPr>
            <a:r>
              <a:rPr lang="ru-RU" dirty="0"/>
              <a:t>Найдите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,a</a:t>
            </a:r>
            <a:r>
              <a:rPr lang="en-US" baseline="-25000" dirty="0"/>
              <a:t>6</a:t>
            </a:r>
            <a:r>
              <a:rPr lang="en-US" dirty="0"/>
              <a:t> ,a</a:t>
            </a:r>
            <a:r>
              <a:rPr lang="en-US" baseline="-25000" dirty="0"/>
              <a:t>10</a:t>
            </a:r>
            <a:r>
              <a:rPr lang="en-US" dirty="0"/>
              <a:t> ,a</a:t>
            </a:r>
            <a:r>
              <a:rPr lang="ru-RU" baseline="-25000" dirty="0"/>
              <a:t>к</a:t>
            </a:r>
            <a:r>
              <a:rPr lang="ru-RU" dirty="0"/>
              <a:t> </a:t>
            </a:r>
            <a:r>
              <a:rPr lang="en-US" dirty="0"/>
              <a:t>,a</a:t>
            </a:r>
            <a:r>
              <a:rPr lang="ru-RU" baseline="-25000" dirty="0"/>
              <a:t>к</a:t>
            </a:r>
            <a:r>
              <a:rPr lang="en-US" baseline="-25000" dirty="0"/>
              <a:t>+1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2. Последовательность (</a:t>
            </a:r>
            <a:r>
              <a:rPr lang="en-US" dirty="0"/>
              <a:t>a</a:t>
            </a:r>
            <a:r>
              <a:rPr lang="en-US" baseline="-25000" dirty="0"/>
              <a:t>n</a:t>
            </a:r>
            <a:r>
              <a:rPr lang="ru-RU" dirty="0"/>
              <a:t>) задана формулой </a:t>
            </a:r>
            <a:r>
              <a:rPr lang="en-US" dirty="0"/>
              <a:t>a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ru-RU" dirty="0"/>
              <a:t>=55-4</a:t>
            </a:r>
            <a:r>
              <a:rPr lang="en-US" dirty="0"/>
              <a:t>n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Найдите номер члена последовательности,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равного </a:t>
            </a:r>
            <a:r>
              <a:rPr lang="ru-RU" dirty="0"/>
              <a:t>15.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268760"/>
            <a:ext cx="4336480" cy="37124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Вариант 2.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1.Последовательность (</a:t>
            </a:r>
            <a:r>
              <a:rPr lang="en-US" dirty="0" err="1"/>
              <a:t>b</a:t>
            </a:r>
            <a:r>
              <a:rPr lang="en-US" baseline="-25000" dirty="0" err="1"/>
              <a:t>n</a:t>
            </a:r>
            <a:r>
              <a:rPr lang="ru-RU" dirty="0"/>
              <a:t>) задана формулой </a:t>
            </a:r>
            <a:r>
              <a:rPr lang="en-US" dirty="0" err="1"/>
              <a:t>b</a:t>
            </a:r>
            <a:r>
              <a:rPr lang="en-US" baseline="-25000" dirty="0" err="1"/>
              <a:t>n</a:t>
            </a:r>
            <a:r>
              <a:rPr lang="en-US" dirty="0"/>
              <a:t> </a:t>
            </a:r>
            <a:r>
              <a:rPr lang="ru-RU" dirty="0"/>
              <a:t>=6</a:t>
            </a:r>
            <a:r>
              <a:rPr lang="en-US" dirty="0"/>
              <a:t>n</a:t>
            </a:r>
            <a:r>
              <a:rPr lang="ru-RU" dirty="0"/>
              <a:t>-1</a:t>
            </a:r>
          </a:p>
          <a:p>
            <a:pPr marL="0" indent="0">
              <a:buNone/>
            </a:pPr>
            <a:r>
              <a:rPr lang="ru-RU" dirty="0"/>
              <a:t>Найдите </a:t>
            </a:r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 ,b</a:t>
            </a:r>
            <a:r>
              <a:rPr lang="en-US" baseline="-25000" dirty="0" smtClean="0"/>
              <a:t>4</a:t>
            </a:r>
            <a:r>
              <a:rPr lang="en-US" dirty="0" smtClean="0"/>
              <a:t> ,b</a:t>
            </a:r>
            <a:r>
              <a:rPr lang="en-US" baseline="-25000" dirty="0" smtClean="0"/>
              <a:t>10</a:t>
            </a:r>
            <a:r>
              <a:rPr lang="en-US" dirty="0" smtClean="0"/>
              <a:t> ,b</a:t>
            </a:r>
            <a:r>
              <a:rPr lang="ru-RU" baseline="-25000" dirty="0" smtClean="0"/>
              <a:t>к</a:t>
            </a:r>
            <a:r>
              <a:rPr lang="ru-RU" dirty="0" smtClean="0"/>
              <a:t> </a:t>
            </a:r>
            <a:r>
              <a:rPr lang="en-US" dirty="0" smtClean="0"/>
              <a:t>,b</a:t>
            </a:r>
            <a:r>
              <a:rPr lang="ru-RU" baseline="-25000" dirty="0" smtClean="0"/>
              <a:t>к</a:t>
            </a:r>
            <a:r>
              <a:rPr lang="en-US" baseline="-25000" dirty="0"/>
              <a:t>-1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2. Последовательность (</a:t>
            </a:r>
            <a:r>
              <a:rPr lang="en-US" dirty="0" err="1"/>
              <a:t>b</a:t>
            </a:r>
            <a:r>
              <a:rPr lang="en-US" baseline="-25000" dirty="0" err="1"/>
              <a:t>n</a:t>
            </a:r>
            <a:r>
              <a:rPr lang="ru-RU" dirty="0"/>
              <a:t>) задана формулой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ru-RU" dirty="0" smtClean="0"/>
              <a:t>=46-3</a:t>
            </a:r>
            <a:r>
              <a:rPr lang="en-US" dirty="0" smtClean="0"/>
              <a:t>n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Найдите номер члена последовательности, равного </a:t>
            </a:r>
            <a:r>
              <a:rPr lang="ru-RU" dirty="0" smtClean="0"/>
              <a:t>25.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8419"/>
            <a:ext cx="8640960" cy="1224136"/>
          </a:xfrm>
        </p:spPr>
        <p:txBody>
          <a:bodyPr>
            <a:normAutofit/>
          </a:bodyPr>
          <a:lstStyle/>
          <a:p>
            <a:r>
              <a:rPr lang="ru-RU" sz="4800" dirty="0"/>
              <a:t>Самостоятельная работа</a:t>
            </a:r>
          </a:p>
        </p:txBody>
      </p:sp>
    </p:spTree>
    <p:extLst>
      <p:ext uri="{BB962C8B-B14F-4D97-AF65-F5344CB8AC3E}">
        <p14:creationId xmlns:p14="http://schemas.microsoft.com/office/powerpoint/2010/main" val="59231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/>
            <a:r>
              <a:rPr lang="ru-RU" dirty="0"/>
              <a:t>Вариант </a:t>
            </a:r>
            <a:r>
              <a:rPr lang="en-US" dirty="0" smtClean="0"/>
              <a:t> 2</a:t>
            </a:r>
            <a:r>
              <a:rPr lang="ru-RU" dirty="0" smtClean="0"/>
              <a:t>.</a:t>
            </a:r>
            <a:endParaRPr lang="ru-RU" dirty="0"/>
          </a:p>
          <a:p>
            <a:pPr marL="0" indent="0"/>
            <a:r>
              <a:rPr lang="en-US" dirty="0"/>
              <a:t>1. </a:t>
            </a:r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ru-RU" dirty="0" smtClean="0"/>
              <a:t>=</a:t>
            </a:r>
            <a:r>
              <a:rPr lang="en-US" dirty="0" smtClean="0"/>
              <a:t>3</a:t>
            </a:r>
            <a:r>
              <a:rPr lang="en-US" dirty="0"/>
              <a:t>,</a:t>
            </a:r>
          </a:p>
          <a:p>
            <a:pPr marL="0" indent="0"/>
            <a:r>
              <a:rPr lang="en-US" dirty="0"/>
              <a:t>    </a:t>
            </a:r>
            <a:r>
              <a:rPr lang="en-US" dirty="0" smtClean="0"/>
              <a:t>b</a:t>
            </a:r>
            <a:r>
              <a:rPr lang="en-US" baseline="-25000" dirty="0" smtClean="0"/>
              <a:t>6</a:t>
            </a:r>
            <a:r>
              <a:rPr lang="en-US" dirty="0" smtClean="0"/>
              <a:t> </a:t>
            </a:r>
            <a:r>
              <a:rPr lang="en-US" dirty="0"/>
              <a:t>=</a:t>
            </a:r>
            <a:r>
              <a:rPr lang="en-US" dirty="0" smtClean="0"/>
              <a:t>23,</a:t>
            </a:r>
            <a:endParaRPr lang="en-US" dirty="0"/>
          </a:p>
          <a:p>
            <a:pPr marL="0" indent="0"/>
            <a:r>
              <a:rPr lang="en-US" dirty="0"/>
              <a:t>    </a:t>
            </a:r>
            <a:r>
              <a:rPr lang="en-US" dirty="0" smtClean="0"/>
              <a:t>b</a:t>
            </a:r>
            <a:r>
              <a:rPr lang="en-US" baseline="-25000" dirty="0" smtClean="0"/>
              <a:t>10</a:t>
            </a:r>
            <a:r>
              <a:rPr lang="en-US" dirty="0" smtClean="0"/>
              <a:t> =59, </a:t>
            </a:r>
            <a:endParaRPr lang="en-US" dirty="0"/>
          </a:p>
          <a:p>
            <a:pPr marL="0" indent="0"/>
            <a:r>
              <a:rPr lang="en-US" dirty="0"/>
              <a:t>    </a:t>
            </a:r>
            <a:r>
              <a:rPr lang="en-US" dirty="0" smtClean="0"/>
              <a:t>b</a:t>
            </a:r>
            <a:r>
              <a:rPr lang="ru-RU" baseline="-25000" dirty="0" smtClean="0"/>
              <a:t>к</a:t>
            </a:r>
            <a:r>
              <a:rPr lang="ru-RU" dirty="0" smtClean="0"/>
              <a:t> </a:t>
            </a:r>
            <a:r>
              <a:rPr lang="en-US" dirty="0" smtClean="0"/>
              <a:t>=6k-1,</a:t>
            </a:r>
            <a:endParaRPr lang="en-US" dirty="0"/>
          </a:p>
          <a:p>
            <a:pPr marL="0" indent="0"/>
            <a:r>
              <a:rPr lang="en-US" dirty="0"/>
              <a:t>    </a:t>
            </a:r>
            <a:r>
              <a:rPr lang="en-US" dirty="0" smtClean="0"/>
              <a:t>b</a:t>
            </a:r>
            <a:r>
              <a:rPr lang="ru-RU" baseline="-25000" dirty="0" smtClean="0"/>
              <a:t>к</a:t>
            </a:r>
            <a:r>
              <a:rPr lang="en-US" baseline="-25000" dirty="0"/>
              <a:t>+1</a:t>
            </a:r>
            <a:r>
              <a:rPr lang="ru-RU" dirty="0" smtClean="0"/>
              <a:t>=</a:t>
            </a:r>
            <a:r>
              <a:rPr lang="en-US" dirty="0" smtClean="0"/>
              <a:t>6k-7</a:t>
            </a:r>
            <a:endParaRPr lang="en-US" dirty="0"/>
          </a:p>
          <a:p>
            <a:pPr marL="0" indent="0"/>
            <a:r>
              <a:rPr lang="en-US" dirty="0"/>
              <a:t>2. </a:t>
            </a:r>
            <a:r>
              <a:rPr lang="en-US" dirty="0" smtClean="0"/>
              <a:t>n=7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ru-RU" sz="5300" dirty="0"/>
              <a:t>Ответы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Вариант </a:t>
            </a:r>
            <a:r>
              <a:rPr lang="ru-RU" b="1" dirty="0"/>
              <a:t>1.</a:t>
            </a:r>
            <a:endParaRPr lang="ru-RU" dirty="0"/>
          </a:p>
          <a:p>
            <a:pPr marL="0" indent="0"/>
            <a:r>
              <a:rPr lang="en-US" dirty="0" smtClean="0"/>
              <a:t>1. a</a:t>
            </a:r>
            <a:r>
              <a:rPr lang="en-US" baseline="-25000" dirty="0" smtClean="0"/>
              <a:t>1</a:t>
            </a:r>
            <a:r>
              <a:rPr lang="ru-RU" dirty="0" smtClean="0"/>
              <a:t>=</a:t>
            </a:r>
            <a:r>
              <a:rPr lang="en-US" dirty="0" smtClean="0"/>
              <a:t>3,</a:t>
            </a:r>
          </a:p>
          <a:p>
            <a:pPr marL="0" indent="0"/>
            <a:r>
              <a:rPr lang="en-US" dirty="0" smtClean="0"/>
              <a:t>    a</a:t>
            </a:r>
            <a:r>
              <a:rPr lang="en-US" baseline="-25000" dirty="0" smtClean="0"/>
              <a:t>6</a:t>
            </a:r>
            <a:r>
              <a:rPr lang="en-US" dirty="0" smtClean="0"/>
              <a:t> =28,</a:t>
            </a:r>
          </a:p>
          <a:p>
            <a:pPr marL="0" indent="0"/>
            <a:r>
              <a:rPr lang="en-US" dirty="0"/>
              <a:t> </a:t>
            </a:r>
            <a:r>
              <a:rPr lang="en-US" dirty="0" smtClean="0"/>
              <a:t>   a</a:t>
            </a:r>
            <a:r>
              <a:rPr lang="en-US" baseline="-25000" dirty="0" smtClean="0"/>
              <a:t>10</a:t>
            </a:r>
            <a:r>
              <a:rPr lang="en-US" dirty="0" smtClean="0"/>
              <a:t> =48, </a:t>
            </a:r>
          </a:p>
          <a:p>
            <a:pPr marL="0" indent="0"/>
            <a:r>
              <a:rPr lang="en-US" dirty="0" smtClean="0"/>
              <a:t>    a</a:t>
            </a:r>
            <a:r>
              <a:rPr lang="ru-RU" baseline="-25000" dirty="0"/>
              <a:t>к</a:t>
            </a:r>
            <a:r>
              <a:rPr lang="ru-RU" dirty="0"/>
              <a:t> </a:t>
            </a:r>
            <a:r>
              <a:rPr lang="en-US" dirty="0" smtClean="0"/>
              <a:t>=5k-2,</a:t>
            </a:r>
          </a:p>
          <a:p>
            <a:pPr marL="0" indent="0"/>
            <a:r>
              <a:rPr lang="en-US" dirty="0"/>
              <a:t> </a:t>
            </a:r>
            <a:r>
              <a:rPr lang="en-US" dirty="0" smtClean="0"/>
              <a:t>   a</a:t>
            </a:r>
            <a:r>
              <a:rPr lang="ru-RU" baseline="-25000" dirty="0" smtClean="0"/>
              <a:t>к</a:t>
            </a:r>
            <a:r>
              <a:rPr lang="en-US" baseline="-25000" dirty="0" smtClean="0"/>
              <a:t>+1</a:t>
            </a:r>
            <a:r>
              <a:rPr lang="ru-RU" dirty="0" smtClean="0"/>
              <a:t>=5</a:t>
            </a:r>
            <a:r>
              <a:rPr lang="en-US" dirty="0" smtClean="0"/>
              <a:t>k+3</a:t>
            </a:r>
          </a:p>
          <a:p>
            <a:pPr marL="0" indent="0">
              <a:buNone/>
            </a:pPr>
            <a:r>
              <a:rPr lang="en-US" dirty="0" smtClean="0"/>
              <a:t>2. n=10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18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Сегодня на уроке </a:t>
            </a:r>
            <a:r>
              <a:rPr lang="ru-RU" dirty="0" smtClean="0"/>
              <a:t> мы …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333" l="1500" r="97500"/>
                    </a14:imgEffect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509120"/>
            <a:ext cx="19050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15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343900" cy="830992"/>
          </a:xfrm>
        </p:spPr>
        <p:txBody>
          <a:bodyPr/>
          <a:lstStyle/>
          <a:p>
            <a:r>
              <a:rPr lang="ru-RU" sz="4800" dirty="0"/>
              <a:t>Цель </a:t>
            </a:r>
            <a:r>
              <a:rPr lang="ru-RU" sz="4800" dirty="0" smtClean="0"/>
              <a:t>урока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520940" cy="30963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i="1" dirty="0" smtClean="0"/>
              <a:t>уметь </a:t>
            </a:r>
            <a:r>
              <a:rPr lang="ru-RU" sz="4000" i="1" dirty="0"/>
              <a:t>находить </a:t>
            </a:r>
            <a:r>
              <a:rPr lang="ru-RU" sz="4000" i="1" dirty="0" smtClean="0"/>
              <a:t>член </a:t>
            </a:r>
            <a:r>
              <a:rPr lang="ru-RU" sz="4000" i="1" dirty="0"/>
              <a:t>заданной последовательности.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66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32656"/>
            <a:ext cx="149542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5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365760"/>
            <a:ext cx="8164388" cy="548640"/>
          </a:xfrm>
        </p:spPr>
        <p:txBody>
          <a:bodyPr/>
          <a:lstStyle/>
          <a:p>
            <a:r>
              <a:rPr lang="ru-RU" sz="4800" b="1" dirty="0"/>
              <a:t>Домашнее задание</a:t>
            </a:r>
            <a:endParaRPr lang="ru-RU" sz="4800" dirty="0"/>
          </a:p>
        </p:txBody>
      </p:sp>
      <p:sp>
        <p:nvSpPr>
          <p:cNvPr id="5" name="Текст 2"/>
          <p:cNvSpPr>
            <a:spLocks noGrp="1"/>
          </p:cNvSpPr>
          <p:nvPr>
            <p:ph idx="1"/>
          </p:nvPr>
        </p:nvSpPr>
        <p:spPr>
          <a:xfrm>
            <a:off x="822960" y="2276872"/>
            <a:ext cx="7520940" cy="240360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Пункт 24, №565,№570, №574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8636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108520" y="1066800"/>
            <a:ext cx="6477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dirty="0" smtClean="0"/>
              <a:t>До новых встреч!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60404" y="4581128"/>
            <a:ext cx="4648200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1800" dirty="0"/>
              <a:t>Выполнила</a:t>
            </a:r>
          </a:p>
          <a:p>
            <a:pPr algn="r">
              <a:spcBef>
                <a:spcPct val="50000"/>
              </a:spcBef>
            </a:pPr>
            <a:r>
              <a:rPr lang="ru-RU" altLang="ru-RU" sz="1800" dirty="0"/>
              <a:t> учитель </a:t>
            </a:r>
            <a:r>
              <a:rPr lang="ru-RU" altLang="ru-RU" sz="1800" dirty="0" smtClean="0"/>
              <a:t>математики</a:t>
            </a:r>
          </a:p>
          <a:p>
            <a:pPr algn="r">
              <a:spcBef>
                <a:spcPct val="50000"/>
              </a:spcBef>
            </a:pPr>
            <a:r>
              <a:rPr lang="ru-RU" altLang="ru-RU" sz="1800" dirty="0" smtClean="0"/>
              <a:t>ГБОУ </a:t>
            </a:r>
            <a:r>
              <a:rPr lang="ru-RU" altLang="ru-RU" sz="1800" dirty="0"/>
              <a:t>СОШ №399 </a:t>
            </a:r>
            <a:endParaRPr lang="ru-RU" altLang="ru-RU" sz="1800" dirty="0" smtClean="0"/>
          </a:p>
          <a:p>
            <a:pPr algn="r">
              <a:spcBef>
                <a:spcPct val="50000"/>
              </a:spcBef>
            </a:pPr>
            <a:r>
              <a:rPr lang="ru-RU" altLang="ru-RU" sz="1800" dirty="0" smtClean="0"/>
              <a:t> </a:t>
            </a:r>
            <a:r>
              <a:rPr lang="ru-RU" altLang="ru-RU" sz="1800" dirty="0"/>
              <a:t>г. </a:t>
            </a:r>
            <a:r>
              <a:rPr lang="ru-RU" altLang="ru-RU" sz="1800" dirty="0" smtClean="0"/>
              <a:t>Москва</a:t>
            </a:r>
          </a:p>
          <a:p>
            <a:pPr algn="r">
              <a:spcBef>
                <a:spcPct val="50000"/>
              </a:spcBef>
            </a:pPr>
            <a:r>
              <a:rPr lang="ru-RU" altLang="ru-RU" dirty="0"/>
              <a:t> </a:t>
            </a:r>
            <a:r>
              <a:rPr lang="ru-RU" altLang="ru-RU" dirty="0" err="1"/>
              <a:t>Ужова</a:t>
            </a:r>
            <a:r>
              <a:rPr lang="ru-RU" altLang="ru-RU" dirty="0"/>
              <a:t> Т.П.</a:t>
            </a:r>
          </a:p>
          <a:p>
            <a:pPr algn="r">
              <a:spcBef>
                <a:spcPct val="50000"/>
              </a:spcBef>
            </a:pPr>
            <a:r>
              <a:rPr lang="ru-RU" altLang="ru-RU" sz="1800" dirty="0" smtClean="0"/>
              <a:t> </a:t>
            </a:r>
            <a:endParaRPr lang="ru-RU" altLang="ru-RU" sz="1800" dirty="0"/>
          </a:p>
        </p:txBody>
      </p:sp>
    </p:spTree>
    <p:extLst>
      <p:ext uri="{BB962C8B-B14F-4D97-AF65-F5344CB8AC3E}">
        <p14:creationId xmlns:p14="http://schemas.microsoft.com/office/powerpoint/2010/main" val="9658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908720"/>
            <a:ext cx="4320480" cy="38164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0" dirty="0" smtClean="0"/>
              <a:t>Вычислите</a:t>
            </a:r>
            <a:r>
              <a:rPr lang="en-US" b="0" dirty="0" smtClean="0"/>
              <a:t>:</a:t>
            </a:r>
            <a:endParaRPr lang="ru-RU" b="0" dirty="0"/>
          </a:p>
          <a:p>
            <a:pPr marL="0" indent="0">
              <a:buNone/>
            </a:pPr>
            <a:r>
              <a:rPr lang="ru-RU" b="0" dirty="0" smtClean="0"/>
              <a:t>3</a:t>
            </a:r>
            <a:r>
              <a:rPr lang="ru-RU" b="0" baseline="30000" dirty="0" smtClean="0"/>
              <a:t>4</a:t>
            </a:r>
            <a:r>
              <a:rPr lang="ru-RU" b="0" dirty="0"/>
              <a:t> </a:t>
            </a:r>
            <a:r>
              <a:rPr lang="ru-RU" b="0" dirty="0" smtClean="0"/>
              <a:t>=	2</a:t>
            </a:r>
            <a:r>
              <a:rPr lang="ru-RU" b="0" baseline="30000" dirty="0" smtClean="0"/>
              <a:t>7</a:t>
            </a:r>
            <a:r>
              <a:rPr lang="ru-RU" b="0" dirty="0" smtClean="0"/>
              <a:t>= 	5</a:t>
            </a:r>
            <a:r>
              <a:rPr lang="ru-RU" b="0" baseline="30000" dirty="0" smtClean="0"/>
              <a:t>2</a:t>
            </a:r>
            <a:r>
              <a:rPr lang="ru-RU" b="0" dirty="0" smtClean="0"/>
              <a:t>=	2</a:t>
            </a:r>
            <a:r>
              <a:rPr lang="ru-RU" b="0" baseline="30000" dirty="0" smtClean="0"/>
              <a:t>-5</a:t>
            </a:r>
            <a:r>
              <a:rPr lang="ru-RU" b="0" dirty="0" smtClean="0"/>
              <a:t>=</a:t>
            </a:r>
          </a:p>
          <a:p>
            <a:pPr marL="0" indent="0">
              <a:buNone/>
            </a:pPr>
            <a:r>
              <a:rPr lang="ru-RU" b="0" dirty="0" smtClean="0"/>
              <a:t>5</a:t>
            </a:r>
            <a:r>
              <a:rPr lang="ru-RU" b="0" baseline="30000" dirty="0" smtClean="0"/>
              <a:t>-3</a:t>
            </a:r>
            <a:r>
              <a:rPr lang="ru-RU" b="0" dirty="0" smtClean="0"/>
              <a:t>=	1</a:t>
            </a:r>
            <a:r>
              <a:rPr lang="ru-RU" b="0" baseline="30000" dirty="0" smtClean="0"/>
              <a:t>-1</a:t>
            </a:r>
            <a:r>
              <a:rPr lang="ru-RU" b="0" dirty="0" smtClean="0"/>
              <a:t>=	4</a:t>
            </a:r>
            <a:r>
              <a:rPr lang="ru-RU" b="0" baseline="30000" dirty="0" smtClean="0"/>
              <a:t>2</a:t>
            </a:r>
            <a:r>
              <a:rPr lang="ru-RU" b="0" dirty="0" smtClean="0"/>
              <a:t>= 	3</a:t>
            </a:r>
            <a:r>
              <a:rPr lang="ru-RU" b="0" baseline="30000" dirty="0" smtClean="0"/>
              <a:t>3</a:t>
            </a:r>
            <a:r>
              <a:rPr lang="ru-RU" b="0" dirty="0" smtClean="0"/>
              <a:t>=   </a:t>
            </a:r>
          </a:p>
          <a:p>
            <a:pPr marL="0" indent="0">
              <a:buNone/>
            </a:pPr>
            <a:r>
              <a:rPr lang="ru-RU" b="0" dirty="0" smtClean="0"/>
              <a:t>2</a:t>
            </a:r>
            <a:r>
              <a:rPr lang="ru-RU" b="0" baseline="30000" dirty="0" smtClean="0"/>
              <a:t>4</a:t>
            </a:r>
            <a:r>
              <a:rPr lang="ru-RU" b="0" dirty="0" smtClean="0"/>
              <a:t>=	 5</a:t>
            </a:r>
            <a:r>
              <a:rPr lang="ru-RU" b="0" baseline="30000" dirty="0" smtClean="0"/>
              <a:t>4</a:t>
            </a:r>
            <a:r>
              <a:rPr lang="ru-RU" b="0" dirty="0" smtClean="0"/>
              <a:t>=	1</a:t>
            </a:r>
            <a:r>
              <a:rPr lang="ru-RU" b="0" baseline="30000" dirty="0" smtClean="0"/>
              <a:t>-5</a:t>
            </a:r>
            <a:r>
              <a:rPr lang="ru-RU" b="0" dirty="0" smtClean="0"/>
              <a:t>=	15</a:t>
            </a:r>
            <a:r>
              <a:rPr lang="ru-RU" b="0" baseline="30000" dirty="0" smtClean="0"/>
              <a:t>2</a:t>
            </a:r>
            <a:r>
              <a:rPr lang="ru-RU" b="0" dirty="0" smtClean="0"/>
              <a:t>=</a:t>
            </a:r>
          </a:p>
          <a:p>
            <a:pPr marL="0" indent="0">
              <a:buNone/>
            </a:pPr>
            <a:r>
              <a:rPr lang="ru-RU" b="0" dirty="0" smtClean="0"/>
              <a:t>10</a:t>
            </a:r>
            <a:r>
              <a:rPr lang="ru-RU" b="0" baseline="30000" dirty="0" smtClean="0"/>
              <a:t>6</a:t>
            </a:r>
            <a:r>
              <a:rPr lang="ru-RU" b="0" dirty="0" smtClean="0"/>
              <a:t>=	 4</a:t>
            </a:r>
            <a:r>
              <a:rPr lang="ru-RU" b="0" baseline="30000" dirty="0" smtClean="0"/>
              <a:t>-3</a:t>
            </a:r>
            <a:r>
              <a:rPr lang="ru-RU" b="0" dirty="0" smtClean="0"/>
              <a:t>=	3</a:t>
            </a:r>
            <a:r>
              <a:rPr lang="ru-RU" b="0" baseline="30000" dirty="0" smtClean="0"/>
              <a:t>-3</a:t>
            </a:r>
            <a:r>
              <a:rPr lang="ru-RU" b="0" dirty="0" smtClean="0"/>
              <a:t>=	2</a:t>
            </a:r>
            <a:r>
              <a:rPr lang="ru-RU" b="0" baseline="30000" dirty="0" smtClean="0"/>
              <a:t>-2</a:t>
            </a:r>
            <a:r>
              <a:rPr lang="ru-RU" b="0" dirty="0" smtClean="0"/>
              <a:t>=   </a:t>
            </a:r>
          </a:p>
          <a:p>
            <a:pPr marL="0" indent="0">
              <a:buNone/>
            </a:pPr>
            <a:r>
              <a:rPr lang="ru-RU" b="0" dirty="0" smtClean="0"/>
              <a:t>5</a:t>
            </a:r>
            <a:r>
              <a:rPr lang="ru-RU" b="0" baseline="30000" dirty="0" smtClean="0"/>
              <a:t>-1</a:t>
            </a:r>
            <a:r>
              <a:rPr lang="ru-RU" b="0" dirty="0" smtClean="0"/>
              <a:t>=	 1</a:t>
            </a:r>
            <a:r>
              <a:rPr lang="ru-RU" b="0" baseline="30000" dirty="0" smtClean="0"/>
              <a:t>10</a:t>
            </a:r>
            <a:r>
              <a:rPr lang="ru-RU" b="0" dirty="0" smtClean="0"/>
              <a:t>=	7</a:t>
            </a:r>
            <a:r>
              <a:rPr lang="ru-RU" b="0" baseline="30000" dirty="0" smtClean="0"/>
              <a:t>2</a:t>
            </a:r>
            <a:r>
              <a:rPr lang="ru-RU" b="0" dirty="0" smtClean="0"/>
              <a:t>= </a:t>
            </a:r>
            <a:r>
              <a:rPr lang="ru-RU" b="0" dirty="0"/>
              <a:t>	</a:t>
            </a:r>
            <a:r>
              <a:rPr lang="ru-RU" b="0" dirty="0" smtClean="0"/>
              <a:t>0</a:t>
            </a:r>
            <a:r>
              <a:rPr lang="ru-RU" b="0" baseline="30000" dirty="0" smtClean="0"/>
              <a:t>2</a:t>
            </a:r>
            <a:r>
              <a:rPr lang="ru-RU" b="0" dirty="0" smtClean="0"/>
              <a:t>=	</a:t>
            </a:r>
          </a:p>
          <a:p>
            <a:pPr marL="0" indent="0"/>
            <a:r>
              <a:rPr lang="ru-RU" b="0" dirty="0" smtClean="0"/>
              <a:t>(-10)</a:t>
            </a:r>
            <a:r>
              <a:rPr lang="ru-RU" b="0" baseline="30000" dirty="0" smtClean="0"/>
              <a:t>-1</a:t>
            </a:r>
            <a:r>
              <a:rPr lang="ru-RU" b="0" dirty="0" smtClean="0"/>
              <a:t>=   (-1)</a:t>
            </a:r>
            <a:r>
              <a:rPr lang="ru-RU" b="0" baseline="30000" dirty="0" smtClean="0"/>
              <a:t>10 </a:t>
            </a:r>
            <a:r>
              <a:rPr lang="ru-RU" b="0" dirty="0" smtClean="0"/>
              <a:t>=   (-10)</a:t>
            </a:r>
            <a:r>
              <a:rPr lang="ru-RU" b="0" baseline="30000" dirty="0" smtClean="0"/>
              <a:t>-2</a:t>
            </a:r>
            <a:r>
              <a:rPr lang="ru-RU" b="0" dirty="0" smtClean="0"/>
              <a:t>=</a:t>
            </a:r>
            <a:endParaRPr lang="ru-RU" b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836712"/>
            <a:ext cx="4788024" cy="4032448"/>
          </a:xfrm>
        </p:spPr>
        <p:txBody>
          <a:bodyPr>
            <a:normAutofit lnSpcReduction="10000"/>
          </a:bodyPr>
          <a:lstStyle/>
          <a:p>
            <a:pPr marL="0" indent="0" algn="ctr"/>
            <a:r>
              <a:rPr lang="ru-RU" sz="3200" b="0" dirty="0" smtClean="0"/>
              <a:t>Найдите</a:t>
            </a:r>
            <a:r>
              <a:rPr lang="en-US" sz="3200" b="0" dirty="0"/>
              <a:t> f(4</a:t>
            </a:r>
            <a:r>
              <a:rPr lang="en-US" sz="3200" b="0" dirty="0" smtClean="0"/>
              <a:t>)</a:t>
            </a:r>
            <a:r>
              <a:rPr lang="ru-RU" sz="3200" b="0" dirty="0" smtClean="0"/>
              <a:t>,</a:t>
            </a:r>
            <a:r>
              <a:rPr lang="en-US" sz="3200" b="0" dirty="0" smtClean="0"/>
              <a:t>f(</a:t>
            </a:r>
            <a:r>
              <a:rPr lang="ru-RU" sz="3200" b="0" dirty="0" smtClean="0"/>
              <a:t>1</a:t>
            </a:r>
            <a:r>
              <a:rPr lang="en-US" sz="3200" b="0" dirty="0" smtClean="0"/>
              <a:t>)</a:t>
            </a:r>
            <a:r>
              <a:rPr lang="ru-RU" sz="3200" b="0" dirty="0" smtClean="0"/>
              <a:t> и</a:t>
            </a:r>
            <a:r>
              <a:rPr lang="en-US" sz="3200" b="0" dirty="0" smtClean="0"/>
              <a:t> f(</a:t>
            </a:r>
            <a:r>
              <a:rPr lang="ru-RU" sz="3200" b="0" dirty="0" smtClean="0"/>
              <a:t>5</a:t>
            </a:r>
            <a:r>
              <a:rPr lang="en-US" sz="3200" b="0" dirty="0" smtClean="0"/>
              <a:t>)</a:t>
            </a:r>
            <a:r>
              <a:rPr lang="ru-RU" sz="3200" b="0" dirty="0" smtClean="0"/>
              <a:t>,</a:t>
            </a:r>
          </a:p>
          <a:p>
            <a:pPr marL="0" indent="0" algn="ctr"/>
            <a:r>
              <a:rPr lang="ru-RU" sz="3200" b="0" dirty="0" smtClean="0"/>
              <a:t> если</a:t>
            </a:r>
            <a:endParaRPr lang="ru-RU" sz="3200" b="0" dirty="0"/>
          </a:p>
          <a:p>
            <a:pPr algn="ctr"/>
            <a:r>
              <a:rPr lang="ru-RU" sz="3200" b="0" dirty="0" smtClean="0"/>
              <a:t>	</a:t>
            </a:r>
            <a:r>
              <a:rPr lang="en-US" sz="3200" b="0" dirty="0" smtClean="0"/>
              <a:t>f(</a:t>
            </a:r>
            <a:r>
              <a:rPr lang="ru-RU" sz="3200" b="0" dirty="0" smtClean="0"/>
              <a:t>х</a:t>
            </a:r>
            <a:r>
              <a:rPr lang="en-US" sz="3200" b="0" dirty="0" smtClean="0"/>
              <a:t>)=3x-1</a:t>
            </a:r>
            <a:r>
              <a:rPr lang="ru-RU" sz="3200" b="0" dirty="0" smtClean="0"/>
              <a:t>,</a:t>
            </a:r>
            <a:endParaRPr lang="ru-RU" sz="3200" b="0" dirty="0"/>
          </a:p>
          <a:p>
            <a:pPr algn="ctr"/>
            <a:r>
              <a:rPr lang="ru-RU" sz="3200" b="0" dirty="0" smtClean="0"/>
              <a:t>	</a:t>
            </a:r>
            <a:r>
              <a:rPr lang="en-US" sz="3200" b="0" dirty="0" smtClean="0"/>
              <a:t>f(</a:t>
            </a:r>
            <a:r>
              <a:rPr lang="ru-RU" sz="3200" b="0" dirty="0"/>
              <a:t>х</a:t>
            </a:r>
            <a:r>
              <a:rPr lang="en-US" sz="3200" b="0" dirty="0" smtClean="0"/>
              <a:t>)=4x+2</a:t>
            </a:r>
            <a:r>
              <a:rPr lang="ru-RU" sz="3200" b="0" dirty="0" smtClean="0"/>
              <a:t>,</a:t>
            </a:r>
            <a:r>
              <a:rPr lang="en-US" sz="3200" b="0" dirty="0" smtClean="0"/>
              <a:t> </a:t>
            </a:r>
            <a:endParaRPr lang="ru-RU" sz="3200" b="0" dirty="0"/>
          </a:p>
          <a:p>
            <a:pPr algn="ctr"/>
            <a:r>
              <a:rPr lang="ru-RU" sz="3200" b="0" dirty="0" smtClean="0"/>
              <a:t>	</a:t>
            </a:r>
            <a:r>
              <a:rPr lang="en-US" sz="3200" b="0" dirty="0" smtClean="0"/>
              <a:t>f</a:t>
            </a:r>
            <a:r>
              <a:rPr lang="ru-RU" sz="3200" b="0" dirty="0" smtClean="0"/>
              <a:t>(х)=</a:t>
            </a:r>
            <a:r>
              <a:rPr lang="ru-RU" sz="3200" b="0" dirty="0"/>
              <a:t>5</a:t>
            </a:r>
            <a:r>
              <a:rPr lang="en-US" sz="3200" b="0" dirty="0"/>
              <a:t>x</a:t>
            </a:r>
            <a:r>
              <a:rPr lang="ru-RU" sz="3200" b="0" dirty="0" smtClean="0"/>
              <a:t>-2,</a:t>
            </a:r>
            <a:endParaRPr lang="ru-RU" sz="3200" b="0" dirty="0"/>
          </a:p>
          <a:p>
            <a:pPr algn="ctr"/>
            <a:r>
              <a:rPr lang="ru-RU" sz="3200" b="0" dirty="0" smtClean="0"/>
              <a:t>	</a:t>
            </a:r>
            <a:r>
              <a:rPr lang="en-US" sz="3200" b="0" dirty="0" smtClean="0"/>
              <a:t>f</a:t>
            </a:r>
            <a:r>
              <a:rPr lang="ru-RU" sz="3200" b="0" dirty="0" smtClean="0"/>
              <a:t>(х)=</a:t>
            </a:r>
            <a:r>
              <a:rPr lang="ru-RU" sz="3200" b="0" dirty="0"/>
              <a:t>55-4</a:t>
            </a:r>
            <a:r>
              <a:rPr lang="en-US" sz="3200" b="0" dirty="0" smtClean="0"/>
              <a:t>x</a:t>
            </a:r>
            <a:r>
              <a:rPr lang="ru-RU" sz="3200" b="0" dirty="0"/>
              <a:t>.</a:t>
            </a:r>
          </a:p>
          <a:p>
            <a:pPr algn="ctr"/>
            <a:r>
              <a:rPr lang="ru-RU" b="0" dirty="0" smtClean="0"/>
              <a:t>	</a:t>
            </a:r>
            <a:endParaRPr lang="ru-RU" b="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520940" cy="548640"/>
          </a:xfrm>
        </p:spPr>
        <p:txBody>
          <a:bodyPr/>
          <a:lstStyle/>
          <a:p>
            <a:r>
              <a:rPr lang="ru-RU" sz="4800" dirty="0"/>
              <a:t>У</a:t>
            </a:r>
            <a:r>
              <a:rPr lang="ru-RU" sz="4800" dirty="0" smtClean="0"/>
              <a:t>стный счет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4096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>
            <a:normAutofit/>
          </a:bodyPr>
          <a:lstStyle/>
          <a:p>
            <a:r>
              <a:rPr lang="ru-RU" dirty="0"/>
              <a:t>Продолжите ряд, указав </a:t>
            </a:r>
            <a:r>
              <a:rPr lang="ru-RU" dirty="0" smtClean="0"/>
              <a:t>ещё два </a:t>
            </a:r>
            <a:r>
              <a:rPr lang="ru-RU" dirty="0"/>
              <a:t>значения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764704"/>
            <a:ext cx="18806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3 </a:t>
            </a:r>
            <a:r>
              <a:rPr lang="ru-RU" sz="4400" dirty="0" smtClean="0"/>
              <a:t> 6  9 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63343" y="764704"/>
            <a:ext cx="17796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/>
              <a:t>12  </a:t>
            </a:r>
            <a:r>
              <a:rPr lang="ru-RU" sz="4400" dirty="0"/>
              <a:t>15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8345" y="1484784"/>
            <a:ext cx="17395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2 </a:t>
            </a:r>
            <a:r>
              <a:rPr lang="ru-RU" sz="4400" dirty="0" smtClean="0"/>
              <a:t> 4  </a:t>
            </a:r>
            <a:r>
              <a:rPr lang="ru-RU" sz="4400" dirty="0"/>
              <a:t>6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98783" y="1484783"/>
            <a:ext cx="14392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/>
              <a:t>8  </a:t>
            </a:r>
            <a:r>
              <a:rPr lang="ru-RU" sz="4400" dirty="0"/>
              <a:t>10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45" y="2207234"/>
            <a:ext cx="17395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2 </a:t>
            </a:r>
            <a:r>
              <a:rPr lang="ru-RU" sz="4400" dirty="0" smtClean="0"/>
              <a:t> 4  8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82546" y="2185719"/>
            <a:ext cx="17683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16 </a:t>
            </a:r>
            <a:r>
              <a:rPr lang="ru-RU" sz="4400" dirty="0" smtClean="0"/>
              <a:t> 32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924944"/>
            <a:ext cx="18806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1 </a:t>
            </a:r>
            <a:r>
              <a:rPr lang="ru-RU" sz="4400" dirty="0" smtClean="0"/>
              <a:t> 5  </a:t>
            </a:r>
            <a:r>
              <a:rPr lang="ru-RU" sz="4400" dirty="0"/>
              <a:t>9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24260" y="2897808"/>
            <a:ext cx="18849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13 </a:t>
            </a:r>
            <a:r>
              <a:rPr lang="ru-RU" sz="4400" dirty="0" smtClean="0"/>
              <a:t> 17 </a:t>
            </a:r>
            <a:endParaRPr lang="ru-RU" sz="4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58493" y="3652080"/>
            <a:ext cx="20697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/>
              <a:t>1 </a:t>
            </a:r>
            <a:r>
              <a:rPr lang="ru-RU" sz="4400" dirty="0" smtClean="0"/>
              <a:t> 5  25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86082" y="3652080"/>
            <a:ext cx="24481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/>
              <a:t>125 </a:t>
            </a:r>
            <a:r>
              <a:rPr lang="ru-RU" sz="4400" dirty="0"/>
              <a:t> 625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5054" y="4149080"/>
            <a:ext cx="30443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о </a:t>
            </a:r>
            <a:r>
              <a:rPr lang="ru-RU" sz="4400" dirty="0"/>
              <a:t>д т ч п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207925" y="4149079"/>
            <a:ext cx="18228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ш  </a:t>
            </a:r>
            <a:r>
              <a:rPr lang="ru-RU" sz="4400" dirty="0"/>
              <a:t>с </a:t>
            </a:r>
          </a:p>
        </p:txBody>
      </p:sp>
      <p:sp>
        <p:nvSpPr>
          <p:cNvPr id="16" name="Прямоугольник 15"/>
          <p:cNvSpPr/>
          <p:nvPr/>
        </p:nvSpPr>
        <p:spPr>
          <a:xfrm rot="20674048">
            <a:off x="4287456" y="3543164"/>
            <a:ext cx="4605952" cy="109765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i="1" cap="none" spc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Один</a:t>
            </a:r>
            <a:r>
              <a:rPr lang="ru-RU" sz="5400" b="1" i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i="1" cap="none" spc="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два три четыре пять</a:t>
            </a:r>
            <a:endParaRPr lang="ru-RU" sz="5400" b="1" cap="none" spc="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8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47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Продолжите ряд, указав еще два значения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8862" y="908720"/>
            <a:ext cx="38875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 </a:t>
            </a:r>
            <a:r>
              <a:rPr lang="ru-RU" sz="4400" dirty="0" smtClean="0"/>
              <a:t> 4   9  16  25 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80570" y="908720"/>
            <a:ext cx="17876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36  49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8862" y="1628800"/>
            <a:ext cx="24929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 </a:t>
            </a:r>
            <a:r>
              <a:rPr lang="ru-RU" sz="4400" dirty="0" smtClean="0"/>
              <a:t> 3   </a:t>
            </a:r>
            <a:r>
              <a:rPr lang="ru-RU" sz="4400" dirty="0"/>
              <a:t>5 </a:t>
            </a:r>
            <a:r>
              <a:rPr lang="ru-RU" sz="4400" dirty="0" smtClean="0"/>
              <a:t> 7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33402" y="1628800"/>
            <a:ext cx="14472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9  11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8862" y="2351250"/>
            <a:ext cx="25345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10 -10 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48089" y="2351248"/>
            <a:ext cx="18923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-10 </a:t>
            </a:r>
            <a:r>
              <a:rPr lang="ru-RU" sz="4400" dirty="0"/>
              <a:t>10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8862" y="3068960"/>
            <a:ext cx="29759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10 -10 -30 </a:t>
            </a:r>
            <a:r>
              <a:rPr lang="ru-RU" sz="4400" dirty="0" smtClean="0"/>
              <a:t> 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65419" y="3068960"/>
            <a:ext cx="20697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-50 -</a:t>
            </a:r>
            <a:r>
              <a:rPr lang="ru-RU" sz="4400" dirty="0" smtClean="0"/>
              <a:t>70 </a:t>
            </a:r>
            <a:endParaRPr lang="ru-RU" sz="4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9118" y="3739399"/>
            <a:ext cx="43447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1000 1100 </a:t>
            </a:r>
            <a:r>
              <a:rPr lang="ru-RU" sz="4400" dirty="0" smtClean="0"/>
              <a:t>1210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947487" y="3739399"/>
            <a:ext cx="33698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1331 1464,1</a:t>
            </a:r>
            <a:endParaRPr lang="ru-RU" sz="4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118" y="4355208"/>
            <a:ext cx="23346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к о ж з г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547558" y="4235353"/>
            <a:ext cx="12670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с ф</a:t>
            </a:r>
            <a:r>
              <a:rPr lang="ru-RU" sz="5400" dirty="0" smtClean="0"/>
              <a:t> </a:t>
            </a:r>
            <a:endParaRPr lang="ru-RU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03" b="98198" l="4592" r="9693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77075">
            <a:off x="6398595" y="1756647"/>
            <a:ext cx="2393699" cy="143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12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Продолжите ряд, указав еще два значения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5669" y="790215"/>
            <a:ext cx="36662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1000  100  10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790215"/>
            <a:ext cx="18874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1	0,1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4212" y="1510295"/>
            <a:ext cx="7347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31 28 31 30 31 30 31 31 30 31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427768" y="1510295"/>
            <a:ext cx="14938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30 31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4212" y="2230375"/>
            <a:ext cx="23070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п в </a:t>
            </a:r>
            <a:r>
              <a:rPr lang="ru-RU" sz="4400" dirty="0"/>
              <a:t>с ч п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46835" y="2218181"/>
            <a:ext cx="8835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с 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34212" y="2964407"/>
                <a:ext cx="2633487" cy="973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3</m:t>
                        </m:r>
                      </m:den>
                    </m:f>
                    <m:f>
                      <m:fPr>
                        <m:ctrlPr>
                          <a:rPr lang="ru-RU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27</m:t>
                        </m:r>
                      </m:den>
                    </m:f>
                    <m:f>
                      <m:fPr>
                        <m:ctrlPr>
                          <a:rPr lang="ru-RU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81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12" y="2964407"/>
                <a:ext cx="2633487" cy="973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267913" y="2924492"/>
                <a:ext cx="1747594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400" b="0" i="1" smtClean="0">
                            <a:latin typeface="Cambria Math"/>
                          </a:rPr>
                          <m:t>243</m:t>
                        </m:r>
                      </m:den>
                    </m:f>
                  </m:oMath>
                </a14:m>
                <a:r>
                  <a:rPr lang="ru-RU" sz="4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400" i="1">
                            <a:latin typeface="Cambria Math"/>
                          </a:rPr>
                          <m:t>7</m:t>
                        </m:r>
                        <m:r>
                          <a:rPr lang="ru-RU" sz="4400" b="0" i="1" smtClean="0">
                            <a:latin typeface="Cambria Math"/>
                          </a:rPr>
                          <m:t>29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913" y="2924492"/>
                <a:ext cx="1747594" cy="10534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56155" y="4048866"/>
            <a:ext cx="54136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1	 1	 2	 3	 5	 </a:t>
            </a:r>
            <a:r>
              <a:rPr lang="ru-RU" sz="4400" dirty="0"/>
              <a:t>8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05291" y="4048866"/>
            <a:ext cx="17486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13 </a:t>
            </a:r>
            <a:r>
              <a:rPr lang="ru-RU" sz="4400" dirty="0" smtClean="0"/>
              <a:t>	21</a:t>
            </a:r>
            <a:endParaRPr lang="ru-RU" sz="4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145" y="2537844"/>
            <a:ext cx="1190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50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9768" y="387321"/>
            <a:ext cx="4410150" cy="792088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198" y="1167758"/>
            <a:ext cx="44010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3 </a:t>
            </a:r>
            <a:r>
              <a:rPr lang="ru-RU" sz="4000" dirty="0" smtClean="0"/>
              <a:t> 6  9 12 15…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2911" y="1998757"/>
            <a:ext cx="42526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2 </a:t>
            </a:r>
            <a:r>
              <a:rPr lang="ru-RU" sz="4000" dirty="0" smtClean="0"/>
              <a:t> 4  6  8  10…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2911" y="3318083"/>
            <a:ext cx="44666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1 </a:t>
            </a:r>
            <a:r>
              <a:rPr lang="ru-RU" sz="4000" dirty="0" smtClean="0"/>
              <a:t> 5  9 </a:t>
            </a:r>
            <a:r>
              <a:rPr lang="ru-RU" sz="4000" dirty="0"/>
              <a:t>13  </a:t>
            </a:r>
            <a:r>
              <a:rPr lang="ru-RU" sz="4000" dirty="0" smtClean="0"/>
              <a:t>17… 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92911" y="4050357"/>
            <a:ext cx="42526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о </a:t>
            </a:r>
            <a:r>
              <a:rPr lang="ru-RU" sz="4000" dirty="0"/>
              <a:t>д т ч </a:t>
            </a:r>
            <a:r>
              <a:rPr lang="ru-RU" sz="4000" dirty="0" smtClean="0"/>
              <a:t>п </a:t>
            </a:r>
            <a:r>
              <a:rPr lang="ru-RU" sz="4000" dirty="0"/>
              <a:t>ш  </a:t>
            </a:r>
            <a:r>
              <a:rPr lang="ru-RU" sz="4000" dirty="0" smtClean="0"/>
              <a:t>с…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500454" y="1167758"/>
            <a:ext cx="2797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 </a:t>
            </a:r>
            <a:r>
              <a:rPr lang="ru-RU" sz="4000" dirty="0" smtClean="0"/>
              <a:t> 3   </a:t>
            </a:r>
            <a:r>
              <a:rPr lang="ru-RU" sz="4000" dirty="0"/>
              <a:t>5 </a:t>
            </a:r>
            <a:r>
              <a:rPr lang="ru-RU" sz="4000" dirty="0" smtClean="0"/>
              <a:t> 7</a:t>
            </a:r>
            <a:r>
              <a:rPr lang="ru-RU" sz="4000" dirty="0"/>
              <a:t> …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500454" y="1998754"/>
            <a:ext cx="28377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10 -10 </a:t>
            </a:r>
            <a:r>
              <a:rPr lang="ru-RU" sz="4000" dirty="0" smtClean="0"/>
              <a:t>10</a:t>
            </a:r>
            <a:r>
              <a:rPr lang="ru-RU" sz="4000" dirty="0"/>
              <a:t> …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580604" y="2606155"/>
            <a:ext cx="39228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1 2 3 4 5 6 7 8 9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02308" y="3441194"/>
            <a:ext cx="38700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1000  100  10</a:t>
            </a:r>
            <a:r>
              <a:rPr lang="ru-RU" sz="4000" dirty="0"/>
              <a:t> …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139952" y="4210635"/>
            <a:ext cx="52175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31 28 31 30 31 30 31 31 30 31</a:t>
            </a:r>
            <a:r>
              <a:rPr lang="ru-RU" sz="4000" dirty="0"/>
              <a:t>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49389" y="2610197"/>
            <a:ext cx="28825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п </a:t>
            </a:r>
            <a:r>
              <a:rPr lang="ru-RU" sz="4000" dirty="0"/>
              <a:t>в с ч </a:t>
            </a:r>
            <a:r>
              <a:rPr lang="ru-RU" sz="4000" dirty="0" smtClean="0"/>
              <a:t>п с в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159" y="379051"/>
            <a:ext cx="27976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Конечные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319" y="31959"/>
            <a:ext cx="41630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Виды последовательностей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95779" y="433749"/>
            <a:ext cx="48245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бесконечные</a:t>
            </a:r>
            <a:endParaRPr lang="ru-RU" sz="4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27760" y="348272"/>
            <a:ext cx="51328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/>
              <a:t>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96970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4" grpId="0"/>
      <p:bldP spid="20" grpId="0"/>
      <p:bldP spid="21" grpId="0"/>
      <p:bldP spid="22" grpId="0"/>
      <p:bldP spid="23" grpId="0"/>
      <p:bldP spid="24" grpId="0"/>
      <p:bldP spid="25" grpId="0"/>
      <p:bldP spid="3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11" y="0"/>
            <a:ext cx="8435280" cy="620688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Виды последовательностей</a:t>
            </a:r>
            <a:br>
              <a:rPr lang="ru-RU" sz="2000" dirty="0" smtClean="0"/>
            </a:b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057" y="1167759"/>
            <a:ext cx="44227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3 </a:t>
            </a:r>
            <a:r>
              <a:rPr lang="ru-RU" sz="4000" dirty="0" smtClean="0"/>
              <a:t> 6  9 12 15…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057" y="1988986"/>
            <a:ext cx="42526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2 </a:t>
            </a:r>
            <a:r>
              <a:rPr lang="ru-RU" sz="4000" dirty="0" smtClean="0"/>
              <a:t> 4  6  8  10…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1057" y="4149079"/>
            <a:ext cx="33169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 </a:t>
            </a:r>
            <a:r>
              <a:rPr lang="ru-RU" sz="4000" dirty="0" smtClean="0"/>
              <a:t> 5  25</a:t>
            </a:r>
            <a:r>
              <a:rPr lang="ru-RU" sz="4000" dirty="0"/>
              <a:t> </a:t>
            </a:r>
            <a:r>
              <a:rPr lang="ru-RU" sz="4000" dirty="0" smtClean="0"/>
              <a:t>125…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1057" y="3450015"/>
            <a:ext cx="42526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о </a:t>
            </a:r>
            <a:r>
              <a:rPr lang="ru-RU" sz="4000" dirty="0"/>
              <a:t>д т ч </a:t>
            </a:r>
            <a:r>
              <a:rPr lang="ru-RU" sz="4000" dirty="0" smtClean="0"/>
              <a:t>п ш с…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1057" y="2631150"/>
            <a:ext cx="32096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 </a:t>
            </a:r>
            <a:r>
              <a:rPr lang="ru-RU" sz="4000" dirty="0" smtClean="0"/>
              <a:t> 4   9  16 </a:t>
            </a:r>
            <a:r>
              <a:rPr lang="ru-RU" sz="4000" dirty="0"/>
              <a:t>…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500454" y="1167758"/>
            <a:ext cx="2797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 </a:t>
            </a:r>
            <a:r>
              <a:rPr lang="ru-RU" sz="4000" dirty="0" smtClean="0"/>
              <a:t> 3   </a:t>
            </a:r>
            <a:r>
              <a:rPr lang="ru-RU" sz="4000" dirty="0"/>
              <a:t>5 </a:t>
            </a:r>
            <a:r>
              <a:rPr lang="ru-RU" sz="4000" dirty="0" smtClean="0"/>
              <a:t> 7</a:t>
            </a:r>
            <a:r>
              <a:rPr lang="ru-RU" sz="4000" dirty="0"/>
              <a:t> …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500454" y="1998754"/>
            <a:ext cx="28377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10 -10 </a:t>
            </a:r>
            <a:r>
              <a:rPr lang="ru-RU" sz="4000" dirty="0" smtClean="0"/>
              <a:t>10</a:t>
            </a:r>
            <a:r>
              <a:rPr lang="ru-RU" sz="4000" dirty="0"/>
              <a:t> …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580604" y="2606155"/>
            <a:ext cx="2757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к о ж з </a:t>
            </a:r>
            <a:r>
              <a:rPr lang="ru-RU" sz="4000" dirty="0" smtClean="0"/>
              <a:t>г с ф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02308" y="3441194"/>
            <a:ext cx="38700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1000  100  10</a:t>
            </a:r>
            <a:r>
              <a:rPr lang="ru-RU" sz="4000" dirty="0"/>
              <a:t> …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613098" y="4161372"/>
            <a:ext cx="28825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п </a:t>
            </a:r>
            <a:r>
              <a:rPr lang="ru-RU" sz="4000" dirty="0"/>
              <a:t>в с ч </a:t>
            </a:r>
            <a:r>
              <a:rPr lang="ru-RU" sz="4000" dirty="0" smtClean="0"/>
              <a:t>п с в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1057" y="398317"/>
            <a:ext cx="60486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Числовые</a:t>
            </a:r>
          </a:p>
        </p:txBody>
      </p:sp>
    </p:spTree>
    <p:extLst>
      <p:ext uri="{BB962C8B-B14F-4D97-AF65-F5344CB8AC3E}">
        <p14:creationId xmlns:p14="http://schemas.microsoft.com/office/powerpoint/2010/main" val="233036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  <p:bldP spid="16" grpId="0"/>
      <p:bldP spid="20" grpId="0"/>
      <p:bldP spid="21" grpId="0"/>
      <p:bldP spid="23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1484768" cy="1412777"/>
          </a:xfrm>
        </p:spPr>
        <p:txBody>
          <a:bodyPr>
            <a:normAutofit/>
          </a:bodyPr>
          <a:lstStyle/>
          <a:p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ru-RU" sz="2000" dirty="0" smtClean="0"/>
              <a:t>Виды последовательностей</a:t>
            </a:r>
            <a:br>
              <a:rPr lang="ru-RU" sz="2000" dirty="0" smtClean="0"/>
            </a:br>
            <a:endParaRPr lang="ru-RU" sz="4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2718" y="1186280"/>
            <a:ext cx="41059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3  6  9 12 15…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2718" y="2065027"/>
            <a:ext cx="4687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/>
              <a:t>2 </a:t>
            </a:r>
            <a:r>
              <a:rPr lang="ru-RU" sz="4800" dirty="0" smtClean="0"/>
              <a:t> 4  6  8  10…</a:t>
            </a:r>
            <a:endParaRPr lang="ru-RU" sz="4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4221088"/>
            <a:ext cx="34275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1 </a:t>
            </a:r>
            <a:r>
              <a:rPr lang="ru-RU" sz="4800" dirty="0" smtClean="0"/>
              <a:t> 4   9  16 </a:t>
            </a:r>
            <a:r>
              <a:rPr lang="ru-RU" sz="4800" dirty="0"/>
              <a:t>…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542495" y="1186279"/>
            <a:ext cx="297549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1 </a:t>
            </a:r>
            <a:r>
              <a:rPr lang="ru-RU" sz="4800" dirty="0" smtClean="0"/>
              <a:t> 3   </a:t>
            </a:r>
            <a:r>
              <a:rPr lang="ru-RU" sz="4800" dirty="0"/>
              <a:t>5 </a:t>
            </a:r>
            <a:r>
              <a:rPr lang="ru-RU" sz="4800" dirty="0" smtClean="0"/>
              <a:t> 7</a:t>
            </a:r>
            <a:r>
              <a:rPr lang="ru-RU" sz="4800" dirty="0"/>
              <a:t> …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491905" y="1997330"/>
            <a:ext cx="30925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10 -10 </a:t>
            </a:r>
            <a:r>
              <a:rPr lang="ru-RU" sz="4800" dirty="0" smtClean="0"/>
              <a:t>10</a:t>
            </a:r>
            <a:r>
              <a:rPr lang="ru-RU" sz="4800" dirty="0"/>
              <a:t> …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542495" y="2799644"/>
            <a:ext cx="41200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1000  100  10</a:t>
            </a:r>
            <a:r>
              <a:rPr lang="ru-RU" sz="4800" dirty="0"/>
              <a:t> 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95536" y="2904765"/>
                <a:ext cx="3031736" cy="11419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800" i="1">
                            <a:latin typeface="Cambria Math"/>
                          </a:rPr>
                          <m:t>3</m:t>
                        </m:r>
                      </m:den>
                    </m:f>
                    <m:f>
                      <m:fPr>
                        <m:ctrlPr>
                          <a:rPr lang="ru-RU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800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4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800" i="1">
                            <a:latin typeface="Cambria Math"/>
                          </a:rPr>
                          <m:t>27</m:t>
                        </m:r>
                      </m:den>
                    </m:f>
                    <m:r>
                      <a:rPr lang="ru-RU" sz="48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ru-RU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4800" i="1">
                            <a:latin typeface="Cambria Math"/>
                          </a:rPr>
                          <m:t>81</m:t>
                        </m:r>
                      </m:den>
                    </m:f>
                    <m:r>
                      <a:rPr lang="ru-RU" sz="4800" b="0" i="1" smtClean="0">
                        <a:latin typeface="Cambria Math"/>
                      </a:rPr>
                      <m:t>…</m:t>
                    </m:r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904765"/>
                <a:ext cx="3031736" cy="11419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4045894" y="3660289"/>
            <a:ext cx="52175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31 28 31 30 31 30 31 31 30 31</a:t>
            </a:r>
            <a:r>
              <a:rPr lang="ru-RU" sz="4000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2718" y="416839"/>
            <a:ext cx="38731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/>
              <a:t>Возрастающие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81177" y="416838"/>
            <a:ext cx="31470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/>
              <a:t>убывающие</a:t>
            </a:r>
            <a:endParaRPr lang="ru-RU" sz="4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854" y="355283"/>
            <a:ext cx="51328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/>
              <a:t>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1850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578A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6" grpId="0"/>
      <p:bldP spid="20" grpId="0"/>
      <p:bldP spid="23" grpId="0"/>
      <p:bldP spid="3" grpId="0"/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1319</TotalTime>
  <Words>901</Words>
  <Application>Microsoft Office PowerPoint</Application>
  <PresentationFormat>Экран (4:3)</PresentationFormat>
  <Paragraphs>192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Углы</vt:lpstr>
      <vt:lpstr>Последовательности</vt:lpstr>
      <vt:lpstr>Цель урока</vt:lpstr>
      <vt:lpstr>Устный счет</vt:lpstr>
      <vt:lpstr>Продолжите ряд, указав ещё два значения</vt:lpstr>
      <vt:lpstr>Продолжите ряд, указав еще два значения</vt:lpstr>
      <vt:lpstr>Продолжите ряд, указав еще два значения</vt:lpstr>
      <vt:lpstr> </vt:lpstr>
      <vt:lpstr>  Виды последовательностей </vt:lpstr>
      <vt:lpstr>   Виды последовательностей </vt:lpstr>
      <vt:lpstr>Способы задания последовательностей</vt:lpstr>
      <vt:lpstr>Числа Фибоначчи</vt:lpstr>
      <vt:lpstr>Задание 1</vt:lpstr>
      <vt:lpstr>Проверка </vt:lpstr>
      <vt:lpstr>Задание 2</vt:lpstr>
      <vt:lpstr>Задание 3</vt:lpstr>
      <vt:lpstr>Решение упражнений №569</vt:lpstr>
      <vt:lpstr>Самостоятельная работа</vt:lpstr>
      <vt:lpstr>Ответы </vt:lpstr>
      <vt:lpstr>Сегодня на уроке  мы …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Acer</cp:lastModifiedBy>
  <cp:revision>69</cp:revision>
  <dcterms:created xsi:type="dcterms:W3CDTF">2012-02-22T19:16:40Z</dcterms:created>
  <dcterms:modified xsi:type="dcterms:W3CDTF">2014-01-28T08:06:23Z</dcterms:modified>
</cp:coreProperties>
</file>