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mp3" ContentType="audio/unknown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5"/>
  </p:notesMasterIdLst>
  <p:sldIdLst>
    <p:sldId id="257" r:id="rId2"/>
    <p:sldId id="256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67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8000"/>
    <a:srgbClr val="0000FF"/>
    <a:srgbClr val="003300"/>
    <a:srgbClr val="33CC33"/>
    <a:srgbClr val="FF6600"/>
    <a:srgbClr val="CC3300"/>
    <a:srgbClr val="FF99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2" d="100"/>
          <a:sy n="102" d="100"/>
        </p:scale>
        <p:origin x="-24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E9FAF0-24E1-4674-A408-AE81AD62C5A4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360E9C-F983-4A3F-A41B-13357CE1579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93184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0360E9C-F983-4A3F-A41B-13357CE15796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7772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0A011-726A-4E07-A853-A59085D6C954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77ED-1743-4DD4-B1FA-DB2CD3532C8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0A011-726A-4E07-A853-A59085D6C954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77ED-1743-4DD4-B1FA-DB2CD3532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0A011-726A-4E07-A853-A59085D6C954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77ED-1743-4DD4-B1FA-DB2CD3532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0A011-726A-4E07-A853-A59085D6C954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77ED-1743-4DD4-B1FA-DB2CD3532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0A011-726A-4E07-A853-A59085D6C954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31E677ED-1743-4DD4-B1FA-DB2CD3532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0A011-726A-4E07-A853-A59085D6C954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77ED-1743-4DD4-B1FA-DB2CD3532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0A011-726A-4E07-A853-A59085D6C954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77ED-1743-4DD4-B1FA-DB2CD3532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0A011-726A-4E07-A853-A59085D6C954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77ED-1743-4DD4-B1FA-DB2CD3532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0A011-726A-4E07-A853-A59085D6C954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77ED-1743-4DD4-B1FA-DB2CD3532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0A011-726A-4E07-A853-A59085D6C954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77ED-1743-4DD4-B1FA-DB2CD3532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A0A011-726A-4E07-A853-A59085D6C954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E677ED-1743-4DD4-B1FA-DB2CD3532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2A0A011-726A-4E07-A853-A59085D6C954}" type="datetimeFigureOut">
              <a:rPr lang="ru-RU" smtClean="0"/>
              <a:pPr/>
              <a:t>24.01.2014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1E677ED-1743-4DD4-B1FA-DB2CD3532C8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audio" Target="file:///C:\Documents%20and%20Settings\&#1091;&#1095;&#1080;&#1090;&#1077;&#1083;&#1100;\&#1056;&#1072;&#1073;&#1086;&#1095;&#1080;&#1081;%20&#1089;&#1090;&#1086;&#1083;\&#1041;&#1077;&#1083;&#1103;&#1077;&#1074;&#1072;%20&#1052;.&#1042;\&#1055;&#1088;&#1077;&#1079;&#1077;&#1085;&#1090;&#1072;&#1094;&#1080;&#1103;\&#1082;&#1080;&#1090;&#1072;&#1081;&#1089;&#1082;&#1072;&#1103;.mp3" TargetMode="External"/><Relationship Id="rId1" Type="http://schemas.openxmlformats.org/officeDocument/2006/relationships/video" Target="NULL" TargetMode="Externa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microsoft.com/office/2007/relationships/media" Target="../media/media2.mp3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91;&#1095;&#1080;&#1090;&#1077;&#1083;&#1100;\&#1056;&#1072;&#1073;&#1086;&#1095;&#1080;&#1081;%20&#1089;&#1090;&#1086;&#1083;\&#1041;&#1077;&#1083;&#1103;&#1077;&#1074;&#1072;%20&#1052;.&#1042;\&#1055;&#1088;&#1077;&#1079;&#1077;&#1085;&#1090;&#1072;&#1094;&#1080;&#1103;\Peter%20Wekers.mp3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91;&#1095;&#1080;&#1090;&#1077;&#1083;&#1100;\&#1056;&#1072;&#1073;&#1086;&#1095;&#1080;&#1081;%20&#1089;&#1090;&#1086;&#1083;\&#1041;&#1077;&#1083;&#1103;&#1077;&#1074;&#1072;%20&#1052;.&#1042;\&#1055;&#1088;&#1077;&#1079;&#1077;&#1085;&#1090;&#1072;&#1094;&#1080;&#1103;\&#1052;&#1059;&#1047;&#1067;&#1050;&#1040;11.mp3" TargetMode="Externa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2200" b="5976"/>
          <a:stretch/>
        </p:blipFill>
        <p:spPr>
          <a:xfrm>
            <a:off x="-11918" y="-1"/>
            <a:ext cx="9127378" cy="712394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43608" y="620688"/>
            <a:ext cx="7168950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6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«И на солнце </a:t>
            </a:r>
          </a:p>
          <a:p>
            <a:pPr algn="ctr"/>
            <a:r>
              <a:rPr lang="ru-RU" sz="6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бывают пятна …»</a:t>
            </a:r>
            <a:endParaRPr lang="ru-RU" sz="6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5820795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1844824"/>
            <a:ext cx="82089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60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Перед вами две дороги, выбирайте! </a:t>
            </a:r>
            <a:endParaRPr kumimoji="0" lang="ru-RU" sz="60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9299728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" presetClass="emph" presetSubtype="2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99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39552" y="548680"/>
            <a:ext cx="8064896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000" b="1" u="sng" dirty="0">
                <a:solidFill>
                  <a:srgbClr val="FFFF00"/>
                </a:solidFill>
                <a:latin typeface="Times New Roman"/>
                <a:ea typeface="Times New Roman"/>
              </a:rPr>
              <a:t>14  шагов к толерантности</a:t>
            </a:r>
            <a:endParaRPr lang="ru-RU" sz="2000" dirty="0">
              <a:solidFill>
                <a:srgbClr val="FFFF00"/>
              </a:solidFill>
              <a:latin typeface="Times New Roman"/>
              <a:ea typeface="Times New Roman"/>
            </a:endParaRP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FFFF00"/>
                </a:solidFill>
                <a:latin typeface="Times New Roman"/>
                <a:ea typeface="Times New Roman"/>
              </a:rPr>
              <a:t>Желание быть толерантным.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FFFF00"/>
                </a:solidFill>
                <a:latin typeface="Times New Roman"/>
                <a:ea typeface="Times New Roman"/>
              </a:rPr>
              <a:t>Стремление человека стать лучше. Постоянное саморазвитие (личностный рост</a:t>
            </a:r>
            <a:r>
              <a:rPr lang="ru-RU" sz="2000" dirty="0" smtClean="0">
                <a:solidFill>
                  <a:srgbClr val="FFFF00"/>
                </a:solidFill>
                <a:latin typeface="Times New Roman"/>
                <a:ea typeface="Times New Roman"/>
              </a:rPr>
              <a:t>).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smtClean="0">
                <a:solidFill>
                  <a:srgbClr val="FFFF00"/>
                </a:solidFill>
                <a:latin typeface="Times New Roman"/>
                <a:ea typeface="Times New Roman"/>
              </a:rPr>
              <a:t>Умение </a:t>
            </a:r>
            <a:r>
              <a:rPr lang="ru-RU" sz="2000" dirty="0">
                <a:solidFill>
                  <a:srgbClr val="FFFF00"/>
                </a:solidFill>
                <a:latin typeface="Times New Roman"/>
                <a:ea typeface="Times New Roman"/>
              </a:rPr>
              <a:t>ставить себя на место других.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FFFF00"/>
                </a:solidFill>
                <a:latin typeface="Times New Roman"/>
                <a:ea typeface="Times New Roman"/>
              </a:rPr>
              <a:t>Не осуждать.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FFFF00"/>
                </a:solidFill>
                <a:latin typeface="Times New Roman"/>
                <a:ea typeface="Times New Roman"/>
              </a:rPr>
              <a:t>Замечать мелочи и тонкости; замечать особенности ситуации;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FFFF00"/>
                </a:solidFill>
                <a:latin typeface="Times New Roman"/>
                <a:ea typeface="Times New Roman"/>
              </a:rPr>
              <a:t>Расширять свой круг общения. Менять места. Путешествовать (посещать другие места, ходить в гости).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FFFF00"/>
                </a:solidFill>
                <a:latin typeface="Times New Roman"/>
                <a:ea typeface="Times New Roman"/>
              </a:rPr>
              <a:t>Знакомиться с другими культурами, традициями: язык, рисунки, литература, архитектура; костюмы (одежда), кухня, музыка, танцы, песни.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FFFF00"/>
                </a:solidFill>
                <a:latin typeface="Times New Roman"/>
                <a:ea typeface="Times New Roman"/>
              </a:rPr>
              <a:t>Наблюдать.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FFFF00"/>
                </a:solidFill>
                <a:latin typeface="Times New Roman"/>
                <a:ea typeface="Times New Roman"/>
              </a:rPr>
              <a:t>Улучшить самоконтроль.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FFFF00"/>
                </a:solidFill>
                <a:latin typeface="Times New Roman"/>
                <a:ea typeface="Times New Roman"/>
              </a:rPr>
              <a:t>Развить в себе умение молчать/слушать.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 smtClean="0">
                <a:solidFill>
                  <a:srgbClr val="FFFF00"/>
                </a:solidFill>
                <a:latin typeface="Times New Roman"/>
                <a:ea typeface="Times New Roman"/>
              </a:rPr>
              <a:t>Сопереживать</a:t>
            </a:r>
            <a:r>
              <a:rPr lang="ru-RU" sz="2000" dirty="0">
                <a:solidFill>
                  <a:srgbClr val="FFFF00"/>
                </a:solidFill>
                <a:latin typeface="Times New Roman"/>
                <a:ea typeface="Times New Roman"/>
              </a:rPr>
              <a:t>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FFFF00"/>
                </a:solidFill>
                <a:latin typeface="Times New Roman"/>
                <a:ea typeface="Times New Roman"/>
              </a:rPr>
              <a:t>Не зацикливаться.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FFFF00"/>
                </a:solidFill>
                <a:latin typeface="Times New Roman"/>
                <a:ea typeface="Times New Roman"/>
              </a:rPr>
              <a:t>Быть активным.</a:t>
            </a:r>
          </a:p>
          <a:p>
            <a:pPr marL="342900" lvl="0" indent="-342900">
              <a:spcAft>
                <a:spcPts val="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ru-RU" sz="2000" dirty="0">
                <a:solidFill>
                  <a:srgbClr val="FFFF00"/>
                </a:solidFill>
                <a:latin typeface="Times New Roman"/>
                <a:ea typeface="Times New Roman"/>
              </a:rPr>
              <a:t>Не </a:t>
            </a:r>
            <a:r>
              <a:rPr lang="ru-RU" sz="2000" dirty="0" smtClean="0">
                <a:solidFill>
                  <a:srgbClr val="FFFF00"/>
                </a:solidFill>
                <a:latin typeface="Times New Roman"/>
                <a:ea typeface="Times New Roman"/>
              </a:rPr>
              <a:t>оценивать, а ценить.</a:t>
            </a:r>
            <a:endParaRPr lang="ru-RU" sz="2000" dirty="0">
              <a:solidFill>
                <a:srgbClr val="FFFF00"/>
              </a:solidFill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7785501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китайская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="" xmlns:p14="http://schemas.microsoft.com/office/powerpoint/2010/main" r:embed="rId4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316416" y="116632"/>
            <a:ext cx="609600" cy="6096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5034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19472"/>
            <a:ext cx="9144000" cy="68634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Times New Roman"/>
              </a:rPr>
              <a:t>Жила-была на свете семья. Она была не простая. Более 100 человек насчитывалось в этой семье. И занимала она целое село. Так и жили всей семьей и всем селом. Вы скажете: ну и что, мало ли больших семейств на свете. Но дело в том, что семья была особая – мир и лад царили в той семье и, стало быть, на селе. Ни ссор, ни ругани, ни, Боже упаси, драк и раздоров. Дошел слух об этой семье до самого владыки страны. И он решил проверить, правду ли молвят люди. Прибыл он в село, и душа его возрадовалась: кругом чистота, красота, достаток и мир. Хорошо детям, спокойно старикам. Удивился владыка. Решил узнать, как жители села добились такого лада, пришел к главе семьи, расскажи, мол, как ты добиваешься такого согласия и мира в твоей семье. Тот взял лист бумаги и стал что-то писать, писал долго – видно, не очень силен был в грамоте. Затем передал лист владыке. Тот взял бумагу и стал разбирать каракули старика. Разобрал с трудом и удивился. Три слова были начертаны на бумаге: любовь; прощение; терпение. И в конце листа: сто раз любовь, сто раз прощение, сто раз терпение. Прочел владыка, почесал, как водится, за ухом и спросил: - И все? - Да, - ответил старик, - это и есть основа жизни всякой хорошей семьи. И, подумав, добавил: - И мира тоже. </a:t>
            </a:r>
          </a:p>
        </p:txBody>
      </p:sp>
      <p:pic>
        <p:nvPicPr>
          <p:cNvPr id="5" name="китайская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3857620" y="65532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7787799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audio>
              <p:cMediaNode vol="19000" showWhenStopped="0">
                <p:cTn id="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548680"/>
            <a:ext cx="763284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3600" dirty="0">
                <a:ea typeface="Times New Roman"/>
              </a:rPr>
              <a:t>«Теперь, когда мы научились летать по воздуху, как птицы, плавать под водой, как рыбы,</a:t>
            </a:r>
            <a:br>
              <a:rPr lang="ru-RU" sz="3600" dirty="0">
                <a:ea typeface="Times New Roman"/>
              </a:rPr>
            </a:br>
            <a:r>
              <a:rPr lang="ru-RU" sz="3600" dirty="0">
                <a:ea typeface="Times New Roman"/>
              </a:rPr>
              <a:t>нам не хватает только одного: научиться жить на земле, как люди.»</a:t>
            </a:r>
          </a:p>
          <a:p>
            <a:pPr algn="r">
              <a:spcAft>
                <a:spcPts val="0"/>
              </a:spcAft>
            </a:pPr>
            <a:r>
              <a:rPr lang="ru-RU" sz="3600" dirty="0">
                <a:ea typeface="Times New Roman"/>
              </a:rPr>
              <a:t>Бернард Шоу</a:t>
            </a:r>
          </a:p>
          <a:p>
            <a:pPr algn="ctr">
              <a:spcAft>
                <a:spcPts val="0"/>
              </a:spcAft>
            </a:pPr>
            <a:r>
              <a:rPr lang="ru-RU" sz="3600" dirty="0">
                <a:ea typeface="Times New Roman"/>
              </a:rPr>
              <a:t> </a:t>
            </a:r>
          </a:p>
          <a:p>
            <a:pPr>
              <a:spcAft>
                <a:spcPts val="0"/>
              </a:spcAft>
            </a:pPr>
            <a:r>
              <a:rPr lang="ru-RU" dirty="0">
                <a:ea typeface="Times New Roman"/>
              </a:rPr>
              <a:t> </a:t>
            </a:r>
          </a:p>
        </p:txBody>
      </p:sp>
      <p:pic>
        <p:nvPicPr>
          <p:cNvPr id="4" name="Peter Wekers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071538" y="557214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9667689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mph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2000" showWhenStopped="0">
                <p:cTn id="1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9675" y="0"/>
            <a:ext cx="4124325" cy="6096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/>
          <p:cNvSpPr/>
          <p:nvPr/>
        </p:nvSpPr>
        <p:spPr>
          <a:xfrm>
            <a:off x="425154" y="306966"/>
            <a:ext cx="4572000" cy="612475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dirty="0" smtClean="0">
                <a:effectLst/>
                <a:latin typeface="Monotype Corsiva" pitchFamily="66" charset="0"/>
                <a:ea typeface="Times New Roman"/>
              </a:rPr>
              <a:t>      Рабби </a:t>
            </a:r>
            <a:r>
              <a:rPr lang="ru-RU" sz="2800" dirty="0" err="1" smtClean="0">
                <a:effectLst/>
                <a:latin typeface="Monotype Corsiva" pitchFamily="66" charset="0"/>
                <a:ea typeface="Times New Roman"/>
              </a:rPr>
              <a:t>Зусси</a:t>
            </a:r>
            <a:r>
              <a:rPr lang="ru-RU" sz="2800" dirty="0" smtClean="0">
                <a:effectLst/>
                <a:latin typeface="Monotype Corsiva" pitchFamily="66" charset="0"/>
                <a:ea typeface="Times New Roman"/>
              </a:rPr>
              <a:t> решил изменить мир. Но мир – такой большой, а </a:t>
            </a:r>
            <a:r>
              <a:rPr lang="ru-RU" sz="2800" dirty="0" err="1" smtClean="0">
                <a:effectLst/>
                <a:latin typeface="Monotype Corsiva" pitchFamily="66" charset="0"/>
                <a:ea typeface="Times New Roman"/>
              </a:rPr>
              <a:t>Зусси</a:t>
            </a:r>
            <a:r>
              <a:rPr lang="ru-RU" sz="2800" dirty="0" smtClean="0">
                <a:effectLst/>
                <a:latin typeface="Monotype Corsiva" pitchFamily="66" charset="0"/>
                <a:ea typeface="Times New Roman"/>
              </a:rPr>
              <a:t> – такой маленький. Тогда </a:t>
            </a:r>
            <a:r>
              <a:rPr lang="ru-RU" sz="2800" dirty="0" err="1" smtClean="0">
                <a:effectLst/>
                <a:latin typeface="Monotype Corsiva" pitchFamily="66" charset="0"/>
                <a:ea typeface="Times New Roman"/>
              </a:rPr>
              <a:t>Зусси</a:t>
            </a:r>
            <a:r>
              <a:rPr lang="ru-RU" sz="2800" dirty="0" smtClean="0">
                <a:effectLst/>
                <a:latin typeface="Monotype Corsiva" pitchFamily="66" charset="0"/>
                <a:ea typeface="Times New Roman"/>
              </a:rPr>
              <a:t> решил изменить свой город. Но город – такой большой, а </a:t>
            </a:r>
            <a:r>
              <a:rPr lang="ru-RU" sz="2800" dirty="0" err="1" smtClean="0">
                <a:effectLst/>
                <a:latin typeface="Monotype Corsiva" pitchFamily="66" charset="0"/>
                <a:ea typeface="Times New Roman"/>
              </a:rPr>
              <a:t>Зусси</a:t>
            </a:r>
            <a:r>
              <a:rPr lang="ru-RU" sz="2800" dirty="0" smtClean="0">
                <a:effectLst/>
                <a:latin typeface="Monotype Corsiva" pitchFamily="66" charset="0"/>
                <a:ea typeface="Times New Roman"/>
              </a:rPr>
              <a:t> – такой маленький. Тогда </a:t>
            </a:r>
            <a:r>
              <a:rPr lang="ru-RU" sz="2800" dirty="0" err="1" smtClean="0">
                <a:effectLst/>
                <a:latin typeface="Monotype Corsiva" pitchFamily="66" charset="0"/>
                <a:ea typeface="Times New Roman"/>
              </a:rPr>
              <a:t>Зусси</a:t>
            </a:r>
            <a:r>
              <a:rPr lang="ru-RU" sz="2800" dirty="0" smtClean="0">
                <a:effectLst/>
                <a:latin typeface="Monotype Corsiva" pitchFamily="66" charset="0"/>
                <a:ea typeface="Times New Roman"/>
              </a:rPr>
              <a:t> решил изменить свою семью. Но семья у </a:t>
            </a:r>
            <a:r>
              <a:rPr lang="ru-RU" sz="2800" dirty="0" err="1" smtClean="0">
                <a:effectLst/>
                <a:latin typeface="Monotype Corsiva" pitchFamily="66" charset="0"/>
                <a:ea typeface="Times New Roman"/>
              </a:rPr>
              <a:t>Зусси</a:t>
            </a:r>
            <a:r>
              <a:rPr lang="ru-RU" sz="2800" dirty="0" smtClean="0">
                <a:effectLst/>
                <a:latin typeface="Monotype Corsiva" pitchFamily="66" charset="0"/>
                <a:ea typeface="Times New Roman"/>
              </a:rPr>
              <a:t> такая большая, одних детей десяток. Так Рабби </a:t>
            </a:r>
            <a:r>
              <a:rPr lang="ru-RU" sz="2800" dirty="0" err="1" smtClean="0">
                <a:effectLst/>
                <a:latin typeface="Monotype Corsiva" pitchFamily="66" charset="0"/>
                <a:ea typeface="Times New Roman"/>
              </a:rPr>
              <a:t>Зусси</a:t>
            </a:r>
            <a:r>
              <a:rPr lang="ru-RU" sz="2800" dirty="0" smtClean="0">
                <a:effectLst/>
                <a:latin typeface="Monotype Corsiva" pitchFamily="66" charset="0"/>
                <a:ea typeface="Times New Roman"/>
              </a:rPr>
              <a:t> добрался до единствен-</a:t>
            </a:r>
            <a:r>
              <a:rPr lang="ru-RU" sz="2800" dirty="0" err="1" smtClean="0">
                <a:effectLst/>
                <a:latin typeface="Monotype Corsiva" pitchFamily="66" charset="0"/>
                <a:ea typeface="Times New Roman"/>
              </a:rPr>
              <a:t>ного</a:t>
            </a:r>
            <a:r>
              <a:rPr lang="ru-RU" sz="2800" dirty="0" smtClean="0">
                <a:effectLst/>
                <a:latin typeface="Monotype Corsiva" pitchFamily="66" charset="0"/>
                <a:ea typeface="Times New Roman"/>
              </a:rPr>
              <a:t>, что он в силах изменить, будучи таким маленьким, - самого себя.</a:t>
            </a:r>
            <a:endParaRPr lang="ru-RU" sz="2800" dirty="0">
              <a:effectLst/>
              <a:latin typeface="Monotype Corsiva" pitchFamily="66" charset="0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172765128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Рисунок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7450" y="0"/>
            <a:ext cx="6686550" cy="43624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0" y="1700808"/>
            <a:ext cx="54041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Однажды человек ошибку совершил,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Напуганный, не знал, куда деваться,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И, дорожа спокойствием души,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Поклялся вообще не ошибаться.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8575" y="3197416"/>
            <a:ext cx="60968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Чтобы не споткнуться, он замедлил шаг,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Чтоб не забыться, спорить не решался,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 А собственное мнение прятал так, 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 Что, собственно, без мнения остался.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547664" y="4776801"/>
            <a:ext cx="528699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Он никому на свете не мешал.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 Его встречали вежливой улыбкой.</a:t>
            </a:r>
          </a:p>
          <a:p>
            <a:pPr>
              <a:spcAft>
                <a:spcPts val="0"/>
              </a:spcAft>
            </a:pPr>
            <a:r>
              <a:rPr lang="ru-RU" sz="2400" dirty="0">
                <a:latin typeface="Times New Roman"/>
                <a:ea typeface="Times New Roman"/>
              </a:rPr>
              <a:t> </a:t>
            </a:r>
            <a:r>
              <a:rPr lang="ru-RU" sz="2400" dirty="0" smtClean="0">
                <a:effectLst/>
                <a:latin typeface="Times New Roman"/>
                <a:ea typeface="Times New Roman"/>
              </a:rPr>
              <a:t>Ошибок он уже не совершал.</a:t>
            </a:r>
          </a:p>
          <a:p>
            <a:pPr>
              <a:spcAft>
                <a:spcPts val="0"/>
              </a:spcAft>
            </a:pPr>
            <a:r>
              <a:rPr lang="ru-RU" sz="2400" dirty="0" smtClean="0">
                <a:effectLst/>
                <a:latin typeface="Times New Roman"/>
                <a:ea typeface="Times New Roman"/>
              </a:rPr>
              <a:t> Вся жизнь его теперь была ошибкой.</a:t>
            </a:r>
            <a:endParaRPr lang="ru-RU" sz="2400" dirty="0">
              <a:effectLst/>
              <a:latin typeface="Times New Roman"/>
              <a:ea typeface="Times New Roman"/>
            </a:endParaRPr>
          </a:p>
        </p:txBody>
      </p:sp>
      <p:pic>
        <p:nvPicPr>
          <p:cNvPr id="7" name="МУЗЫКА11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14348" y="500042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9001767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0000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44824"/>
            <a:ext cx="8352928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smtClean="0">
                <a:effectLst/>
                <a:latin typeface="Times New Roman"/>
                <a:ea typeface="Times New Roman"/>
              </a:rPr>
              <a:t> </a:t>
            </a:r>
            <a:r>
              <a:rPr lang="ru-RU" sz="5400" b="1" i="1" dirty="0" smtClean="0">
                <a:effectLst/>
                <a:latin typeface="Times New Roman"/>
                <a:ea typeface="Times New Roman"/>
              </a:rPr>
              <a:t>«Ошибок не совершает тот, кто ничего не делает». </a:t>
            </a:r>
            <a:endParaRPr lang="ru-RU" sz="5400" b="1" i="1" dirty="0"/>
          </a:p>
        </p:txBody>
      </p:sp>
    </p:spTree>
    <p:extLst>
      <p:ext uri="{BB962C8B-B14F-4D97-AF65-F5344CB8AC3E}">
        <p14:creationId xmlns="" xmlns:p14="http://schemas.microsoft.com/office/powerpoint/2010/main" val="24865431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75082" y="2065285"/>
            <a:ext cx="15740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отзывчивый </a:t>
            </a:r>
            <a:endParaRPr lang="ru-RU" sz="20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20207" y="2080856"/>
            <a:ext cx="171136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равнодушный</a:t>
            </a:r>
            <a:endParaRPr lang="ru-RU" sz="2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86589" y="2889103"/>
            <a:ext cx="10118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добрый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6204" y="2480966"/>
            <a:ext cx="166571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понимающий</a:t>
            </a:r>
            <a:endParaRPr lang="ru-RU" sz="20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545137" y="3456497"/>
            <a:ext cx="95205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скупой</a:t>
            </a:r>
            <a:endParaRPr lang="ru-RU" sz="20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160938" y="4232172"/>
            <a:ext cx="172329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самолюбивый</a:t>
            </a:r>
            <a:endParaRPr lang="ru-RU" sz="20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1801949" y="3656552"/>
            <a:ext cx="154721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терпеливый</a:t>
            </a:r>
            <a:endParaRPr lang="ru-RU" sz="2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625784" y="4056662"/>
            <a:ext cx="21800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/>
                <a:ea typeface="Times New Roman"/>
              </a:rPr>
              <a:t>с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амоотверженный</a:t>
            </a:r>
            <a:endParaRPr lang="ru-RU" sz="20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21467" y="3261863"/>
            <a:ext cx="101181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чуткий</a:t>
            </a:r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5736334" y="3860782"/>
            <a:ext cx="257249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effectLst/>
                <a:latin typeface="Times New Roman"/>
                <a:ea typeface="Times New Roman"/>
              </a:rPr>
              <a:t> </a:t>
            </a:r>
            <a:r>
              <a:rPr lang="ru-RU" sz="2000" dirty="0" smtClean="0">
                <a:effectLst/>
                <a:latin typeface="Times New Roman"/>
                <a:ea typeface="Times New Roman"/>
              </a:rPr>
              <a:t>недоброжелательный</a:t>
            </a:r>
            <a:endParaRPr lang="ru-RU" sz="2000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6407063" y="5038187"/>
            <a:ext cx="12310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жестокий</a:t>
            </a:r>
            <a:endParaRPr lang="ru-RU" sz="2000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473919" y="4638077"/>
            <a:ext cx="112082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злобный</a:t>
            </a:r>
            <a:endParaRPr lang="ru-RU" sz="2000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6205479" y="2488993"/>
            <a:ext cx="17561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безжалостный</a:t>
            </a:r>
            <a:endParaRPr lang="ru-RU" sz="2000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6450410" y="3056387"/>
            <a:ext cx="12137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черствый</a:t>
            </a:r>
            <a:endParaRPr lang="ru-RU" sz="2000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6246580" y="5483258"/>
            <a:ext cx="17150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бессердечный</a:t>
            </a:r>
            <a:endParaRPr lang="ru-RU" sz="2000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831000" y="4452597"/>
            <a:ext cx="17696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внимательный</a:t>
            </a:r>
            <a:endParaRPr lang="ru-RU" sz="2000" dirty="0"/>
          </a:p>
        </p:txBody>
      </p:sp>
      <p:sp>
        <p:nvSpPr>
          <p:cNvPr id="22" name="Прямоугольник 21"/>
          <p:cNvSpPr/>
          <p:nvPr/>
        </p:nvSpPr>
        <p:spPr>
          <a:xfrm>
            <a:off x="2011673" y="4838132"/>
            <a:ext cx="148374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деликатный</a:t>
            </a:r>
            <a:endParaRPr lang="ru-RU" sz="20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2034518" y="5238242"/>
            <a:ext cx="13626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тактичный</a:t>
            </a:r>
            <a:endParaRPr lang="ru-RU" sz="20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1938478" y="5661248"/>
            <a:ext cx="16816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 smtClean="0">
                <a:effectLst/>
                <a:latin typeface="Times New Roman"/>
                <a:ea typeface="Times New Roman"/>
              </a:rPr>
              <a:t>милосердный</a:t>
            </a:r>
            <a:endParaRPr lang="ru-RU" sz="2000" dirty="0"/>
          </a:p>
        </p:txBody>
      </p:sp>
      <p:sp>
        <p:nvSpPr>
          <p:cNvPr id="7" name="TextBox 6"/>
          <p:cNvSpPr txBox="1"/>
          <p:nvPr/>
        </p:nvSpPr>
        <p:spPr>
          <a:xfrm>
            <a:off x="1408322" y="1033572"/>
            <a:ext cx="220477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u="sng" dirty="0" smtClean="0">
                <a:latin typeface="Times New Roman" pitchFamily="18" charset="0"/>
                <a:cs typeface="Times New Roman" pitchFamily="18" charset="0"/>
              </a:rPr>
              <a:t>Толерантный</a:t>
            </a:r>
            <a:endParaRPr lang="ru-RU" sz="2800" u="sng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550948" y="1074049"/>
            <a:ext cx="261655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u="sng" dirty="0" err="1" smtClean="0">
                <a:latin typeface="Times New Roman" pitchFamily="18" charset="0"/>
                <a:cs typeface="Times New Roman" pitchFamily="18" charset="0"/>
              </a:rPr>
              <a:t>Интолерантный</a:t>
            </a:r>
            <a:endParaRPr lang="ru-RU" sz="2800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738666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1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1000"/>
                            </p:stCondLst>
                            <p:childTnLst>
                              <p:par>
                                <p:cTn id="5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4000"/>
                            </p:stCondLst>
                            <p:childTnLst>
                              <p:par>
                                <p:cTn id="62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6000"/>
                            </p:stCondLst>
                            <p:childTnLst>
                              <p:par>
                                <p:cTn id="7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8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8" grpId="0"/>
      <p:bldP spid="9" grpId="0"/>
      <p:bldP spid="10" grpId="0"/>
      <p:bldP spid="11" grpId="0"/>
      <p:bldP spid="13" grpId="0"/>
      <p:bldP spid="14" grpId="0"/>
      <p:bldP spid="15" grpId="0"/>
      <p:bldP spid="17" grpId="0"/>
      <p:bldP spid="19" grpId="0"/>
      <p:bldP spid="20" grpId="0"/>
      <p:bldP spid="21" grpId="0"/>
      <p:bldP spid="22" grpId="0"/>
      <p:bldP spid="23" grpId="0"/>
      <p:bldP spid="24" grpId="0"/>
      <p:bldP spid="7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31875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51520" y="116632"/>
            <a:ext cx="849694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A5C249"/>
              </a:buClr>
              <a:buSzPct val="95000"/>
              <a:defRPr/>
            </a:pPr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Толерантность означает уважение, принятие и правильное понимание богатого многообразия культур нашего мира, наших форм </a:t>
            </a:r>
            <a:r>
              <a:rPr lang="ru-RU" sz="4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само-выражения </a:t>
            </a:r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4000" b="1" i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способов. </a:t>
            </a:r>
            <a:r>
              <a:rPr lang="ru-RU" sz="4000" b="1" i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Толерантность – это добродетель, которая делает возможным постижение мира и способствует замене культуры войны культурой мира.</a:t>
            </a:r>
          </a:p>
        </p:txBody>
      </p:sp>
    </p:spTree>
    <p:extLst>
      <p:ext uri="{BB962C8B-B14F-4D97-AF65-F5344CB8AC3E}">
        <p14:creationId xmlns="" xmlns:p14="http://schemas.microsoft.com/office/powerpoint/2010/main" val="300199617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03" y="548680"/>
            <a:ext cx="9115466" cy="61623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37112"/>
            <a:ext cx="3628328" cy="24208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5159" y="-4862"/>
            <a:ext cx="3048118" cy="22817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51519" y="404664"/>
            <a:ext cx="8881757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3600" b="1" i="1" dirty="0" smtClean="0">
                <a:solidFill>
                  <a:srgbClr val="FFFF00"/>
                </a:solidFill>
                <a:latin typeface="Times New Roman"/>
                <a:ea typeface="Times New Roman"/>
              </a:rPr>
              <a:t> </a:t>
            </a:r>
            <a:r>
              <a:rPr lang="ru-RU" sz="4400" b="1" i="1" dirty="0" err="1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Интолерантная</a:t>
            </a:r>
            <a:r>
              <a:rPr lang="ru-RU" sz="4400" b="1" i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личность – личность, нетерпимо </a:t>
            </a:r>
            <a:r>
              <a:rPr lang="ru-RU" sz="4400" b="1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относя-</a:t>
            </a:r>
            <a:r>
              <a:rPr lang="ru-RU" sz="4400" b="1" i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щаяся</a:t>
            </a:r>
            <a:r>
              <a:rPr lang="ru-RU" sz="4400" b="1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4400" b="1" i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к людям, непохожим на неё</a:t>
            </a:r>
            <a:r>
              <a:rPr lang="ru-RU" sz="4400" b="1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.</a:t>
            </a:r>
          </a:p>
          <a:p>
            <a:pPr>
              <a:spcAft>
                <a:spcPts val="0"/>
              </a:spcAft>
            </a:pPr>
            <a:r>
              <a:rPr lang="ru-RU" sz="4400" b="1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</a:t>
            </a:r>
            <a:r>
              <a:rPr lang="ru-RU" sz="4400" b="1" i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Интолерантность</a:t>
            </a:r>
            <a:r>
              <a:rPr lang="ru-RU" sz="4400" b="1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   (</a:t>
            </a:r>
            <a:r>
              <a:rPr lang="ru-RU" sz="4400" b="1" i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нетерпи-мость</a:t>
            </a:r>
            <a:r>
              <a:rPr lang="ru-RU" sz="4400" b="1" i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) может начинаться от невежливости и </a:t>
            </a:r>
            <a:r>
              <a:rPr lang="ru-RU" sz="4400" b="1" i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раздражи-</a:t>
            </a:r>
            <a:r>
              <a:rPr lang="ru-RU" sz="4400" b="1" i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тельности</a:t>
            </a:r>
            <a:r>
              <a:rPr lang="ru-RU" sz="4400" b="1" i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Times New Roman"/>
              </a:rPr>
              <a:t>, а заканчиваться уничтожением людей.</a:t>
            </a:r>
          </a:p>
        </p:txBody>
      </p:sp>
    </p:spTree>
    <p:extLst>
      <p:ext uri="{BB962C8B-B14F-4D97-AF65-F5344CB8AC3E}">
        <p14:creationId xmlns="" xmlns:p14="http://schemas.microsoft.com/office/powerpoint/2010/main" val="26621811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3915" y="0"/>
            <a:ext cx="5340085" cy="40050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063418"/>
            <a:ext cx="5571173" cy="37088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0511" y="1751331"/>
            <a:ext cx="4969893" cy="3727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626734"/>
            <a:ext cx="4707283" cy="4231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78283" y="188640"/>
            <a:ext cx="7200800" cy="584775"/>
          </a:xfrm>
          <a:prstGeom prst="rect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sng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Толерантный путь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07505" y="773415"/>
            <a:ext cx="382279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600" b="1" dirty="0">
                <a:latin typeface="Times New Roman"/>
                <a:ea typeface="Times New Roman"/>
              </a:rPr>
              <a:t>путь человека, хорошо знающего себя,</a:t>
            </a:r>
            <a:r>
              <a:rPr lang="ru-RU" sz="2600" dirty="0">
                <a:latin typeface="Times New Roman"/>
                <a:ea typeface="Times New Roman"/>
              </a:rPr>
              <a:t> </a:t>
            </a:r>
            <a:r>
              <a:rPr lang="ru-RU" sz="2600" b="1" dirty="0">
                <a:latin typeface="Times New Roman"/>
                <a:ea typeface="Times New Roman"/>
              </a:rPr>
              <a:t>комфортно чувствующего себя в окружающей  среде, понимающего других людей, и готового всегда прийти на помощь, человека с  доброжелательным отношением к иным культурам, взглядам, традициям.</a:t>
            </a:r>
            <a:endParaRPr lang="ru-RU" sz="2600" dirty="0">
              <a:effectLst/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433834261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500"/>
                            </p:stCondLst>
                            <p:childTnLst>
                              <p:par>
                                <p:cTn id="9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1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5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5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414" y="19412"/>
            <a:ext cx="5151585" cy="3409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251520" y="116632"/>
            <a:ext cx="48245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sng" strike="noStrike" kern="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Интолерантный</a:t>
            </a:r>
            <a:r>
              <a:rPr kumimoji="0" lang="ru-RU" sz="3200" b="1" i="0" u="sng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путь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–</a:t>
            </a:r>
            <a:r>
              <a:rPr kumimoji="0" lang="ru-RU" sz="3200" b="0" i="0" u="none" strike="noStrike" kern="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3200" b="0" i="0" u="none" strike="noStrike" kern="0" cap="none" spc="0" normalizeH="0" baseline="0" noProof="0" dirty="0" smtClean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710836"/>
            <a:ext cx="4032448" cy="577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lvl="0" indent="-273050" fontAlgn="base">
              <a:spcBef>
                <a:spcPct val="20000"/>
              </a:spcBef>
              <a:spcAft>
                <a:spcPct val="0"/>
              </a:spcAft>
              <a:buClr>
                <a:srgbClr val="A5C249"/>
              </a:buClr>
              <a:buSzPct val="95000"/>
            </a:pPr>
            <a:r>
              <a:rPr lang="ru-RU" sz="2600" dirty="0" smtClean="0">
                <a:latin typeface="Colonna MT" pitchFamily="82" charset="0"/>
              </a:rPr>
              <a:t>    представление </a:t>
            </a:r>
            <a:r>
              <a:rPr lang="ru-RU" sz="2600" dirty="0">
                <a:latin typeface="Colonna MT" pitchFamily="82" charset="0"/>
              </a:rPr>
              <a:t>человека о своей </a:t>
            </a:r>
            <a:r>
              <a:rPr lang="ru-RU" sz="2600" dirty="0" err="1" smtClean="0">
                <a:latin typeface="Colonna MT" pitchFamily="82" charset="0"/>
              </a:rPr>
              <a:t>исключитель-ности</a:t>
            </a:r>
            <a:r>
              <a:rPr lang="ru-RU" sz="2600" dirty="0">
                <a:latin typeface="Colonna MT" pitchFamily="82" charset="0"/>
              </a:rPr>
              <a:t>, низкий уровень воспитанности, чувство </a:t>
            </a:r>
            <a:r>
              <a:rPr lang="ru-RU" sz="2600" dirty="0" err="1">
                <a:latin typeface="Colonna MT" pitchFamily="82" charset="0"/>
              </a:rPr>
              <a:t>дискомфортности</a:t>
            </a:r>
            <a:r>
              <a:rPr lang="ru-RU" sz="2600" dirty="0">
                <a:latin typeface="Colonna MT" pitchFamily="82" charset="0"/>
              </a:rPr>
              <a:t>, существования в окружающей его действительности, желание власти, неприятие противоположных взглядов, традиций, обычаев.</a:t>
            </a:r>
          </a:p>
          <a:p>
            <a:pPr marL="273050" lvl="0" indent="-273050" fontAlgn="base">
              <a:spcBef>
                <a:spcPct val="20000"/>
              </a:spcBef>
              <a:spcAft>
                <a:spcPct val="0"/>
              </a:spcAft>
              <a:buClr>
                <a:srgbClr val="A5C249"/>
              </a:buClr>
              <a:buSzPct val="95000"/>
              <a:buFont typeface="Wingdings 2" pitchFamily="18" charset="2"/>
              <a:buChar char=""/>
            </a:pPr>
            <a:endParaRPr lang="ru-RU" sz="2600" dirty="0">
              <a:solidFill>
                <a:prstClr val="black"/>
              </a:solidFill>
              <a:latin typeface="Constantia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3412" y="5057800"/>
            <a:ext cx="2246268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8149" y="3429000"/>
            <a:ext cx="3121298" cy="20678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="" xmlns:p14="http://schemas.microsoft.com/office/powerpoint/2010/main" val="209741715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5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3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3" dur="3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446</TotalTime>
  <Words>764</Words>
  <Application>Microsoft Office PowerPoint</Application>
  <PresentationFormat>Экран (4:3)</PresentationFormat>
  <Paragraphs>66</Paragraphs>
  <Slides>13</Slides>
  <Notes>1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Апекс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*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учитель</cp:lastModifiedBy>
  <cp:revision>35</cp:revision>
  <dcterms:created xsi:type="dcterms:W3CDTF">2013-04-14T15:55:43Z</dcterms:created>
  <dcterms:modified xsi:type="dcterms:W3CDTF">2014-01-24T07:37:03Z</dcterms:modified>
</cp:coreProperties>
</file>