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1" r:id="rId4"/>
    <p:sldId id="260" r:id="rId5"/>
    <p:sldId id="262" r:id="rId6"/>
    <p:sldId id="263" r:id="rId7"/>
    <p:sldId id="269" r:id="rId8"/>
    <p:sldId id="265" r:id="rId9"/>
    <p:sldId id="267" r:id="rId10"/>
    <p:sldId id="266" r:id="rId11"/>
    <p:sldId id="268" r:id="rId12"/>
    <p:sldId id="277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7" r:id="rId32"/>
    <p:sldId id="290" r:id="rId33"/>
    <p:sldId id="291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59CBB-6DB8-4E3F-9AB1-13AD038FF125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31CA-8BCE-48D0-A3F5-23D2BACF67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59CBB-6DB8-4E3F-9AB1-13AD038FF125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31CA-8BCE-48D0-A3F5-23D2BACF6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59CBB-6DB8-4E3F-9AB1-13AD038FF125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31CA-8BCE-48D0-A3F5-23D2BACF6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59CBB-6DB8-4E3F-9AB1-13AD038FF125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31CA-8BCE-48D0-A3F5-23D2BACF6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59CBB-6DB8-4E3F-9AB1-13AD038FF125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31CA-8BCE-48D0-A3F5-23D2BACF67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59CBB-6DB8-4E3F-9AB1-13AD038FF125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31CA-8BCE-48D0-A3F5-23D2BACF6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59CBB-6DB8-4E3F-9AB1-13AD038FF125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31CA-8BCE-48D0-A3F5-23D2BACF6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59CBB-6DB8-4E3F-9AB1-13AD038FF125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31CA-8BCE-48D0-A3F5-23D2BACF6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59CBB-6DB8-4E3F-9AB1-13AD038FF125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31CA-8BCE-48D0-A3F5-23D2BACF67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59CBB-6DB8-4E3F-9AB1-13AD038FF125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31CA-8BCE-48D0-A3F5-23D2BACF6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59CBB-6DB8-4E3F-9AB1-13AD038FF125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31CA-8BCE-48D0-A3F5-23D2BACF67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8C59CBB-6DB8-4E3F-9AB1-13AD038FF125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CA331CA-8BCE-48D0-A3F5-23D2BACF67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0002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Постоянные магниты. Магнитное поле Земли.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5715016"/>
            <a:ext cx="6486548" cy="92869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«СОШ № 99» г. Казани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физики и информатики Лаврентьева Е.М.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Гипотеза Ампера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оутбук\Desktop\конкурс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7849696" cy="24958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4896000"/>
            <a:ext cx="2680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Магнитного поля нет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4896000"/>
            <a:ext cx="2635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Магнитное поле есть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Свойства постоянных магнитов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75775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endParaRPr lang="ru-RU" sz="2800" dirty="0" smtClean="0"/>
          </a:p>
          <a:p>
            <a:pPr marL="365125" lvl="0" indent="265113" algn="ctr">
              <a:buNone/>
            </a:pPr>
            <a:endParaRPr lang="ru-RU" sz="3000" dirty="0" smtClean="0"/>
          </a:p>
          <a:p>
            <a:pPr marL="365125" lvl="0" indent="265113" algn="ctr">
              <a:buNone/>
            </a:pPr>
            <a:endParaRPr lang="ru-RU" sz="3000" dirty="0" smtClean="0"/>
          </a:p>
          <a:p>
            <a:pPr marL="365125" lvl="0" indent="265113" algn="ctr">
              <a:buNone/>
            </a:pPr>
            <a:r>
              <a:rPr lang="ru-RU" sz="3800" dirty="0" smtClean="0"/>
              <a:t>Магнит имеет два полюса: </a:t>
            </a:r>
          </a:p>
          <a:p>
            <a:pPr marL="365125" lvl="0" indent="265113" algn="ctr">
              <a:buNone/>
            </a:pPr>
            <a:r>
              <a:rPr lang="ru-RU" sz="3800" dirty="0" smtClean="0"/>
              <a:t>северный (</a:t>
            </a:r>
            <a:r>
              <a:rPr lang="en-US" sz="3800" dirty="0" smtClean="0"/>
              <a:t>N</a:t>
            </a:r>
            <a:r>
              <a:rPr lang="ru-RU" sz="3800" dirty="0" smtClean="0"/>
              <a:t>) и южный (</a:t>
            </a:r>
            <a:r>
              <a:rPr lang="en-US" sz="3800" dirty="0" smtClean="0"/>
              <a:t>S</a:t>
            </a:r>
            <a:r>
              <a:rPr lang="ru-RU" sz="3800" dirty="0" smtClean="0"/>
              <a:t>).</a:t>
            </a:r>
          </a:p>
          <a:p>
            <a:pPr>
              <a:buNone/>
            </a:pPr>
            <a:endParaRPr lang="ru-RU" sz="3500" dirty="0" smtClean="0"/>
          </a:p>
        </p:txBody>
      </p:sp>
      <p:pic>
        <p:nvPicPr>
          <p:cNvPr id="1026" name="Picture 2" descr="C:\Users\ноутбук\Desktop\конкурс\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5857916" cy="3549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Свойства постоянных магнитов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006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dirty="0" smtClean="0"/>
              <a:t>Магнитные полюсы существуют</a:t>
            </a:r>
          </a:p>
          <a:p>
            <a:pPr algn="ctr">
              <a:buNone/>
            </a:pPr>
            <a:r>
              <a:rPr lang="ru-RU" dirty="0" smtClean="0"/>
              <a:t> только парами.</a:t>
            </a:r>
          </a:p>
        </p:txBody>
      </p:sp>
      <p:pic>
        <p:nvPicPr>
          <p:cNvPr id="7" name="Picture 5" descr="C:\Users\ноутбук\Desktop\конкурс\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926001" cy="3724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Свойства постоянных магнитов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Разноименные магнитные полюсы притягиваются, одноименные отталкиваются.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ноутбук\Desktop\конкурс\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8"/>
            <a:ext cx="5449061" cy="2838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Свойства постоянных магнитов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482" y="1571612"/>
            <a:ext cx="7901046" cy="500066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endParaRPr lang="ru-RU" sz="4400" dirty="0" smtClean="0"/>
          </a:p>
          <a:p>
            <a:pPr algn="ctr">
              <a:buNone/>
            </a:pPr>
            <a:endParaRPr lang="ru-RU" sz="7000" dirty="0" smtClean="0"/>
          </a:p>
          <a:p>
            <a:pPr algn="ctr">
              <a:buNone/>
            </a:pPr>
            <a:endParaRPr lang="ru-RU" sz="8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Магнитные линии магнитного поля магнита -  замкнутые линии.</a:t>
            </a:r>
          </a:p>
        </p:txBody>
      </p:sp>
      <p:pic>
        <p:nvPicPr>
          <p:cNvPr id="6" name="Picture 2" descr="C:\Users\ноутбук\Desktop\конкурс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85860"/>
            <a:ext cx="4572032" cy="3881668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1571604" y="4500570"/>
            <a:ext cx="6209489" cy="707886"/>
            <a:chOff x="1260000" y="5400000"/>
            <a:chExt cx="6209489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4608000" y="5400000"/>
              <a:ext cx="28614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Магнитное поле </a:t>
              </a:r>
            </a:p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дугообразного магнита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60000" y="5400000"/>
              <a:ext cx="25036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Магнитное поле </a:t>
              </a:r>
            </a:p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полосового магнита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Свойства постоянных магнитов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7901046" cy="507209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000" dirty="0" smtClean="0"/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Вне магнита магнитные линии выходят из северного полюса магнита и входят в южный, замыкаясь внутри магнита.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endParaRPr lang="ru-RU" sz="4400" dirty="0" smtClean="0"/>
          </a:p>
        </p:txBody>
      </p:sp>
      <p:pic>
        <p:nvPicPr>
          <p:cNvPr id="3074" name="Picture 2" descr="C:\Users\ноутбук\Desktop\конкурс\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6128245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Свойства постоянных магнитов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ноутбук\Desktop\конкурс\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4574" y="2009577"/>
            <a:ext cx="5734851" cy="283884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44000" y="4788000"/>
            <a:ext cx="2307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Разноименные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полюса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6000" y="4788000"/>
            <a:ext cx="2240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Одноименные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полюса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Свойства постоянных магнитов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 algn="ctr">
              <a:buNone/>
            </a:pPr>
            <a:r>
              <a:rPr lang="ru-RU" smtClean="0"/>
              <a:t>   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Магниты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оказывают свое действие через    стекло, а также воду и тело человека.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C:\Users\ноутбук\Desktop\конкурс\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3606239" cy="2651835"/>
          </a:xfrm>
          <a:prstGeom prst="rect">
            <a:avLst/>
          </a:prstGeom>
          <a:noFill/>
        </p:spPr>
      </p:pic>
      <p:pic>
        <p:nvPicPr>
          <p:cNvPr id="7171" name="Picture 3" descr="C:\Users\ноутбук\Desktop\конкурс\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071678"/>
            <a:ext cx="355464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Свойства постоянных магнитов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482" y="1571612"/>
            <a:ext cx="775817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сильном нагревании магнитные свойства исчезают как у природных, так и у искусственных магнитов.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36"/>
            <a:ext cx="2943229" cy="27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857364"/>
            <a:ext cx="3207788" cy="181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Применение магнитов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ноутбук\Desktop\конкурс\2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85860"/>
            <a:ext cx="4286248" cy="3366653"/>
          </a:xfrm>
          <a:prstGeom prst="rect">
            <a:avLst/>
          </a:prstGeom>
          <a:noFill/>
        </p:spPr>
      </p:pic>
      <p:pic>
        <p:nvPicPr>
          <p:cNvPr id="4099" name="Picture 3" descr="C:\Users\ноутбук\Desktop\конкурс\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572008"/>
            <a:ext cx="2305372" cy="20195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2500306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Магнитные носители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информации: жесткие диски, дискеты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Актуализация знаний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857232"/>
            <a:ext cx="8229600" cy="571504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Катушка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током представляет собой…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А)…витки провода, включаемые в электрическую цепь.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Б)…прибор, состоящий из витков провода, включаемых в электрическую цепь.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В)…каркас в виде катушки, на который намотан провод, соединенный с клеммами, подключаемыми к источнику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тока.</a:t>
            </a: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 Какие полюсы имеет катушка с током? Где они находятся?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А) Северный и южный; на концах катушки.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Б) Северный и южный; на середине катушки.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В) Западный и восточный; на концах катушки.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Применение магнитов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857496"/>
            <a:ext cx="31912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Кредитные,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банковские карты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ноутбук\Desktop\конкурс\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643050"/>
            <a:ext cx="4167609" cy="3723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Применение магнитов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ноутбук\Desktop\конкурс\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000504"/>
            <a:ext cx="3044888" cy="2557706"/>
          </a:xfrm>
          <a:prstGeom prst="rect">
            <a:avLst/>
          </a:prstGeom>
          <a:noFill/>
        </p:spPr>
      </p:pic>
      <p:pic>
        <p:nvPicPr>
          <p:cNvPr id="6147" name="Picture 3" descr="C:\Users\ноутбук\Desktop\конкурс\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357298"/>
            <a:ext cx="3705430" cy="26432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2928934"/>
            <a:ext cx="4480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Телевизоры и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компьютерные мониторы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Применение магнитов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2857496"/>
            <a:ext cx="33065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Громкоговорители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 микрофоны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ноутбук\Desktop\конкурс\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736"/>
            <a:ext cx="3236141" cy="2571768"/>
          </a:xfrm>
          <a:prstGeom prst="rect">
            <a:avLst/>
          </a:prstGeom>
          <a:noFill/>
        </p:spPr>
      </p:pic>
      <p:pic>
        <p:nvPicPr>
          <p:cNvPr id="7171" name="Picture 3" descr="C:\Users\ноутбук\Desktop\конкурс\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857628"/>
            <a:ext cx="3119864" cy="2339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ноутбук\Desktop\конкурс\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85992"/>
            <a:ext cx="2702701" cy="2603279"/>
          </a:xfrm>
          <a:prstGeom prst="rect">
            <a:avLst/>
          </a:prstGeom>
          <a:noFill/>
        </p:spPr>
      </p:pic>
      <p:pic>
        <p:nvPicPr>
          <p:cNvPr id="8194" name="Picture 2" descr="C:\Users\ноутбук\Desktop\конкурс\3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857232"/>
            <a:ext cx="3571900" cy="26789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Применение магнитов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0000" y="1571612"/>
            <a:ext cx="14162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Компас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000" y="3024000"/>
            <a:ext cx="1688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Игрушки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600000" y="4572008"/>
            <a:ext cx="215571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Ювелирные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украшения</a:t>
            </a:r>
          </a:p>
          <a:p>
            <a:endParaRPr lang="ru-RU" dirty="0"/>
          </a:p>
        </p:txBody>
      </p:sp>
      <p:pic>
        <p:nvPicPr>
          <p:cNvPr id="8200" name="Picture 8" descr="C:\Users\ноутбук\Desktop\конкурс\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214818"/>
            <a:ext cx="278608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Применение магнитов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ноутбук\Desktop\конкурс\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5361" y="2345014"/>
            <a:ext cx="5307201" cy="30958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2428868"/>
            <a:ext cx="4188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Магнитно-резонансный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томограф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Земной шар – 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огромный космический магнит</a:t>
            </a:r>
            <a:endParaRPr lang="ru-RU" sz="3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оутбук\Desktop\конкурс\4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28794" y="1714488"/>
            <a:ext cx="6401694" cy="4248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428604"/>
            <a:ext cx="749808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Компас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 прибор для определения горизонтальных направлений на местности. 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ноутбук\Desktop\конкурс\4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85992"/>
            <a:ext cx="6681553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Магнитные полюсы Земли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C:\Users\ноутбук\Desktop\конкурс\3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319169" cy="3786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5500702"/>
            <a:ext cx="70341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Магнитные полюсы Земли не совпадают с ее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географическими полюсами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Смена магнитных полюсов Земли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C:\Users\ноутбук\Desktop\конкурс\4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6429419" cy="3571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473005"/>
            <a:ext cx="86439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 последние 160 миллионов лет магнитные север и юг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менялись местами около 100 раз.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Магнитные аномалии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C:\Users\ноутбук\Desktop\конкурс\3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736"/>
            <a:ext cx="5465008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5357826"/>
            <a:ext cx="4651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Курская магнитная аномалия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Актуализация знаний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928670"/>
            <a:ext cx="8229600" cy="571504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Какова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форма магнитных линий магнитного поля катушки с током? Каково их направление?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Кривые, охватывающие катушку снаружи; от северного полюса к южному.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Замкнутые кривые, охватывающие все витки катушки и проходящие сквозь ее отверстия; от северного полюса к южному.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Замкнутые кривые, проходящие внутри и снаружи катушки; от южного полюса к северному.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Электромагнит – это …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А)… катушка с железным сердечником.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Б)… любая катушка с током.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В)… катушка, в которой можно изменять силу тока.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  <a:p>
            <a:pPr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8072462" cy="17970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Магнитные бури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кратковременные изменения магнитного поля Земли, связанные с солнечной активностью.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C:\Users\ноутбук\Desktop\конкурс\3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3108" y="2285992"/>
            <a:ext cx="5715798" cy="3705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8072462" cy="17970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Биометрология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дисциплина, изучающая влияние различных факторов погодных условий на организм человека.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ноутбук\Desktop\конкурс\38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00298" y="2285992"/>
            <a:ext cx="5072098" cy="3802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14398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Полярные сияния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явления, возникающие вследствие взаимодействия магнитного поля Земли с потоками заряженных частиц.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C:\Users\ноутбук\Desktop\конкурс\3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17430" y="2500306"/>
            <a:ext cx="802657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158272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Земное магнитное поле надежно защищает поверхность Земли от космического излучения, действие которого на живые организмы разрушительно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C:\Users\ноутбук\Desktop\конкурс\3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14546" y="2571744"/>
            <a:ext cx="5715798" cy="333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8143900" cy="11430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Перелетные птицы обладают способностью видеть магнитное поле Земли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C:\Users\ноутбук\Desktop\конкурс\3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488" y="2285992"/>
            <a:ext cx="4429156" cy="3671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1143000"/>
          </a:xfrm>
        </p:spPr>
        <p:txBody>
          <a:bodyPr>
            <a:noAutofit/>
          </a:bodyPr>
          <a:lstStyle/>
          <a:p>
            <a:pPr algn="ctr"/>
            <a:r>
              <a:rPr lang="ru-RU" sz="3800" b="1" i="1" dirty="0" smtClean="0">
                <a:effectLst/>
                <a:latin typeface="Times New Roman" pitchFamily="18" charset="0"/>
                <a:cs typeface="Times New Roman" pitchFamily="18" charset="0"/>
              </a:rPr>
              <a:t>Закрепление изученного материала</a:t>
            </a:r>
            <a:endParaRPr lang="ru-RU" sz="38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500174"/>
            <a:ext cx="4786346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известном романе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Жюля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Верна «Пятнадцатилетний капитан» скрывавшийся на судне злоумышленник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Негоро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желая сбить корабль с правильного курса, незаметно подложил под судовой компас железный брусок. Злой умысел удался: корабль пошел по неверному пути. Почему?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оутбук\Desktop\конкурс\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143116"/>
            <a:ext cx="2842889" cy="2365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оутбук\Desktop\конкурс\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714620"/>
            <a:ext cx="3857652" cy="28932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8001024" cy="1143000"/>
          </a:xfrm>
        </p:spPr>
        <p:txBody>
          <a:bodyPr>
            <a:noAutofit/>
          </a:bodyPr>
          <a:lstStyle/>
          <a:p>
            <a:r>
              <a:rPr lang="ru-RU" sz="3800" b="1" i="1" dirty="0" smtClean="0">
                <a:effectLst/>
                <a:latin typeface="Times New Roman" pitchFamily="18" charset="0"/>
                <a:cs typeface="Times New Roman" pitchFamily="18" charset="0"/>
              </a:rPr>
              <a:t>Закрепление изученного материала</a:t>
            </a:r>
            <a:endParaRPr lang="ru-RU" sz="38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57290" y="1857364"/>
            <a:ext cx="6186502" cy="4525963"/>
          </a:xfrm>
        </p:spPr>
        <p:txBody>
          <a:bodyPr/>
          <a:lstStyle/>
          <a:p>
            <a:pPr marL="0" indent="0" defTabSz="360363"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Почему удобно пользоваться намагниченной отверткой?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Autofit/>
          </a:bodyPr>
          <a:lstStyle/>
          <a:p>
            <a:r>
              <a:rPr lang="ru-RU" sz="3800" b="1" i="1" dirty="0" smtClean="0">
                <a:effectLst/>
                <a:latin typeface="Times New Roman" pitchFamily="18" charset="0"/>
                <a:cs typeface="Times New Roman" pitchFamily="18" charset="0"/>
              </a:rPr>
              <a:t>Закрепление изученного материала</a:t>
            </a:r>
            <a:endParaRPr lang="ru-RU" sz="38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1538" y="1571612"/>
            <a:ext cx="8072462" cy="1614485"/>
          </a:xfrm>
        </p:spPr>
        <p:txBody>
          <a:bodyPr>
            <a:normAutofit/>
          </a:bodyPr>
          <a:lstStyle/>
          <a:p>
            <a:pPr marL="0" lvl="0" indent="360363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Укажите полюсы магнитов, учитывая, что магнитные линии выходят из северного полюса магнита и входят в южный его полюс.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ноутбук\Desktop\конкурс\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357562"/>
            <a:ext cx="7236979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3388" y="1071546"/>
            <a:ext cx="284061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500174"/>
            <a:ext cx="6072230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§§59, 60 прочитать.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Подготовить сообщение на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выбранную тему: </a:t>
            </a:r>
          </a:p>
          <a:p>
            <a:pPr marL="1438275" lvl="0" indent="-719138">
              <a:buClrTx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«Компас, история его открытия»;</a:t>
            </a:r>
          </a:p>
          <a:p>
            <a:pPr marL="1438275" lvl="0" indent="-719138">
              <a:buClrTx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«Значение магнитного поля Земли для жизни на нашей планете».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Актуализация знаний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857232"/>
            <a:ext cx="8229600" cy="600076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От чего зависит магнитное действие катушки с током?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От числа витков, силы тока и напряжения на ее концах.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От силы тока, сопротивления провода и наличия или отсутствия железного сердечника внутри катушки.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От числа витков, силы тока и наличия или отсутствия железного сердечника.</a:t>
            </a:r>
          </a:p>
          <a:p>
            <a:pPr lvl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6. Какое действие надо выполнить, чтобы электромагнит перестал притягивать к себе железные тела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Изменить направление тока.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Разомкнуть электрическую цепь.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Уменьшить силу тока.</a:t>
            </a:r>
          </a:p>
          <a:p>
            <a:pPr lvl="0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  <a:p>
            <a:pPr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Демонстрационный эксперимент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оутбук\Desktop\конкурс\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14554"/>
            <a:ext cx="671007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649844" y="4214818"/>
            <a:ext cx="4537116" cy="2354200"/>
            <a:chOff x="285720" y="4286256"/>
            <a:chExt cx="4630766" cy="2143140"/>
          </a:xfrm>
        </p:grpSpPr>
        <p:pic>
          <p:nvPicPr>
            <p:cNvPr id="2052" name="Picture 4" descr="http://www.homeis.ru/images/shcool/fizika/90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4286256"/>
              <a:ext cx="2857519" cy="214314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095474" y="6000768"/>
              <a:ext cx="2821012" cy="420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Полосовой магнит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00240"/>
            <a:ext cx="3857652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57291" y="357166"/>
            <a:ext cx="70009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Постоянные магниты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длительное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сохраняющие намагниченность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5429256" y="1643050"/>
            <a:ext cx="3714744" cy="2461929"/>
            <a:chOff x="5429256" y="1357298"/>
            <a:chExt cx="3714744" cy="2461929"/>
          </a:xfrm>
        </p:grpSpPr>
        <p:pic>
          <p:nvPicPr>
            <p:cNvPr id="2054" name="Picture 6" descr="http://vseznayka.net/image/cache/data/Fizika/Fiz(58)-500x50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15108" y="1357298"/>
              <a:ext cx="2428892" cy="2428892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5429256" y="3357562"/>
              <a:ext cx="3248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Дугообразный магнит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оутбук\Desktop\конкурс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857628"/>
            <a:ext cx="3215089" cy="247561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43306" y="571480"/>
            <a:ext cx="245772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Магниты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66" y="2520000"/>
            <a:ext cx="31137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Искусственные</a:t>
            </a:r>
            <a:r>
              <a:rPr lang="ru-RU" dirty="0" smtClean="0"/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сталь, никель, кобальт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694" y="2520000"/>
            <a:ext cx="30131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Естественные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магнитный железняк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ноутбук\Desktop\конкурс\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143380"/>
            <a:ext cx="3071834" cy="2046609"/>
          </a:xfrm>
          <a:prstGeom prst="rect">
            <a:avLst/>
          </a:prstGeom>
          <a:noFill/>
        </p:spPr>
      </p:pic>
      <p:sp>
        <p:nvSpPr>
          <p:cNvPr id="13" name="Стрелка вправо 12"/>
          <p:cNvSpPr/>
          <p:nvPr/>
        </p:nvSpPr>
        <p:spPr>
          <a:xfrm rot="1800000">
            <a:off x="5040000" y="1693179"/>
            <a:ext cx="1683615" cy="324000"/>
          </a:xfrm>
          <a:prstGeom prst="rightArrow">
            <a:avLst/>
          </a:prstGeom>
          <a:solidFill>
            <a:schemeClr val="tx2"/>
          </a:solidFill>
          <a:ln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9000000">
            <a:off x="2880000" y="1692000"/>
            <a:ext cx="1683615" cy="324000"/>
          </a:xfrm>
          <a:prstGeom prst="rightArrow">
            <a:avLst/>
          </a:prstGeom>
          <a:solidFill>
            <a:schemeClr val="tx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оутбук\Desktop\конкурс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2857520" cy="353336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Гипотеза Ампера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29058" y="1357298"/>
            <a:ext cx="4757742" cy="4268799"/>
          </a:xfrm>
        </p:spPr>
        <p:txBody>
          <a:bodyPr>
            <a:noAutofit/>
          </a:bodyPr>
          <a:lstStyle/>
          <a:p>
            <a:pPr marL="365125" indent="-4763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Ампер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объяснял намагниченность железа и стали существованием электрических токов, которые циркулируют внутри каждой молекулы этих веществ. Вокруг этих токов существуют магнитные поля, которые и приводят к возникновению магнитных свойств вещества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Гипотеза Ампера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357686" y="1571612"/>
            <a:ext cx="3929090" cy="4268799"/>
          </a:xfrm>
        </p:spPr>
        <p:txBody>
          <a:bodyPr>
            <a:normAutofit fontScale="85000" lnSpcReduction="10000"/>
          </a:bodyPr>
          <a:lstStyle/>
          <a:p>
            <a:pPr marL="365125" indent="-476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каждом атоме имеются отрицательно заряженные частицы – электроны. Движение электронов представляет собой круговой ток, порождающий  магнитное поле.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142976" y="1928802"/>
            <a:ext cx="3119437" cy="2508250"/>
            <a:chOff x="2290" y="1389"/>
            <a:chExt cx="1769" cy="147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290" y="1389"/>
              <a:ext cx="1474" cy="1474"/>
            </a:xfrm>
            <a:prstGeom prst="ellips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2902" y="1978"/>
              <a:ext cx="295" cy="295"/>
            </a:xfrm>
            <a:prstGeom prst="ellipse">
              <a:avLst/>
            </a:prstGeom>
            <a:gradFill flip="none" rotWithShape="1"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Arc 15"/>
            <p:cNvSpPr>
              <a:spLocks noChangeAspect="1"/>
            </p:cNvSpPr>
            <p:nvPr/>
          </p:nvSpPr>
          <p:spPr bwMode="auto">
            <a:xfrm flipV="1">
              <a:off x="3401" y="2341"/>
              <a:ext cx="422" cy="334"/>
            </a:xfrm>
            <a:custGeom>
              <a:avLst/>
              <a:gdLst>
                <a:gd name="T0" fmla="*/ 0 w 20764"/>
                <a:gd name="T1" fmla="*/ 0 h 16466"/>
                <a:gd name="T2" fmla="*/ 0 w 20764"/>
                <a:gd name="T3" fmla="*/ 0 h 16466"/>
                <a:gd name="T4" fmla="*/ 0 w 20764"/>
                <a:gd name="T5" fmla="*/ 0 h 16466"/>
                <a:gd name="T6" fmla="*/ 0 60000 65536"/>
                <a:gd name="T7" fmla="*/ 0 60000 65536"/>
                <a:gd name="T8" fmla="*/ 0 60000 65536"/>
                <a:gd name="T9" fmla="*/ 0 w 20764"/>
                <a:gd name="T10" fmla="*/ 0 h 16466"/>
                <a:gd name="T11" fmla="*/ 20764 w 20764"/>
                <a:gd name="T12" fmla="*/ 16466 h 164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64" h="16466" fill="none" extrusionOk="0">
                  <a:moveTo>
                    <a:pt x="13979" y="-1"/>
                  </a:moveTo>
                  <a:cubicBezTo>
                    <a:pt x="17228" y="2758"/>
                    <a:pt x="19589" y="6416"/>
                    <a:pt x="20763" y="10514"/>
                  </a:cubicBezTo>
                </a:path>
                <a:path w="20764" h="16466" stroke="0" extrusionOk="0">
                  <a:moveTo>
                    <a:pt x="13979" y="-1"/>
                  </a:moveTo>
                  <a:cubicBezTo>
                    <a:pt x="17228" y="2758"/>
                    <a:pt x="19589" y="6416"/>
                    <a:pt x="20763" y="10514"/>
                  </a:cubicBezTo>
                  <a:lnTo>
                    <a:pt x="0" y="16466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60000"/>
                  <a:lumOff val="40000"/>
                </a:schemeClr>
              </a:solidFill>
              <a:round/>
              <a:headEnd type="triangle" w="lg" len="lg"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857" y="1935"/>
              <a:ext cx="405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3787" y="2137"/>
              <a:ext cx="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658</TotalTime>
  <Words>539</Words>
  <Application>Microsoft Office PowerPoint</Application>
  <PresentationFormat>Экран (4:3)</PresentationFormat>
  <Paragraphs>176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Солнцестояние</vt:lpstr>
      <vt:lpstr>Постоянные магниты. Магнитное поле Земли.</vt:lpstr>
      <vt:lpstr>Актуализация знаний</vt:lpstr>
      <vt:lpstr>Актуализация знаний</vt:lpstr>
      <vt:lpstr>Актуализация знаний</vt:lpstr>
      <vt:lpstr>Демонстрационный эксперимент</vt:lpstr>
      <vt:lpstr>Слайд 6</vt:lpstr>
      <vt:lpstr>Слайд 7</vt:lpstr>
      <vt:lpstr>Гипотеза Ампера</vt:lpstr>
      <vt:lpstr>Гипотеза Ампера</vt:lpstr>
      <vt:lpstr>Гипотеза Ампера</vt:lpstr>
      <vt:lpstr>Свойства постоянных магнитов</vt:lpstr>
      <vt:lpstr>Свойства постоянных магнитов</vt:lpstr>
      <vt:lpstr>Свойства постоянных магнитов</vt:lpstr>
      <vt:lpstr>Свойства постоянных магнитов</vt:lpstr>
      <vt:lpstr>Свойства постоянных магнитов</vt:lpstr>
      <vt:lpstr>Свойства постоянных магнитов</vt:lpstr>
      <vt:lpstr>Свойства постоянных магнитов</vt:lpstr>
      <vt:lpstr>Свойства постоянных магнитов</vt:lpstr>
      <vt:lpstr>Применение магнитов</vt:lpstr>
      <vt:lpstr>Применение магнитов</vt:lpstr>
      <vt:lpstr>Применение магнитов</vt:lpstr>
      <vt:lpstr>Применение магнитов</vt:lpstr>
      <vt:lpstr>Применение магнитов</vt:lpstr>
      <vt:lpstr>Применение магнитов</vt:lpstr>
      <vt:lpstr>Земной шар –  огромный космический магнит</vt:lpstr>
      <vt:lpstr>Компас -  прибор для определения горизонтальных направлений на местности. </vt:lpstr>
      <vt:lpstr>Магнитные полюсы Земли</vt:lpstr>
      <vt:lpstr>Смена магнитных полюсов Земли</vt:lpstr>
      <vt:lpstr>Магнитные аномалии</vt:lpstr>
      <vt:lpstr>Магнитные бури – кратковременные изменения магнитного поля Земли, связанные с солнечной активностью.</vt:lpstr>
      <vt:lpstr>Биометрология – дисциплина, изучающая влияние различных факторов погодных условий на организм человека.</vt:lpstr>
      <vt:lpstr>Полярные сияния – явления, возникающие вследствие взаимодействия магнитного поля Земли с потоками заряженных частиц.</vt:lpstr>
      <vt:lpstr>Земное магнитное поле надежно защищает поверхность Земли от космического излучения, действие которого на живые организмы разрушительно</vt:lpstr>
      <vt:lpstr>Перелетные птицы обладают способностью видеть магнитное поле Земли</vt:lpstr>
      <vt:lpstr>Закрепление изученного материала</vt:lpstr>
      <vt:lpstr>Закрепление изученного материала</vt:lpstr>
      <vt:lpstr>Закрепление изученного материала</vt:lpstr>
      <vt:lpstr>Домашнее задание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Постоянные магниты. Магнитное поле Земли.</dc:title>
  <dc:creator>Лаврентьева</dc:creator>
  <cp:lastModifiedBy>Лаврентьева</cp:lastModifiedBy>
  <cp:revision>115</cp:revision>
  <dcterms:created xsi:type="dcterms:W3CDTF">2014-01-18T18:13:31Z</dcterms:created>
  <dcterms:modified xsi:type="dcterms:W3CDTF">2014-01-25T12:13:37Z</dcterms:modified>
</cp:coreProperties>
</file>