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3" r:id="rId4"/>
    <p:sldId id="259" r:id="rId5"/>
    <p:sldId id="262" r:id="rId6"/>
    <p:sldId id="261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0F04"/>
    <a:srgbClr val="A8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332656"/>
            <a:ext cx="7406640" cy="2304256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>
                <a:solidFill>
                  <a:schemeClr val="accent4">
                    <a:lumMod val="75000"/>
                  </a:schemeClr>
                </a:solidFill>
              </a:rPr>
              <a:t>A Good  Presentation</a:t>
            </a:r>
            <a:endParaRPr lang="ru-RU" sz="8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7651576" cy="3456384"/>
          </a:xfrm>
        </p:spPr>
        <p:txBody>
          <a:bodyPr>
            <a:normAutofit/>
          </a:bodyPr>
          <a:lstStyle/>
          <a:p>
            <a:r>
              <a:rPr lang="en-US" sz="2800" b="1" i="1" dirty="0">
                <a:solidFill>
                  <a:srgbClr val="7030A0"/>
                </a:solidFill>
              </a:rPr>
              <a:t>"There are always </a:t>
            </a:r>
            <a:r>
              <a:rPr lang="en-US" sz="3200" b="1" i="1" dirty="0">
                <a:solidFill>
                  <a:srgbClr val="7030A0"/>
                </a:solidFill>
              </a:rPr>
              <a:t>three speeches</a:t>
            </a:r>
            <a:r>
              <a:rPr lang="en-US" sz="2800" b="1" i="1" dirty="0">
                <a:solidFill>
                  <a:srgbClr val="7030A0"/>
                </a:solidFill>
              </a:rPr>
              <a:t>, for every one you </a:t>
            </a:r>
            <a:r>
              <a:rPr lang="en-US" sz="2800" b="1" i="1" dirty="0" smtClean="0">
                <a:solidFill>
                  <a:srgbClr val="7030A0"/>
                </a:solidFill>
              </a:rPr>
              <a:t>actually gave: </a:t>
            </a:r>
          </a:p>
          <a:p>
            <a:r>
              <a:rPr lang="en-US" sz="2800" b="1" i="1" dirty="0" smtClean="0">
                <a:solidFill>
                  <a:srgbClr val="7030A0"/>
                </a:solidFill>
              </a:rPr>
              <a:t>-   the </a:t>
            </a:r>
            <a:r>
              <a:rPr lang="en-US" sz="2800" b="1" i="1" dirty="0">
                <a:solidFill>
                  <a:srgbClr val="7030A0"/>
                </a:solidFill>
              </a:rPr>
              <a:t>one you practiced</a:t>
            </a:r>
            <a:r>
              <a:rPr lang="en-US" sz="2800" b="1" i="1" dirty="0" smtClean="0">
                <a:solidFill>
                  <a:srgbClr val="7030A0"/>
                </a:solidFill>
              </a:rPr>
              <a:t>,</a:t>
            </a:r>
          </a:p>
          <a:p>
            <a:r>
              <a:rPr lang="en-US" sz="2800" b="1" i="1" dirty="0" smtClean="0">
                <a:solidFill>
                  <a:srgbClr val="7030A0"/>
                </a:solidFill>
              </a:rPr>
              <a:t>-   the </a:t>
            </a:r>
            <a:r>
              <a:rPr lang="en-US" sz="2800" b="1" i="1" dirty="0">
                <a:solidFill>
                  <a:srgbClr val="7030A0"/>
                </a:solidFill>
              </a:rPr>
              <a:t>one you gave, </a:t>
            </a:r>
            <a:endParaRPr lang="en-US" sz="2800" b="1" i="1" dirty="0" smtClean="0">
              <a:solidFill>
                <a:srgbClr val="7030A0"/>
              </a:solidFill>
            </a:endParaRPr>
          </a:p>
          <a:p>
            <a:r>
              <a:rPr lang="en-US" sz="2800" b="1" i="1" dirty="0" smtClean="0">
                <a:solidFill>
                  <a:srgbClr val="7030A0"/>
                </a:solidFill>
              </a:rPr>
              <a:t>- </a:t>
            </a:r>
            <a:r>
              <a:rPr lang="en-US" sz="2800" b="1" i="1" dirty="0">
                <a:solidFill>
                  <a:srgbClr val="7030A0"/>
                </a:solidFill>
              </a:rPr>
              <a:t> </a:t>
            </a:r>
            <a:r>
              <a:rPr lang="en-US" sz="2800" b="1" i="1" dirty="0" smtClean="0">
                <a:solidFill>
                  <a:srgbClr val="7030A0"/>
                </a:solidFill>
              </a:rPr>
              <a:t> and </a:t>
            </a:r>
            <a:r>
              <a:rPr lang="en-US" sz="2800" b="1" i="1" dirty="0">
                <a:solidFill>
                  <a:srgbClr val="7030A0"/>
                </a:solidFill>
              </a:rPr>
              <a:t>the one you wish you gave."</a:t>
            </a:r>
          </a:p>
          <a:p>
            <a:r>
              <a:rPr lang="en-US" b="1" i="1" dirty="0" smtClean="0">
                <a:solidFill>
                  <a:srgbClr val="7030A0"/>
                </a:solidFill>
              </a:rPr>
              <a:t>                                  </a:t>
            </a:r>
            <a:r>
              <a:rPr lang="ru-RU" b="1" i="1" dirty="0" smtClean="0">
                <a:solidFill>
                  <a:srgbClr val="7030A0"/>
                </a:solidFill>
              </a:rPr>
              <a:t>    </a:t>
            </a:r>
            <a:r>
              <a:rPr lang="en-US" b="1" i="1" dirty="0" smtClean="0">
                <a:solidFill>
                  <a:srgbClr val="7030A0"/>
                </a:solidFill>
              </a:rPr>
              <a:t> Dale  Carnegie</a:t>
            </a:r>
            <a:endParaRPr lang="en-US" b="1" i="1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C:\Users\Admin\Desktop\-437675_1191356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7678" y="4797152"/>
            <a:ext cx="1716771" cy="18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Fusion Blue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8460432" y="6309320"/>
            <a:ext cx="152400" cy="15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2334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1297">
        <p14:prism/>
      </p:transition>
    </mc:Choice>
    <mc:Fallback>
      <p:transition spd="slow" advTm="212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7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  <p:extLst mod="1">
    <p:ext uri="{E180D4A7-C9FB-4DFB-919C-405C955672EB}">
      <p14:showEvtLst xmlns:p14="http://schemas.microsoft.com/office/powerpoint/2010/main" xmlns="">
        <p14:playEvt time="0" objId="4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72819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</a:rPr>
              <a:t>Main  Technique  </a:t>
            </a:r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</a:rPr>
              <a:t>of </a:t>
            </a:r>
            <a:br>
              <a:rPr lang="en-US" sz="4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</a:rPr>
              <a:t>an</a:t>
            </a:r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</a:rPr>
              <a:t> effective  presentation</a:t>
            </a:r>
            <a:endParaRPr lang="ru-RU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916831"/>
            <a:ext cx="8219256" cy="4725143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Tell the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audience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endParaRPr lang="en-US" sz="36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  </a:t>
            </a:r>
            <a:r>
              <a:rPr lang="en-US" sz="3600" b="1" i="1" dirty="0" smtClean="0">
                <a:solidFill>
                  <a:schemeClr val="bg1"/>
                </a:solidFill>
              </a:rPr>
              <a:t>WHAT  YOU'RE  GOING  TO  SAY</a:t>
            </a:r>
            <a:r>
              <a:rPr lang="ru-RU" sz="3600" b="1" i="1" dirty="0">
                <a:solidFill>
                  <a:schemeClr val="bg1"/>
                </a:solidFill>
              </a:rPr>
              <a:t>,</a:t>
            </a:r>
            <a:r>
              <a:rPr lang="en-US" sz="3600" b="1" i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             </a:t>
            </a:r>
          </a:p>
          <a:p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          </a:t>
            </a:r>
            <a:r>
              <a:rPr lang="en-US" sz="3600" b="1" i="1" dirty="0" smtClean="0">
                <a:solidFill>
                  <a:schemeClr val="bg1"/>
                </a:solidFill>
              </a:rPr>
              <a:t>SAY  IT</a:t>
            </a:r>
            <a:r>
              <a:rPr lang="ru-RU" sz="3600" b="1" i="1" dirty="0" smtClean="0">
                <a:solidFill>
                  <a:schemeClr val="bg1"/>
                </a:solidFill>
              </a:rPr>
              <a:t>,</a:t>
            </a:r>
            <a:r>
              <a:rPr lang="en-US" sz="3600" b="1" i="1" dirty="0" smtClean="0">
                <a:solidFill>
                  <a:schemeClr val="bg1"/>
                </a:solidFill>
              </a:rPr>
              <a:t>    </a:t>
            </a:r>
            <a:r>
              <a:rPr lang="en-US" sz="3600" b="1" i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endParaRPr lang="en-US" sz="36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 tell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the audience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i="1" dirty="0" smtClean="0">
                <a:solidFill>
                  <a:schemeClr val="bg1"/>
                </a:solidFill>
              </a:rPr>
              <a:t>WHAT  </a:t>
            </a:r>
            <a:r>
              <a:rPr lang="en-US" sz="3600" b="1" i="1" dirty="0">
                <a:solidFill>
                  <a:schemeClr val="bg1"/>
                </a:solidFill>
              </a:rPr>
              <a:t>YOU'VE </a:t>
            </a:r>
            <a:r>
              <a:rPr lang="en-US" sz="3600" b="1" i="1" dirty="0" smtClean="0">
                <a:solidFill>
                  <a:schemeClr val="bg1"/>
                </a:solidFill>
              </a:rPr>
              <a:t> SAID.</a:t>
            </a:r>
            <a:endParaRPr lang="en-US" sz="3600" b="1" i="1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70016"/>
            <a:ext cx="2610258" cy="3171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с вырезом 4"/>
          <p:cNvSpPr/>
          <p:nvPr/>
        </p:nvSpPr>
        <p:spPr>
          <a:xfrm>
            <a:off x="4067944" y="3906764"/>
            <a:ext cx="978408" cy="484632"/>
          </a:xfrm>
          <a:prstGeom prst="notched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с вырезом 5"/>
          <p:cNvSpPr/>
          <p:nvPr/>
        </p:nvSpPr>
        <p:spPr>
          <a:xfrm>
            <a:off x="827584" y="3906764"/>
            <a:ext cx="978408" cy="484632"/>
          </a:xfrm>
          <a:prstGeom prst="notched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A0F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0426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1336">
        <p14:prism/>
      </p:transition>
    </mc:Choice>
    <mc:Fallback>
      <p:transition spd="slow" advTm="213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188640"/>
            <a:ext cx="7406640" cy="792088"/>
          </a:xfrm>
        </p:spPr>
        <p:txBody>
          <a:bodyPr/>
          <a:lstStyle/>
          <a:p>
            <a:r>
              <a:rPr lang="en-US" b="1" dirty="0">
                <a:solidFill>
                  <a:srgbClr val="7A0F04"/>
                </a:solidFill>
              </a:rPr>
              <a:t>The </a:t>
            </a:r>
            <a:r>
              <a:rPr lang="en-US" b="1" dirty="0" smtClean="0">
                <a:solidFill>
                  <a:srgbClr val="7A0F04"/>
                </a:solidFill>
              </a:rPr>
              <a:t> Structure </a:t>
            </a:r>
            <a:endParaRPr lang="ru-RU" b="1" dirty="0">
              <a:solidFill>
                <a:srgbClr val="7A0F04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980728"/>
            <a:ext cx="7632848" cy="568863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7A0F04"/>
                </a:solidFill>
              </a:rPr>
              <a:t>1. </a:t>
            </a:r>
            <a:r>
              <a:rPr lang="en-US" b="1" dirty="0">
                <a:solidFill>
                  <a:srgbClr val="7A0F04"/>
                </a:solidFill>
              </a:rPr>
              <a:t>Introducing </a:t>
            </a:r>
            <a:r>
              <a:rPr lang="en-US" b="1" dirty="0" smtClean="0">
                <a:solidFill>
                  <a:srgbClr val="7A0F04"/>
                </a:solidFill>
              </a:rPr>
              <a:t> yourself  and  your  </a:t>
            </a:r>
            <a:r>
              <a:rPr lang="en-US" b="1" dirty="0">
                <a:solidFill>
                  <a:srgbClr val="7A0F04"/>
                </a:solidFill>
              </a:rPr>
              <a:t>talk: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Good </a:t>
            </a:r>
            <a:r>
              <a:rPr lang="en-US" dirty="0">
                <a:solidFill>
                  <a:srgbClr val="7030A0"/>
                </a:solidFill>
              </a:rPr>
              <a:t>morning! My name is ... </a:t>
            </a:r>
            <a:r>
              <a:rPr lang="en-US" dirty="0" smtClean="0">
                <a:solidFill>
                  <a:srgbClr val="7030A0"/>
                </a:solidFill>
              </a:rPr>
              <a:t>I am a …;</a:t>
            </a:r>
            <a:endParaRPr lang="en-US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It's a pleasure to be with you </a:t>
            </a:r>
            <a:r>
              <a:rPr lang="en-US" dirty="0" smtClean="0">
                <a:solidFill>
                  <a:srgbClr val="7030A0"/>
                </a:solidFill>
              </a:rPr>
              <a:t>today;</a:t>
            </a:r>
            <a:endParaRPr lang="en-US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Ladies and gentlemen! It's an honor to have the </a:t>
            </a:r>
            <a:endParaRPr lang="en-US" dirty="0" smtClean="0">
              <a:solidFill>
                <a:srgbClr val="7030A0"/>
              </a:solidFill>
            </a:endParaRPr>
          </a:p>
          <a:p>
            <a:r>
              <a:rPr lang="en-US" dirty="0" smtClean="0">
                <a:solidFill>
                  <a:srgbClr val="7030A0"/>
                </a:solidFill>
              </a:rPr>
              <a:t>opportunity </a:t>
            </a:r>
            <a:r>
              <a:rPr lang="en-US" dirty="0">
                <a:solidFill>
                  <a:srgbClr val="7030A0"/>
                </a:solidFill>
              </a:rPr>
              <a:t>to address such a distinguished </a:t>
            </a:r>
            <a:r>
              <a:rPr lang="en-US" dirty="0" smtClean="0">
                <a:solidFill>
                  <a:srgbClr val="7030A0"/>
                </a:solidFill>
              </a:rPr>
              <a:t>audience.</a:t>
            </a:r>
            <a:endParaRPr lang="en-US" dirty="0">
              <a:solidFill>
                <a:srgbClr val="7030A0"/>
              </a:solidFill>
            </a:endParaRPr>
          </a:p>
          <a:p>
            <a:endParaRPr lang="en-US" b="1" dirty="0" smtClean="0">
              <a:solidFill>
                <a:srgbClr val="7A0F04"/>
              </a:solidFill>
            </a:endParaRPr>
          </a:p>
          <a:p>
            <a:pPr algn="r"/>
            <a:r>
              <a:rPr lang="en-US" b="1" dirty="0" smtClean="0">
                <a:solidFill>
                  <a:srgbClr val="7A0F04"/>
                </a:solidFill>
              </a:rPr>
              <a:t>2. Title / </a:t>
            </a:r>
            <a:r>
              <a:rPr lang="en-US" b="1" dirty="0">
                <a:solidFill>
                  <a:srgbClr val="7A0F04"/>
                </a:solidFill>
              </a:rPr>
              <a:t>Subject</a:t>
            </a:r>
            <a:r>
              <a:rPr lang="en-US" dirty="0"/>
              <a:t>:</a:t>
            </a:r>
          </a:p>
          <a:p>
            <a:pPr algn="r"/>
            <a:r>
              <a:rPr lang="en-US" dirty="0">
                <a:solidFill>
                  <a:srgbClr val="7030A0"/>
                </a:solidFill>
              </a:rPr>
              <a:t>I'd like to talk to you about...</a:t>
            </a:r>
          </a:p>
          <a:p>
            <a:pPr algn="r"/>
            <a:r>
              <a:rPr lang="en-US" dirty="0">
                <a:solidFill>
                  <a:srgbClr val="7030A0"/>
                </a:solidFill>
              </a:rPr>
              <a:t>I'm going to inform you about...</a:t>
            </a:r>
          </a:p>
          <a:p>
            <a:pPr algn="r"/>
            <a:r>
              <a:rPr lang="en-US" dirty="0">
                <a:solidFill>
                  <a:srgbClr val="7030A0"/>
                </a:solidFill>
              </a:rPr>
              <a:t>I'm going to explain our position on...</a:t>
            </a:r>
          </a:p>
          <a:p>
            <a:pPr algn="r"/>
            <a:r>
              <a:rPr lang="en-US" dirty="0">
                <a:solidFill>
                  <a:srgbClr val="7030A0"/>
                </a:solidFill>
              </a:rPr>
              <a:t>I'm going to describe...</a:t>
            </a:r>
          </a:p>
          <a:p>
            <a:pPr algn="r"/>
            <a:r>
              <a:rPr lang="en-US" dirty="0">
                <a:solidFill>
                  <a:srgbClr val="7030A0"/>
                </a:solidFill>
              </a:rPr>
              <a:t>The subject/focus of my presentation is...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6215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1540">
        <p14:prism/>
      </p:transition>
    </mc:Choice>
    <mc:Fallback>
      <p:transition spd="slow" advTm="215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1" y="548680"/>
            <a:ext cx="6804249" cy="6045212"/>
          </a:xfrm>
        </p:spPr>
        <p:txBody>
          <a:bodyPr>
            <a:normAutofit fontScale="90000"/>
          </a:bodyPr>
          <a:lstStyle/>
          <a:p>
            <a:pPr marL="12700" lvl="0">
              <a:lnSpc>
                <a:spcPct val="100000"/>
              </a:lnSpc>
              <a:spcBef>
                <a:spcPts val="0"/>
              </a:spcBef>
            </a:pPr>
            <a:r>
              <a:rPr lang="ru-RU" sz="2900" cap="none" dirty="0" smtClean="0">
                <a:solidFill>
                  <a:srgbClr val="7A0F04"/>
                </a:solidFill>
                <a:effectLst/>
                <a:latin typeface="Arial Unicode MS"/>
                <a:ea typeface="+mn-ea"/>
                <a:cs typeface="+mn-cs"/>
              </a:rPr>
              <a:t>3.</a:t>
            </a:r>
            <a:r>
              <a:rPr lang="en-US" sz="2900" cap="none" dirty="0" smtClean="0">
                <a:solidFill>
                  <a:srgbClr val="7A0F04"/>
                </a:solidFill>
                <a:effectLst/>
                <a:latin typeface="Arial Unicode MS"/>
                <a:ea typeface="+mn-ea"/>
                <a:cs typeface="+mn-cs"/>
              </a:rPr>
              <a:t>Objective:</a:t>
            </a:r>
            <a:r>
              <a:rPr lang="ru-RU" sz="2900" cap="none" dirty="0" smtClean="0">
                <a:solidFill>
                  <a:srgbClr val="7A0F04"/>
                </a:solidFill>
                <a:effectLst/>
                <a:latin typeface="Arial Unicode MS"/>
                <a:ea typeface="+mn-ea"/>
                <a:cs typeface="+mn-cs"/>
              </a:rPr>
              <a:t>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Arial Unicode MS"/>
                <a:ea typeface="+mn-ea"/>
                <a:cs typeface="+mn-cs"/>
              </a:rPr>
              <a:t>-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We 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are here today to learn a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bout...  - The 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purpose of this talk is to give the background to...</a:t>
            </a:r>
            <a:r>
              <a:rPr lang="ru-RU" sz="29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ru-RU" sz="29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9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en-US" sz="29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9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4. </a:t>
            </a:r>
            <a:r>
              <a:rPr lang="en-US" sz="2900" cap="none" dirty="0" smtClean="0">
                <a:solidFill>
                  <a:srgbClr val="7A0F04"/>
                </a:solidFill>
                <a:effectLst/>
                <a:latin typeface="Arial Unicode MS"/>
                <a:ea typeface="+mn-ea"/>
                <a:cs typeface="+mn-cs"/>
              </a:rPr>
              <a:t>Length:</a:t>
            </a:r>
            <a:r>
              <a:rPr lang="ru-RU" sz="2900" cap="none" dirty="0" smtClean="0">
                <a:solidFill>
                  <a:srgbClr val="7A0F04"/>
                </a:solidFill>
                <a:effectLst/>
                <a:latin typeface="Arial Unicode MS"/>
                <a:ea typeface="+mn-ea"/>
                <a:cs typeface="+mn-cs"/>
              </a:rPr>
              <a:t>  </a:t>
            </a:r>
            <a:r>
              <a:rPr lang="en-US" sz="2700" b="0" cap="none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 Unicode MS"/>
                <a:ea typeface="+mn-ea"/>
                <a:cs typeface="+mn-cs"/>
              </a:rPr>
              <a:t>-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I 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plan to be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brief.</a:t>
            </a:r>
            <a:r>
              <a:rPr lang="ru-RU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ru-RU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- I 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shall take about... minutes of your time. </a:t>
            </a:r>
            <a:r>
              <a:rPr lang="en-US" sz="29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en-US" sz="29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9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en-US" sz="29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9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5</a:t>
            </a:r>
            <a:r>
              <a:rPr lang="ru-RU" sz="29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.</a:t>
            </a:r>
            <a:r>
              <a:rPr lang="en-US" sz="29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Main </a:t>
            </a:r>
            <a:r>
              <a:rPr lang="en-US" sz="2900" cap="none" dirty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parts</a:t>
            </a:r>
            <a:r>
              <a:rPr lang="en-US" sz="27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:</a:t>
            </a:r>
            <a:r>
              <a:rPr lang="ru-RU" sz="27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  </a:t>
            </a:r>
            <a:r>
              <a:rPr lang="en-US" sz="2700" cap="none" dirty="0" smtClean="0">
                <a:solidFill>
                  <a:schemeClr val="accent4">
                    <a:lumMod val="75000"/>
                  </a:schemeClr>
                </a:solidFill>
                <a:effectLst/>
                <a:latin typeface="Microsoft Sans Serif"/>
                <a:ea typeface="Microsoft Sans Serif"/>
                <a:cs typeface="+mn-cs"/>
              </a:rPr>
              <a:t>-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I've 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divided my presentation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       into </a:t>
            </a:r>
            <a:r>
              <a:rPr lang="en-US" sz="2700" cap="none" dirty="0" smtClean="0">
                <a:solidFill>
                  <a:schemeClr val="accent4">
                    <a:lumMod val="75000"/>
                  </a:schemeClr>
                </a:solidFill>
                <a:effectLst/>
                <a:latin typeface="Microsoft Sans Serif"/>
                <a:ea typeface="Microsoft Sans Serif"/>
                <a:cs typeface="+mn-cs"/>
              </a:rPr>
              <a:t>3</a:t>
            </a:r>
            <a:r>
              <a:rPr lang="en-US" sz="2700" cap="none" dirty="0">
                <a:solidFill>
                  <a:schemeClr val="accent4">
                    <a:lumMod val="75000"/>
                  </a:schemeClr>
                </a:solidFill>
                <a:effectLst/>
                <a:latin typeface="Microsoft Sans Serif"/>
                <a:ea typeface="Microsoft Sans Serif"/>
                <a:cs typeface="+mn-cs"/>
              </a:rPr>
              <a:t> (</a:t>
            </a:r>
            <a:r>
              <a:rPr lang="en-US" sz="2700" cap="none" dirty="0" smtClean="0">
                <a:solidFill>
                  <a:schemeClr val="accent4">
                    <a:lumMod val="75000"/>
                  </a:schemeClr>
                </a:solidFill>
                <a:effectLst/>
                <a:latin typeface="Microsoft Sans Serif"/>
                <a:ea typeface="Microsoft Sans Serif"/>
                <a:cs typeface="+mn-cs"/>
              </a:rPr>
              <a:t>4)</a:t>
            </a:r>
            <a:r>
              <a:rPr lang="en-US" sz="2700" b="0" cap="none" dirty="0" smtClean="0">
                <a:solidFill>
                  <a:schemeClr val="accent4">
                    <a:lumMod val="75000"/>
                  </a:schemeClr>
                </a:solidFill>
                <a:effectLst/>
                <a:latin typeface="Microsoft Sans Serif"/>
                <a:ea typeface="Microsoft Sans Serif"/>
                <a:cs typeface="+mn-cs"/>
              </a:rPr>
              <a:t> 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parts</a:t>
            </a:r>
            <a:r>
              <a:rPr lang="ru-RU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/sections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. They are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...</a:t>
            </a:r>
            <a:b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9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6</a:t>
            </a:r>
            <a:r>
              <a:rPr lang="ru-RU" sz="29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.</a:t>
            </a:r>
            <a:r>
              <a:rPr lang="en-US" sz="29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 </a:t>
            </a:r>
            <a:r>
              <a:rPr lang="en-US" sz="2900" cap="none" dirty="0" smtClean="0">
                <a:solidFill>
                  <a:srgbClr val="7A0F04"/>
                </a:solidFill>
                <a:effectLst/>
                <a:latin typeface="Arial Unicode MS"/>
                <a:ea typeface="+mn-ea"/>
                <a:cs typeface="+mn-cs"/>
              </a:rPr>
              <a:t>Questions</a:t>
            </a:r>
            <a:r>
              <a:rPr lang="en-US" sz="2900" cap="none" dirty="0">
                <a:solidFill>
                  <a:schemeClr val="accent4">
                    <a:lumMod val="75000"/>
                  </a:schemeClr>
                </a:solidFill>
                <a:effectLst/>
                <a:latin typeface="Arial Unicode MS"/>
                <a:ea typeface="+mn-ea"/>
                <a:cs typeface="+mn-cs"/>
              </a:rPr>
              <a:t>:</a:t>
            </a:r>
            <a:r>
              <a:rPr lang="ru-RU" sz="2900" b="0" cap="none" dirty="0">
                <a:solidFill>
                  <a:schemeClr val="accent4">
                    <a:lumMod val="75000"/>
                  </a:schemeClr>
                </a:solidFill>
                <a:effectLst/>
                <a:latin typeface="Arial Unicode MS"/>
                <a:ea typeface="+mn-ea"/>
                <a:cs typeface="+mn-cs"/>
              </a:rPr>
              <a:t/>
            </a:r>
            <a:br>
              <a:rPr lang="ru-RU" sz="2900" b="0" cap="none" dirty="0">
                <a:solidFill>
                  <a:schemeClr val="accent4">
                    <a:lumMod val="75000"/>
                  </a:schemeClr>
                </a:solidFill>
                <a:effectLst/>
                <a:latin typeface="Arial Unicode MS"/>
                <a:ea typeface="+mn-ea"/>
                <a:cs typeface="+mn-cs"/>
              </a:rPr>
            </a:br>
            <a:r>
              <a:rPr lang="en-US" sz="2700" b="0" cap="none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 Unicode MS"/>
                <a:ea typeface="+mn-ea"/>
                <a:cs typeface="+mn-cs"/>
              </a:rPr>
              <a:t>-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I'd 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be glad to answer any questions at the end of the talk.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9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7</a:t>
            </a:r>
            <a:r>
              <a:rPr lang="ru-RU" sz="29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.</a:t>
            </a:r>
            <a:r>
              <a:rPr lang="ru-RU" sz="2900" b="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 </a:t>
            </a:r>
            <a:r>
              <a:rPr lang="en-US" sz="290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Microsoft Sans Serif"/>
              </a:rPr>
              <a:t>Endings</a:t>
            </a:r>
            <a:r>
              <a:rPr lang="en-US" sz="2700" cap="none" dirty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Microsoft Sans Serif"/>
              </a:rPr>
              <a:t>: </a:t>
            </a:r>
            <a:r>
              <a:rPr lang="en-US" sz="2700" b="0" cap="none" dirty="0" smtClean="0">
                <a:solidFill>
                  <a:srgbClr val="7A0F04"/>
                </a:solidFill>
                <a:effectLst/>
                <a:latin typeface="Microsoft Sans Serif"/>
                <a:ea typeface="Microsoft Sans Serif"/>
                <a:cs typeface="+mn-cs"/>
              </a:rPr>
              <a:t> 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Before I finish, let me just say... </a:t>
            </a:r>
            <a:r>
              <a:rPr lang="ru-RU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ru-RU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en-US" sz="270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T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hat 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covers all that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 I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> wanted to say</a:t>
            </a:r>
            <a:r>
              <a:rPr lang="en-US" sz="27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 </a:t>
            </a:r>
            <a:r>
              <a:rPr lang="ru-RU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 </a:t>
            </a:r>
            <a:r>
              <a:rPr lang="en-US" sz="2700" b="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today</a:t>
            </a:r>
            <a:r>
              <a:rPr lang="en-US" sz="2900" cap="none" dirty="0" smtClean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.</a:t>
            </a:r>
            <a:r>
              <a:rPr lang="en-US" sz="280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Microsoft Sans Serif"/>
              </a:rPr>
              <a:t>	</a:t>
            </a:r>
            <a:r>
              <a:rPr lang="ru-RU" sz="19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  <a:t/>
            </a:r>
            <a:br>
              <a:rPr lang="ru-RU" sz="1900" b="0" cap="none" dirty="0">
                <a:solidFill>
                  <a:srgbClr val="7030A0"/>
                </a:solidFill>
                <a:effectLst/>
                <a:latin typeface="Microsoft Sans Serif"/>
                <a:ea typeface="Microsoft Sans Serif"/>
                <a:cs typeface="+mn-cs"/>
              </a:rPr>
            </a:br>
            <a:r>
              <a:rPr lang="ru-RU" sz="1900" b="0" cap="none" dirty="0">
                <a:solidFill>
                  <a:srgbClr val="283138">
                    <a:shade val="30000"/>
                    <a:satMod val="150000"/>
                  </a:srgbClr>
                </a:solidFill>
                <a:effectLst/>
                <a:ea typeface="+mn-ea"/>
                <a:cs typeface="+mn-cs"/>
              </a:rPr>
              <a:t/>
            </a:r>
            <a:br>
              <a:rPr lang="ru-RU" sz="1900" b="0" cap="none" dirty="0">
                <a:solidFill>
                  <a:srgbClr val="283138">
                    <a:shade val="30000"/>
                    <a:satMod val="150000"/>
                  </a:srgbClr>
                </a:solidFill>
                <a:effectLst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16632"/>
            <a:ext cx="6400800" cy="792088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chemeClr val="accent4">
                    <a:lumMod val="75000"/>
                  </a:schemeClr>
                </a:solidFill>
              </a:rPr>
              <a:t>* * *</a:t>
            </a:r>
            <a:endParaRPr lang="ru-RU" sz="7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49" y="2268144"/>
            <a:ext cx="2016225" cy="2458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48445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7368">
        <p14:prism/>
      </p:transition>
    </mc:Choice>
    <mc:Fallback>
      <p:transition spd="slow" advTm="173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492896"/>
            <a:ext cx="2727852" cy="389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864096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7A0F04"/>
                </a:solidFill>
              </a:rPr>
              <a:t>Summarizing +</a:t>
            </a:r>
            <a:r>
              <a:rPr lang="en-US" sz="4800" dirty="0">
                <a:solidFill>
                  <a:srgbClr val="7A0F04"/>
                </a:solidFill>
              </a:rPr>
              <a:t/>
            </a:r>
            <a:br>
              <a:rPr lang="en-US" sz="4800" dirty="0">
                <a:solidFill>
                  <a:srgbClr val="7A0F04"/>
                </a:solidFill>
              </a:rPr>
            </a:br>
            <a:endParaRPr lang="ru-RU" sz="4800" dirty="0">
              <a:solidFill>
                <a:srgbClr val="7A0F04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0" y="692696"/>
            <a:ext cx="8892479" cy="5976664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en-US" sz="2200" b="1" dirty="0" smtClean="0">
                <a:solidFill>
                  <a:srgbClr val="7030A0"/>
                </a:solidFill>
              </a:rPr>
              <a:t>   </a:t>
            </a:r>
            <a:r>
              <a:rPr lang="ru-RU" sz="2200" b="1" dirty="0" smtClean="0">
                <a:solidFill>
                  <a:srgbClr val="7030A0"/>
                </a:solidFill>
              </a:rPr>
              <a:t>   </a:t>
            </a:r>
            <a:r>
              <a:rPr lang="en-US" sz="2400" b="1" dirty="0" smtClean="0">
                <a:solidFill>
                  <a:srgbClr val="7030A0"/>
                </a:solidFill>
              </a:rPr>
              <a:t>To </a:t>
            </a:r>
            <a:r>
              <a:rPr lang="en-US" sz="2400" b="1" dirty="0">
                <a:solidFill>
                  <a:srgbClr val="7030A0"/>
                </a:solidFill>
              </a:rPr>
              <a:t>sum up... </a:t>
            </a:r>
            <a:r>
              <a:rPr lang="en-US" sz="2400" b="1" dirty="0" smtClean="0">
                <a:solidFill>
                  <a:srgbClr val="7030A0"/>
                </a:solidFill>
              </a:rPr>
              <a:t>;   In conclusion </a:t>
            </a:r>
            <a:r>
              <a:rPr lang="en-US" sz="2400" b="1" dirty="0">
                <a:solidFill>
                  <a:srgbClr val="7030A0"/>
                </a:solidFill>
              </a:rPr>
              <a:t>I'd like to say... </a:t>
            </a:r>
            <a:r>
              <a:rPr lang="en-US" sz="2400" b="1" dirty="0" smtClean="0">
                <a:solidFill>
                  <a:srgbClr val="7030A0"/>
                </a:solidFill>
              </a:rPr>
              <a:t>,</a:t>
            </a:r>
            <a:r>
              <a:rPr lang="ru-RU" sz="2400" b="1" dirty="0" smtClean="0">
                <a:solidFill>
                  <a:srgbClr val="7030A0"/>
                </a:solidFill>
              </a:rPr>
              <a:t>   </a:t>
            </a:r>
            <a:endParaRPr lang="en-US" sz="2400" b="1" dirty="0" smtClean="0">
              <a:solidFill>
                <a:srgbClr val="7030A0"/>
              </a:solidFill>
            </a:endParaRPr>
          </a:p>
          <a:p>
            <a:pPr marL="82296" indent="0">
              <a:buNone/>
            </a:pP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    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I'd </a:t>
            </a:r>
            <a:r>
              <a:rPr lang="en-US" sz="2400" b="1" dirty="0">
                <a:solidFill>
                  <a:srgbClr val="7030A0"/>
                </a:solidFill>
              </a:rPr>
              <a:t>like </a:t>
            </a:r>
            <a:r>
              <a:rPr lang="en-US" sz="2400" b="1" dirty="0" smtClean="0">
                <a:solidFill>
                  <a:srgbClr val="7030A0"/>
                </a:solidFill>
              </a:rPr>
              <a:t>to leave </a:t>
            </a:r>
            <a:r>
              <a:rPr lang="en-US" sz="2400" b="1" dirty="0">
                <a:solidFill>
                  <a:srgbClr val="7030A0"/>
                </a:solidFill>
              </a:rPr>
              <a:t>you </a:t>
            </a:r>
            <a:r>
              <a:rPr lang="en-US" sz="2400" b="1" dirty="0" smtClean="0">
                <a:solidFill>
                  <a:srgbClr val="7030A0"/>
                </a:solidFill>
              </a:rPr>
              <a:t>with </a:t>
            </a:r>
            <a:r>
              <a:rPr lang="en-US" sz="2400" b="1" dirty="0">
                <a:solidFill>
                  <a:srgbClr val="7030A0"/>
                </a:solidFill>
              </a:rPr>
              <a:t>the following </a:t>
            </a:r>
            <a:r>
              <a:rPr lang="en-US" sz="2400" b="1" dirty="0" smtClean="0">
                <a:solidFill>
                  <a:srgbClr val="7030A0"/>
                </a:solidFill>
              </a:rPr>
              <a:t>idea…, </a:t>
            </a:r>
          </a:p>
          <a:p>
            <a:pPr marL="82296" indent="0">
              <a:buNone/>
            </a:pP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     In </a:t>
            </a:r>
            <a:r>
              <a:rPr lang="en-US" sz="2400" b="1" dirty="0">
                <a:solidFill>
                  <a:srgbClr val="7030A0"/>
                </a:solidFill>
              </a:rPr>
              <a:t>my opinion, </a:t>
            </a:r>
            <a:r>
              <a:rPr lang="en-US" sz="2400" b="1" dirty="0" smtClean="0">
                <a:solidFill>
                  <a:srgbClr val="7030A0"/>
                </a:solidFill>
              </a:rPr>
              <a:t>the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only way </a:t>
            </a:r>
            <a:r>
              <a:rPr lang="en-US" sz="2400" b="1" dirty="0">
                <a:solidFill>
                  <a:srgbClr val="7030A0"/>
                </a:solidFill>
              </a:rPr>
              <a:t>forward is... </a:t>
            </a:r>
            <a:endParaRPr lang="en-US" sz="2400" b="1" dirty="0" smtClean="0">
              <a:solidFill>
                <a:srgbClr val="7030A0"/>
              </a:solidFill>
            </a:endParaRPr>
          </a:p>
          <a:p>
            <a:r>
              <a:rPr lang="en-US" sz="2400" dirty="0" smtClean="0"/>
              <a:t> </a:t>
            </a:r>
            <a:r>
              <a:rPr lang="en-US" sz="2400" b="1" dirty="0" smtClean="0">
                <a:solidFill>
                  <a:srgbClr val="7A0F04"/>
                </a:solidFill>
              </a:rPr>
              <a:t> </a:t>
            </a:r>
            <a:r>
              <a:rPr lang="en-US" sz="2400" b="1" dirty="0">
                <a:solidFill>
                  <a:srgbClr val="7A0F04"/>
                </a:solidFill>
              </a:rPr>
              <a:t>Linking ideas. </a:t>
            </a:r>
            <a:r>
              <a:rPr lang="en-US" sz="2400" b="1" dirty="0" smtClean="0">
                <a:solidFill>
                  <a:srgbClr val="7A0F04"/>
                </a:solidFill>
              </a:rPr>
              <a:t>Ordering</a:t>
            </a:r>
            <a:r>
              <a:rPr lang="en-US" sz="2400" dirty="0" smtClean="0"/>
              <a:t>:  </a:t>
            </a:r>
            <a:r>
              <a:rPr lang="en-US" sz="2400" b="1" dirty="0" smtClean="0">
                <a:solidFill>
                  <a:srgbClr val="7030A0"/>
                </a:solidFill>
              </a:rPr>
              <a:t>Firstly</a:t>
            </a:r>
            <a:r>
              <a:rPr lang="en-US" sz="2400" b="1" dirty="0">
                <a:solidFill>
                  <a:srgbClr val="7030A0"/>
                </a:solidFill>
              </a:rPr>
              <a:t>, </a:t>
            </a:r>
            <a:r>
              <a:rPr lang="en-US" sz="2400" b="1" dirty="0" smtClean="0">
                <a:solidFill>
                  <a:srgbClr val="7030A0"/>
                </a:solidFill>
              </a:rPr>
              <a:t> secondly</a:t>
            </a:r>
            <a:r>
              <a:rPr lang="en-US" sz="2400" b="1" dirty="0">
                <a:solidFill>
                  <a:srgbClr val="7030A0"/>
                </a:solidFill>
              </a:rPr>
              <a:t>, </a:t>
            </a:r>
            <a:r>
              <a:rPr lang="en-US" sz="2400" b="1" dirty="0" smtClean="0">
                <a:solidFill>
                  <a:srgbClr val="7030A0"/>
                </a:solidFill>
              </a:rPr>
              <a:t> thirdly</a:t>
            </a:r>
            <a:r>
              <a:rPr lang="en-US" sz="2400" b="1" dirty="0">
                <a:solidFill>
                  <a:srgbClr val="7030A0"/>
                </a:solidFill>
              </a:rPr>
              <a:t>... finally. </a:t>
            </a:r>
          </a:p>
          <a:p>
            <a:pPr marL="82296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 </a:t>
            </a:r>
            <a:r>
              <a:rPr lang="en-US" sz="2400" dirty="0" smtClean="0">
                <a:solidFill>
                  <a:srgbClr val="7030A0"/>
                </a:solidFill>
              </a:rPr>
              <a:t>    </a:t>
            </a:r>
            <a:r>
              <a:rPr lang="en-US" sz="2400" b="1" dirty="0" smtClean="0">
                <a:solidFill>
                  <a:srgbClr val="7030A0"/>
                </a:solidFill>
              </a:rPr>
              <a:t>Let's </a:t>
            </a:r>
            <a:r>
              <a:rPr lang="en-US" sz="2400" b="1" dirty="0">
                <a:solidFill>
                  <a:srgbClr val="7030A0"/>
                </a:solidFill>
              </a:rPr>
              <a:t>start with</a:t>
            </a:r>
            <a:r>
              <a:rPr lang="en-US" sz="2400" b="1" dirty="0" smtClean="0">
                <a:solidFill>
                  <a:srgbClr val="7030A0"/>
                </a:solidFill>
              </a:rPr>
              <a:t>...,  Let's </a:t>
            </a:r>
            <a:r>
              <a:rPr lang="en-US" sz="2400" b="1" dirty="0">
                <a:solidFill>
                  <a:srgbClr val="7030A0"/>
                </a:solidFill>
              </a:rPr>
              <a:t>get back to</a:t>
            </a:r>
            <a:r>
              <a:rPr lang="en-US" sz="2400" b="1" dirty="0" smtClean="0">
                <a:solidFill>
                  <a:srgbClr val="7030A0"/>
                </a:solidFill>
              </a:rPr>
              <a:t>...,  </a:t>
            </a:r>
          </a:p>
          <a:p>
            <a:pPr marL="82296" indent="0">
              <a:buNone/>
            </a:pPr>
            <a:r>
              <a:rPr lang="en-US" sz="2400" b="1" dirty="0" smtClean="0">
                <a:solidFill>
                  <a:srgbClr val="7030A0"/>
                </a:solidFill>
              </a:rPr>
              <a:t>     Let's </a:t>
            </a:r>
            <a:r>
              <a:rPr lang="en-US" sz="2400" b="1" dirty="0">
                <a:solidFill>
                  <a:srgbClr val="7030A0"/>
                </a:solidFill>
              </a:rPr>
              <a:t>turn to …</a:t>
            </a:r>
          </a:p>
          <a:p>
            <a:r>
              <a:rPr lang="en-US" sz="2400" b="1" dirty="0" smtClean="0">
                <a:solidFill>
                  <a:srgbClr val="7A0F04"/>
                </a:solidFill>
              </a:rPr>
              <a:t>  </a:t>
            </a:r>
            <a:r>
              <a:rPr lang="en-US" sz="2400" b="1" dirty="0">
                <a:solidFill>
                  <a:srgbClr val="7A0F04"/>
                </a:solidFill>
              </a:rPr>
              <a:t>Giving reasons: </a:t>
            </a:r>
            <a:r>
              <a:rPr lang="en-US" sz="2400" b="1" dirty="0" smtClean="0">
                <a:solidFill>
                  <a:srgbClr val="7A0F04"/>
                </a:solidFill>
              </a:rPr>
              <a:t> </a:t>
            </a:r>
            <a:r>
              <a:rPr lang="en-US" sz="2400" b="1" dirty="0">
                <a:solidFill>
                  <a:srgbClr val="7030A0"/>
                </a:solidFill>
              </a:rPr>
              <a:t>Therefore...  As a result</a:t>
            </a:r>
            <a:r>
              <a:rPr lang="en-US" sz="2400" b="1" dirty="0" smtClean="0">
                <a:solidFill>
                  <a:srgbClr val="7030A0"/>
                </a:solidFill>
              </a:rPr>
              <a:t>...</a:t>
            </a:r>
          </a:p>
          <a:p>
            <a:r>
              <a:rPr lang="en-US" sz="2400" b="1" dirty="0" smtClean="0">
                <a:solidFill>
                  <a:srgbClr val="7A0F04"/>
                </a:solidFill>
              </a:rPr>
              <a:t>  Contrasting</a:t>
            </a:r>
            <a:r>
              <a:rPr lang="en-US" sz="2400" b="1" dirty="0">
                <a:solidFill>
                  <a:srgbClr val="7A0F04"/>
                </a:solidFill>
              </a:rPr>
              <a:t>: </a:t>
            </a:r>
            <a:r>
              <a:rPr lang="en-US" sz="2400" b="1" dirty="0" smtClean="0">
                <a:solidFill>
                  <a:srgbClr val="7A0F04"/>
                </a:solidFill>
              </a:rPr>
              <a:t>  </a:t>
            </a:r>
            <a:r>
              <a:rPr lang="en-US" sz="2400" b="1" dirty="0" smtClean="0">
                <a:solidFill>
                  <a:srgbClr val="7030A0"/>
                </a:solidFill>
              </a:rPr>
              <a:t>But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/ </a:t>
            </a:r>
            <a:r>
              <a:rPr lang="en-US" sz="2400" b="1" dirty="0">
                <a:solidFill>
                  <a:srgbClr val="7030A0"/>
                </a:solidFill>
              </a:rPr>
              <a:t>however …</a:t>
            </a:r>
          </a:p>
          <a:p>
            <a:r>
              <a:rPr lang="en-US" sz="2400" b="1" dirty="0" smtClean="0">
                <a:solidFill>
                  <a:srgbClr val="7A0F04"/>
                </a:solidFill>
              </a:rPr>
              <a:t>  </a:t>
            </a:r>
            <a:r>
              <a:rPr lang="en-US" sz="2400" b="1" dirty="0">
                <a:solidFill>
                  <a:srgbClr val="7A0F04"/>
                </a:solidFill>
              </a:rPr>
              <a:t>Giving examples: </a:t>
            </a:r>
            <a:r>
              <a:rPr lang="en-US" sz="2400" dirty="0" smtClean="0"/>
              <a:t> </a:t>
            </a:r>
            <a:r>
              <a:rPr lang="en-US" sz="2400" b="1" dirty="0">
                <a:solidFill>
                  <a:srgbClr val="7030A0"/>
                </a:solidFill>
              </a:rPr>
              <a:t>For instance</a:t>
            </a:r>
            <a:r>
              <a:rPr lang="en-US" sz="2400" b="1" dirty="0" smtClean="0">
                <a:solidFill>
                  <a:srgbClr val="7030A0"/>
                </a:solidFill>
              </a:rPr>
              <a:t>,… 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</a:p>
          <a:p>
            <a:pPr marL="82296" indent="0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                                               </a:t>
            </a:r>
            <a:r>
              <a:rPr lang="en-US" sz="2400" b="1" dirty="0" smtClean="0">
                <a:solidFill>
                  <a:srgbClr val="7030A0"/>
                </a:solidFill>
              </a:rPr>
              <a:t>Such </a:t>
            </a:r>
            <a:r>
              <a:rPr lang="en-US" sz="2400" b="1" dirty="0">
                <a:solidFill>
                  <a:srgbClr val="7030A0"/>
                </a:solidFill>
              </a:rPr>
              <a:t>as..</a:t>
            </a:r>
            <a:r>
              <a:rPr lang="en-US" sz="2400" dirty="0" smtClean="0"/>
              <a:t> </a:t>
            </a:r>
            <a:endParaRPr lang="ru-RU" sz="2400" dirty="0" smtClean="0"/>
          </a:p>
          <a:p>
            <a:r>
              <a:rPr lang="ru-RU" sz="2400" b="1" dirty="0" smtClean="0">
                <a:solidFill>
                  <a:srgbClr val="7A0F04"/>
                </a:solidFill>
              </a:rPr>
              <a:t>   </a:t>
            </a:r>
            <a:r>
              <a:rPr lang="en-US" sz="2400" b="1" dirty="0" smtClean="0">
                <a:solidFill>
                  <a:srgbClr val="7A0F04"/>
                </a:solidFill>
              </a:rPr>
              <a:t>Closing: </a:t>
            </a:r>
            <a:r>
              <a:rPr lang="en-US" sz="2400" b="1" dirty="0" smtClean="0">
                <a:solidFill>
                  <a:srgbClr val="7030A0"/>
                </a:solidFill>
              </a:rPr>
              <a:t>  Thank </a:t>
            </a:r>
            <a:r>
              <a:rPr lang="en-US" sz="2400" b="1" dirty="0">
                <a:solidFill>
                  <a:srgbClr val="7030A0"/>
                </a:solidFill>
              </a:rPr>
              <a:t>you for your </a:t>
            </a:r>
            <a:r>
              <a:rPr lang="en-US" sz="2400" b="1" dirty="0" smtClean="0">
                <a:solidFill>
                  <a:srgbClr val="7030A0"/>
                </a:solidFill>
              </a:rPr>
              <a:t>attention!</a:t>
            </a:r>
          </a:p>
          <a:p>
            <a:r>
              <a:rPr lang="en-US" sz="2400" dirty="0" smtClean="0"/>
              <a:t>  </a:t>
            </a:r>
            <a:r>
              <a:rPr lang="en-US" sz="2400" b="1" dirty="0" smtClean="0">
                <a:solidFill>
                  <a:srgbClr val="7A0F04"/>
                </a:solidFill>
              </a:rPr>
              <a:t>Inviting </a:t>
            </a:r>
            <a:r>
              <a:rPr lang="en-US" sz="2400" b="1" dirty="0">
                <a:solidFill>
                  <a:srgbClr val="7A0F04"/>
                </a:solidFill>
              </a:rPr>
              <a:t>questions</a:t>
            </a:r>
            <a:r>
              <a:rPr lang="en-US" sz="2400" b="1" dirty="0" smtClean="0">
                <a:solidFill>
                  <a:srgbClr val="7A0F04"/>
                </a:solidFill>
              </a:rPr>
              <a:t>:</a:t>
            </a:r>
            <a:r>
              <a:rPr lang="ru-RU" sz="2400" b="1" dirty="0" smtClean="0">
                <a:solidFill>
                  <a:srgbClr val="7A0F04"/>
                </a:solidFill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</a:rPr>
              <a:t> I'd </a:t>
            </a:r>
            <a:r>
              <a:rPr lang="en-US" sz="2400" b="1" dirty="0">
                <a:solidFill>
                  <a:srgbClr val="7030A0"/>
                </a:solidFill>
              </a:rPr>
              <a:t>be glad to try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marL="82296" indent="0">
              <a:buNone/>
            </a:pP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     </a:t>
            </a:r>
            <a:r>
              <a:rPr lang="en-US" sz="2400" b="1" dirty="0" smtClean="0">
                <a:solidFill>
                  <a:srgbClr val="7030A0"/>
                </a:solidFill>
              </a:rPr>
              <a:t>and </a:t>
            </a:r>
            <a:r>
              <a:rPr lang="en-US" sz="2400" b="1" dirty="0">
                <a:solidFill>
                  <a:srgbClr val="7030A0"/>
                </a:solidFill>
              </a:rPr>
              <a:t>answer any </a:t>
            </a:r>
            <a:r>
              <a:rPr lang="en-US" sz="2400" b="1" dirty="0" smtClean="0">
                <a:solidFill>
                  <a:srgbClr val="7030A0"/>
                </a:solidFill>
              </a:rPr>
              <a:t>questions;  Any </a:t>
            </a:r>
            <a:r>
              <a:rPr lang="en-US" sz="2400" b="1" dirty="0">
                <a:solidFill>
                  <a:srgbClr val="7030A0"/>
                </a:solidFill>
              </a:rPr>
              <a:t>questions? </a:t>
            </a:r>
            <a:endParaRPr lang="en-US" sz="2400" b="1" dirty="0" smtClean="0">
              <a:solidFill>
                <a:srgbClr val="7030A0"/>
              </a:solidFill>
            </a:endParaRPr>
          </a:p>
          <a:p>
            <a:pPr marL="82296" indent="0">
              <a:buNone/>
            </a:pPr>
            <a:endParaRPr lang="ru-RU" sz="2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007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21410">
        <p14:prism/>
      </p:transition>
    </mc:Choice>
    <mc:Fallback>
      <p:transition spd="slow" advTm="214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7855" y="980728"/>
            <a:ext cx="6732240" cy="576064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>
                <a:solidFill>
                  <a:srgbClr val="7030A0"/>
                </a:solidFill>
              </a:rPr>
              <a:t>- Listen  carefully  to  the  question – do  not  interrupt!</a:t>
            </a:r>
            <a:br>
              <a:rPr lang="en-US" sz="2400" dirty="0" smtClean="0">
                <a:solidFill>
                  <a:srgbClr val="7030A0"/>
                </a:solidFill>
              </a:rPr>
            </a:br>
            <a:r>
              <a:rPr lang="en-US" sz="2400" dirty="0">
                <a:solidFill>
                  <a:srgbClr val="7030A0"/>
                </a:solidFill>
              </a:rPr>
              <a:t/>
            </a:r>
            <a:br>
              <a:rPr lang="en-US" sz="2400" dirty="0">
                <a:solidFill>
                  <a:srgbClr val="7030A0"/>
                </a:solidFill>
              </a:rPr>
            </a:br>
            <a:r>
              <a:rPr lang="en-US" sz="2400" dirty="0" smtClean="0">
                <a:solidFill>
                  <a:srgbClr val="7030A0"/>
                </a:solidFill>
              </a:rPr>
              <a:t>- Take  time  to  think  before  you answer</a:t>
            </a:r>
            <a:r>
              <a:rPr lang="en-US" sz="2400" dirty="0">
                <a:solidFill>
                  <a:srgbClr val="7030A0"/>
                </a:solidFill>
              </a:rPr>
              <a:t>!</a:t>
            </a:r>
            <a:r>
              <a:rPr lang="en-US" sz="2400" dirty="0" smtClean="0">
                <a:solidFill>
                  <a:srgbClr val="7030A0"/>
                </a:solidFill>
              </a:rPr>
              <a:t/>
            </a:r>
            <a:br>
              <a:rPr lang="en-US" sz="2400" dirty="0" smtClean="0">
                <a:solidFill>
                  <a:srgbClr val="7030A0"/>
                </a:solidFill>
              </a:rPr>
            </a:br>
            <a:r>
              <a:rPr lang="en-US" sz="2400" dirty="0">
                <a:solidFill>
                  <a:srgbClr val="7030A0"/>
                </a:solidFill>
              </a:rPr>
              <a:t/>
            </a:r>
            <a:br>
              <a:rPr lang="en-US" sz="2400" dirty="0">
                <a:solidFill>
                  <a:srgbClr val="7030A0"/>
                </a:solidFill>
              </a:rPr>
            </a:br>
            <a:r>
              <a:rPr lang="en-US" sz="2400" dirty="0" smtClean="0">
                <a:solidFill>
                  <a:srgbClr val="7030A0"/>
                </a:solidFill>
              </a:rPr>
              <a:t>- Check  you  have  understood  the </a:t>
            </a:r>
            <a:r>
              <a:rPr lang="en-US" sz="2400" dirty="0">
                <a:solidFill>
                  <a:srgbClr val="7030A0"/>
                </a:solidFill>
              </a:rPr>
              <a:t>question </a:t>
            </a:r>
            <a:r>
              <a:rPr lang="en-US" sz="2400" dirty="0" smtClean="0">
                <a:solidFill>
                  <a:srgbClr val="7030A0"/>
                </a:solidFill>
              </a:rPr>
              <a:t> -  rephrase  it  </a:t>
            </a:r>
            <a:r>
              <a:rPr lang="en-US" sz="2400" dirty="0">
                <a:solidFill>
                  <a:srgbClr val="7030A0"/>
                </a:solidFill>
              </a:rPr>
              <a:t>or </a:t>
            </a:r>
            <a:r>
              <a:rPr lang="en-US" sz="2400" dirty="0" smtClean="0">
                <a:solidFill>
                  <a:srgbClr val="7030A0"/>
                </a:solidFill>
              </a:rPr>
              <a:t> clarify  </a:t>
            </a:r>
            <a:r>
              <a:rPr lang="en-US" sz="2400" dirty="0">
                <a:solidFill>
                  <a:srgbClr val="7030A0"/>
                </a:solidFill>
              </a:rPr>
              <a:t>if </a:t>
            </a:r>
            <a:r>
              <a:rPr lang="en-US" sz="2400" dirty="0" smtClean="0">
                <a:solidFill>
                  <a:srgbClr val="7030A0"/>
                </a:solidFill>
              </a:rPr>
              <a:t>necessary!</a:t>
            </a:r>
            <a:br>
              <a:rPr lang="en-US" sz="2400" dirty="0" smtClean="0">
                <a:solidFill>
                  <a:srgbClr val="7030A0"/>
                </a:solidFill>
              </a:rPr>
            </a:br>
            <a:r>
              <a:rPr lang="en-US" sz="2400" dirty="0">
                <a:solidFill>
                  <a:srgbClr val="7030A0"/>
                </a:solidFill>
              </a:rPr>
              <a:t/>
            </a:r>
            <a:br>
              <a:rPr lang="en-US" sz="2400" dirty="0">
                <a:solidFill>
                  <a:srgbClr val="7030A0"/>
                </a:solidFill>
              </a:rPr>
            </a:br>
            <a:r>
              <a:rPr lang="en-US" sz="2400" dirty="0" smtClean="0">
                <a:solidFill>
                  <a:srgbClr val="7030A0"/>
                </a:solidFill>
              </a:rPr>
              <a:t>- Reply  positively  -  </a:t>
            </a:r>
            <a:r>
              <a:rPr lang="en-US" sz="2400" dirty="0">
                <a:solidFill>
                  <a:srgbClr val="7030A0"/>
                </a:solidFill>
              </a:rPr>
              <a:t>try </a:t>
            </a:r>
            <a:r>
              <a:rPr lang="en-US" sz="2400" dirty="0" smtClean="0">
                <a:solidFill>
                  <a:srgbClr val="7030A0"/>
                </a:solidFill>
              </a:rPr>
              <a:t> to  be  </a:t>
            </a:r>
            <a:r>
              <a:rPr lang="en-US" sz="2400" dirty="0">
                <a:solidFill>
                  <a:srgbClr val="7030A0"/>
                </a:solidFill>
              </a:rPr>
              <a:t>brief and </a:t>
            </a:r>
            <a:r>
              <a:rPr lang="en-US" sz="2400" dirty="0" smtClean="0">
                <a:solidFill>
                  <a:srgbClr val="7030A0"/>
                </a:solidFill>
              </a:rPr>
              <a:t> clear!</a:t>
            </a:r>
            <a:br>
              <a:rPr lang="en-US" sz="2400" dirty="0" smtClean="0">
                <a:solidFill>
                  <a:srgbClr val="7030A0"/>
                </a:solidFill>
              </a:rPr>
            </a:br>
            <a:r>
              <a:rPr lang="en-US" sz="2400" dirty="0">
                <a:solidFill>
                  <a:srgbClr val="7030A0"/>
                </a:solidFill>
              </a:rPr>
              <a:t/>
            </a:r>
            <a:br>
              <a:rPr lang="en-US" sz="2400" dirty="0">
                <a:solidFill>
                  <a:srgbClr val="7030A0"/>
                </a:solidFill>
              </a:rPr>
            </a:br>
            <a:r>
              <a:rPr lang="en-US" sz="2400" dirty="0" smtClean="0">
                <a:solidFill>
                  <a:srgbClr val="7030A0"/>
                </a:solidFill>
              </a:rPr>
              <a:t>- Accept  criticism  positively,  After </a:t>
            </a:r>
            <a:r>
              <a:rPr lang="en-US" sz="2400" dirty="0">
                <a:solidFill>
                  <a:srgbClr val="7030A0"/>
                </a:solidFill>
              </a:rPr>
              <a:t>you </a:t>
            </a:r>
            <a:r>
              <a:rPr lang="en-US" sz="2400" dirty="0" smtClean="0">
                <a:solidFill>
                  <a:srgbClr val="7030A0"/>
                </a:solidFill>
              </a:rPr>
              <a:t> answer  check  that  the questioner  is  satisfied!</a:t>
            </a:r>
            <a:r>
              <a:rPr lang="en-US" sz="2400" dirty="0">
                <a:solidFill>
                  <a:srgbClr val="7030A0"/>
                </a:solidFill>
              </a:rPr>
              <a:t/>
            </a:r>
            <a:br>
              <a:rPr lang="en-US" sz="2400" dirty="0">
                <a:solidFill>
                  <a:srgbClr val="7030A0"/>
                </a:solidFill>
              </a:rPr>
            </a:b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332656"/>
            <a:ext cx="9289032" cy="12241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400" b="1" dirty="0" smtClean="0">
                <a:solidFill>
                  <a:schemeClr val="bg1"/>
                </a:solidFill>
              </a:rPr>
              <a:t>      </a:t>
            </a:r>
            <a:r>
              <a:rPr lang="en-US" sz="4400" b="1" dirty="0" smtClean="0">
                <a:solidFill>
                  <a:srgbClr val="7A0F04"/>
                </a:solidFill>
              </a:rPr>
              <a:t>Be ready to answer questions</a:t>
            </a:r>
            <a:r>
              <a:rPr lang="en-US" sz="4400" b="1" dirty="0">
                <a:solidFill>
                  <a:srgbClr val="7A0F04"/>
                </a:solidFill>
              </a:rPr>
              <a:t>!</a:t>
            </a:r>
            <a:br>
              <a:rPr lang="en-US" sz="4400" b="1" dirty="0">
                <a:solidFill>
                  <a:srgbClr val="7A0F04"/>
                </a:solidFill>
              </a:rPr>
            </a:br>
            <a:r>
              <a:rPr lang="en-US" sz="4000" b="1" dirty="0" smtClean="0">
                <a:solidFill>
                  <a:srgbClr val="7A0F04"/>
                </a:solidFill>
              </a:rPr>
              <a:t>      </a:t>
            </a:r>
            <a:endParaRPr lang="ru-RU" sz="4000" b="1" dirty="0">
              <a:solidFill>
                <a:srgbClr val="7A0F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265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8002">
        <p14:prism/>
      </p:transition>
    </mc:Choice>
    <mc:Fallback>
      <p:transition spd="slow" advTm="180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332656"/>
            <a:ext cx="8219256" cy="5328592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Bell MT" pitchFamily="18" charset="0"/>
              </a:rPr>
              <a:t>Follow these rules </a:t>
            </a:r>
            <a:endParaRPr lang="en-US" sz="4800" b="1" dirty="0" smtClean="0">
              <a:solidFill>
                <a:schemeClr val="bg1"/>
              </a:solidFill>
              <a:latin typeface="Bell MT" pitchFamily="18" charset="0"/>
            </a:endParaRPr>
          </a:p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Bell MT" pitchFamily="18" charset="0"/>
              </a:rPr>
              <a:t>and you  will  </a:t>
            </a:r>
            <a:r>
              <a:rPr lang="en-US" sz="4800" b="1" dirty="0">
                <a:solidFill>
                  <a:schemeClr val="bg1"/>
                </a:solidFill>
                <a:latin typeface="Bell MT" pitchFamily="18" charset="0"/>
              </a:rPr>
              <a:t>make </a:t>
            </a:r>
            <a:endParaRPr lang="en-US" sz="4800" b="1" dirty="0" smtClean="0">
              <a:solidFill>
                <a:schemeClr val="bg1"/>
              </a:solidFill>
              <a:latin typeface="Bell MT" pitchFamily="18" charset="0"/>
            </a:endParaRPr>
          </a:p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Bell MT" pitchFamily="18" charset="0"/>
              </a:rPr>
              <a:t> the  right  </a:t>
            </a:r>
            <a:r>
              <a:rPr lang="en-US" sz="4800" b="1" dirty="0">
                <a:solidFill>
                  <a:schemeClr val="bg1"/>
                </a:solidFill>
                <a:latin typeface="Bell MT" pitchFamily="18" charset="0"/>
              </a:rPr>
              <a:t>impression </a:t>
            </a:r>
            <a:endParaRPr lang="en-US" sz="4800" b="1" dirty="0" smtClean="0">
              <a:solidFill>
                <a:schemeClr val="bg1"/>
              </a:solidFill>
              <a:latin typeface="Bell MT" pitchFamily="18" charset="0"/>
            </a:endParaRPr>
          </a:p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Bell MT" pitchFamily="18" charset="0"/>
              </a:rPr>
              <a:t>and  achieve  your  goals  </a:t>
            </a:r>
            <a:r>
              <a:rPr lang="en-US" sz="4800" b="1" dirty="0">
                <a:solidFill>
                  <a:schemeClr val="bg1"/>
                </a:solidFill>
                <a:latin typeface="Bell MT" pitchFamily="18" charset="0"/>
              </a:rPr>
              <a:t>easier!</a:t>
            </a:r>
            <a:r>
              <a:rPr lang="en-US" sz="4800" b="1" dirty="0">
                <a:solidFill>
                  <a:srgbClr val="C00000"/>
                </a:solidFill>
                <a:latin typeface="Bell MT" pitchFamily="18" charset="0"/>
              </a:rPr>
              <a:t> </a:t>
            </a:r>
            <a:endParaRPr lang="en-US" sz="4800" b="1" dirty="0" smtClean="0">
              <a:solidFill>
                <a:srgbClr val="C00000"/>
              </a:solidFill>
              <a:latin typeface="Bell MT" pitchFamily="18" charset="0"/>
            </a:endParaRPr>
          </a:p>
          <a:p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Bell MT" pitchFamily="18" charset="0"/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  <a:latin typeface="Bell MT" pitchFamily="18" charset="0"/>
              </a:rPr>
              <a:t>                      </a:t>
            </a:r>
          </a:p>
          <a:p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Bell MT" pitchFamily="18" charset="0"/>
              </a:rPr>
              <a:t> </a:t>
            </a:r>
            <a:r>
              <a:rPr lang="en-US" sz="7200" b="1" dirty="0" smtClean="0">
                <a:solidFill>
                  <a:srgbClr val="A80000"/>
                </a:solidFill>
                <a:latin typeface="Bell MT" pitchFamily="18" charset="0"/>
              </a:rPr>
              <a:t>Good  luck!</a:t>
            </a:r>
            <a:endParaRPr lang="ru-RU" sz="7200" b="1" dirty="0">
              <a:solidFill>
                <a:srgbClr val="A8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56992"/>
            <a:ext cx="3366567" cy="336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32299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7104">
        <p14:prism/>
      </p:transition>
    </mc:Choice>
    <mc:Fallback>
      <p:transition spd="slow" advTm="71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505</TotalTime>
  <Words>346</Words>
  <Application>Microsoft Office PowerPoint</Application>
  <PresentationFormat>Экран (4:3)</PresentationFormat>
  <Paragraphs>52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A Good  Presentation</vt:lpstr>
      <vt:lpstr>Main  Technique   of  an  effective  presentation</vt:lpstr>
      <vt:lpstr>The  Structure </vt:lpstr>
      <vt:lpstr>3.Objective: - We are here today to learn about...  - The purpose of this talk is to give the background to...  4. Length:  - I plan to be brief. - I shall take about... minutes of your time.   5.Main parts:  - I've divided my presentation          into 3 (4)  parts /sections. They are...  6. Questions: - I'd be glad to answer any questions at the end of the talk.   7. Endings:  Before I finish, let me just say...  That covers all that I wanted to say  today.   </vt:lpstr>
      <vt:lpstr>Summarizing + </vt:lpstr>
      <vt:lpstr>- Listen  carefully  to  the  question – do  not  interrupt!  - Take  time  to  think  before  you answer!  - Check  you  have  understood  the question  -  rephrase  it  or  clarify  if necessary!  - Reply  positively  -  try  to  be  brief and  clear!  - Accept  criticism  positively,  After you  answer  check  that  the questioner  is  satisfied!   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revaz</dc:creator>
  <cp:lastModifiedBy>re</cp:lastModifiedBy>
  <cp:revision>131</cp:revision>
  <dcterms:modified xsi:type="dcterms:W3CDTF">2014-05-02T15:19:05Z</dcterms:modified>
</cp:coreProperties>
</file>