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9" r:id="rId3"/>
    <p:sldId id="256" r:id="rId4"/>
    <p:sldId id="267" r:id="rId5"/>
    <p:sldId id="258" r:id="rId6"/>
    <p:sldId id="260" r:id="rId7"/>
    <p:sldId id="257" r:id="rId8"/>
    <p:sldId id="262" r:id="rId9"/>
    <p:sldId id="264" r:id="rId10"/>
    <p:sldId id="263" r:id="rId11"/>
    <p:sldId id="265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Rg st="1" end="11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00FF"/>
    <a:srgbClr val="F68222"/>
    <a:srgbClr val="C82600"/>
    <a:srgbClr val="FF3300"/>
    <a:srgbClr val="990000"/>
    <a:srgbClr val="FFCC00"/>
    <a:srgbClr val="FFD757"/>
    <a:srgbClr val="336600"/>
    <a:srgbClr val="005400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6183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21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538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7345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720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0383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38594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773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838D9B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747691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33144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8519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02.05.2014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>
                <a:solidFill>
                  <a:srgbClr val="FF8600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FF8600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0962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media1.mp3"/><Relationship Id="rId5" Type="http://schemas.openxmlformats.org/officeDocument/2006/relationships/image" Target="../media/image5.png"/><Relationship Id="rId4" Type="http://schemas.microsoft.com/office/2007/relationships/media" Target="../media/media1.mp3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2232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sz="5300" b="1" dirty="0" smtClean="0">
                <a:solidFill>
                  <a:srgbClr val="FFC000"/>
                </a:solidFill>
                <a:latin typeface="Colonna MT" pitchFamily="82" charset="0"/>
              </a:rPr>
              <a:t>Oh, Russia, I’m in Love with You</a:t>
            </a:r>
            <a:r>
              <a:rPr lang="ru-RU" sz="5300" b="1" dirty="0" smtClean="0">
                <a:solidFill>
                  <a:srgbClr val="FFC000"/>
                </a:solidFill>
              </a:rPr>
              <a:t>! </a:t>
            </a:r>
            <a:r>
              <a:rPr lang="ru-RU" sz="3100" b="1" dirty="0">
                <a:solidFill>
                  <a:schemeClr val="bg1"/>
                </a:solidFill>
              </a:rPr>
              <a:t>Презентация к уроку английского языка в 11 классе </a:t>
            </a:r>
            <a:r>
              <a:rPr lang="ru-RU" sz="3100" b="1" dirty="0" smtClean="0">
                <a:solidFill>
                  <a:schemeClr val="bg1"/>
                </a:solidFill>
              </a:rPr>
              <a:t/>
            </a:r>
            <a:br>
              <a:rPr lang="ru-RU" sz="3100" b="1" dirty="0" smtClean="0">
                <a:solidFill>
                  <a:schemeClr val="bg1"/>
                </a:solidFill>
              </a:rPr>
            </a:br>
            <a:r>
              <a:rPr lang="ru-RU" sz="3100" b="1" dirty="0" smtClean="0">
                <a:solidFill>
                  <a:schemeClr val="bg1"/>
                </a:solidFill>
              </a:rPr>
              <a:t>по теме  </a:t>
            </a:r>
            <a:r>
              <a:rPr lang="ru-RU" sz="3100" b="1" dirty="0" smtClean="0">
                <a:solidFill>
                  <a:srgbClr val="FFC000"/>
                </a:solidFill>
              </a:rPr>
              <a:t>«Чудеса </a:t>
            </a:r>
            <a:r>
              <a:rPr lang="ru-RU" sz="3100" b="1" dirty="0">
                <a:solidFill>
                  <a:srgbClr val="FFC000"/>
                </a:solidFill>
              </a:rPr>
              <a:t>света»</a:t>
            </a:r>
            <a:br>
              <a:rPr lang="ru-RU" sz="3100" b="1" dirty="0">
                <a:solidFill>
                  <a:srgbClr val="FFC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348880"/>
            <a:ext cx="8856984" cy="4320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FFC000"/>
                </a:solidFill>
                <a:latin typeface="Times New Roman"/>
                <a:ea typeface="Calibri"/>
                <a:cs typeface="Times New Roman"/>
              </a:rPr>
              <a:t>  </a:t>
            </a:r>
            <a:r>
              <a:rPr lang="ru-RU" sz="2500" b="1" dirty="0" smtClean="0">
                <a:solidFill>
                  <a:srgbClr val="FFC000"/>
                </a:solidFill>
                <a:latin typeface="+mj-lt"/>
                <a:ea typeface="Calibri"/>
                <a:cs typeface="Times New Roman"/>
              </a:rPr>
              <a:t>Сегодня на уроке:</a:t>
            </a:r>
            <a:endParaRPr lang="ru-RU" sz="2500" b="1" dirty="0">
              <a:solidFill>
                <a:srgbClr val="FFC000"/>
              </a:solidFill>
              <a:latin typeface="+mj-lt"/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500" b="1" i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с</a:t>
            </a:r>
            <a:r>
              <a:rPr lang="ru-RU" sz="2500" b="1" i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троим  краткое  тематическое  высказывание. </a:t>
            </a:r>
            <a:endParaRPr lang="ru-RU" sz="2500" b="1" i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500" b="1" i="1" dirty="0" smtClean="0">
                <a:solidFill>
                  <a:srgbClr val="FFC000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ru-RU" sz="2500" b="1" dirty="0" smtClean="0">
                <a:solidFill>
                  <a:srgbClr val="FFC000"/>
                </a:solidFill>
                <a:latin typeface="+mj-lt"/>
                <a:ea typeface="Calibri"/>
                <a:cs typeface="Times New Roman"/>
              </a:rPr>
              <a:t>Для  этого:</a:t>
            </a:r>
            <a:endParaRPr lang="ru-RU" sz="2500" b="1" dirty="0">
              <a:solidFill>
                <a:srgbClr val="FFC000"/>
              </a:solidFill>
              <a:latin typeface="+mj-lt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sz="2500" b="1" i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повторяем изученную лексику;</a:t>
            </a:r>
            <a:endParaRPr lang="ru-RU" sz="2500" b="1" i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500" b="1" i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совершенствуем навыки </a:t>
            </a:r>
            <a:r>
              <a:rPr lang="ru-RU" sz="2500" b="1" i="1" dirty="0" smtClean="0">
                <a:solidFill>
                  <a:srgbClr val="FFC000"/>
                </a:solidFill>
                <a:latin typeface="+mj-lt"/>
                <a:ea typeface="Calibri"/>
                <a:cs typeface="Times New Roman"/>
              </a:rPr>
              <a:t>создания  </a:t>
            </a:r>
            <a:r>
              <a:rPr lang="ru-RU" sz="2500" b="1" i="1" dirty="0">
                <a:solidFill>
                  <a:srgbClr val="FFC000"/>
                </a:solidFill>
                <a:latin typeface="+mj-lt"/>
                <a:ea typeface="Calibri"/>
                <a:cs typeface="Times New Roman"/>
              </a:rPr>
              <a:t>тематической презентации </a:t>
            </a:r>
            <a:r>
              <a:rPr lang="ru-RU" sz="2500" b="1" i="1" dirty="0" smtClean="0">
                <a:solidFill>
                  <a:srgbClr val="FFC000"/>
                </a:solidFill>
                <a:latin typeface="+mj-lt"/>
                <a:ea typeface="Calibri"/>
                <a:cs typeface="Times New Roman"/>
              </a:rPr>
              <a:t>    </a:t>
            </a:r>
            <a:r>
              <a:rPr lang="en-US" sz="2500" b="1" i="1" dirty="0" smtClean="0">
                <a:solidFill>
                  <a:srgbClr val="FFC000"/>
                </a:solidFill>
                <a:latin typeface="+mj-lt"/>
                <a:ea typeface="Calibri"/>
                <a:cs typeface="Times New Roman"/>
              </a:rPr>
              <a:t>Power Point</a:t>
            </a:r>
            <a:r>
              <a:rPr lang="ru-RU" sz="2500" b="1" i="1" dirty="0" smtClean="0">
                <a:solidFill>
                  <a:srgbClr val="FFC000"/>
                </a:solidFill>
                <a:latin typeface="+mj-lt"/>
                <a:ea typeface="Calibri"/>
                <a:cs typeface="Times New Roman"/>
              </a:rPr>
              <a:t>                        </a:t>
            </a:r>
            <a:r>
              <a:rPr lang="ru-RU" sz="28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развиваем  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28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                 навыки  монологической  речи  в  </a:t>
            </a:r>
            <a:r>
              <a:rPr lang="ru-RU" sz="28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процессе </a:t>
            </a:r>
            <a:r>
              <a:rPr lang="ru-RU" sz="28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  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28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                 демонстрации   тематической   презентации</a:t>
            </a:r>
            <a:r>
              <a:rPr lang="ru-RU" sz="28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.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4716016" y="4869160"/>
            <a:ext cx="1080120" cy="484632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82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8028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14758">
        <p14:ripple/>
      </p:transition>
    </mc:Choice>
    <mc:Fallback>
      <p:transition spd="slow" advClick="0" advTm="147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chemeClr val="accent6">
                <a:lumMod val="75000"/>
              </a:schemeClr>
            </a:gs>
            <a:gs pos="61000">
              <a:schemeClr val="accent5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81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5976664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/>
              <a:t/>
            </a:r>
            <a:br>
              <a:rPr lang="ru-RU" dirty="0"/>
            </a:br>
            <a:r>
              <a:rPr lang="en-US" dirty="0">
                <a:solidFill>
                  <a:srgbClr val="FFC000"/>
                </a:solidFill>
              </a:rPr>
              <a:t> </a:t>
            </a:r>
            <a:r>
              <a:rPr lang="en-US" sz="5000" b="1" i="1" dirty="0">
                <a:solidFill>
                  <a:srgbClr val="FF0000"/>
                </a:solidFill>
                <a:latin typeface="Times New Roman"/>
                <a:ea typeface="Calibri"/>
              </a:rPr>
              <a:t>Oh, Russia,</a:t>
            </a:r>
            <a:r>
              <a:rPr lang="en-US" sz="5000" b="1" i="1" dirty="0">
                <a:solidFill>
                  <a:srgbClr val="C00000"/>
                </a:solidFill>
                <a:latin typeface="Times New Roman"/>
                <a:ea typeface="Calibri"/>
              </a:rPr>
              <a:t> </a:t>
            </a:r>
            <a:r>
              <a:rPr lang="en-US" sz="50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I’m </a:t>
            </a:r>
            <a:r>
              <a:rPr lang="en-US" sz="5000" b="1" i="1" dirty="0">
                <a:solidFill>
                  <a:srgbClr val="FF0000"/>
                </a:solidFill>
                <a:latin typeface="Times New Roman"/>
                <a:ea typeface="Calibri"/>
              </a:rPr>
              <a:t>in love with you</a:t>
            </a:r>
            <a:r>
              <a:rPr lang="en-US" sz="50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!</a:t>
            </a:r>
            <a:r>
              <a:rPr lang="ru-RU" sz="50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/>
            </a:r>
            <a:br>
              <a:rPr lang="ru-RU" sz="5000" b="1" i="1" dirty="0" smtClean="0">
                <a:solidFill>
                  <a:srgbClr val="FF0000"/>
                </a:solidFill>
                <a:latin typeface="Times New Roman"/>
                <a:ea typeface="Calibri"/>
              </a:rPr>
            </a:br>
            <a:r>
              <a:rPr lang="en-US" sz="3300" b="1" i="1" dirty="0" smtClean="0">
                <a:solidFill>
                  <a:schemeClr val="bg1"/>
                </a:solidFill>
              </a:rPr>
              <a:t>Remember</a:t>
            </a:r>
            <a:r>
              <a:rPr lang="en-US" sz="3300" b="1" i="1" dirty="0">
                <a:solidFill>
                  <a:schemeClr val="bg1"/>
                </a:solidFill>
              </a:rPr>
              <a:t>, Russia, you are great</a:t>
            </a:r>
            <a:r>
              <a:rPr lang="ru-RU" sz="3300" b="1" i="1" dirty="0">
                <a:solidFill>
                  <a:schemeClr val="bg1"/>
                </a:solidFill>
              </a:rPr>
              <a:t/>
            </a:r>
            <a:br>
              <a:rPr lang="ru-RU" sz="3300" b="1" i="1" dirty="0">
                <a:solidFill>
                  <a:schemeClr val="bg1"/>
                </a:solidFill>
              </a:rPr>
            </a:br>
            <a:r>
              <a:rPr lang="en-US" sz="3300" b="1" i="1" dirty="0">
                <a:solidFill>
                  <a:schemeClr val="bg1"/>
                </a:solidFill>
              </a:rPr>
              <a:t>Not in the field of battles past</a:t>
            </a:r>
            <a:r>
              <a:rPr lang="ru-RU" sz="3300" b="1" i="1" dirty="0">
                <a:solidFill>
                  <a:schemeClr val="bg1"/>
                </a:solidFill>
              </a:rPr>
              <a:t/>
            </a:r>
            <a:br>
              <a:rPr lang="ru-RU" sz="3300" b="1" i="1" dirty="0">
                <a:solidFill>
                  <a:schemeClr val="bg1"/>
                </a:solidFill>
              </a:rPr>
            </a:br>
            <a:r>
              <a:rPr lang="en-US" sz="3300" b="1" i="1" dirty="0">
                <a:solidFill>
                  <a:schemeClr val="bg1"/>
                </a:solidFill>
              </a:rPr>
              <a:t>But in the green fields full of wheat</a:t>
            </a:r>
            <a:r>
              <a:rPr lang="ru-RU" sz="3300" b="1" i="1" dirty="0">
                <a:solidFill>
                  <a:schemeClr val="bg1"/>
                </a:solidFill>
              </a:rPr>
              <a:t/>
            </a:r>
            <a:br>
              <a:rPr lang="ru-RU" sz="3300" b="1" i="1" dirty="0">
                <a:solidFill>
                  <a:schemeClr val="bg1"/>
                </a:solidFill>
              </a:rPr>
            </a:br>
            <a:r>
              <a:rPr lang="en-US" sz="3300" b="1" i="1" dirty="0">
                <a:solidFill>
                  <a:schemeClr val="bg1"/>
                </a:solidFill>
              </a:rPr>
              <a:t>And forests, gardens, free of dust.</a:t>
            </a:r>
            <a:r>
              <a:rPr lang="ru-RU" sz="3300" b="1" i="1" dirty="0">
                <a:solidFill>
                  <a:schemeClr val="bg1"/>
                </a:solidFill>
              </a:rPr>
              <a:t/>
            </a:r>
            <a:br>
              <a:rPr lang="ru-RU" sz="3300" b="1" i="1" dirty="0">
                <a:solidFill>
                  <a:schemeClr val="bg1"/>
                </a:solidFill>
              </a:rPr>
            </a:br>
            <a:r>
              <a:rPr lang="en-US" sz="3300" b="1" i="1" dirty="0">
                <a:solidFill>
                  <a:schemeClr val="bg1"/>
                </a:solidFill>
              </a:rPr>
              <a:t>I love you deeply, dear land,</a:t>
            </a:r>
            <a:r>
              <a:rPr lang="ru-RU" sz="3300" b="1" i="1" dirty="0">
                <a:solidFill>
                  <a:schemeClr val="bg1"/>
                </a:solidFill>
              </a:rPr>
              <a:t/>
            </a:r>
            <a:br>
              <a:rPr lang="ru-RU" sz="3300" b="1" i="1" dirty="0">
                <a:solidFill>
                  <a:schemeClr val="bg1"/>
                </a:solidFill>
              </a:rPr>
            </a:br>
            <a:r>
              <a:rPr lang="en-US" sz="3300" b="1" i="1" dirty="0">
                <a:solidFill>
                  <a:schemeClr val="bg1"/>
                </a:solidFill>
              </a:rPr>
              <a:t>Your hills and rivers, sand on strand,</a:t>
            </a:r>
            <a:r>
              <a:rPr lang="ru-RU" sz="3300" b="1" i="1" dirty="0">
                <a:solidFill>
                  <a:schemeClr val="bg1"/>
                </a:solidFill>
              </a:rPr>
              <a:t/>
            </a:r>
            <a:br>
              <a:rPr lang="ru-RU" sz="3300" b="1" i="1" dirty="0">
                <a:solidFill>
                  <a:schemeClr val="bg1"/>
                </a:solidFill>
              </a:rPr>
            </a:br>
            <a:r>
              <a:rPr lang="en-US" sz="3300" b="1" i="1" dirty="0">
                <a:solidFill>
                  <a:schemeClr val="bg1"/>
                </a:solidFill>
              </a:rPr>
              <a:t>Your songs and dances, lakes and seas,</a:t>
            </a:r>
            <a:r>
              <a:rPr lang="ru-RU" sz="3300" b="1" i="1" dirty="0">
                <a:solidFill>
                  <a:schemeClr val="bg1"/>
                </a:solidFill>
              </a:rPr>
              <a:t/>
            </a:r>
            <a:br>
              <a:rPr lang="ru-RU" sz="3300" b="1" i="1" dirty="0">
                <a:solidFill>
                  <a:schemeClr val="bg1"/>
                </a:solidFill>
              </a:rPr>
            </a:br>
            <a:r>
              <a:rPr lang="en-US" sz="3300" b="1" i="1" dirty="0">
                <a:solidFill>
                  <a:schemeClr val="bg1"/>
                </a:solidFill>
              </a:rPr>
              <a:t>Your beasts and fish, birds in the trees</a:t>
            </a:r>
            <a:r>
              <a:rPr lang="ru-RU" sz="3300" b="1" i="1" dirty="0">
                <a:solidFill>
                  <a:schemeClr val="bg1"/>
                </a:solidFill>
              </a:rPr>
              <a:t/>
            </a:r>
            <a:br>
              <a:rPr lang="ru-RU" sz="3300" b="1" i="1" dirty="0">
                <a:solidFill>
                  <a:schemeClr val="bg1"/>
                </a:solidFill>
              </a:rPr>
            </a:br>
            <a:r>
              <a:rPr lang="en-US" sz="3300" b="1" i="1" dirty="0">
                <a:solidFill>
                  <a:schemeClr val="bg1"/>
                </a:solidFill>
              </a:rPr>
              <a:t>Your sunrise in a splendid sight</a:t>
            </a:r>
            <a:r>
              <a:rPr lang="ru-RU" sz="3300" b="1" i="1" dirty="0">
                <a:solidFill>
                  <a:schemeClr val="bg1"/>
                </a:solidFill>
              </a:rPr>
              <a:t/>
            </a:r>
            <a:br>
              <a:rPr lang="ru-RU" sz="3300" b="1" i="1" dirty="0">
                <a:solidFill>
                  <a:schemeClr val="bg1"/>
                </a:solidFill>
              </a:rPr>
            </a:br>
            <a:r>
              <a:rPr lang="en-US" sz="3300" b="1" i="1" dirty="0">
                <a:solidFill>
                  <a:schemeClr val="bg1"/>
                </a:solidFill>
              </a:rPr>
              <a:t>Which gives me always  such  delight!</a:t>
            </a:r>
            <a:r>
              <a:rPr lang="ru-RU" sz="3300" b="1" i="1" dirty="0">
                <a:solidFill>
                  <a:schemeClr val="bg1"/>
                </a:solidFill>
              </a:rPr>
              <a:t/>
            </a:r>
            <a:br>
              <a:rPr lang="ru-RU" sz="3300" b="1" i="1" dirty="0">
                <a:solidFill>
                  <a:schemeClr val="bg1"/>
                </a:solidFill>
              </a:rPr>
            </a:br>
            <a:r>
              <a:rPr lang="en-US" sz="3600" b="1" i="1" dirty="0">
                <a:solidFill>
                  <a:schemeClr val="bg1"/>
                </a:solidFill>
              </a:rPr>
              <a:t>                       </a:t>
            </a:r>
            <a:r>
              <a:rPr lang="en-US" sz="3600" b="1" i="1" dirty="0" smtClean="0">
                <a:solidFill>
                  <a:schemeClr val="bg1"/>
                </a:solidFill>
              </a:rPr>
              <a:t>                         </a:t>
            </a:r>
            <a:r>
              <a:rPr lang="en-US" sz="3100" b="1" i="1" dirty="0" smtClean="0">
                <a:solidFill>
                  <a:schemeClr val="bg1"/>
                </a:solidFill>
              </a:rPr>
              <a:t>L</a:t>
            </a:r>
            <a:r>
              <a:rPr lang="en-US" sz="3100" b="1" i="1" dirty="0">
                <a:solidFill>
                  <a:schemeClr val="bg1"/>
                </a:solidFill>
              </a:rPr>
              <a:t>. </a:t>
            </a:r>
            <a:r>
              <a:rPr lang="en-US" sz="3100" b="1" i="1" dirty="0" err="1" smtClean="0">
                <a:solidFill>
                  <a:schemeClr val="bg1"/>
                </a:solidFill>
              </a:rPr>
              <a:t>Khusainova</a:t>
            </a:r>
            <a:r>
              <a:rPr lang="ru-RU" sz="3100" b="1" i="1" dirty="0">
                <a:solidFill>
                  <a:schemeClr val="bg1"/>
                </a:solidFill>
              </a:rPr>
              <a:t/>
            </a:r>
            <a:br>
              <a:rPr lang="ru-RU" sz="3100" b="1" i="1" dirty="0">
                <a:solidFill>
                  <a:schemeClr val="bg1"/>
                </a:solidFill>
              </a:rPr>
            </a:br>
            <a:endParaRPr lang="ru-RU" sz="31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8244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26098">
        <p14:vortex dir="r"/>
      </p:transition>
    </mc:Choice>
    <mc:Fallback>
      <p:transition spd="slow" advClick="0" advTm="260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0"/>
                            </p:stCondLst>
                            <p:childTnLst>
                              <p:par>
                                <p:cTn id="9" presetID="9" presetClass="exit" presetSubtype="0" fill="hold" grpId="1" nodeType="after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chemeClr val="bg1"/>
            </a:gs>
            <a:gs pos="49000">
              <a:srgbClr val="F68222">
                <a:alpha val="77000"/>
              </a:srgbClr>
            </a:gs>
            <a:gs pos="25000">
              <a:srgbClr val="FFC000">
                <a:alpha val="86000"/>
              </a:srgbClr>
            </a:gs>
            <a:gs pos="87000">
              <a:schemeClr val="accent1">
                <a:lumMod val="60000"/>
                <a:lumOff val="4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dbb809c04a1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17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0297" y="162178"/>
            <a:ext cx="5159582" cy="4634974"/>
          </a:xfrm>
          <a:prstGeom prst="rect">
            <a:avLst/>
          </a:prstGeom>
          <a:noFill/>
          <a:effectLst>
            <a:softEdge rad="31750"/>
          </a:effectLst>
          <a:scene3d>
            <a:camera prst="orthographicFront"/>
            <a:lightRig rig="threePt" dir="t"/>
          </a:scene3d>
          <a:sp3d contourW="50800">
            <a:contourClr>
              <a:schemeClr val="bg1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Admin\Desktop\texnika-spaset-selo_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923729"/>
            <a:ext cx="4176464" cy="280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dmin\Desktop\Все нужное! 10.01\василек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48850">
            <a:off x="420020" y="3882958"/>
            <a:ext cx="3175447" cy="24212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38100">
            <a:contourClr>
              <a:schemeClr val="bg1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Admin\Desktop\Все нужное! 10.01\ромашки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22825">
            <a:off x="272455" y="725074"/>
            <a:ext cx="3163302" cy="22617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38100">
            <a:contourClr>
              <a:schemeClr val="bg1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9694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18410">
        <p14:vortex dir="r"/>
      </p:transition>
    </mc:Choice>
    <mc:Fallback>
      <p:transition spd="slow" advTm="184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 decel="100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0" decel="100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860922" y="2602965"/>
            <a:ext cx="3816423" cy="1471859"/>
          </a:xfrm>
          <a:prstGeom prst="roundRect">
            <a:avLst>
              <a:gd name="adj" fmla="val 46970"/>
            </a:avLst>
          </a:prstGeom>
          <a:solidFill>
            <a:srgbClr val="F68222"/>
          </a:solidFill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990000"/>
                </a:solidFill>
                <a:latin typeface="Aharoni" pitchFamily="2" charset="-79"/>
                <a:cs typeface="Aharoni" pitchFamily="2" charset="-79"/>
              </a:rPr>
              <a:t>We need:</a:t>
            </a:r>
          </a:p>
          <a:p>
            <a:pPr algn="ctr"/>
            <a:r>
              <a:rPr lang="en-US" sz="2800" dirty="0" smtClean="0">
                <a:latin typeface="Aharoni" pitchFamily="2" charset="-79"/>
                <a:cs typeface="Aharoni" pitchFamily="2" charset="-79"/>
              </a:rPr>
              <a:t>PC with PP,</a:t>
            </a:r>
          </a:p>
          <a:p>
            <a:pPr algn="ctr"/>
            <a:r>
              <a:rPr lang="en-US" sz="2800" dirty="0" smtClean="0">
                <a:latin typeface="Aharoni" pitchFamily="2" charset="-79"/>
                <a:cs typeface="Aharoni" pitchFamily="2" charset="-79"/>
              </a:rPr>
              <a:t>Pictures &amp; Text</a:t>
            </a:r>
            <a:endParaRPr lang="ru-RU" sz="2800" dirty="0">
              <a:cs typeface="Aharoni" pitchFamily="2" charset="-79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2636912"/>
            <a:ext cx="3677344" cy="1437912"/>
          </a:xfrm>
          <a:prstGeom prst="roundRect">
            <a:avLst>
              <a:gd name="adj" fmla="val 44998"/>
            </a:avLst>
          </a:prstGeom>
          <a:solidFill>
            <a:srgbClr val="F68222"/>
          </a:solidFill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990000"/>
                </a:solidFill>
                <a:latin typeface="Aharoni" pitchFamily="2" charset="-79"/>
                <a:cs typeface="Aharoni" pitchFamily="2" charset="-79"/>
              </a:rPr>
              <a:t>What for?</a:t>
            </a:r>
          </a:p>
          <a:p>
            <a:pPr algn="ctr"/>
            <a:r>
              <a:rPr lang="en-US" sz="2800" dirty="0" smtClean="0">
                <a:latin typeface="Aharoni" pitchFamily="2" charset="-79"/>
                <a:cs typeface="Aharoni" pitchFamily="2" charset="-79"/>
              </a:rPr>
              <a:t> – To give</a:t>
            </a:r>
            <a:r>
              <a:rPr lang="ru-RU" sz="2800" dirty="0" smtClean="0">
                <a:cs typeface="Aharoni" pitchFamily="2" charset="-79"/>
              </a:rPr>
              <a:t> </a:t>
            </a:r>
            <a:r>
              <a:rPr lang="en-US" sz="2800" dirty="0" smtClean="0">
                <a:latin typeface="Aharoni" pitchFamily="2" charset="-79"/>
                <a:cs typeface="Aharoni" pitchFamily="2" charset="-79"/>
              </a:rPr>
              <a:t>information</a:t>
            </a:r>
            <a:endParaRPr lang="ru-RU" sz="2800" dirty="0">
              <a:cs typeface="Aharoni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849688"/>
            <a:ext cx="5791200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1979712" y="4456825"/>
            <a:ext cx="5005628" cy="1943087"/>
          </a:xfrm>
          <a:prstGeom prst="ellipse">
            <a:avLst/>
          </a:prstGeom>
          <a:solidFill>
            <a:srgbClr val="F68222"/>
          </a:solidFill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  </a:t>
            </a:r>
            <a:r>
              <a:rPr lang="en-US" sz="5400" dirty="0" smtClean="0">
                <a:solidFill>
                  <a:srgbClr val="990000"/>
                </a:solidFill>
                <a:latin typeface="Aharoni" pitchFamily="2" charset="-79"/>
                <a:cs typeface="Aharoni" pitchFamily="2" charset="-79"/>
              </a:rPr>
              <a:t>How?</a:t>
            </a:r>
            <a:r>
              <a:rPr lang="en-US" sz="54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 </a:t>
            </a:r>
          </a:p>
          <a:p>
            <a:pPr algn="ctr"/>
            <a:r>
              <a:rPr lang="en-US" sz="3600" dirty="0" smtClean="0">
                <a:latin typeface="Aharoni" pitchFamily="2" charset="-79"/>
                <a:cs typeface="Aharoni" pitchFamily="2" charset="-79"/>
              </a:rPr>
              <a:t>– using  rules</a:t>
            </a:r>
            <a:r>
              <a:rPr lang="en-US" sz="3600" dirty="0">
                <a:latin typeface="Aharoni" pitchFamily="2" charset="-79"/>
                <a:cs typeface="Aharoni" pitchFamily="2" charset="-79"/>
              </a:rPr>
              <a:t>!</a:t>
            </a:r>
            <a:endParaRPr lang="ru-RU" sz="3600" dirty="0">
              <a:cs typeface="Aharoni" pitchFamily="2" charset="-79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907522" y="288148"/>
            <a:ext cx="4861612" cy="1944216"/>
          </a:xfrm>
          <a:prstGeom prst="ellipse">
            <a:avLst/>
          </a:prstGeom>
          <a:solidFill>
            <a:srgbClr val="F68222"/>
          </a:solidFill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  </a:t>
            </a:r>
            <a:r>
              <a:rPr lang="en-US" sz="3600" dirty="0" smtClean="0">
                <a:solidFill>
                  <a:srgbClr val="990000"/>
                </a:solidFill>
                <a:latin typeface="Aharoni" pitchFamily="2" charset="-79"/>
                <a:cs typeface="Aharoni" pitchFamily="2" charset="-79"/>
              </a:rPr>
              <a:t>What?</a:t>
            </a:r>
            <a:r>
              <a:rPr lang="en-US" sz="36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–  A GOOD PRESENTATION </a:t>
            </a:r>
            <a:endParaRPr lang="ru-RU" sz="3200" dirty="0">
              <a:solidFill>
                <a:schemeClr val="bg1"/>
              </a:solidFill>
              <a:cs typeface="Aharoni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902658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26655">
        <p14:ripple/>
      </p:transition>
    </mc:Choice>
    <mc:Fallback>
      <p:transition spd="slow" advClick="0" advTm="266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332656"/>
            <a:ext cx="7406640" cy="2304256"/>
          </a:xfrm>
        </p:spPr>
        <p:txBody>
          <a:bodyPr>
            <a:noAutofit/>
          </a:bodyPr>
          <a:lstStyle/>
          <a:p>
            <a:pPr algn="ctr"/>
            <a:r>
              <a:rPr lang="en-US" sz="8800" smtClean="0">
                <a:solidFill>
                  <a:schemeClr val="bg2">
                    <a:lumMod val="75000"/>
                  </a:schemeClr>
                </a:solidFill>
              </a:rPr>
              <a:t>Effective  Presentation</a:t>
            </a:r>
            <a:endParaRPr lang="ru-RU" sz="8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7651576" cy="3456384"/>
          </a:xfrm>
        </p:spPr>
        <p:txBody>
          <a:bodyPr>
            <a:normAutofit/>
          </a:bodyPr>
          <a:lstStyle/>
          <a:p>
            <a:r>
              <a:rPr lang="en-US" sz="2800" b="1" i="1" smtClean="0">
                <a:solidFill>
                  <a:srgbClr val="0070C0"/>
                </a:solidFill>
              </a:rPr>
              <a:t>"There are always </a:t>
            </a:r>
            <a:r>
              <a:rPr lang="en-US" sz="3200" b="1" i="1" smtClean="0">
                <a:solidFill>
                  <a:srgbClr val="0070C0"/>
                </a:solidFill>
              </a:rPr>
              <a:t>three speeches</a:t>
            </a:r>
            <a:r>
              <a:rPr lang="en-US" sz="2800" b="1" i="1" smtClean="0">
                <a:solidFill>
                  <a:srgbClr val="0070C0"/>
                </a:solidFill>
              </a:rPr>
              <a:t>, for every one you actually gave: </a:t>
            </a:r>
          </a:p>
          <a:p>
            <a:r>
              <a:rPr lang="en-US" sz="2800" b="1" i="1" smtClean="0">
                <a:solidFill>
                  <a:srgbClr val="0070C0"/>
                </a:solidFill>
              </a:rPr>
              <a:t>-   the one you practiced,</a:t>
            </a:r>
          </a:p>
          <a:p>
            <a:r>
              <a:rPr lang="en-US" sz="2800" b="1" i="1" smtClean="0">
                <a:solidFill>
                  <a:srgbClr val="0070C0"/>
                </a:solidFill>
              </a:rPr>
              <a:t>-   the one you gave, </a:t>
            </a:r>
          </a:p>
          <a:p>
            <a:r>
              <a:rPr lang="en-US" sz="2800" b="1" i="1" smtClean="0">
                <a:solidFill>
                  <a:srgbClr val="0070C0"/>
                </a:solidFill>
              </a:rPr>
              <a:t>-   and the one you wish you gave."</a:t>
            </a:r>
          </a:p>
          <a:p>
            <a:r>
              <a:rPr lang="en-US" b="1" i="1" smtClean="0">
                <a:solidFill>
                  <a:srgbClr val="0070C0"/>
                </a:solidFill>
              </a:rPr>
              <a:t>                                   Dale  Carnegie</a:t>
            </a:r>
          </a:p>
          <a:p>
            <a:endParaRPr lang="ru-RU" dirty="0"/>
          </a:p>
        </p:txBody>
      </p:sp>
      <p:pic>
        <p:nvPicPr>
          <p:cNvPr id="1026" name="Picture 2" descr="C:\Users\Admin\Desktop\-437675_1191356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9450" y="4590100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7805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23602">
        <p14:ripple/>
      </p:transition>
    </mc:Choice>
    <mc:Fallback>
      <p:transition spd="slow" advTm="236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0"/>
                            </p:stCondLst>
                            <p:childTnLst>
                              <p:par>
                                <p:cTn id="5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Users\Admin\Desktop\x_a8820b5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2775"/>
            <a:ext cx="9160233" cy="544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1"/>
          </a:xfrm>
        </p:spPr>
        <p:txBody>
          <a:bodyPr>
            <a:no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Colonna MT" pitchFamily="82" charset="0"/>
              </a:rPr>
              <a:t>The </a:t>
            </a:r>
            <a:r>
              <a:rPr lang="en-US" sz="4400" dirty="0" smtClean="0">
                <a:solidFill>
                  <a:schemeClr val="bg1"/>
                </a:solidFill>
                <a:latin typeface="Colonna MT" pitchFamily="82" charset="0"/>
              </a:rPr>
              <a:t> Most  Wonderful  </a:t>
            </a:r>
            <a:r>
              <a:rPr lang="en-US" sz="4400" dirty="0">
                <a:solidFill>
                  <a:schemeClr val="bg1"/>
                </a:solidFill>
                <a:latin typeface="Colonna MT" pitchFamily="82" charset="0"/>
              </a:rPr>
              <a:t>Country</a:t>
            </a: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</a:b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39952" y="2780928"/>
            <a:ext cx="5004048" cy="3816423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en-US" sz="2400" b="1" dirty="0" smtClean="0">
                <a:solidFill>
                  <a:srgbClr val="0000CC"/>
                </a:solidFill>
              </a:rPr>
              <a:t>The largest country in the world lying in </a:t>
            </a:r>
            <a:r>
              <a:rPr lang="ru-RU" sz="2400" b="1" dirty="0" smtClean="0">
                <a:solidFill>
                  <a:srgbClr val="0000CC"/>
                </a:solidFill>
              </a:rPr>
              <a:t>8/</a:t>
            </a:r>
            <a:r>
              <a:rPr lang="en-US" sz="2400" b="1" dirty="0" smtClean="0">
                <a:solidFill>
                  <a:srgbClr val="0000CC"/>
                </a:solidFill>
              </a:rPr>
              <a:t>11 time zones.</a:t>
            </a:r>
          </a:p>
          <a:p>
            <a:pPr marL="342900" indent="-342900">
              <a:buFontTx/>
              <a:buChar char="-"/>
            </a:pPr>
            <a:r>
              <a:rPr lang="en-US" sz="2400" b="1" dirty="0" smtClean="0">
                <a:solidFill>
                  <a:srgbClr val="0000CC"/>
                </a:solidFill>
              </a:rPr>
              <a:t>The winner in the World  War II.</a:t>
            </a:r>
          </a:p>
          <a:p>
            <a:pPr marL="342900" indent="-342900">
              <a:buFontTx/>
              <a:buChar char="-"/>
            </a:pPr>
            <a:r>
              <a:rPr lang="en-US" sz="2400" b="1" dirty="0" smtClean="0">
                <a:solidFill>
                  <a:srgbClr val="0000CC"/>
                </a:solidFill>
              </a:rPr>
              <a:t> The multinational country.</a:t>
            </a:r>
          </a:p>
          <a:p>
            <a:pPr marL="342900" indent="-342900">
              <a:buFontTx/>
              <a:buChar char="-"/>
            </a:pPr>
            <a:r>
              <a:rPr lang="en-US" sz="2400" b="1" dirty="0">
                <a:solidFill>
                  <a:srgbClr val="0000CC"/>
                </a:solidFill>
              </a:rPr>
              <a:t>T</a:t>
            </a:r>
            <a:r>
              <a:rPr lang="en-US" sz="2400" b="1" dirty="0" smtClean="0">
                <a:solidFill>
                  <a:srgbClr val="0000CC"/>
                </a:solidFill>
              </a:rPr>
              <a:t>he country of great history and culture.</a:t>
            </a:r>
            <a:endParaRPr lang="ru-RU" sz="2400" b="1" dirty="0">
              <a:solidFill>
                <a:srgbClr val="0000CC"/>
              </a:solidFill>
            </a:endParaRPr>
          </a:p>
        </p:txBody>
      </p:sp>
      <p:pic>
        <p:nvPicPr>
          <p:cNvPr id="2" name="М.Глинка - 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8820472" y="6381328"/>
            <a:ext cx="160784" cy="16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6981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30665">
        <p14:vortex dir="r"/>
      </p:transition>
    </mc:Choice>
    <mc:Fallback>
      <p:transition spd="slow" advTm="306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3" grpId="0" build="p"/>
    </p:bldLst>
  </p:timing>
  <p:extLst mod="1">
    <p:ext uri="{E180D4A7-C9FB-4DFB-919C-405C955672EB}">
      <p14:showEvtLst xmlns:p14="http://schemas.microsoft.com/office/powerpoint/2010/main" xmlns="">
        <p14:playEvt time="0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1 сентября - конк\world_russia_fireworks_022089_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1450"/>
            <a:ext cx="9172600" cy="687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797152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solidFill>
                  <a:schemeClr val="bg1"/>
                </a:solidFill>
                <a:latin typeface="Colonna MT" pitchFamily="82" charset="0"/>
              </a:rPr>
              <a:t>Moscow</a:t>
            </a:r>
            <a:r>
              <a:rPr lang="en-US" sz="5300" b="1" dirty="0" smtClean="0">
                <a:solidFill>
                  <a:srgbClr val="C00000"/>
                </a:solidFill>
                <a:latin typeface="Colonna MT" pitchFamily="82" charset="0"/>
              </a:rPr>
              <a:t> </a:t>
            </a:r>
            <a:r>
              <a:rPr lang="en-US" sz="5300" b="1" dirty="0" smtClean="0">
                <a:solidFill>
                  <a:schemeClr val="bg1"/>
                </a:solidFill>
                <a:latin typeface="Colonna MT" pitchFamily="82" charset="0"/>
              </a:rPr>
              <a:t>-</a:t>
            </a:r>
            <a:r>
              <a:rPr lang="en-US" sz="5300" b="1" dirty="0" smtClean="0">
                <a:solidFill>
                  <a:srgbClr val="C00000"/>
                </a:solidFill>
                <a:latin typeface="Colonna MT" pitchFamily="82" charset="0"/>
              </a:rPr>
              <a:t/>
            </a:r>
            <a:br>
              <a:rPr lang="en-US" sz="5300" b="1" dirty="0" smtClean="0">
                <a:solidFill>
                  <a:srgbClr val="C00000"/>
                </a:solidFill>
                <a:latin typeface="Colonna MT" pitchFamily="82" charset="0"/>
              </a:rPr>
            </a:br>
            <a:r>
              <a:rPr lang="en-US" sz="5300" b="1" dirty="0" smtClean="0">
                <a:solidFill>
                  <a:schemeClr val="bg1"/>
                </a:solidFill>
                <a:latin typeface="Colonna MT" pitchFamily="82" charset="0"/>
              </a:rPr>
              <a:t> </a:t>
            </a:r>
            <a:r>
              <a:rPr lang="en-US" sz="4900" dirty="0">
                <a:solidFill>
                  <a:schemeClr val="bg1"/>
                </a:solidFill>
                <a:latin typeface="Colonna MT" pitchFamily="82" charset="0"/>
              </a:rPr>
              <a:t>t</a:t>
            </a:r>
            <a:r>
              <a:rPr lang="en-US" sz="4900" b="1" dirty="0" smtClean="0">
                <a:solidFill>
                  <a:schemeClr val="bg1"/>
                </a:solidFill>
                <a:latin typeface="Colonna MT" pitchFamily="82" charset="0"/>
              </a:rPr>
              <a:t>he  capital </a:t>
            </a:r>
            <a:r>
              <a:rPr lang="ru-RU" sz="4900" b="1" dirty="0" smtClean="0">
                <a:solidFill>
                  <a:schemeClr val="bg1"/>
                </a:solidFill>
              </a:rPr>
              <a:t> </a:t>
            </a:r>
            <a:r>
              <a:rPr lang="en-US" sz="4900" b="1" dirty="0" smtClean="0">
                <a:solidFill>
                  <a:schemeClr val="bg1"/>
                </a:solidFill>
                <a:latin typeface="Colonna MT" pitchFamily="82" charset="0"/>
              </a:rPr>
              <a:t>of  Russia,  </a:t>
            </a:r>
            <a:br>
              <a:rPr lang="en-US" sz="4900" b="1" dirty="0" smtClean="0">
                <a:solidFill>
                  <a:schemeClr val="bg1"/>
                </a:solidFill>
                <a:latin typeface="Colonna MT" pitchFamily="82" charset="0"/>
              </a:rPr>
            </a:br>
            <a:r>
              <a:rPr lang="en-US" sz="4900" dirty="0">
                <a:solidFill>
                  <a:schemeClr val="bg1"/>
                </a:solidFill>
                <a:latin typeface="Colonna MT" pitchFamily="82" charset="0"/>
              </a:rPr>
              <a:t> </a:t>
            </a:r>
            <a:r>
              <a:rPr lang="en-US" sz="4900" dirty="0" smtClean="0">
                <a:solidFill>
                  <a:schemeClr val="bg1"/>
                </a:solidFill>
                <a:latin typeface="Colonna MT" pitchFamily="82" charset="0"/>
              </a:rPr>
              <a:t>          </a:t>
            </a:r>
            <a:r>
              <a:rPr lang="en-US" sz="4900" b="1" dirty="0" smtClean="0">
                <a:solidFill>
                  <a:schemeClr val="bg1"/>
                </a:solidFill>
                <a:latin typeface="Colonna MT" pitchFamily="82" charset="0"/>
              </a:rPr>
              <a:t>our  past  and  present</a:t>
            </a:r>
            <a:endParaRPr lang="ru-RU" sz="4900" b="1" dirty="0">
              <a:solidFill>
                <a:schemeClr val="bg1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779912" y="1"/>
            <a:ext cx="5392688" cy="2204863"/>
          </a:xfrm>
        </p:spPr>
        <p:txBody>
          <a:bodyPr>
            <a:noAutofit/>
          </a:bodyPr>
          <a:lstStyle/>
          <a:p>
            <a:pPr marL="342900" indent="-342900">
              <a:buFontTx/>
              <a:buChar char="-"/>
            </a:pPr>
            <a:r>
              <a:rPr lang="en-US" sz="2400" b="1" dirty="0" smtClean="0">
                <a:solidFill>
                  <a:schemeClr val="bg1"/>
                </a:solidFill>
              </a:rPr>
              <a:t>Red Square – the heart of Moscow.</a:t>
            </a:r>
          </a:p>
          <a:p>
            <a:pPr marL="342900" indent="-342900">
              <a:buFontTx/>
              <a:buChar char="-"/>
            </a:pPr>
            <a:r>
              <a:rPr lang="en-US" sz="2400" b="1" dirty="0" smtClean="0">
                <a:solidFill>
                  <a:schemeClr val="bg1"/>
                </a:solidFill>
              </a:rPr>
              <a:t>The </a:t>
            </a:r>
            <a:r>
              <a:rPr lang="en-US" sz="2400" b="1" dirty="0" err="1" smtClean="0">
                <a:solidFill>
                  <a:schemeClr val="bg1"/>
                </a:solidFill>
              </a:rPr>
              <a:t>Spasskaya</a:t>
            </a:r>
            <a:r>
              <a:rPr lang="en-US" sz="2400" b="1" dirty="0" smtClean="0">
                <a:solidFill>
                  <a:schemeClr val="bg1"/>
                </a:solidFill>
              </a:rPr>
              <a:t> Tower with the main clock of Russia.</a:t>
            </a:r>
          </a:p>
          <a:p>
            <a:pPr marL="342900" indent="-342900">
              <a:buFontTx/>
              <a:buChar char="-"/>
            </a:pPr>
            <a:r>
              <a:rPr lang="en-US" sz="2400" b="1" dirty="0" err="1" smtClean="0">
                <a:solidFill>
                  <a:schemeClr val="bg1"/>
                </a:solidFill>
              </a:rPr>
              <a:t>St.Basil’s</a:t>
            </a:r>
            <a:r>
              <a:rPr lang="en-US" sz="2400" b="1" dirty="0" smtClean="0">
                <a:solidFill>
                  <a:schemeClr val="bg1"/>
                </a:solidFill>
              </a:rPr>
              <a:t> Cathedral – the wonder of old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Russian architecture.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065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30757">
        <p14:vortex dir="r"/>
      </p:transition>
    </mc:Choice>
    <mc:Fallback>
      <p:transition spd="slow" advTm="307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267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7380312" cy="691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7"/>
            <a:ext cx="8964488" cy="1584177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 </a:t>
            </a:r>
            <a:r>
              <a:rPr lang="en-US" sz="5300" b="1" dirty="0" smtClean="0">
                <a:solidFill>
                  <a:srgbClr val="FF0000"/>
                </a:solidFill>
                <a:latin typeface="Colonna MT" pitchFamily="82" charset="0"/>
              </a:rPr>
              <a:t>Volgograd</a:t>
            </a:r>
            <a:r>
              <a:rPr lang="en-US" sz="4900" b="1" dirty="0" smtClean="0">
                <a:solidFill>
                  <a:srgbClr val="FF0000"/>
                </a:solidFill>
                <a:latin typeface="Colonna MT" pitchFamily="82" charset="0"/>
              </a:rPr>
              <a:t>: </a:t>
            </a:r>
            <a:r>
              <a:rPr lang="en-US" b="1" dirty="0" smtClean="0">
                <a:solidFill>
                  <a:srgbClr val="FF0000"/>
                </a:solidFill>
                <a:latin typeface="Colonna MT" pitchFamily="82" charset="0"/>
              </a:rPr>
              <a:t>the city of Russian military glory, our  pride  and  grief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708920"/>
            <a:ext cx="4824536" cy="432048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- The 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Motherland </a:t>
            </a:r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Calls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- 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a statue in </a:t>
            </a:r>
            <a:r>
              <a:rPr lang="en-US" sz="2800" b="1" dirty="0" err="1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Mamayev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 Kurgan </a:t>
            </a:r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commemorating 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the Battle of </a:t>
            </a:r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Stalingrad</a:t>
            </a: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, </a:t>
            </a:r>
            <a:r>
              <a:rPr lang="en-US" sz="2800" b="1" smtClean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designed 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by sculptor </a:t>
            </a:r>
            <a:r>
              <a:rPr lang="en-US" sz="2800" b="1" dirty="0" err="1" smtClean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Y.Vuchetich</a:t>
            </a:r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and structural engineer </a:t>
            </a:r>
            <a:r>
              <a:rPr lang="en-US" sz="2800" b="1" dirty="0" err="1" smtClean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N.Nikitin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/>
                <a:cs typeface="Calibri" pitchFamily="34" charset="0"/>
              </a:rPr>
              <a:t>. </a:t>
            </a:r>
            <a:endParaRPr lang="ru-RU" sz="2800" b="1" dirty="0">
              <a:solidFill>
                <a:schemeClr val="bg1"/>
              </a:solidFill>
              <a:latin typeface="Calibri" pitchFamily="34" charset="0"/>
              <a:ea typeface="Calibri"/>
              <a:cs typeface="Calibri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- In </a:t>
            </a:r>
            <a:r>
              <a:rPr lang="en-US" sz="2800" b="1" dirty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1967 </a:t>
            </a:r>
            <a:r>
              <a:rPr lang="en-US" sz="2800" b="1" dirty="0" smtClean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-  </a:t>
            </a:r>
            <a:r>
              <a:rPr lang="en-US" sz="2800" b="1" dirty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the tallest sculpture in the </a:t>
            </a:r>
            <a:r>
              <a:rPr lang="en-US" sz="2800" b="1" dirty="0" smtClean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world (87 m).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- </a:t>
            </a:r>
            <a:r>
              <a:rPr lang="en-US" sz="2800" b="1" dirty="0" smtClean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200 steps</a:t>
            </a:r>
            <a:r>
              <a:rPr lang="ru-RU" sz="2800" b="1" dirty="0" smtClean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 symboliz</a:t>
            </a:r>
            <a:r>
              <a:rPr lang="en-US" sz="2800" b="1" dirty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e</a:t>
            </a:r>
            <a:r>
              <a:rPr lang="en-US" sz="2800" b="1" dirty="0" smtClean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 </a:t>
            </a:r>
            <a:endParaRPr lang="ru-RU" sz="2800" b="1" dirty="0" smtClean="0">
              <a:solidFill>
                <a:srgbClr val="0000FF"/>
              </a:solidFill>
              <a:latin typeface="Calibri" pitchFamily="34" charset="0"/>
              <a:ea typeface="Calibri"/>
              <a:cs typeface="Calibri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the </a:t>
            </a:r>
            <a:r>
              <a:rPr lang="en-US" sz="2800" b="1" dirty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200 days of the </a:t>
            </a:r>
            <a:r>
              <a:rPr lang="en-US" sz="2800" b="1" dirty="0" smtClean="0">
                <a:solidFill>
                  <a:srgbClr val="0000FF"/>
                </a:solidFill>
                <a:latin typeface="Calibri" pitchFamily="34" charset="0"/>
                <a:ea typeface="Calibri"/>
                <a:cs typeface="Calibri" pitchFamily="34" charset="0"/>
              </a:rPr>
              <a:t>Battle. </a:t>
            </a:r>
            <a:endParaRPr lang="ru-RU" sz="2800" b="1" dirty="0">
              <a:solidFill>
                <a:srgbClr val="0000FF"/>
              </a:solidFill>
              <a:latin typeface="Calibri" pitchFamily="34" charset="0"/>
              <a:ea typeface="Calibri"/>
              <a:cs typeface="Calibri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3219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32789">
        <p14:vortex dir="r"/>
      </p:transition>
    </mc:Choice>
    <mc:Fallback>
      <p:transition spd="slow" advTm="327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Baikal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8" y="-27384"/>
            <a:ext cx="913835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6633"/>
            <a:ext cx="8568952" cy="1152127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Colonna MT" pitchFamily="82" charset="0"/>
              </a:rPr>
              <a:t>Baikal:</a:t>
            </a:r>
            <a:r>
              <a:rPr lang="en-US" sz="6000" b="1" dirty="0" smtClean="0">
                <a:solidFill>
                  <a:srgbClr val="FF0000"/>
                </a:solidFill>
                <a:latin typeface="Colonna MT" pitchFamily="82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lonna MT" pitchFamily="82" charset="0"/>
              </a:rPr>
              <a:t>the unique lake in Siberia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3573016"/>
            <a:ext cx="5976664" cy="3284984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- The </a:t>
            </a:r>
            <a:r>
              <a:rPr lang="en-US" sz="24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deepest lake in the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world (1620 m)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       famous </a:t>
            </a:r>
            <a:r>
              <a:rPr lang="en-US" sz="24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for its unique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fauna</a:t>
            </a:r>
            <a:r>
              <a:rPr lang="en-US" sz="24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.</a:t>
            </a:r>
            <a:endParaRPr lang="en-US" sz="24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marL="342900" indent="-342900" algn="l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336 </a:t>
            </a:r>
            <a:r>
              <a:rPr lang="en-US" sz="24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rivers flow into Baikal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, but 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     only the Angara flows </a:t>
            </a:r>
            <a:r>
              <a:rPr lang="en-US" sz="24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out of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it.</a:t>
            </a:r>
            <a:endParaRPr lang="ru-RU" sz="24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l"/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</a:rPr>
              <a:t> - Strikingly </a:t>
            </a:r>
            <a:r>
              <a:rPr lang="en-US" sz="2400" b="1" dirty="0">
                <a:solidFill>
                  <a:schemeClr val="bg1"/>
                </a:solidFill>
                <a:latin typeface="+mj-lt"/>
                <a:ea typeface="Calibri"/>
              </a:rPr>
              <a:t>clean is the water of the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</a:rPr>
              <a:t>lake! -                                </a:t>
            </a:r>
          </a:p>
          <a:p>
            <a:pPr algn="l"/>
            <a:r>
              <a:rPr lang="en-US" sz="2400" b="1" dirty="0">
                <a:solidFill>
                  <a:schemeClr val="bg1"/>
                </a:solidFill>
                <a:latin typeface="+mj-lt"/>
                <a:ea typeface="Calibri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</a:rPr>
              <a:t>                you </a:t>
            </a:r>
            <a:r>
              <a:rPr lang="en-US" sz="2400" b="1" dirty="0">
                <a:solidFill>
                  <a:schemeClr val="bg1"/>
                </a:solidFill>
                <a:latin typeface="+mj-lt"/>
                <a:ea typeface="Calibri"/>
              </a:rPr>
              <a:t>can see up to 40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</a:rPr>
              <a:t>m!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073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31555">
        <p14:vortex dir="r"/>
      </p:transition>
    </mc:Choice>
    <mc:Fallback>
      <p:transition spd="slow" advTm="315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05a2dcf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476" y="-26074"/>
            <a:ext cx="5863509" cy="688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5992" y="-26074"/>
            <a:ext cx="5256088" cy="3743106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Colonna MT" pitchFamily="8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Colonna MT" pitchFamily="82" charset="0"/>
              </a:rPr>
              <a:t>Salekhard</a:t>
            </a:r>
            <a:r>
              <a:rPr lang="en-US" sz="4000" b="1" dirty="0">
                <a:solidFill>
                  <a:schemeClr val="bg1"/>
                </a:solidFill>
                <a:latin typeface="Colonna MT" pitchFamily="82" charset="0"/>
              </a:rPr>
              <a:t>:</a:t>
            </a:r>
            <a:r>
              <a:rPr lang="ru-RU" sz="4000" b="1" dirty="0">
                <a:solidFill>
                  <a:schemeClr val="bg1"/>
                </a:solidFill>
                <a:latin typeface="Colonna MT" pitchFamily="82" charset="0"/>
              </a:rPr>
              <a:t> </a:t>
            </a:r>
            <a:endParaRPr lang="en-US" sz="4000" b="1" dirty="0" smtClean="0">
              <a:solidFill>
                <a:schemeClr val="bg1"/>
              </a:solidFill>
              <a:latin typeface="Colonna MT" pitchFamily="82" charset="0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-   the  </a:t>
            </a:r>
            <a:r>
              <a:rPr lang="en-US" sz="2400" b="1" dirty="0">
                <a:solidFill>
                  <a:schemeClr val="bg1"/>
                </a:solidFill>
                <a:latin typeface="+mj-lt"/>
                <a:cs typeface="Calibri" pitchFamily="34" charset="0"/>
              </a:rPr>
              <a:t>only  town </a:t>
            </a:r>
            <a:r>
              <a:rPr lang="ru-RU" sz="2400" b="1" dirty="0">
                <a:solidFill>
                  <a:schemeClr val="bg1"/>
                </a:solidFill>
                <a:latin typeface="+mj-lt"/>
                <a:cs typeface="Calibri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on </a:t>
            </a:r>
            <a:r>
              <a:rPr lang="en-US" sz="2400" b="1" dirty="0">
                <a:solidFill>
                  <a:schemeClr val="bg1"/>
                </a:solidFill>
                <a:latin typeface="+mj-lt"/>
                <a:cs typeface="Calibri" pitchFamily="34" charset="0"/>
              </a:rPr>
              <a:t>the  Polar 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Circle.</a:t>
            </a:r>
            <a:endParaRPr lang="ru-RU" sz="2400" b="1" dirty="0">
              <a:solidFill>
                <a:schemeClr val="bg1"/>
              </a:solidFill>
              <a:latin typeface="+mj-lt"/>
              <a:cs typeface="Calibri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300" b="1" dirty="0" smtClean="0">
                <a:solidFill>
                  <a:schemeClr val="bg1"/>
                </a:solidFill>
                <a:latin typeface="+mj-lt"/>
                <a:ea typeface="Calibri"/>
              </a:rPr>
              <a:t>The 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Calibri"/>
              </a:rPr>
              <a:t>capital </a:t>
            </a:r>
            <a:r>
              <a:rPr lang="en-US" sz="2300" b="1" dirty="0" smtClean="0">
                <a:solidFill>
                  <a:schemeClr val="bg1"/>
                </a:solidFill>
                <a:latin typeface="+mj-lt"/>
                <a:ea typeface="Calibri"/>
              </a:rPr>
              <a:t>of </a:t>
            </a:r>
            <a:r>
              <a:rPr lang="en-US" sz="2300" b="1" dirty="0" err="1" smtClean="0">
                <a:solidFill>
                  <a:schemeClr val="bg1"/>
                </a:solidFill>
                <a:latin typeface="+mj-lt"/>
                <a:ea typeface="Calibri"/>
              </a:rPr>
              <a:t>Yamal-Nenets</a:t>
            </a:r>
            <a:r>
              <a:rPr lang="en-US" sz="2300" b="1" dirty="0" smtClean="0">
                <a:solidFill>
                  <a:schemeClr val="bg1"/>
                </a:solidFill>
                <a:latin typeface="+mj-lt"/>
                <a:ea typeface="Calibri"/>
              </a:rPr>
              <a:t> autonomous district.</a:t>
            </a:r>
          </a:p>
          <a:p>
            <a:pPr marL="342900" indent="-342900">
              <a:buFontTx/>
              <a:buChar char="-"/>
            </a:pPr>
            <a:r>
              <a:rPr lang="en-US" sz="2300" b="1" dirty="0" smtClean="0">
                <a:solidFill>
                  <a:schemeClr val="bg1"/>
                </a:solidFill>
                <a:latin typeface="+mj-lt"/>
                <a:ea typeface="Calibri"/>
              </a:rPr>
              <a:t>Founded 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Calibri"/>
              </a:rPr>
              <a:t>in 1595 </a:t>
            </a:r>
            <a:endParaRPr lang="en-US" sz="2300" b="1" dirty="0" smtClean="0">
              <a:solidFill>
                <a:schemeClr val="bg1"/>
              </a:solidFill>
              <a:latin typeface="+mj-lt"/>
              <a:ea typeface="Calibri"/>
            </a:endParaRPr>
          </a:p>
          <a:p>
            <a:r>
              <a:rPr lang="en-US" sz="2300" b="1" dirty="0">
                <a:solidFill>
                  <a:schemeClr val="bg1"/>
                </a:solidFill>
                <a:latin typeface="+mj-lt"/>
                <a:ea typeface="Calibri"/>
              </a:rPr>
              <a:t> </a:t>
            </a:r>
            <a:r>
              <a:rPr lang="en-US" sz="2300" b="1" dirty="0" smtClean="0">
                <a:solidFill>
                  <a:schemeClr val="bg1"/>
                </a:solidFill>
                <a:latin typeface="+mj-lt"/>
                <a:ea typeface="Calibri"/>
              </a:rPr>
              <a:t>   by  Russian </a:t>
            </a:r>
            <a:r>
              <a:rPr lang="en-US" sz="2300" b="1" dirty="0" err="1" smtClean="0">
                <a:solidFill>
                  <a:schemeClr val="bg1"/>
                </a:solidFill>
                <a:latin typeface="+mj-lt"/>
                <a:ea typeface="Calibri"/>
              </a:rPr>
              <a:t>Kozaks</a:t>
            </a:r>
            <a:endParaRPr lang="en-US" sz="2300" b="1" dirty="0" smtClean="0">
              <a:solidFill>
                <a:schemeClr val="bg1"/>
              </a:solidFill>
              <a:latin typeface="+mj-lt"/>
              <a:ea typeface="Calibri"/>
            </a:endParaRPr>
          </a:p>
          <a:p>
            <a:r>
              <a:rPr lang="en-US" sz="2300" b="1" dirty="0" smtClean="0">
                <a:solidFill>
                  <a:schemeClr val="bg1"/>
                </a:solidFill>
                <a:latin typeface="+mj-lt"/>
                <a:ea typeface="Calibri"/>
              </a:rPr>
              <a:t>    got 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Calibri"/>
              </a:rPr>
              <a:t>the </a:t>
            </a:r>
            <a:r>
              <a:rPr lang="en-US" sz="2300" b="1" dirty="0" smtClean="0">
                <a:solidFill>
                  <a:schemeClr val="bg1"/>
                </a:solidFill>
                <a:latin typeface="+mj-lt"/>
                <a:ea typeface="Calibri"/>
              </a:rPr>
              <a:t>name of </a:t>
            </a:r>
            <a:r>
              <a:rPr lang="en-US" sz="2300" b="1" dirty="0" err="1" smtClean="0">
                <a:solidFill>
                  <a:schemeClr val="bg1"/>
                </a:solidFill>
                <a:latin typeface="+mj-lt"/>
                <a:ea typeface="Calibri"/>
              </a:rPr>
              <a:t>Obdorsk</a:t>
            </a:r>
            <a:r>
              <a:rPr lang="en-US" sz="2300" b="1" dirty="0" smtClean="0">
                <a:solidFill>
                  <a:schemeClr val="bg1"/>
                </a:solidFill>
                <a:latin typeface="+mj-lt"/>
                <a:ea typeface="Calibri"/>
              </a:rPr>
              <a:t>.</a:t>
            </a:r>
          </a:p>
          <a:p>
            <a:endParaRPr lang="en-US" sz="2300" b="1" dirty="0">
              <a:solidFill>
                <a:schemeClr val="bg1"/>
              </a:solidFill>
              <a:latin typeface="+mj-lt"/>
              <a:ea typeface="Calibri"/>
            </a:endParaRPr>
          </a:p>
        </p:txBody>
      </p:sp>
      <p:pic>
        <p:nvPicPr>
          <p:cNvPr id="5126" name="Picture 6" descr="C:\Users\Admin\Desktop\556244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3150" y="0"/>
            <a:ext cx="3248883" cy="243666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38100">
            <a:contourClr>
              <a:schemeClr val="bg1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Admin\Desktop\0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857503" y="4518364"/>
            <a:ext cx="3262508" cy="233963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38100">
            <a:contourClr>
              <a:schemeClr val="bg1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esktop\4940_b8162ad49db930c7a5dd1e02be56a12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3150" y="2299038"/>
            <a:ext cx="3236861" cy="2286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38100">
            <a:contourClr>
              <a:schemeClr val="bg1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59540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36306">
        <p14:vortex dir="r"/>
      </p:transition>
    </mc:Choice>
    <mc:Fallback>
      <p:transition spd="slow" advTm="363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0" decel="100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0" decel="100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0" decel="100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0" decel="100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10284"/>
            <a:ext cx="9144000" cy="5154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949280"/>
            <a:ext cx="8132440" cy="792087"/>
          </a:xfrm>
        </p:spPr>
        <p:txBody>
          <a:bodyPr>
            <a:normAutofit fontScale="90000"/>
          </a:bodyPr>
          <a:lstStyle/>
          <a:p>
            <a:r>
              <a:rPr lang="en-US" sz="6000" b="1" dirty="0" err="1" smtClean="0">
                <a:solidFill>
                  <a:schemeClr val="bg1"/>
                </a:solidFill>
                <a:latin typeface="Colonna MT" pitchFamily="82" charset="0"/>
              </a:rPr>
              <a:t>Yamal</a:t>
            </a:r>
            <a:r>
              <a:rPr lang="ru-RU" sz="6000" b="1" dirty="0" smtClean="0">
                <a:solidFill>
                  <a:schemeClr val="bg1"/>
                </a:solidFill>
              </a:rPr>
              <a:t>: </a:t>
            </a:r>
            <a:r>
              <a:rPr lang="en-US" sz="4900" b="1" dirty="0" smtClean="0">
                <a:solidFill>
                  <a:schemeClr val="bg1"/>
                </a:solidFill>
                <a:latin typeface="Colonna MT" pitchFamily="82" charset="0"/>
              </a:rPr>
              <a:t>Ice Coves of </a:t>
            </a:r>
            <a:r>
              <a:rPr lang="en-US" sz="4900" b="1" dirty="0" err="1" smtClean="0">
                <a:solidFill>
                  <a:schemeClr val="bg1"/>
                </a:solidFill>
                <a:latin typeface="Colonna MT" pitchFamily="82" charset="0"/>
              </a:rPr>
              <a:t>Novy</a:t>
            </a:r>
            <a:r>
              <a:rPr lang="en-US" sz="4900" b="1" dirty="0" smtClean="0">
                <a:solidFill>
                  <a:schemeClr val="bg1"/>
                </a:solidFill>
                <a:latin typeface="Colonna MT" pitchFamily="82" charset="0"/>
              </a:rPr>
              <a:t> Port</a:t>
            </a:r>
            <a:endParaRPr lang="ru-RU" sz="49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829946"/>
            <a:ext cx="4032448" cy="3615278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00CC"/>
                </a:solidFill>
                <a:latin typeface="+mj-lt"/>
                <a:ea typeface="Calibri"/>
                <a:cs typeface="Times New Roman"/>
              </a:rPr>
              <a:t>- The ice maze in the permafrost of  the </a:t>
            </a:r>
            <a:r>
              <a:rPr lang="en-US" sz="2400" b="1" dirty="0">
                <a:solidFill>
                  <a:srgbClr val="0000CC"/>
                </a:solidFill>
                <a:latin typeface="+mj-lt"/>
                <a:ea typeface="Calibri"/>
                <a:cs typeface="Times New Roman"/>
              </a:rPr>
              <a:t>Arctic </a:t>
            </a:r>
            <a:r>
              <a:rPr lang="en-US" sz="2400" b="1" dirty="0" smtClean="0">
                <a:solidFill>
                  <a:srgbClr val="0000CC"/>
                </a:solidFill>
                <a:latin typeface="+mj-lt"/>
                <a:ea typeface="Calibri"/>
                <a:cs typeface="Times New Roman"/>
              </a:rPr>
              <a:t>circle.   </a:t>
            </a:r>
            <a:endParaRPr lang="en-US" sz="2400" b="1" dirty="0">
              <a:solidFill>
                <a:srgbClr val="0000CC"/>
              </a:solidFill>
              <a:latin typeface="+mj-lt"/>
              <a:ea typeface="Calibri"/>
              <a:cs typeface="Times New Roman"/>
            </a:endParaRPr>
          </a:p>
          <a:p>
            <a:pPr algn="l"/>
            <a:r>
              <a:rPr lang="en-US" sz="2400" b="1" dirty="0" smtClean="0">
                <a:solidFill>
                  <a:srgbClr val="0000CC"/>
                </a:solidFill>
                <a:latin typeface="+mj-lt"/>
                <a:ea typeface="Calibri"/>
                <a:cs typeface="Times New Roman"/>
              </a:rPr>
              <a:t>- Made </a:t>
            </a:r>
            <a:r>
              <a:rPr lang="en-US" sz="2400" b="1" dirty="0">
                <a:solidFill>
                  <a:srgbClr val="0000CC"/>
                </a:solidFill>
                <a:latin typeface="+mj-lt"/>
                <a:ea typeface="Calibri"/>
                <a:cs typeface="Times New Roman"/>
              </a:rPr>
              <a:t>by human </a:t>
            </a:r>
            <a:r>
              <a:rPr lang="en-US" sz="2400" b="1" dirty="0" smtClean="0">
                <a:solidFill>
                  <a:srgbClr val="0000CC"/>
                </a:solidFill>
                <a:latin typeface="+mj-lt"/>
                <a:ea typeface="Calibri"/>
                <a:cs typeface="Times New Roman"/>
              </a:rPr>
              <a:t>hands for </a:t>
            </a:r>
          </a:p>
          <a:p>
            <a:pPr algn="l"/>
            <a:r>
              <a:rPr lang="en-US" sz="2400" b="1" dirty="0" smtClean="0">
                <a:solidFill>
                  <a:srgbClr val="0000CC"/>
                </a:solidFill>
                <a:latin typeface="+mj-lt"/>
                <a:ea typeface="Calibri"/>
                <a:cs typeface="Times New Roman"/>
              </a:rPr>
              <a:t>  storage of fish and meat.</a:t>
            </a:r>
          </a:p>
          <a:p>
            <a:pPr marL="342900" indent="-342900" algn="l">
              <a:buFontTx/>
              <a:buChar char="-"/>
            </a:pP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The </a:t>
            </a:r>
            <a:r>
              <a:rPr lang="en-US" sz="24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length of the cave is more than 1000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m, </a:t>
            </a:r>
            <a:endParaRPr lang="ru-RU" sz="24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marL="342900" indent="-342900" algn="l">
              <a:buFontTx/>
              <a:buChar char="-"/>
            </a:pP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the </a:t>
            </a:r>
            <a:r>
              <a:rPr lang="en-US" sz="24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width of the main tunnel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 -  </a:t>
            </a:r>
            <a:r>
              <a:rPr lang="en-US" sz="2400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5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m,</a:t>
            </a:r>
            <a:endParaRPr lang="ru-RU" sz="24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 the side ones – 3 m. </a:t>
            </a:r>
            <a:endParaRPr lang="en-US" sz="24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l"/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078" name="Picture 6" descr="C:\Users\Admin\Desktop\Все нужное! 10.01\0_bdb84_552c48a8_-1-XXL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76160" y="0"/>
            <a:ext cx="2300095" cy="175664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38100">
            <a:contourClr>
              <a:schemeClr val="bg1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0_469c4_a9ef1d6e_XL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5009" y="30236"/>
            <a:ext cx="2121151" cy="174258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38100">
            <a:contourClr>
              <a:schemeClr val="bg1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Рисунок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6058" y="7996"/>
            <a:ext cx="2252103" cy="172669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38100">
            <a:contourClr>
              <a:schemeClr val="bg1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Рисунок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312"/>
            <a:ext cx="2426905" cy="17335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31750">
            <a:contourClr>
              <a:schemeClr val="bg1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72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26537">
        <p14:vortex dir="r"/>
      </p:transition>
    </mc:Choice>
    <mc:Fallback>
      <p:transition spd="slow" advTm="2653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 decel="100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decel="100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decel="100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0" decel="100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0" decel="100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0" decel="100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0" decel="100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0" decel="100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9.3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397</Words>
  <Application>Microsoft Office PowerPoint</Application>
  <PresentationFormat>Экран (4:3)</PresentationFormat>
  <Paragraphs>58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Солнцестояние</vt:lpstr>
      <vt:lpstr>  Oh, Russia, I’m in Love with You! Презентация к уроку английского языка в 11 классе  по теме  «Чудеса света»  </vt:lpstr>
      <vt:lpstr>Слайд 2</vt:lpstr>
      <vt:lpstr>Effective  Presentation</vt:lpstr>
      <vt:lpstr>The  Most  Wonderful  Country </vt:lpstr>
      <vt:lpstr>Moscow -  the  capital  of  Russia,              our  past  and  present</vt:lpstr>
      <vt:lpstr> Volgograd: the city of Russian military glory, our  pride  and  grief</vt:lpstr>
      <vt:lpstr>Baikal: the unique lake in Siberia </vt:lpstr>
      <vt:lpstr>Слайд 8</vt:lpstr>
      <vt:lpstr>Yamal: Ice Coves of Novy Port</vt:lpstr>
      <vt:lpstr>  Oh, Russia, I’m in love with you! Remember, Russia, you are great Not in the field of battles past But in the green fields full of wheat And forests, gardens, free of dust. I love you deeply, dear land, Your hills and rivers, sand on strand, Your songs and dances, lakes and seas, Your beasts and fish, birds in the trees Your sunrise in a splendid sight Which gives me always  such  delight!                                                 L. Khusainova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re</cp:lastModifiedBy>
  <cp:revision>202</cp:revision>
  <dcterms:created xsi:type="dcterms:W3CDTF">2013-02-03T10:02:26Z</dcterms:created>
  <dcterms:modified xsi:type="dcterms:W3CDTF">2014-05-02T15:17:24Z</dcterms:modified>
</cp:coreProperties>
</file>