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87" r:id="rId3"/>
    <p:sldId id="306" r:id="rId4"/>
    <p:sldId id="288" r:id="rId5"/>
    <p:sldId id="296" r:id="rId6"/>
    <p:sldId id="307" r:id="rId7"/>
    <p:sldId id="297" r:id="rId8"/>
    <p:sldId id="302" r:id="rId9"/>
    <p:sldId id="304" r:id="rId10"/>
    <p:sldId id="258" r:id="rId11"/>
    <p:sldId id="259" r:id="rId12"/>
    <p:sldId id="260" r:id="rId13"/>
    <p:sldId id="267" r:id="rId14"/>
    <p:sldId id="261" r:id="rId15"/>
    <p:sldId id="268" r:id="rId16"/>
    <p:sldId id="262" r:id="rId17"/>
    <p:sldId id="265" r:id="rId18"/>
    <p:sldId id="281" r:id="rId19"/>
    <p:sldId id="286" r:id="rId20"/>
    <p:sldId id="275" r:id="rId21"/>
    <p:sldId id="276" r:id="rId22"/>
    <p:sldId id="289" r:id="rId23"/>
    <p:sldId id="277" r:id="rId24"/>
    <p:sldId id="278" r:id="rId25"/>
    <p:sldId id="298" r:id="rId26"/>
    <p:sldId id="299" r:id="rId27"/>
    <p:sldId id="300" r:id="rId28"/>
    <p:sldId id="301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66"/>
    <a:srgbClr val="006600"/>
    <a:srgbClr val="003366"/>
    <a:srgbClr val="333333"/>
    <a:srgbClr val="FF6600"/>
    <a:srgbClr val="FFFF00"/>
    <a:srgbClr val="00CC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53" autoAdjust="0"/>
  </p:normalViewPr>
  <p:slideViewPr>
    <p:cSldViewPr>
      <p:cViewPr>
        <p:scale>
          <a:sx n="80" d="100"/>
          <a:sy n="80" d="100"/>
        </p:scale>
        <p:origin x="-78" y="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A5D13-2F39-4154-9EBC-5BB4C7CF38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68276-F767-4821-B028-7799632AC7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942A9-4E59-410A-A268-C8F1F2DDEB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93A17-5299-4831-9766-1F5C7FE79F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58559-0FC2-425D-B91A-5A184E7E56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0F972-FA49-4B8E-A697-C2DD4B3EFD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F57CB-19F4-4387-A2FE-89907060D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6211E-B968-49DE-8B48-E7FEBEEB9C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16A26-7D76-4D2B-A122-62C5D57202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16215-68A7-4139-A04B-E32757B4E5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BB52C-CAEE-4C05-BAC3-8ED7AB61D5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8BFA332-70A2-4123-88C3-57703CBDB4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pn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Объект 3"/>
          <p:cNvSpPr>
            <a:spLocks noGrp="1"/>
          </p:cNvSpPr>
          <p:nvPr>
            <p:ph sz="half" idx="2"/>
          </p:nvPr>
        </p:nvSpPr>
        <p:spPr>
          <a:xfrm>
            <a:off x="3779838" y="1600200"/>
            <a:ext cx="4906962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altLang="ru-RU" sz="3600" b="1" smtClean="0">
                <a:solidFill>
                  <a:srgbClr val="C00000"/>
                </a:solidFill>
              </a:rPr>
              <a:t>Урок практикум</a:t>
            </a:r>
            <a:br>
              <a:rPr lang="ru-RU" altLang="ru-RU" sz="3600" b="1" smtClean="0">
                <a:solidFill>
                  <a:srgbClr val="C00000"/>
                </a:solidFill>
              </a:rPr>
            </a:br>
            <a:r>
              <a:rPr lang="ru-RU" altLang="ru-RU" sz="2400" b="1" smtClean="0">
                <a:solidFill>
                  <a:srgbClr val="002060"/>
                </a:solidFill>
              </a:rPr>
              <a:t>по столярному делу </a:t>
            </a:r>
          </a:p>
          <a:p>
            <a:pPr marL="0" indent="0">
              <a:buFontTx/>
              <a:buNone/>
            </a:pPr>
            <a:r>
              <a:rPr lang="ru-RU" altLang="ru-RU" sz="2400" b="1" smtClean="0">
                <a:solidFill>
                  <a:srgbClr val="002060"/>
                </a:solidFill>
              </a:rPr>
              <a:t>в 8 классе.</a:t>
            </a:r>
          </a:p>
          <a:p>
            <a:pPr marL="0" indent="0">
              <a:buFontTx/>
              <a:buNone/>
            </a:pPr>
            <a:endParaRPr lang="ru-RU" altLang="ru-RU" sz="2400" b="1" smtClean="0">
              <a:solidFill>
                <a:srgbClr val="C00000"/>
              </a:solidFill>
            </a:endParaRPr>
          </a:p>
          <a:p>
            <a:pPr marL="0" indent="0">
              <a:buFontTx/>
              <a:buNone/>
            </a:pPr>
            <a:r>
              <a:rPr lang="ru-RU" altLang="ru-RU" sz="1800" b="1" smtClean="0">
                <a:solidFill>
                  <a:srgbClr val="002060"/>
                </a:solidFill>
              </a:rPr>
              <a:t>Учитель</a:t>
            </a:r>
            <a:r>
              <a:rPr lang="en-US" altLang="ru-RU" sz="1800" b="1" smtClean="0">
                <a:solidFill>
                  <a:srgbClr val="002060"/>
                </a:solidFill>
              </a:rPr>
              <a:t> I </a:t>
            </a:r>
            <a:r>
              <a:rPr lang="ru-RU" altLang="ru-RU" sz="1800" b="1" smtClean="0">
                <a:solidFill>
                  <a:srgbClr val="002060"/>
                </a:solidFill>
              </a:rPr>
              <a:t>категории</a:t>
            </a:r>
          </a:p>
          <a:p>
            <a:pPr marL="0" indent="0">
              <a:buFontTx/>
              <a:buNone/>
            </a:pPr>
            <a:r>
              <a:rPr lang="ru-RU" altLang="ru-RU" sz="1800" b="1" smtClean="0">
                <a:solidFill>
                  <a:srgbClr val="002060"/>
                </a:solidFill>
              </a:rPr>
              <a:t>Романова Татьяна Евгеньевна</a:t>
            </a:r>
          </a:p>
          <a:p>
            <a:pPr marL="0" indent="0">
              <a:buFontTx/>
              <a:buNone/>
            </a:pPr>
            <a:endParaRPr lang="ru-RU" altLang="ru-RU" sz="1800" b="1" smtClean="0">
              <a:solidFill>
                <a:srgbClr val="002060"/>
              </a:solidFill>
            </a:endParaRPr>
          </a:p>
          <a:p>
            <a:pPr marL="0" indent="0">
              <a:buFontTx/>
              <a:buNone/>
            </a:pPr>
            <a:endParaRPr lang="ru-RU" altLang="ru-RU" sz="1800" b="1" smtClean="0">
              <a:solidFill>
                <a:srgbClr val="002060"/>
              </a:solidFill>
            </a:endParaRPr>
          </a:p>
          <a:p>
            <a:pPr marL="0" indent="0">
              <a:buFontTx/>
              <a:buNone/>
            </a:pPr>
            <a:endParaRPr lang="ru-RU" altLang="ru-RU" sz="1800" b="1" smtClean="0">
              <a:solidFill>
                <a:srgbClr val="002060"/>
              </a:solidFill>
            </a:endParaRPr>
          </a:p>
          <a:p>
            <a:pPr marL="0" indent="0">
              <a:buFontTx/>
              <a:buNone/>
            </a:pPr>
            <a:endParaRPr lang="ru-RU" altLang="ru-RU" sz="1800" b="1" smtClean="0">
              <a:solidFill>
                <a:srgbClr val="002060"/>
              </a:solidFill>
            </a:endParaRPr>
          </a:p>
          <a:p>
            <a:pPr marL="0" indent="0">
              <a:buFontTx/>
              <a:buNone/>
            </a:pPr>
            <a:endParaRPr lang="ru-RU" altLang="ru-RU" sz="1800" b="1" smtClean="0">
              <a:solidFill>
                <a:srgbClr val="002060"/>
              </a:solidFill>
            </a:endParaRPr>
          </a:p>
          <a:p>
            <a:pPr marL="0" indent="0">
              <a:buFontTx/>
              <a:buNone/>
            </a:pPr>
            <a:r>
              <a:rPr lang="ru-RU" altLang="ru-RU" sz="1800" b="1" smtClean="0">
                <a:solidFill>
                  <a:srgbClr val="002060"/>
                </a:solidFill>
              </a:rPr>
              <a:t>         г.Вихоревка  2014 год</a:t>
            </a:r>
            <a:endParaRPr lang="ru-RU" altLang="ru-RU" sz="1800" smtClean="0">
              <a:solidFill>
                <a:srgbClr val="002060"/>
              </a:solidFill>
            </a:endParaRPr>
          </a:p>
        </p:txBody>
      </p:sp>
      <p:pic>
        <p:nvPicPr>
          <p:cNvPr id="2051" name="Picture 10" descr="AN386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4213" y="2349500"/>
            <a:ext cx="2947987" cy="4175125"/>
          </a:xfrm>
          <a:noFill/>
        </p:spPr>
      </p:pic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4275" y="692150"/>
            <a:ext cx="72009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333375"/>
            <a:ext cx="8229600" cy="1858963"/>
          </a:xfrm>
        </p:spPr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003366"/>
                </a:solidFill>
              </a:rPr>
              <a:t>Подбор заготовки по размерам</a:t>
            </a:r>
            <a:br>
              <a:rPr lang="ru-RU" altLang="ru-RU" sz="3200" b="1" smtClean="0">
                <a:solidFill>
                  <a:srgbClr val="003366"/>
                </a:solidFill>
              </a:rPr>
            </a:br>
            <a:r>
              <a:rPr lang="ru-RU" altLang="ru-RU" b="1" smtClean="0">
                <a:solidFill>
                  <a:srgbClr val="003366"/>
                </a:solidFill>
              </a:rPr>
              <a:t/>
            </a:r>
            <a:br>
              <a:rPr lang="ru-RU" altLang="ru-RU" b="1" smtClean="0">
                <a:solidFill>
                  <a:srgbClr val="003366"/>
                </a:solidFill>
              </a:rPr>
            </a:br>
            <a:r>
              <a:rPr lang="ru-RU" altLang="ru-RU" sz="2000" b="1" smtClean="0">
                <a:solidFill>
                  <a:schemeClr val="accent2"/>
                </a:solidFill>
              </a:rPr>
              <a:t>Выбрать брусок 50Х50х220</a:t>
            </a:r>
            <a:br>
              <a:rPr lang="ru-RU" altLang="ru-RU" sz="2000" b="1" smtClean="0">
                <a:solidFill>
                  <a:schemeClr val="accent2"/>
                </a:solidFill>
              </a:rPr>
            </a:br>
            <a:r>
              <a:rPr lang="ru-RU" altLang="ru-RU" sz="2000" u="sng" smtClean="0">
                <a:solidFill>
                  <a:srgbClr val="FF6600"/>
                </a:solidFill>
              </a:rPr>
              <a:t>Инструменты</a:t>
            </a:r>
            <a:r>
              <a:rPr lang="ru-RU" altLang="ru-RU" sz="2000" smtClean="0">
                <a:solidFill>
                  <a:srgbClr val="FF6600"/>
                </a:solidFill>
              </a:rPr>
              <a:t>:линейка,какрандаш,угольник.</a:t>
            </a:r>
            <a:endParaRPr lang="ru-RU" altLang="ru-RU" sz="2000" b="1" smtClean="0">
              <a:solidFill>
                <a:schemeClr val="accent2"/>
              </a:solidFill>
            </a:endParaRPr>
          </a:p>
        </p:txBody>
      </p:sp>
      <p:sp>
        <p:nvSpPr>
          <p:cNvPr id="11267" name="Line 6"/>
          <p:cNvSpPr>
            <a:spLocks noChangeShapeType="1"/>
          </p:cNvSpPr>
          <p:nvPr/>
        </p:nvSpPr>
        <p:spPr bwMode="auto">
          <a:xfrm flipH="1">
            <a:off x="1647825" y="3213100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8" name="Line 10"/>
          <p:cNvSpPr>
            <a:spLocks noChangeShapeType="1"/>
          </p:cNvSpPr>
          <p:nvPr/>
        </p:nvSpPr>
        <p:spPr bwMode="auto">
          <a:xfrm>
            <a:off x="2411413" y="4941888"/>
            <a:ext cx="4105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Line 18"/>
          <p:cNvSpPr>
            <a:spLocks noChangeShapeType="1"/>
          </p:cNvSpPr>
          <p:nvPr/>
        </p:nvSpPr>
        <p:spPr bwMode="auto">
          <a:xfrm>
            <a:off x="6516688" y="41481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Line 19"/>
          <p:cNvSpPr>
            <a:spLocks noChangeShapeType="1"/>
          </p:cNvSpPr>
          <p:nvPr/>
        </p:nvSpPr>
        <p:spPr bwMode="auto">
          <a:xfrm>
            <a:off x="2484438" y="4221163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Line 20"/>
          <p:cNvSpPr>
            <a:spLocks noChangeShapeType="1"/>
          </p:cNvSpPr>
          <p:nvPr/>
        </p:nvSpPr>
        <p:spPr bwMode="auto">
          <a:xfrm flipH="1">
            <a:off x="1549400" y="4184650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Rectangle 22"/>
          <p:cNvSpPr>
            <a:spLocks noChangeArrowheads="1"/>
          </p:cNvSpPr>
          <p:nvPr/>
        </p:nvSpPr>
        <p:spPr bwMode="auto">
          <a:xfrm>
            <a:off x="4416425" y="4508500"/>
            <a:ext cx="947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/>
              <a:t>220</a:t>
            </a:r>
          </a:p>
        </p:txBody>
      </p:sp>
      <p:sp>
        <p:nvSpPr>
          <p:cNvPr id="11273" name="Rectangle 23"/>
          <p:cNvSpPr>
            <a:spLocks noChangeArrowheads="1"/>
          </p:cNvSpPr>
          <p:nvPr/>
        </p:nvSpPr>
        <p:spPr bwMode="auto">
          <a:xfrm rot="-3030028">
            <a:off x="6397625" y="4291013"/>
            <a:ext cx="5984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/>
              <a:t>50</a:t>
            </a:r>
          </a:p>
        </p:txBody>
      </p:sp>
      <p:sp>
        <p:nvSpPr>
          <p:cNvPr id="11274" name="Oval 26"/>
          <p:cNvSpPr>
            <a:spLocks noChangeArrowheads="1"/>
          </p:cNvSpPr>
          <p:nvPr/>
        </p:nvSpPr>
        <p:spPr bwMode="auto">
          <a:xfrm>
            <a:off x="6227763" y="3357563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747838" y="3171825"/>
            <a:ext cx="0" cy="9985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Куб 6"/>
          <p:cNvSpPr/>
          <p:nvPr/>
        </p:nvSpPr>
        <p:spPr>
          <a:xfrm>
            <a:off x="2484438" y="2852738"/>
            <a:ext cx="4392612" cy="1368425"/>
          </a:xfrm>
          <a:prstGeom prst="cube">
            <a:avLst/>
          </a:prstGeom>
          <a:blipFill>
            <a:blip r:embed="rId2" cstate="email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blipFill>
                <a:blip r:embed="rId2"/>
                <a:tile tx="0" ty="0" sx="100000" sy="100000" flip="none" algn="tl"/>
              </a:blip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877050" y="3860800"/>
            <a:ext cx="0" cy="8302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6516688" y="4437063"/>
            <a:ext cx="360362" cy="5048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79" name="Rectangle 23"/>
          <p:cNvSpPr>
            <a:spLocks noChangeArrowheads="1"/>
          </p:cNvSpPr>
          <p:nvPr/>
        </p:nvSpPr>
        <p:spPr bwMode="auto">
          <a:xfrm rot="-5400000">
            <a:off x="1201738" y="3487738"/>
            <a:ext cx="830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/>
              <a:t>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000066"/>
                </a:solidFill>
              </a:rPr>
              <a:t>Разметка и строгание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792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i="1" smtClean="0">
                <a:solidFill>
                  <a:srgbClr val="0066CC"/>
                </a:solidFill>
              </a:rPr>
              <a:t>Выстрогать брусок 40Х40 мм</a:t>
            </a:r>
            <a:r>
              <a:rPr lang="ru-RU" altLang="ru-RU" sz="2400" i="1" smtClean="0">
                <a:solidFill>
                  <a:srgbClr val="000000"/>
                </a:solidFill>
              </a:rPr>
              <a:t>.</a:t>
            </a:r>
            <a:r>
              <a:rPr lang="ru-RU" altLang="ru-RU" sz="2400" i="1" smtClean="0">
                <a:solidFill>
                  <a:srgbClr val="FF0000"/>
                </a:solidFill>
              </a:rPr>
              <a:t>   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altLang="ru-RU" sz="2400" u="sng" smtClean="0">
                <a:solidFill>
                  <a:srgbClr val="FF6600"/>
                </a:solidFill>
              </a:rPr>
              <a:t>Инструменты</a:t>
            </a:r>
            <a:r>
              <a:rPr lang="ru-RU" altLang="ru-RU" sz="2400" smtClean="0">
                <a:solidFill>
                  <a:srgbClr val="FF6600"/>
                </a:solidFill>
              </a:rPr>
              <a:t>: </a:t>
            </a:r>
            <a:r>
              <a:rPr lang="ru-RU" altLang="ru-RU" sz="2400" b="1" smtClean="0">
                <a:solidFill>
                  <a:srgbClr val="FF6600"/>
                </a:solidFill>
              </a:rPr>
              <a:t>рейсмус, рубанок</a:t>
            </a:r>
          </a:p>
        </p:txBody>
      </p:sp>
      <p:sp>
        <p:nvSpPr>
          <p:cNvPr id="12292" name="AutoShape 12" descr="Дуб"/>
          <p:cNvSpPr>
            <a:spLocks noChangeArrowheads="1"/>
          </p:cNvSpPr>
          <p:nvPr/>
        </p:nvSpPr>
        <p:spPr bwMode="auto">
          <a:xfrm>
            <a:off x="1547813" y="3568700"/>
            <a:ext cx="6119812" cy="1619250"/>
          </a:xfrm>
          <a:prstGeom prst="cube">
            <a:avLst>
              <a:gd name="adj" fmla="val 35083"/>
            </a:avLst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1118075">
            <a:off x="3348038" y="2276475"/>
            <a:ext cx="3240087" cy="1728788"/>
            <a:chOff x="1619" y="709"/>
            <a:chExt cx="1620" cy="1141"/>
          </a:xfrm>
        </p:grpSpPr>
        <p:sp>
          <p:nvSpPr>
            <p:cNvPr id="12296" name="Freeform 5"/>
            <p:cNvSpPr>
              <a:spLocks/>
            </p:cNvSpPr>
            <p:nvPr/>
          </p:nvSpPr>
          <p:spPr bwMode="auto">
            <a:xfrm rot="-1214470">
              <a:off x="1619" y="945"/>
              <a:ext cx="1539" cy="722"/>
            </a:xfrm>
            <a:custGeom>
              <a:avLst/>
              <a:gdLst>
                <a:gd name="T0" fmla="*/ 0 w 2041"/>
                <a:gd name="T1" fmla="*/ 400 h 771"/>
                <a:gd name="T2" fmla="*/ 121 w 2041"/>
                <a:gd name="T3" fmla="*/ 400 h 771"/>
                <a:gd name="T4" fmla="*/ 121 w 2041"/>
                <a:gd name="T5" fmla="*/ 213 h 771"/>
                <a:gd name="T6" fmla="*/ 103 w 2041"/>
                <a:gd name="T7" fmla="*/ 213 h 771"/>
                <a:gd name="T8" fmla="*/ 103 w 2041"/>
                <a:gd name="T9" fmla="*/ 141 h 771"/>
                <a:gd name="T10" fmla="*/ 113 w 2041"/>
                <a:gd name="T11" fmla="*/ 48 h 771"/>
                <a:gd name="T12" fmla="*/ 105 w 2041"/>
                <a:gd name="T13" fmla="*/ 0 h 771"/>
                <a:gd name="T14" fmla="*/ 87 w 2041"/>
                <a:gd name="T15" fmla="*/ 213 h 771"/>
                <a:gd name="T16" fmla="*/ 29 w 2041"/>
                <a:gd name="T17" fmla="*/ 213 h 771"/>
                <a:gd name="T18" fmla="*/ 29 w 2041"/>
                <a:gd name="T19" fmla="*/ 306 h 771"/>
                <a:gd name="T20" fmla="*/ 29 w 2041"/>
                <a:gd name="T21" fmla="*/ 258 h 771"/>
                <a:gd name="T22" fmla="*/ 0 w 2041"/>
                <a:gd name="T23" fmla="*/ 258 h 771"/>
                <a:gd name="T24" fmla="*/ 0 w 2041"/>
                <a:gd name="T25" fmla="*/ 400 h 7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1"/>
                <a:gd name="T40" fmla="*/ 0 h 771"/>
                <a:gd name="T41" fmla="*/ 2041 w 2041"/>
                <a:gd name="T42" fmla="*/ 771 h 77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1" h="771">
                  <a:moveTo>
                    <a:pt x="0" y="771"/>
                  </a:moveTo>
                  <a:lnTo>
                    <a:pt x="2041" y="771"/>
                  </a:lnTo>
                  <a:lnTo>
                    <a:pt x="2041" y="408"/>
                  </a:lnTo>
                  <a:lnTo>
                    <a:pt x="1724" y="408"/>
                  </a:lnTo>
                  <a:lnTo>
                    <a:pt x="1724" y="272"/>
                  </a:lnTo>
                  <a:lnTo>
                    <a:pt x="1905" y="91"/>
                  </a:lnTo>
                  <a:lnTo>
                    <a:pt x="1769" y="0"/>
                  </a:lnTo>
                  <a:lnTo>
                    <a:pt x="1452" y="408"/>
                  </a:lnTo>
                  <a:lnTo>
                    <a:pt x="499" y="408"/>
                  </a:lnTo>
                  <a:lnTo>
                    <a:pt x="499" y="590"/>
                  </a:lnTo>
                  <a:lnTo>
                    <a:pt x="499" y="499"/>
                  </a:lnTo>
                  <a:lnTo>
                    <a:pt x="0" y="499"/>
                  </a:lnTo>
                  <a:lnTo>
                    <a:pt x="0" y="771"/>
                  </a:lnTo>
                  <a:close/>
                </a:path>
              </a:pathLst>
            </a:custGeom>
            <a:solidFill>
              <a:srgbClr val="FFFF00"/>
            </a:solidFill>
            <a:ln w="9525">
              <a:round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12297" name="Freeform 6"/>
            <p:cNvSpPr>
              <a:spLocks/>
            </p:cNvSpPr>
            <p:nvPr/>
          </p:nvSpPr>
          <p:spPr bwMode="auto">
            <a:xfrm rot="-951323">
              <a:off x="1800" y="1249"/>
              <a:ext cx="211" cy="349"/>
            </a:xfrm>
            <a:custGeom>
              <a:avLst/>
              <a:gdLst>
                <a:gd name="T0" fmla="*/ 0 w 317"/>
                <a:gd name="T1" fmla="*/ 245 h 363"/>
                <a:gd name="T2" fmla="*/ 4 w 317"/>
                <a:gd name="T3" fmla="*/ 245 h 363"/>
                <a:gd name="T4" fmla="*/ 5 w 317"/>
                <a:gd name="T5" fmla="*/ 0 h 363"/>
                <a:gd name="T6" fmla="*/ 4 w 317"/>
                <a:gd name="T7" fmla="*/ 0 h 363"/>
                <a:gd name="T8" fmla="*/ 0 w 317"/>
                <a:gd name="T9" fmla="*/ 245 h 3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7"/>
                <a:gd name="T16" fmla="*/ 0 h 363"/>
                <a:gd name="T17" fmla="*/ 317 w 317"/>
                <a:gd name="T18" fmla="*/ 363 h 3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7" h="363">
                  <a:moveTo>
                    <a:pt x="0" y="363"/>
                  </a:moveTo>
                  <a:lnTo>
                    <a:pt x="227" y="363"/>
                  </a:lnTo>
                  <a:lnTo>
                    <a:pt x="317" y="0"/>
                  </a:lnTo>
                  <a:lnTo>
                    <a:pt x="227" y="0"/>
                  </a:lnTo>
                  <a:lnTo>
                    <a:pt x="0" y="363"/>
                  </a:lnTo>
                  <a:close/>
                </a:path>
              </a:pathLst>
            </a:custGeom>
            <a:solidFill>
              <a:srgbClr val="663300"/>
            </a:solidFill>
            <a:ln w="9525">
              <a:round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33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12298" name="AutoShape 7"/>
            <p:cNvSpPr>
              <a:spLocks noChangeArrowheads="1"/>
            </p:cNvSpPr>
            <p:nvPr/>
          </p:nvSpPr>
          <p:spPr bwMode="auto">
            <a:xfrm rot="20385530" flipH="1">
              <a:off x="2373" y="1163"/>
              <a:ext cx="263" cy="87"/>
            </a:xfrm>
            <a:prstGeom prst="flowChartInputOutpu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299" name="Line 8"/>
            <p:cNvSpPr>
              <a:spLocks noChangeShapeType="1"/>
            </p:cNvSpPr>
            <p:nvPr/>
          </p:nvSpPr>
          <p:spPr bwMode="auto">
            <a:xfrm rot="-1214470">
              <a:off x="1710" y="1554"/>
              <a:ext cx="151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0" name="Line 9"/>
            <p:cNvSpPr>
              <a:spLocks noChangeShapeType="1"/>
            </p:cNvSpPr>
            <p:nvPr/>
          </p:nvSpPr>
          <p:spPr bwMode="auto">
            <a:xfrm rot="-1214470">
              <a:off x="1721" y="1585"/>
              <a:ext cx="151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1" name="Line 10"/>
            <p:cNvSpPr>
              <a:spLocks noChangeShapeType="1"/>
            </p:cNvSpPr>
            <p:nvPr/>
          </p:nvSpPr>
          <p:spPr bwMode="auto">
            <a:xfrm rot="-1214470">
              <a:off x="1761" y="1803"/>
              <a:ext cx="2" cy="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2" name="AutoShape 11"/>
            <p:cNvSpPr>
              <a:spLocks noChangeArrowheads="1"/>
            </p:cNvSpPr>
            <p:nvPr/>
          </p:nvSpPr>
          <p:spPr bwMode="auto">
            <a:xfrm rot="-4384519">
              <a:off x="2464" y="853"/>
              <a:ext cx="485" cy="198"/>
            </a:xfrm>
            <a:prstGeom prst="parallelogram">
              <a:avLst>
                <a:gd name="adj" fmla="val 25187"/>
              </a:avLst>
            </a:prstGeom>
            <a:solidFill>
              <a:srgbClr val="00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</p:grp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906838" y="4802188"/>
            <a:ext cx="3671887" cy="7715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4787900" y="5187950"/>
            <a:ext cx="2303463" cy="0"/>
          </a:xfrm>
          <a:prstGeom prst="line">
            <a:avLst/>
          </a:prstGeom>
          <a:noFill/>
          <a:ln w="95250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486 0.06013 C -0.00556 0.05249 -0.21597 0.04486 -0.2191 0.04001 C -0.22222 0.03515 0.18611 0.03561 0.18594 0.03145 C 0.18576 0.02729 -0.22222 0.0185 -0.22049 0.0148 C -0.21875 0.0111 0.19271 0.01457 0.19601 0.00971 C 0.1993 0.00485 -0.20521 -0.00995 -0.20017 -0.01388 C -0.19514 -0.01781 0.22726 -0.01087 0.22639 -0.01388 C 0.22552 -0.01689 -0.12535 -0.02914 -0.20521 -0.03261 C -0.28507 -0.03608 -0.26927 -0.03516 -0.2533 -0.03423 " pathEditMode="relative" ptsTypes="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000066"/>
                </a:solidFill>
              </a:rPr>
              <a:t>Разметка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76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i="1" smtClean="0">
                <a:solidFill>
                  <a:schemeClr val="accent2"/>
                </a:solidFill>
              </a:rPr>
              <a:t>Отмерить по длине и прочертить под углом 90 градусов</a:t>
            </a:r>
            <a:r>
              <a:rPr lang="ru-RU" altLang="ru-RU" sz="1800" i="1" smtClean="0">
                <a:solidFill>
                  <a:srgbClr val="FF0000"/>
                </a:solidFill>
              </a:rPr>
              <a:t>.   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altLang="ru-RU" sz="1800" u="sng" smtClean="0">
                <a:solidFill>
                  <a:srgbClr val="FF6600"/>
                </a:solidFill>
              </a:rPr>
              <a:t>Инструменты</a:t>
            </a:r>
            <a:r>
              <a:rPr lang="ru-RU" altLang="ru-RU" sz="1800" smtClean="0">
                <a:solidFill>
                  <a:srgbClr val="FF6600"/>
                </a:solidFill>
              </a:rPr>
              <a:t>: угольник</a:t>
            </a:r>
            <a:r>
              <a:rPr lang="ru-RU" altLang="ru-RU" sz="1800" b="1" smtClean="0">
                <a:solidFill>
                  <a:srgbClr val="FF6600"/>
                </a:solidFill>
              </a:rPr>
              <a:t>, карандаш</a:t>
            </a:r>
          </a:p>
        </p:txBody>
      </p:sp>
      <p:sp>
        <p:nvSpPr>
          <p:cNvPr id="13316" name="Rectangle 4" descr="Дуб"/>
          <p:cNvSpPr>
            <a:spLocks noChangeArrowheads="1"/>
          </p:cNvSpPr>
          <p:nvPr/>
        </p:nvSpPr>
        <p:spPr bwMode="auto">
          <a:xfrm>
            <a:off x="3000375" y="3681413"/>
            <a:ext cx="4897438" cy="1438275"/>
          </a:xfrm>
          <a:prstGeom prst="rect">
            <a:avLst/>
          </a:prstGeom>
          <a:blipFill dpi="0" rotWithShape="1">
            <a:blip r:embed="rId2" cstate="email">
              <a:alphaModFix amt="72000"/>
            </a:blip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3317" name="Rectangle 6" descr="Дуб"/>
          <p:cNvSpPr>
            <a:spLocks noChangeArrowheads="1"/>
          </p:cNvSpPr>
          <p:nvPr/>
        </p:nvSpPr>
        <p:spPr bwMode="auto">
          <a:xfrm>
            <a:off x="2128838" y="3649663"/>
            <a:ext cx="863600" cy="1438275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2686050" y="3198813"/>
            <a:ext cx="2089150" cy="2232025"/>
          </a:xfrm>
          <a:prstGeom prst="rtTriangle">
            <a:avLst/>
          </a:prstGeom>
          <a:noFill/>
          <a:ln w="180975" algn="ctr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2627313" y="537368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Line 12"/>
          <p:cNvSpPr>
            <a:spLocks noChangeShapeType="1"/>
          </p:cNvSpPr>
          <p:nvPr/>
        </p:nvSpPr>
        <p:spPr bwMode="auto">
          <a:xfrm>
            <a:off x="7885113" y="537368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Line 13"/>
          <p:cNvSpPr>
            <a:spLocks noChangeShapeType="1"/>
          </p:cNvSpPr>
          <p:nvPr/>
        </p:nvSpPr>
        <p:spPr bwMode="auto">
          <a:xfrm>
            <a:off x="2627313" y="616585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4356100" y="5661025"/>
            <a:ext cx="1079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200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132138" y="3141663"/>
            <a:ext cx="863600" cy="2238375"/>
            <a:chOff x="4468" y="-108"/>
            <a:chExt cx="544" cy="1410"/>
          </a:xfrm>
        </p:grpSpPr>
        <p:sp>
          <p:nvSpPr>
            <p:cNvPr id="13325" name="Freeform 16"/>
            <p:cNvSpPr>
              <a:spLocks/>
            </p:cNvSpPr>
            <p:nvPr/>
          </p:nvSpPr>
          <p:spPr bwMode="auto">
            <a:xfrm rot="602499">
              <a:off x="4468" y="981"/>
              <a:ext cx="226" cy="321"/>
            </a:xfrm>
            <a:custGeom>
              <a:avLst/>
              <a:gdLst>
                <a:gd name="T0" fmla="*/ 90 w 226"/>
                <a:gd name="T1" fmla="*/ 0 h 318"/>
                <a:gd name="T2" fmla="*/ 0 w 226"/>
                <a:gd name="T3" fmla="*/ 348 h 318"/>
                <a:gd name="T4" fmla="*/ 226 w 226"/>
                <a:gd name="T5" fmla="*/ 45 h 318"/>
                <a:gd name="T6" fmla="*/ 90 w 226"/>
                <a:gd name="T7" fmla="*/ 0 h 3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6"/>
                <a:gd name="T13" fmla="*/ 0 h 318"/>
                <a:gd name="T14" fmla="*/ 226 w 226"/>
                <a:gd name="T15" fmla="*/ 318 h 3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6" h="318">
                  <a:moveTo>
                    <a:pt x="90" y="0"/>
                  </a:moveTo>
                  <a:lnTo>
                    <a:pt x="0" y="318"/>
                  </a:lnTo>
                  <a:lnTo>
                    <a:pt x="226" y="45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6" name="AutoShape 17"/>
            <p:cNvSpPr>
              <a:spLocks noChangeArrowheads="1"/>
            </p:cNvSpPr>
            <p:nvPr/>
          </p:nvSpPr>
          <p:spPr bwMode="auto">
            <a:xfrm rot="1933803">
              <a:off x="4876" y="-108"/>
              <a:ext cx="136" cy="1321"/>
            </a:xfrm>
            <a:prstGeom prst="can">
              <a:avLst>
                <a:gd name="adj" fmla="val 242831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</p:grpSp>
      <p:sp>
        <p:nvSpPr>
          <p:cNvPr id="13324" name="Line 18">
            <a:hlinkClick r:id="rId3" action="ppaction://hlinksldjump"/>
          </p:cNvPr>
          <p:cNvSpPr>
            <a:spLocks noChangeShapeType="1"/>
          </p:cNvSpPr>
          <p:nvPr/>
        </p:nvSpPr>
        <p:spPr bwMode="auto">
          <a:xfrm flipV="1">
            <a:off x="2627313" y="3716338"/>
            <a:ext cx="0" cy="16573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87 0.16203 L -0.05087 -0.13241 L 0.52552 0.06574 " pathEditMode="relative" ptsTypes="AAA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  <p:bldP spid="6154" grpId="0" animBg="1"/>
      <p:bldP spid="61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 descr="Дуб"/>
          <p:cNvSpPr>
            <a:spLocks noChangeArrowheads="1"/>
          </p:cNvSpPr>
          <p:nvPr/>
        </p:nvSpPr>
        <p:spPr bwMode="auto">
          <a:xfrm>
            <a:off x="728663" y="4006850"/>
            <a:ext cx="5329237" cy="1584325"/>
          </a:xfrm>
          <a:prstGeom prst="rect">
            <a:avLst/>
          </a:prstGeom>
          <a:blipFill dpi="0" rotWithShape="1">
            <a:blip r:embed="rId2" cstate="email">
              <a:alphaModFix amt="72000"/>
            </a:blip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000066"/>
                </a:solidFill>
              </a:rPr>
              <a:t>Пиление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628775"/>
            <a:ext cx="7138987" cy="6477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i="1" smtClean="0">
                <a:solidFill>
                  <a:schemeClr val="accent2"/>
                </a:solidFill>
              </a:rPr>
              <a:t>Отпилить заготовку по заданным размерам</a:t>
            </a:r>
            <a:r>
              <a:rPr lang="ru-RU" altLang="ru-RU" sz="2000" i="1" smtClean="0">
                <a:solidFill>
                  <a:srgbClr val="000000"/>
                </a:solidFill>
              </a:rPr>
              <a:t>.</a:t>
            </a:r>
            <a:r>
              <a:rPr lang="ru-RU" altLang="ru-RU" sz="2000" i="1" smtClean="0">
                <a:solidFill>
                  <a:srgbClr val="FF0000"/>
                </a:solidFill>
              </a:rPr>
              <a:t>   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altLang="ru-RU" sz="2000" u="sng" smtClean="0">
                <a:solidFill>
                  <a:srgbClr val="FF6600"/>
                </a:solidFill>
              </a:rPr>
              <a:t>Инструменты</a:t>
            </a:r>
            <a:r>
              <a:rPr lang="ru-RU" altLang="ru-RU" sz="2000" smtClean="0">
                <a:solidFill>
                  <a:srgbClr val="FF6600"/>
                </a:solidFill>
              </a:rPr>
              <a:t>:упор, ножовка  </a:t>
            </a:r>
            <a:endParaRPr lang="ru-RU" altLang="ru-RU" sz="2000" b="1" smtClean="0">
              <a:solidFill>
                <a:srgbClr val="FF6600"/>
              </a:solidFill>
            </a:endParaRPr>
          </a:p>
        </p:txBody>
      </p:sp>
      <p:sp>
        <p:nvSpPr>
          <p:cNvPr id="30725" name="Rectangle 5" descr="Дуб"/>
          <p:cNvSpPr>
            <a:spLocks noChangeArrowheads="1"/>
          </p:cNvSpPr>
          <p:nvPr/>
        </p:nvSpPr>
        <p:spPr bwMode="auto">
          <a:xfrm>
            <a:off x="6156325" y="3933825"/>
            <a:ext cx="863600" cy="1657350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4342" name="Line 18">
            <a:hlinkClick r:id="rId3" action="ppaction://hlinksldjump"/>
          </p:cNvPr>
          <p:cNvSpPr>
            <a:spLocks noChangeShapeType="1"/>
          </p:cNvSpPr>
          <p:nvPr/>
        </p:nvSpPr>
        <p:spPr bwMode="auto">
          <a:xfrm flipV="1">
            <a:off x="6084888" y="3933825"/>
            <a:ext cx="0" cy="16573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Rectangle 4" descr="Дуб"/>
          <p:cNvSpPr>
            <a:spLocks noChangeArrowheads="1"/>
          </p:cNvSpPr>
          <p:nvPr/>
        </p:nvSpPr>
        <p:spPr bwMode="auto">
          <a:xfrm>
            <a:off x="755650" y="4005263"/>
            <a:ext cx="5329238" cy="1584325"/>
          </a:xfrm>
          <a:prstGeom prst="rect">
            <a:avLst/>
          </a:prstGeom>
          <a:blipFill dpi="0" rotWithShape="1">
            <a:blip r:embed="rId2" cstate="email">
              <a:alphaModFix amt="72000"/>
            </a:blip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 rot="781860">
            <a:off x="5133975" y="2928938"/>
            <a:ext cx="2430463" cy="2495550"/>
            <a:chOff x="2925" y="527"/>
            <a:chExt cx="1588" cy="1724"/>
          </a:xfrm>
        </p:grpSpPr>
        <p:sp>
          <p:nvSpPr>
            <p:cNvPr id="14347" name="Freeform 15"/>
            <p:cNvSpPr>
              <a:spLocks/>
            </p:cNvSpPr>
            <p:nvPr/>
          </p:nvSpPr>
          <p:spPr bwMode="auto">
            <a:xfrm>
              <a:off x="2925" y="527"/>
              <a:ext cx="1089" cy="1225"/>
            </a:xfrm>
            <a:custGeom>
              <a:avLst/>
              <a:gdLst>
                <a:gd name="T0" fmla="*/ 0 w 1089"/>
                <a:gd name="T1" fmla="*/ 0 h 1225"/>
                <a:gd name="T2" fmla="*/ 1089 w 1089"/>
                <a:gd name="T3" fmla="*/ 771 h 1225"/>
                <a:gd name="T4" fmla="*/ 1089 w 1089"/>
                <a:gd name="T5" fmla="*/ 1225 h 1225"/>
                <a:gd name="T6" fmla="*/ 0 w 1089"/>
                <a:gd name="T7" fmla="*/ 227 h 1225"/>
                <a:gd name="T8" fmla="*/ 0 w 1089"/>
                <a:gd name="T9" fmla="*/ 0 h 1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9"/>
                <a:gd name="T16" fmla="*/ 0 h 1225"/>
                <a:gd name="T17" fmla="*/ 1089 w 1089"/>
                <a:gd name="T18" fmla="*/ 1225 h 12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9" h="1225">
                  <a:moveTo>
                    <a:pt x="0" y="0"/>
                  </a:moveTo>
                  <a:lnTo>
                    <a:pt x="1089" y="771"/>
                  </a:lnTo>
                  <a:lnTo>
                    <a:pt x="1089" y="1225"/>
                  </a:lnTo>
                  <a:lnTo>
                    <a:pt x="0" y="2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3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8" name="Freeform 16"/>
            <p:cNvSpPr>
              <a:spLocks/>
            </p:cNvSpPr>
            <p:nvPr/>
          </p:nvSpPr>
          <p:spPr bwMode="auto">
            <a:xfrm>
              <a:off x="4014" y="1253"/>
              <a:ext cx="499" cy="998"/>
            </a:xfrm>
            <a:custGeom>
              <a:avLst/>
              <a:gdLst>
                <a:gd name="T0" fmla="*/ 0 w 499"/>
                <a:gd name="T1" fmla="*/ 58 h 1044"/>
                <a:gd name="T2" fmla="*/ 0 w 499"/>
                <a:gd name="T3" fmla="*/ 0 h 1044"/>
                <a:gd name="T4" fmla="*/ 499 w 499"/>
                <a:gd name="T5" fmla="*/ 261 h 1044"/>
                <a:gd name="T6" fmla="*/ 499 w 499"/>
                <a:gd name="T7" fmla="*/ 665 h 1044"/>
                <a:gd name="T8" fmla="*/ 181 w 499"/>
                <a:gd name="T9" fmla="*/ 522 h 1044"/>
                <a:gd name="T10" fmla="*/ 0 w 499"/>
                <a:gd name="T11" fmla="*/ 347 h 1044"/>
                <a:gd name="T12" fmla="*/ 0 w 499"/>
                <a:gd name="T13" fmla="*/ 58 h 10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9"/>
                <a:gd name="T22" fmla="*/ 0 h 1044"/>
                <a:gd name="T23" fmla="*/ 499 w 499"/>
                <a:gd name="T24" fmla="*/ 1044 h 10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9" h="1044">
                  <a:moveTo>
                    <a:pt x="0" y="91"/>
                  </a:moveTo>
                  <a:lnTo>
                    <a:pt x="0" y="0"/>
                  </a:lnTo>
                  <a:lnTo>
                    <a:pt x="499" y="409"/>
                  </a:lnTo>
                  <a:lnTo>
                    <a:pt x="499" y="1044"/>
                  </a:lnTo>
                  <a:lnTo>
                    <a:pt x="181" y="817"/>
                  </a:lnTo>
                  <a:lnTo>
                    <a:pt x="0" y="545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9" name="Freeform 17"/>
            <p:cNvSpPr>
              <a:spLocks/>
            </p:cNvSpPr>
            <p:nvPr/>
          </p:nvSpPr>
          <p:spPr bwMode="auto">
            <a:xfrm>
              <a:off x="4150" y="1525"/>
              <a:ext cx="184" cy="459"/>
            </a:xfrm>
            <a:custGeom>
              <a:avLst/>
              <a:gdLst>
                <a:gd name="T0" fmla="*/ 184 w 184"/>
                <a:gd name="T1" fmla="*/ 121 h 459"/>
                <a:gd name="T2" fmla="*/ 175 w 184"/>
                <a:gd name="T3" fmla="*/ 459 h 459"/>
                <a:gd name="T4" fmla="*/ 0 w 184"/>
                <a:gd name="T5" fmla="*/ 317 h 459"/>
                <a:gd name="T6" fmla="*/ 0 w 184"/>
                <a:gd name="T7" fmla="*/ 0 h 459"/>
                <a:gd name="T8" fmla="*/ 184 w 184"/>
                <a:gd name="T9" fmla="*/ 121 h 4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459"/>
                <a:gd name="T17" fmla="*/ 184 w 184"/>
                <a:gd name="T18" fmla="*/ 459 h 4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459">
                  <a:moveTo>
                    <a:pt x="184" y="121"/>
                  </a:moveTo>
                  <a:cubicBezTo>
                    <a:pt x="142" y="246"/>
                    <a:pt x="175" y="139"/>
                    <a:pt x="175" y="459"/>
                  </a:cubicBezTo>
                  <a:lnTo>
                    <a:pt x="0" y="317"/>
                  </a:lnTo>
                  <a:lnTo>
                    <a:pt x="0" y="0"/>
                  </a:lnTo>
                  <a:lnTo>
                    <a:pt x="184" y="121"/>
                  </a:lnTo>
                  <a:close/>
                </a:path>
              </a:pathLst>
            </a:cu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45" name="Rectangle 6"/>
          <p:cNvSpPr>
            <a:spLocks noChangeArrowheads="1"/>
          </p:cNvSpPr>
          <p:nvPr/>
        </p:nvSpPr>
        <p:spPr bwMode="auto">
          <a:xfrm>
            <a:off x="1476375" y="5013325"/>
            <a:ext cx="3671888" cy="769938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339975" y="5373688"/>
            <a:ext cx="2303463" cy="0"/>
          </a:xfrm>
          <a:prstGeom prst="line">
            <a:avLst/>
          </a:prstGeom>
          <a:noFill/>
          <a:ln w="95250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285 -0.15093 L 0.40504 -0.0213 L 0.33594 -0.00185 L 0.41059 0.01088 L 0.33594 0.02384 L 0.41198 0.05208 L 0.34826 0.0662 L 0.41059 0.08426 L 0.34688 0.10116 " pathEditMode="relative" rAng="0" ptsTypes="AAAAAAAAA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-0.15254 L -0.0158 0.1807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 build="p"/>
      <p:bldP spid="30725" grpId="0" animBg="1"/>
      <p:bldP spid="307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003366"/>
                </a:solidFill>
              </a:rPr>
              <a:t>Опиливание  торцов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4248150" cy="15113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i="1" smtClean="0">
                <a:solidFill>
                  <a:srgbClr val="003366"/>
                </a:solidFill>
              </a:rPr>
              <a:t>Закрепить заготовку и опилить торцы.</a:t>
            </a:r>
            <a:r>
              <a:rPr lang="ru-RU" altLang="ru-RU" sz="2400" i="1" smtClean="0">
                <a:solidFill>
                  <a:srgbClr val="FF0000"/>
                </a:solidFill>
              </a:rPr>
              <a:t>   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ru-RU" altLang="ru-RU" sz="2400" u="sng" smtClean="0">
                <a:solidFill>
                  <a:srgbClr val="FF6600"/>
                </a:solidFill>
              </a:rPr>
              <a:t>Инструменты</a:t>
            </a:r>
            <a:r>
              <a:rPr lang="ru-RU" altLang="ru-RU" sz="2400" smtClean="0">
                <a:solidFill>
                  <a:srgbClr val="FF6600"/>
                </a:solidFill>
              </a:rPr>
              <a:t>: напильник</a:t>
            </a:r>
            <a:endParaRPr lang="ru-RU" altLang="ru-RU" sz="2400" b="1" smtClean="0">
              <a:solidFill>
                <a:srgbClr val="FF6600"/>
              </a:solidFill>
            </a:endParaRPr>
          </a:p>
        </p:txBody>
      </p:sp>
      <p:sp>
        <p:nvSpPr>
          <p:cNvPr id="15364" name="Rectangle 4" descr="Дуб"/>
          <p:cNvSpPr>
            <a:spLocks noChangeArrowheads="1"/>
          </p:cNvSpPr>
          <p:nvPr/>
        </p:nvSpPr>
        <p:spPr bwMode="auto">
          <a:xfrm rot="5400000">
            <a:off x="4585494" y="3918744"/>
            <a:ext cx="3644900" cy="1655762"/>
          </a:xfrm>
          <a:prstGeom prst="rect">
            <a:avLst/>
          </a:prstGeom>
          <a:blipFill dpi="0" rotWithShape="1">
            <a:blip r:embed="rId2" cstate="email">
              <a:alphaModFix amt="72000"/>
            </a:blip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572000" y="4868863"/>
            <a:ext cx="3671888" cy="769937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5219700" y="5229225"/>
            <a:ext cx="2305050" cy="0"/>
          </a:xfrm>
          <a:prstGeom prst="line">
            <a:avLst/>
          </a:prstGeom>
          <a:noFill/>
          <a:ln w="95250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 rot="-150445">
            <a:off x="468313" y="5157788"/>
            <a:ext cx="4332287" cy="1071562"/>
            <a:chOff x="2154" y="1298"/>
            <a:chExt cx="3437" cy="821"/>
          </a:xfrm>
        </p:grpSpPr>
        <p:sp>
          <p:nvSpPr>
            <p:cNvPr id="15368" name="Rectangle 8"/>
            <p:cNvSpPr>
              <a:spLocks noChangeArrowheads="1"/>
            </p:cNvSpPr>
            <p:nvPr/>
          </p:nvSpPr>
          <p:spPr bwMode="auto">
            <a:xfrm rot="1523993">
              <a:off x="2154" y="1298"/>
              <a:ext cx="2443" cy="98"/>
            </a:xfrm>
            <a:prstGeom prst="rect">
              <a:avLst/>
            </a:prstGeom>
            <a:solidFill>
              <a:srgbClr val="80800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8080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 altLang="ru-RU"/>
            </a:p>
          </p:txBody>
        </p:sp>
        <p:sp>
          <p:nvSpPr>
            <p:cNvPr id="15369" name="AutoShape 9"/>
            <p:cNvSpPr>
              <a:spLocks noChangeArrowheads="1"/>
            </p:cNvSpPr>
            <p:nvPr/>
          </p:nvSpPr>
          <p:spPr bwMode="auto">
            <a:xfrm rot="6888036">
              <a:off x="4960" y="1487"/>
              <a:ext cx="140" cy="1123"/>
            </a:xfrm>
            <a:prstGeom prst="can">
              <a:avLst>
                <a:gd name="adj" fmla="val 62092"/>
              </a:avLst>
            </a:prstGeom>
            <a:solidFill>
              <a:srgbClr val="8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6" dur="2000" spd="-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60116E-6 L 0.25208 0.34219 " pathEditMode="relative" rAng="0" ptsTypes="AA">
                                      <p:cBhvr>
                                        <p:cTn id="8" dur="2000" spd="-100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6.66667E-6 L 0.54445 -0.31481 L 0.25695 -0.41296 L 0.53472 -0.33333 L 0.31667 -0.41296 L 0.57639 -0.32962 L 0.35816 -0.41481 L 0.57917 -0.34073 L 0.39306 -0.43148 L -2.77778E-7 6.66667E-6 Z " pathEditMode="relative" ptsTypes="AAAAAAAA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  <p:bldP spid="7173" grpId="0" animBg="1"/>
      <p:bldP spid="7174" grpId="0" animBg="1"/>
      <p:bldP spid="717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4325" y="2190750"/>
            <a:ext cx="9144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7" name="Picture 1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06725" y="2343150"/>
            <a:ext cx="9144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Group 15"/>
          <p:cNvGrpSpPr>
            <a:grpSpLocks/>
          </p:cNvGrpSpPr>
          <p:nvPr/>
        </p:nvGrpSpPr>
        <p:grpSpPr bwMode="auto">
          <a:xfrm>
            <a:off x="5940425" y="3143250"/>
            <a:ext cx="863600" cy="2238375"/>
            <a:chOff x="4468" y="-108"/>
            <a:chExt cx="544" cy="1410"/>
          </a:xfrm>
        </p:grpSpPr>
        <p:sp>
          <p:nvSpPr>
            <p:cNvPr id="16394" name="Freeform 16"/>
            <p:cNvSpPr>
              <a:spLocks/>
            </p:cNvSpPr>
            <p:nvPr/>
          </p:nvSpPr>
          <p:spPr bwMode="auto">
            <a:xfrm rot="602499">
              <a:off x="4468" y="981"/>
              <a:ext cx="226" cy="321"/>
            </a:xfrm>
            <a:custGeom>
              <a:avLst/>
              <a:gdLst>
                <a:gd name="T0" fmla="*/ 90 w 226"/>
                <a:gd name="T1" fmla="*/ 0 h 318"/>
                <a:gd name="T2" fmla="*/ 0 w 226"/>
                <a:gd name="T3" fmla="*/ 348 h 318"/>
                <a:gd name="T4" fmla="*/ 226 w 226"/>
                <a:gd name="T5" fmla="*/ 45 h 318"/>
                <a:gd name="T6" fmla="*/ 90 w 226"/>
                <a:gd name="T7" fmla="*/ 0 h 3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6"/>
                <a:gd name="T13" fmla="*/ 0 h 318"/>
                <a:gd name="T14" fmla="*/ 226 w 226"/>
                <a:gd name="T15" fmla="*/ 318 h 3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6" h="318">
                  <a:moveTo>
                    <a:pt x="90" y="0"/>
                  </a:moveTo>
                  <a:lnTo>
                    <a:pt x="0" y="318"/>
                  </a:lnTo>
                  <a:lnTo>
                    <a:pt x="226" y="45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5" name="AutoShape 17"/>
            <p:cNvSpPr>
              <a:spLocks noChangeArrowheads="1"/>
            </p:cNvSpPr>
            <p:nvPr/>
          </p:nvSpPr>
          <p:spPr bwMode="auto">
            <a:xfrm rot="1933803">
              <a:off x="4876" y="-108"/>
              <a:ext cx="136" cy="1321"/>
            </a:xfrm>
            <a:prstGeom prst="can">
              <a:avLst>
                <a:gd name="adj" fmla="val 242831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</p:grp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003366"/>
                </a:solidFill>
              </a:rPr>
              <a:t>Разметка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96520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ru-RU" altLang="ru-RU" sz="2000" smtClean="0">
                <a:solidFill>
                  <a:srgbClr val="0070C0"/>
                </a:solidFill>
              </a:rPr>
              <a:t>Разделить брусок 40Х40 на две половины, 20Х40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ru-RU" altLang="ru-RU" sz="2000" u="sng" smtClean="0">
                <a:solidFill>
                  <a:srgbClr val="FF6600"/>
                </a:solidFill>
              </a:rPr>
              <a:t>Инструменты</a:t>
            </a:r>
            <a:r>
              <a:rPr lang="ru-RU" altLang="ru-RU" sz="2000" smtClean="0">
                <a:solidFill>
                  <a:srgbClr val="FF6600"/>
                </a:solidFill>
              </a:rPr>
              <a:t>: линейка</a:t>
            </a:r>
            <a:r>
              <a:rPr lang="ru-RU" altLang="ru-RU" sz="2000" b="1" smtClean="0">
                <a:solidFill>
                  <a:srgbClr val="FF6600"/>
                </a:solidFill>
              </a:rPr>
              <a:t>, карандаш</a:t>
            </a:r>
          </a:p>
          <a:p>
            <a:pPr eaLnBrk="1" hangingPunct="1">
              <a:lnSpc>
                <a:spcPct val="90000"/>
              </a:lnSpc>
            </a:pPr>
            <a:endParaRPr lang="ru-RU" altLang="ru-RU" sz="2400" smtClean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006725" y="2343150"/>
            <a:ext cx="0" cy="360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2686050" y="3198813"/>
            <a:ext cx="2089150" cy="2232025"/>
          </a:xfrm>
          <a:prstGeom prst="rtTriangle">
            <a:avLst/>
          </a:prstGeom>
          <a:noFill/>
          <a:ln w="180975" algn="ctr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090863" y="2343150"/>
            <a:ext cx="6397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87 0.16203 L -0.05087 -0.13241 L 0.52552 0.06574 " pathEditMode="relative" ptsTypes="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dirty="0" smtClean="0">
                <a:solidFill>
                  <a:srgbClr val="003366"/>
                </a:solidFill>
              </a:rPr>
              <a:t> </a:t>
            </a:r>
            <a:r>
              <a:rPr lang="ru-RU" alt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Продольное пиление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268413"/>
            <a:ext cx="7561262" cy="792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i="1" smtClean="0">
                <a:solidFill>
                  <a:srgbClr val="7030A0"/>
                </a:solidFill>
              </a:rPr>
              <a:t>Закрепить заготовку и отпилить.   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altLang="ru-RU" sz="2000" u="sng" smtClean="0">
                <a:solidFill>
                  <a:srgbClr val="FF6600"/>
                </a:solidFill>
              </a:rPr>
              <a:t>Инструменты</a:t>
            </a:r>
            <a:r>
              <a:rPr lang="ru-RU" altLang="ru-RU" sz="2000" smtClean="0">
                <a:solidFill>
                  <a:srgbClr val="FF6600"/>
                </a:solidFill>
              </a:rPr>
              <a:t>: упор, ножовка для продольного пиления</a:t>
            </a:r>
            <a:endParaRPr lang="ru-RU" altLang="ru-RU" sz="2000" b="1" smtClean="0">
              <a:solidFill>
                <a:srgbClr val="FF6600"/>
              </a:solidFill>
            </a:endParaRPr>
          </a:p>
        </p:txBody>
      </p:sp>
      <p:sp>
        <p:nvSpPr>
          <p:cNvPr id="17412" name="Rectangle 4" descr="Дуб"/>
          <p:cNvSpPr>
            <a:spLocks noChangeArrowheads="1"/>
          </p:cNvSpPr>
          <p:nvPr/>
        </p:nvSpPr>
        <p:spPr bwMode="auto">
          <a:xfrm rot="5400000">
            <a:off x="3468688" y="4386262"/>
            <a:ext cx="3644900" cy="720725"/>
          </a:xfrm>
          <a:prstGeom prst="rect">
            <a:avLst/>
          </a:prstGeom>
          <a:blipFill dpi="0" rotWithShape="1">
            <a:blip r:embed="rId2" cstate="email">
              <a:alphaModFix amt="72000"/>
            </a:blip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472113" y="4868863"/>
            <a:ext cx="3671887" cy="769937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6156325" y="5229225"/>
            <a:ext cx="2305050" cy="0"/>
          </a:xfrm>
          <a:prstGeom prst="line">
            <a:avLst/>
          </a:prstGeom>
          <a:noFill/>
          <a:ln w="95250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0" name="Rectangle 8" descr="Дуб"/>
          <p:cNvSpPr>
            <a:spLocks noChangeArrowheads="1"/>
          </p:cNvSpPr>
          <p:nvPr/>
        </p:nvSpPr>
        <p:spPr bwMode="auto">
          <a:xfrm rot="5400000">
            <a:off x="2798763" y="4459287"/>
            <a:ext cx="3644900" cy="574675"/>
          </a:xfrm>
          <a:prstGeom prst="rect">
            <a:avLst/>
          </a:prstGeom>
          <a:blipFill dpi="0" rotWithShape="1">
            <a:blip r:embed="rId2" cstate="email">
              <a:alphaModFix amt="72000"/>
            </a:blip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7092950" y="2349500"/>
            <a:ext cx="1692275" cy="1512888"/>
            <a:chOff x="3651" y="1253"/>
            <a:chExt cx="1452" cy="1497"/>
          </a:xfrm>
        </p:grpSpPr>
        <p:sp>
          <p:nvSpPr>
            <p:cNvPr id="17421" name="Freeform 13"/>
            <p:cNvSpPr>
              <a:spLocks/>
            </p:cNvSpPr>
            <p:nvPr/>
          </p:nvSpPr>
          <p:spPr bwMode="auto">
            <a:xfrm>
              <a:off x="3651" y="1253"/>
              <a:ext cx="1452" cy="1497"/>
            </a:xfrm>
            <a:custGeom>
              <a:avLst/>
              <a:gdLst>
                <a:gd name="T0" fmla="*/ 726 w 1452"/>
                <a:gd name="T1" fmla="*/ 0 h 1497"/>
                <a:gd name="T2" fmla="*/ 1452 w 1452"/>
                <a:gd name="T3" fmla="*/ 816 h 1497"/>
                <a:gd name="T4" fmla="*/ 1452 w 1452"/>
                <a:gd name="T5" fmla="*/ 1497 h 1497"/>
                <a:gd name="T6" fmla="*/ 817 w 1452"/>
                <a:gd name="T7" fmla="*/ 1497 h 1497"/>
                <a:gd name="T8" fmla="*/ 590 w 1452"/>
                <a:gd name="T9" fmla="*/ 1225 h 1497"/>
                <a:gd name="T10" fmla="*/ 590 w 1452"/>
                <a:gd name="T11" fmla="*/ 771 h 1497"/>
                <a:gd name="T12" fmla="*/ 0 w 1452"/>
                <a:gd name="T13" fmla="*/ 0 h 1497"/>
                <a:gd name="T14" fmla="*/ 726 w 1452"/>
                <a:gd name="T15" fmla="*/ 0 h 14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52"/>
                <a:gd name="T25" fmla="*/ 0 h 1497"/>
                <a:gd name="T26" fmla="*/ 1452 w 1452"/>
                <a:gd name="T27" fmla="*/ 1497 h 14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52" h="1497">
                  <a:moveTo>
                    <a:pt x="726" y="0"/>
                  </a:moveTo>
                  <a:lnTo>
                    <a:pt x="1452" y="816"/>
                  </a:lnTo>
                  <a:lnTo>
                    <a:pt x="1452" y="1497"/>
                  </a:lnTo>
                  <a:lnTo>
                    <a:pt x="817" y="1497"/>
                  </a:lnTo>
                  <a:lnTo>
                    <a:pt x="590" y="1225"/>
                  </a:lnTo>
                  <a:lnTo>
                    <a:pt x="590" y="771"/>
                  </a:lnTo>
                  <a:lnTo>
                    <a:pt x="0" y="0"/>
                  </a:lnTo>
                  <a:lnTo>
                    <a:pt x="726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 flipV="1">
              <a:off x="4468" y="2069"/>
              <a:ext cx="0" cy="6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7423" name="Group 15"/>
            <p:cNvGrpSpPr>
              <a:grpSpLocks/>
            </p:cNvGrpSpPr>
            <p:nvPr/>
          </p:nvGrpSpPr>
          <p:grpSpPr bwMode="auto">
            <a:xfrm>
              <a:off x="3651" y="1253"/>
              <a:ext cx="1452" cy="816"/>
              <a:chOff x="3651" y="1253"/>
              <a:chExt cx="1452" cy="816"/>
            </a:xfrm>
          </p:grpSpPr>
          <p:sp>
            <p:nvSpPr>
              <p:cNvPr id="17424" name="Line 16"/>
              <p:cNvSpPr>
                <a:spLocks noChangeShapeType="1"/>
              </p:cNvSpPr>
              <p:nvPr/>
            </p:nvSpPr>
            <p:spPr bwMode="auto">
              <a:xfrm flipH="1">
                <a:off x="4468" y="2069"/>
                <a:ext cx="63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25" name="Line 17"/>
              <p:cNvSpPr>
                <a:spLocks noChangeShapeType="1"/>
              </p:cNvSpPr>
              <p:nvPr/>
            </p:nvSpPr>
            <p:spPr bwMode="auto">
              <a:xfrm flipH="1" flipV="1">
                <a:off x="3651" y="1253"/>
                <a:ext cx="817" cy="8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4" name="Group 18"/>
          <p:cNvGrpSpPr>
            <a:grpSpLocks/>
          </p:cNvGrpSpPr>
          <p:nvPr/>
        </p:nvGrpSpPr>
        <p:grpSpPr bwMode="auto">
          <a:xfrm rot="734871">
            <a:off x="611188" y="1844675"/>
            <a:ext cx="2520950" cy="2736850"/>
            <a:chOff x="2925" y="527"/>
            <a:chExt cx="1588" cy="1724"/>
          </a:xfrm>
        </p:grpSpPr>
        <p:sp>
          <p:nvSpPr>
            <p:cNvPr id="17418" name="Freeform 19"/>
            <p:cNvSpPr>
              <a:spLocks/>
            </p:cNvSpPr>
            <p:nvPr/>
          </p:nvSpPr>
          <p:spPr bwMode="auto">
            <a:xfrm>
              <a:off x="2925" y="527"/>
              <a:ext cx="1089" cy="1225"/>
            </a:xfrm>
            <a:custGeom>
              <a:avLst/>
              <a:gdLst>
                <a:gd name="T0" fmla="*/ 0 w 1089"/>
                <a:gd name="T1" fmla="*/ 0 h 1225"/>
                <a:gd name="T2" fmla="*/ 1089 w 1089"/>
                <a:gd name="T3" fmla="*/ 771 h 1225"/>
                <a:gd name="T4" fmla="*/ 1089 w 1089"/>
                <a:gd name="T5" fmla="*/ 1225 h 1225"/>
                <a:gd name="T6" fmla="*/ 0 w 1089"/>
                <a:gd name="T7" fmla="*/ 227 h 1225"/>
                <a:gd name="T8" fmla="*/ 0 w 1089"/>
                <a:gd name="T9" fmla="*/ 0 h 1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9"/>
                <a:gd name="T16" fmla="*/ 0 h 1225"/>
                <a:gd name="T17" fmla="*/ 1089 w 1089"/>
                <a:gd name="T18" fmla="*/ 1225 h 12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9" h="1225">
                  <a:moveTo>
                    <a:pt x="0" y="0"/>
                  </a:moveTo>
                  <a:lnTo>
                    <a:pt x="1089" y="771"/>
                  </a:lnTo>
                  <a:lnTo>
                    <a:pt x="1089" y="1225"/>
                  </a:lnTo>
                  <a:lnTo>
                    <a:pt x="0" y="2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3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9" name="Freeform 20"/>
            <p:cNvSpPr>
              <a:spLocks/>
            </p:cNvSpPr>
            <p:nvPr/>
          </p:nvSpPr>
          <p:spPr bwMode="auto">
            <a:xfrm>
              <a:off x="4014" y="1253"/>
              <a:ext cx="499" cy="998"/>
            </a:xfrm>
            <a:custGeom>
              <a:avLst/>
              <a:gdLst>
                <a:gd name="T0" fmla="*/ 0 w 499"/>
                <a:gd name="T1" fmla="*/ 58 h 1044"/>
                <a:gd name="T2" fmla="*/ 0 w 499"/>
                <a:gd name="T3" fmla="*/ 0 h 1044"/>
                <a:gd name="T4" fmla="*/ 499 w 499"/>
                <a:gd name="T5" fmla="*/ 261 h 1044"/>
                <a:gd name="T6" fmla="*/ 499 w 499"/>
                <a:gd name="T7" fmla="*/ 665 h 1044"/>
                <a:gd name="T8" fmla="*/ 181 w 499"/>
                <a:gd name="T9" fmla="*/ 522 h 1044"/>
                <a:gd name="T10" fmla="*/ 0 w 499"/>
                <a:gd name="T11" fmla="*/ 347 h 1044"/>
                <a:gd name="T12" fmla="*/ 0 w 499"/>
                <a:gd name="T13" fmla="*/ 58 h 10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9"/>
                <a:gd name="T22" fmla="*/ 0 h 1044"/>
                <a:gd name="T23" fmla="*/ 499 w 499"/>
                <a:gd name="T24" fmla="*/ 1044 h 10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9" h="1044">
                  <a:moveTo>
                    <a:pt x="0" y="91"/>
                  </a:moveTo>
                  <a:lnTo>
                    <a:pt x="0" y="0"/>
                  </a:lnTo>
                  <a:lnTo>
                    <a:pt x="499" y="409"/>
                  </a:lnTo>
                  <a:lnTo>
                    <a:pt x="499" y="1044"/>
                  </a:lnTo>
                  <a:lnTo>
                    <a:pt x="181" y="817"/>
                  </a:lnTo>
                  <a:lnTo>
                    <a:pt x="0" y="545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0" name="Freeform 21"/>
            <p:cNvSpPr>
              <a:spLocks/>
            </p:cNvSpPr>
            <p:nvPr/>
          </p:nvSpPr>
          <p:spPr bwMode="auto">
            <a:xfrm>
              <a:off x="4150" y="1525"/>
              <a:ext cx="184" cy="459"/>
            </a:xfrm>
            <a:custGeom>
              <a:avLst/>
              <a:gdLst>
                <a:gd name="T0" fmla="*/ 184 w 184"/>
                <a:gd name="T1" fmla="*/ 121 h 459"/>
                <a:gd name="T2" fmla="*/ 175 w 184"/>
                <a:gd name="T3" fmla="*/ 459 h 459"/>
                <a:gd name="T4" fmla="*/ 0 w 184"/>
                <a:gd name="T5" fmla="*/ 317 h 459"/>
                <a:gd name="T6" fmla="*/ 0 w 184"/>
                <a:gd name="T7" fmla="*/ 0 h 459"/>
                <a:gd name="T8" fmla="*/ 184 w 184"/>
                <a:gd name="T9" fmla="*/ 121 h 4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459"/>
                <a:gd name="T17" fmla="*/ 184 w 184"/>
                <a:gd name="T18" fmla="*/ 459 h 4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459">
                  <a:moveTo>
                    <a:pt x="184" y="121"/>
                  </a:moveTo>
                  <a:cubicBezTo>
                    <a:pt x="142" y="246"/>
                    <a:pt x="175" y="139"/>
                    <a:pt x="175" y="459"/>
                  </a:cubicBezTo>
                  <a:lnTo>
                    <a:pt x="0" y="317"/>
                  </a:lnTo>
                  <a:lnTo>
                    <a:pt x="0" y="0"/>
                  </a:lnTo>
                  <a:lnTo>
                    <a:pt x="184" y="121"/>
                  </a:lnTo>
                  <a:close/>
                </a:path>
              </a:pathLst>
            </a:cu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6" dur="2000" spd="-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60116E-6 L 0.25208 0.34219 " pathEditMode="relative" rAng="0" ptsTypes="AA">
                                      <p:cBhvr>
                                        <p:cTn id="8" dur="2000" spd="-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44 -0.11019 L -0.23438 0.036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61 -0.17847 L 0.39236 -0.04884 L 0.34132 -0.0294 L 0.39653 -0.01667 L 0.34132 -0.00371 L 0.39757 0.02454 L 0.35034 0.03866 L 0.39653 0.05671 L 0.3493 0.07361 " pathEditMode="relative" rAng="0" ptsTypes="AAAAAAA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39 -0.00023 L -0.35955 -0.0409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" y="-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6387" grpId="0" build="p"/>
      <p:bldP spid="8197" grpId="0" animBg="1"/>
      <p:bldP spid="8198" grpId="0" animBg="1"/>
      <p:bldP spid="8198" grpId="1" animBg="1"/>
      <p:bldP spid="820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000066"/>
                </a:solidFill>
              </a:rPr>
              <a:t>Разметка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412875"/>
            <a:ext cx="7499350" cy="936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i="1" smtClean="0">
                <a:solidFill>
                  <a:srgbClr val="7030A0"/>
                </a:solidFill>
              </a:rPr>
              <a:t>Произвести  разметку  гнезда  на левой  заготовке:  на  верхней ;  боковой ;  нижней  поверхностях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u="sng" smtClean="0">
                <a:solidFill>
                  <a:srgbClr val="FF6600"/>
                </a:solidFill>
              </a:rPr>
              <a:t>Инструменты</a:t>
            </a:r>
            <a:r>
              <a:rPr lang="ru-RU" altLang="ru-RU" sz="2000" smtClean="0">
                <a:solidFill>
                  <a:srgbClr val="FF6600"/>
                </a:solidFill>
              </a:rPr>
              <a:t>: угольник, карандаш, упор.</a:t>
            </a:r>
          </a:p>
        </p:txBody>
      </p:sp>
      <p:sp>
        <p:nvSpPr>
          <p:cNvPr id="18436" name="Rectangle 4" descr="Дуб"/>
          <p:cNvSpPr>
            <a:spLocks noChangeArrowheads="1"/>
          </p:cNvSpPr>
          <p:nvPr/>
        </p:nvSpPr>
        <p:spPr bwMode="auto">
          <a:xfrm>
            <a:off x="3727450" y="3814763"/>
            <a:ext cx="3673475" cy="957262"/>
          </a:xfrm>
          <a:prstGeom prst="rect">
            <a:avLst/>
          </a:prstGeom>
          <a:blipFill dpi="0" rotWithShape="1">
            <a:blip r:embed="rId2" cstate="email">
              <a:alphaModFix amt="72000"/>
            </a:blip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r>
              <a:rPr lang="ru-RU" altLang="ru-RU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1263" y="4878388"/>
            <a:ext cx="3671887" cy="769937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824413" y="5648325"/>
            <a:ext cx="2305050" cy="0"/>
          </a:xfrm>
          <a:prstGeom prst="line">
            <a:avLst/>
          </a:prstGeom>
          <a:noFill/>
          <a:ln w="95250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364163" y="4619625"/>
            <a:ext cx="0" cy="1714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5586413" y="4610100"/>
            <a:ext cx="0" cy="1714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586413" y="3824288"/>
            <a:ext cx="857250" cy="785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4427538" y="3824288"/>
            <a:ext cx="936625" cy="7953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>
            <a:stCxn id="18436" idx="0"/>
          </p:cNvCxnSpPr>
          <p:nvPr/>
        </p:nvCxnSpPr>
        <p:spPr>
          <a:xfrm flipH="1">
            <a:off x="5341938" y="3814763"/>
            <a:ext cx="222250" cy="7953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427538" y="380365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427538" y="3716338"/>
            <a:ext cx="0" cy="1079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465888" y="3749675"/>
            <a:ext cx="0" cy="1063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579938" y="3868738"/>
            <a:ext cx="0" cy="107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utoShape 10"/>
          <p:cNvSpPr>
            <a:spLocks noChangeArrowheads="1"/>
          </p:cNvSpPr>
          <p:nvPr/>
        </p:nvSpPr>
        <p:spPr bwMode="auto">
          <a:xfrm>
            <a:off x="2686050" y="3198813"/>
            <a:ext cx="2089150" cy="2232025"/>
          </a:xfrm>
          <a:prstGeom prst="rtTriangle">
            <a:avLst/>
          </a:prstGeom>
          <a:noFill/>
          <a:ln w="180975" algn="ctr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grpSp>
        <p:nvGrpSpPr>
          <p:cNvPr id="38" name="Group 15"/>
          <p:cNvGrpSpPr>
            <a:grpSpLocks/>
          </p:cNvGrpSpPr>
          <p:nvPr/>
        </p:nvGrpSpPr>
        <p:grpSpPr bwMode="auto">
          <a:xfrm>
            <a:off x="3132138" y="3141663"/>
            <a:ext cx="863600" cy="2238375"/>
            <a:chOff x="4468" y="-108"/>
            <a:chExt cx="544" cy="1410"/>
          </a:xfrm>
        </p:grpSpPr>
        <p:sp>
          <p:nvSpPr>
            <p:cNvPr id="18450" name="Freeform 16"/>
            <p:cNvSpPr>
              <a:spLocks/>
            </p:cNvSpPr>
            <p:nvPr/>
          </p:nvSpPr>
          <p:spPr bwMode="auto">
            <a:xfrm rot="602499">
              <a:off x="4468" y="981"/>
              <a:ext cx="226" cy="321"/>
            </a:xfrm>
            <a:custGeom>
              <a:avLst/>
              <a:gdLst>
                <a:gd name="T0" fmla="*/ 90 w 226"/>
                <a:gd name="T1" fmla="*/ 0 h 318"/>
                <a:gd name="T2" fmla="*/ 0 w 226"/>
                <a:gd name="T3" fmla="*/ 348 h 318"/>
                <a:gd name="T4" fmla="*/ 226 w 226"/>
                <a:gd name="T5" fmla="*/ 45 h 318"/>
                <a:gd name="T6" fmla="*/ 90 w 226"/>
                <a:gd name="T7" fmla="*/ 0 h 3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6"/>
                <a:gd name="T13" fmla="*/ 0 h 318"/>
                <a:gd name="T14" fmla="*/ 226 w 226"/>
                <a:gd name="T15" fmla="*/ 318 h 3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6" h="318">
                  <a:moveTo>
                    <a:pt x="90" y="0"/>
                  </a:moveTo>
                  <a:lnTo>
                    <a:pt x="0" y="318"/>
                  </a:lnTo>
                  <a:lnTo>
                    <a:pt x="226" y="45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1" name="AutoShape 17"/>
            <p:cNvSpPr>
              <a:spLocks noChangeArrowheads="1"/>
            </p:cNvSpPr>
            <p:nvPr/>
          </p:nvSpPr>
          <p:spPr bwMode="auto">
            <a:xfrm rot="1933803">
              <a:off x="4876" y="-108"/>
              <a:ext cx="136" cy="1321"/>
            </a:xfrm>
            <a:prstGeom prst="can">
              <a:avLst>
                <a:gd name="adj" fmla="val 242831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694 L 0.24618 0.34028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1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60116E-6 L 0.25208 0.34219 " pathEditMode="relative" rAng="0" ptsTypes="AA">
                                      <p:cBhvr>
                                        <p:cTn id="8" dur="2000" spd="-100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87 0.16203 L -0.05087 -0.13241 L 0.52552 0.06574 " pathEditMode="relative" ptsTypes="AAA">
                                      <p:cBhvr>
                                        <p:cTn id="1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  <p:bldP spid="11271" grpId="0" animBg="1"/>
      <p:bldP spid="11272" grpId="0" animBg="1"/>
      <p:bldP spid="11272" grpId="1" animBg="1"/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389188" y="4305300"/>
            <a:ext cx="3671887" cy="769938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3060700" y="4689475"/>
            <a:ext cx="2305050" cy="0"/>
          </a:xfrm>
          <a:prstGeom prst="line">
            <a:avLst/>
          </a:prstGeom>
          <a:noFill/>
          <a:ln w="95250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0" name="Rectangle 4" descr="Дуб"/>
          <p:cNvSpPr>
            <a:spLocks noChangeArrowheads="1"/>
          </p:cNvSpPr>
          <p:nvPr/>
        </p:nvSpPr>
        <p:spPr bwMode="auto">
          <a:xfrm>
            <a:off x="2366963" y="3448050"/>
            <a:ext cx="3673475" cy="957263"/>
          </a:xfrm>
          <a:prstGeom prst="rect">
            <a:avLst/>
          </a:prstGeom>
          <a:blipFill dpi="0" rotWithShape="1">
            <a:blip r:embed="rId2" cstate="email">
              <a:alphaModFix amt="72000"/>
            </a:blip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r>
              <a:rPr lang="ru-RU" altLang="ru-RU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 flipV="1">
            <a:off x="3527425" y="3509963"/>
            <a:ext cx="936625" cy="7953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4751388" y="3500438"/>
            <a:ext cx="857250" cy="785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467225" y="4305300"/>
            <a:ext cx="0" cy="1714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751388" y="4286250"/>
            <a:ext cx="0" cy="1714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541713" y="3448050"/>
            <a:ext cx="0" cy="1063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608638" y="3409950"/>
            <a:ext cx="0" cy="1063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" name="Group 15"/>
          <p:cNvGrpSpPr>
            <a:grpSpLocks/>
          </p:cNvGrpSpPr>
          <p:nvPr/>
        </p:nvGrpSpPr>
        <p:grpSpPr bwMode="auto">
          <a:xfrm rot="734871">
            <a:off x="2452688" y="2778125"/>
            <a:ext cx="3359150" cy="2297113"/>
            <a:chOff x="2925" y="527"/>
            <a:chExt cx="1588" cy="1724"/>
          </a:xfrm>
        </p:grpSpPr>
        <p:sp>
          <p:nvSpPr>
            <p:cNvPr id="19469" name="Freeform 16"/>
            <p:cNvSpPr>
              <a:spLocks/>
            </p:cNvSpPr>
            <p:nvPr/>
          </p:nvSpPr>
          <p:spPr bwMode="auto">
            <a:xfrm>
              <a:off x="2925" y="527"/>
              <a:ext cx="1089" cy="1225"/>
            </a:xfrm>
            <a:custGeom>
              <a:avLst/>
              <a:gdLst>
                <a:gd name="T0" fmla="*/ 0 w 1089"/>
                <a:gd name="T1" fmla="*/ 0 h 1225"/>
                <a:gd name="T2" fmla="*/ 1089 w 1089"/>
                <a:gd name="T3" fmla="*/ 771 h 1225"/>
                <a:gd name="T4" fmla="*/ 1089 w 1089"/>
                <a:gd name="T5" fmla="*/ 1225 h 1225"/>
                <a:gd name="T6" fmla="*/ 0 w 1089"/>
                <a:gd name="T7" fmla="*/ 227 h 1225"/>
                <a:gd name="T8" fmla="*/ 0 w 1089"/>
                <a:gd name="T9" fmla="*/ 0 h 1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9"/>
                <a:gd name="T16" fmla="*/ 0 h 1225"/>
                <a:gd name="T17" fmla="*/ 1089 w 1089"/>
                <a:gd name="T18" fmla="*/ 1225 h 12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9" h="1225">
                  <a:moveTo>
                    <a:pt x="0" y="0"/>
                  </a:moveTo>
                  <a:lnTo>
                    <a:pt x="1089" y="771"/>
                  </a:lnTo>
                  <a:lnTo>
                    <a:pt x="1089" y="1225"/>
                  </a:lnTo>
                  <a:lnTo>
                    <a:pt x="0" y="2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3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70" name="Freeform 17"/>
            <p:cNvSpPr>
              <a:spLocks/>
            </p:cNvSpPr>
            <p:nvPr/>
          </p:nvSpPr>
          <p:spPr bwMode="auto">
            <a:xfrm>
              <a:off x="4014" y="1253"/>
              <a:ext cx="499" cy="998"/>
            </a:xfrm>
            <a:custGeom>
              <a:avLst/>
              <a:gdLst>
                <a:gd name="T0" fmla="*/ 0 w 499"/>
                <a:gd name="T1" fmla="*/ 58 h 1044"/>
                <a:gd name="T2" fmla="*/ 0 w 499"/>
                <a:gd name="T3" fmla="*/ 0 h 1044"/>
                <a:gd name="T4" fmla="*/ 499 w 499"/>
                <a:gd name="T5" fmla="*/ 261 h 1044"/>
                <a:gd name="T6" fmla="*/ 499 w 499"/>
                <a:gd name="T7" fmla="*/ 665 h 1044"/>
                <a:gd name="T8" fmla="*/ 181 w 499"/>
                <a:gd name="T9" fmla="*/ 522 h 1044"/>
                <a:gd name="T10" fmla="*/ 0 w 499"/>
                <a:gd name="T11" fmla="*/ 347 h 1044"/>
                <a:gd name="T12" fmla="*/ 0 w 499"/>
                <a:gd name="T13" fmla="*/ 58 h 10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9"/>
                <a:gd name="T22" fmla="*/ 0 h 1044"/>
                <a:gd name="T23" fmla="*/ 499 w 499"/>
                <a:gd name="T24" fmla="*/ 1044 h 10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9" h="1044">
                  <a:moveTo>
                    <a:pt x="0" y="91"/>
                  </a:moveTo>
                  <a:lnTo>
                    <a:pt x="0" y="0"/>
                  </a:lnTo>
                  <a:lnTo>
                    <a:pt x="499" y="409"/>
                  </a:lnTo>
                  <a:lnTo>
                    <a:pt x="499" y="1044"/>
                  </a:lnTo>
                  <a:lnTo>
                    <a:pt x="181" y="817"/>
                  </a:lnTo>
                  <a:lnTo>
                    <a:pt x="0" y="545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71" name="Freeform 18"/>
            <p:cNvSpPr>
              <a:spLocks/>
            </p:cNvSpPr>
            <p:nvPr/>
          </p:nvSpPr>
          <p:spPr bwMode="auto">
            <a:xfrm>
              <a:off x="4150" y="1525"/>
              <a:ext cx="184" cy="459"/>
            </a:xfrm>
            <a:custGeom>
              <a:avLst/>
              <a:gdLst>
                <a:gd name="T0" fmla="*/ 184 w 184"/>
                <a:gd name="T1" fmla="*/ 121 h 459"/>
                <a:gd name="T2" fmla="*/ 175 w 184"/>
                <a:gd name="T3" fmla="*/ 459 h 459"/>
                <a:gd name="T4" fmla="*/ 0 w 184"/>
                <a:gd name="T5" fmla="*/ 317 h 459"/>
                <a:gd name="T6" fmla="*/ 0 w 184"/>
                <a:gd name="T7" fmla="*/ 0 h 459"/>
                <a:gd name="T8" fmla="*/ 184 w 184"/>
                <a:gd name="T9" fmla="*/ 121 h 4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459"/>
                <a:gd name="T17" fmla="*/ 184 w 184"/>
                <a:gd name="T18" fmla="*/ 459 h 4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459">
                  <a:moveTo>
                    <a:pt x="184" y="121"/>
                  </a:moveTo>
                  <a:cubicBezTo>
                    <a:pt x="142" y="246"/>
                    <a:pt x="175" y="139"/>
                    <a:pt x="175" y="459"/>
                  </a:cubicBezTo>
                  <a:lnTo>
                    <a:pt x="0" y="317"/>
                  </a:lnTo>
                  <a:lnTo>
                    <a:pt x="0" y="0"/>
                  </a:lnTo>
                  <a:lnTo>
                    <a:pt x="184" y="121"/>
                  </a:lnTo>
                  <a:close/>
                </a:path>
              </a:pathLst>
            </a:cu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8444" name="Прямоугольник 14"/>
          <p:cNvSpPr>
            <a:spLocks noChangeArrowheads="1"/>
          </p:cNvSpPr>
          <p:nvPr/>
        </p:nvSpPr>
        <p:spPr bwMode="auto">
          <a:xfrm>
            <a:off x="2209800" y="531813"/>
            <a:ext cx="45720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4400"/>
              <a:t>                                      </a:t>
            </a:r>
            <a:r>
              <a:rPr lang="ru-RU" altLang="ru-RU" sz="3200" b="1">
                <a:solidFill>
                  <a:srgbClr val="002060"/>
                </a:solidFill>
              </a:rPr>
              <a:t>Пиление</a:t>
            </a:r>
          </a:p>
          <a:p>
            <a:pPr>
              <a:lnSpc>
                <a:spcPct val="80000"/>
              </a:lnSpc>
            </a:pPr>
            <a:r>
              <a:rPr lang="ru-RU" altLang="ru-RU" i="1">
                <a:solidFill>
                  <a:srgbClr val="7030A0"/>
                </a:solidFill>
              </a:rPr>
              <a:t>Производим   запиливание  возле  линий  разметки</a:t>
            </a:r>
          </a:p>
          <a:p>
            <a:pPr>
              <a:lnSpc>
                <a:spcPct val="80000"/>
              </a:lnSpc>
            </a:pPr>
            <a:r>
              <a:rPr lang="ru-RU" altLang="ru-RU" u="sng">
                <a:solidFill>
                  <a:srgbClr val="FF6600"/>
                </a:solidFill>
              </a:rPr>
              <a:t>Инструменты</a:t>
            </a:r>
            <a:r>
              <a:rPr lang="ru-RU" altLang="ru-RU">
                <a:solidFill>
                  <a:srgbClr val="FF6600"/>
                </a:solidFill>
              </a:rPr>
              <a:t>: упор,ножовка.</a:t>
            </a: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-0.15254 L 0.14427 0.00926 L 0.12656 0.03357 L 0.14584 0.04931 L 0.12656 0.06551 L 0.14636 0.10093 L 0.12969 0.11852 L 0.14584 0.14098 L 0.12934 0.16227 " pathEditMode="relative" rAng="0" ptsTypes="AAAAAAA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694 L 0.24618 0.34028 " pathEditMode="relative" rAng="0" ptsTypes="AA">
                                      <p:cBhvr>
                                        <p:cTn id="9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167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60116E-6 L 0.25208 0.34219 " pathEditMode="relative" rAng="0" ptsTypes="AA">
                                      <p:cBhvr>
                                        <p:cTn id="11" dur="20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5" grpId="1" animBg="1"/>
      <p:bldP spid="1844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Долбление лишней 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древесины 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стамеской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483" name="Rectangle 4" descr="Дуб"/>
          <p:cNvSpPr>
            <a:spLocks noChangeArrowheads="1"/>
          </p:cNvSpPr>
          <p:nvPr/>
        </p:nvSpPr>
        <p:spPr bwMode="auto">
          <a:xfrm>
            <a:off x="2484438" y="4652963"/>
            <a:ext cx="3673475" cy="957262"/>
          </a:xfrm>
          <a:prstGeom prst="rect">
            <a:avLst/>
          </a:prstGeom>
          <a:blipFill dpi="0" rotWithShape="1">
            <a:blip r:embed="rId2" cstate="email">
              <a:alphaModFix amt="72000"/>
            </a:blip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r>
              <a:rPr lang="ru-RU" altLang="ru-RU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 flipV="1">
            <a:off x="3259138" y="4652963"/>
            <a:ext cx="936625" cy="7953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4352925" y="4652963"/>
            <a:ext cx="857250" cy="785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214813" y="5438775"/>
            <a:ext cx="0" cy="1714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360863" y="5422900"/>
            <a:ext cx="0" cy="1714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78188" y="4546600"/>
            <a:ext cx="0" cy="1063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210175" y="4543425"/>
            <a:ext cx="0" cy="1079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Диагональная полоса 10"/>
          <p:cNvSpPr/>
          <p:nvPr/>
        </p:nvSpPr>
        <p:spPr>
          <a:xfrm>
            <a:off x="3551238" y="3511550"/>
            <a:ext cx="209550" cy="1031875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Блок-схема: магнитный диск 11"/>
          <p:cNvSpPr/>
          <p:nvPr/>
        </p:nvSpPr>
        <p:spPr>
          <a:xfrm rot="929558">
            <a:off x="3686175" y="2592388"/>
            <a:ext cx="290513" cy="104775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492" name="AutoShape 8"/>
          <p:cNvSpPr>
            <a:spLocks noChangeArrowheads="1"/>
          </p:cNvSpPr>
          <p:nvPr/>
        </p:nvSpPr>
        <p:spPr bwMode="auto">
          <a:xfrm rot="-4414318">
            <a:off x="4970463" y="1989138"/>
            <a:ext cx="100012" cy="1763712"/>
          </a:xfrm>
          <a:prstGeom prst="can">
            <a:avLst>
              <a:gd name="adj" fmla="val 93319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" name="Блок-схема: магнитный диск 13"/>
          <p:cNvSpPr/>
          <p:nvPr/>
        </p:nvSpPr>
        <p:spPr>
          <a:xfrm rot="1746298">
            <a:off x="3808413" y="2314575"/>
            <a:ext cx="519112" cy="468313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643438" y="5373688"/>
            <a:ext cx="3671887" cy="769937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5327650" y="5610225"/>
            <a:ext cx="2305050" cy="0"/>
          </a:xfrm>
          <a:prstGeom prst="line">
            <a:avLst/>
          </a:prstGeom>
          <a:noFill/>
          <a:ln w="95250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694 L 0.24618 0.34028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1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60116E-6 L 0.25208 0.34219 " pathEditMode="relative" rAng="0" ptsTypes="AA">
                                      <p:cBhvr>
                                        <p:cTn id="8" dur="2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/>
          </p:cNvSpPr>
          <p:nvPr>
            <p:ph type="title"/>
          </p:nvPr>
        </p:nvSpPr>
        <p:spPr>
          <a:xfrm>
            <a:off x="539750" y="-674688"/>
            <a:ext cx="8353425" cy="3024188"/>
          </a:xfrm>
        </p:spPr>
        <p:txBody>
          <a:bodyPr/>
          <a:lstStyle/>
          <a:p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z="4000" b="1" smtClean="0">
                <a:solidFill>
                  <a:srgbClr val="002060"/>
                </a:solidFill>
              </a:rPr>
              <a:t> </a:t>
            </a:r>
            <a:r>
              <a:rPr lang="ru-RU" alt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  <a:r>
              <a:rPr lang="ru-RU" alt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Установка ножа строгального инструмента.</a:t>
            </a:r>
            <a:r>
              <a:rPr lang="ru-RU" altLang="ru-RU" sz="36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Практическая работа </a:t>
            </a:r>
            <a:br>
              <a:rPr lang="ru-RU" alt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 Изготовление левой части колодки шерхебеля».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idx="1"/>
          </p:nvPr>
        </p:nvSpPr>
        <p:spPr>
          <a:xfrm>
            <a:off x="395288" y="2565400"/>
            <a:ext cx="8640762" cy="35607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endParaRPr lang="ru-RU" altLang="ru-RU" sz="1800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ru-RU" altLang="ru-RU" sz="1800" b="1" dirty="0" smtClean="0">
                <a:solidFill>
                  <a:srgbClr val="C00000"/>
                </a:solidFill>
              </a:rPr>
              <a:t>Цель:</a:t>
            </a:r>
            <a:r>
              <a:rPr lang="ru-RU" altLang="ru-RU" sz="1800" b="1" dirty="0" smtClean="0"/>
              <a:t> </a:t>
            </a:r>
            <a:r>
              <a:rPr lang="ru-RU" altLang="ru-RU" sz="1800" dirty="0" smtClean="0">
                <a:solidFill>
                  <a:srgbClr val="006600"/>
                </a:solidFill>
              </a:rPr>
              <a:t>Продолжить знакомство учащихся </a:t>
            </a:r>
            <a:r>
              <a:rPr lang="ru-RU" altLang="ru-RU" sz="1800" dirty="0">
                <a:solidFill>
                  <a:srgbClr val="006600"/>
                </a:solidFill>
              </a:rPr>
              <a:t>с ручным столярным инструментом по строганию </a:t>
            </a:r>
            <a:r>
              <a:rPr lang="ru-RU" altLang="ru-RU" sz="1800" dirty="0" smtClean="0">
                <a:solidFill>
                  <a:srgbClr val="006600"/>
                </a:solidFill>
              </a:rPr>
              <a:t>древесины шерхебелем,</a:t>
            </a:r>
            <a:r>
              <a:rPr lang="ru-RU" altLang="ru-RU" sz="1800" dirty="0">
                <a:solidFill>
                  <a:srgbClr val="006600"/>
                </a:solidFill>
              </a:rPr>
              <a:t> его настройкой и</a:t>
            </a:r>
            <a:r>
              <a:rPr lang="ru-RU" altLang="ru-RU" sz="1800" dirty="0" smtClean="0">
                <a:solidFill>
                  <a:srgbClr val="006600"/>
                </a:solidFill>
              </a:rPr>
              <a:t>  изготовлением колодки.</a:t>
            </a:r>
            <a:endParaRPr lang="ru-RU" altLang="ru-RU" sz="1800" dirty="0">
              <a:solidFill>
                <a:srgbClr val="0066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ru-RU" altLang="ru-RU" sz="1800" b="1" dirty="0" smtClean="0">
                <a:solidFill>
                  <a:srgbClr val="C00000"/>
                </a:solidFill>
              </a:rPr>
              <a:t>Задачи:</a:t>
            </a:r>
          </a:p>
          <a:p>
            <a:pPr marL="0" indent="0">
              <a:buFontTx/>
              <a:buNone/>
              <a:defRPr/>
            </a:pPr>
            <a:r>
              <a:rPr lang="ru-RU" sz="1800" b="1" dirty="0" smtClean="0"/>
              <a:t>Дидактическая</a:t>
            </a:r>
            <a:r>
              <a:rPr lang="ru-RU" sz="1800" dirty="0" smtClean="0">
                <a:solidFill>
                  <a:srgbClr val="006600"/>
                </a:solidFill>
              </a:rPr>
              <a:t>: Ознакомить с</a:t>
            </a:r>
            <a:r>
              <a:rPr lang="ru-RU" sz="1800" dirty="0">
                <a:solidFill>
                  <a:srgbClr val="006600"/>
                </a:solidFill>
              </a:rPr>
              <a:t> </a:t>
            </a:r>
            <a:r>
              <a:rPr lang="ru-RU" altLang="ru-RU" sz="1800" dirty="0" smtClean="0">
                <a:solidFill>
                  <a:srgbClr val="006600"/>
                </a:solidFill>
              </a:rPr>
              <a:t>настройкой и  изготовлением колодки </a:t>
            </a:r>
            <a:r>
              <a:rPr lang="ru-RU" altLang="ru-RU" sz="1800" dirty="0">
                <a:solidFill>
                  <a:srgbClr val="006600"/>
                </a:solidFill>
              </a:rPr>
              <a:t>ш</a:t>
            </a:r>
            <a:r>
              <a:rPr lang="ru-RU" altLang="ru-RU" sz="1800" dirty="0" smtClean="0">
                <a:solidFill>
                  <a:srgbClr val="006600"/>
                </a:solidFill>
              </a:rPr>
              <a:t>ерхебеля</a:t>
            </a:r>
            <a:r>
              <a:rPr lang="ru-RU" altLang="ru-RU" sz="1800" dirty="0">
                <a:solidFill>
                  <a:srgbClr val="006600"/>
                </a:solidFill>
              </a:rPr>
              <a:t>,</a:t>
            </a:r>
            <a:r>
              <a:rPr lang="ru-RU" sz="1800" dirty="0" smtClean="0"/>
              <a:t> </a:t>
            </a:r>
            <a:r>
              <a:rPr lang="ru-RU" sz="1800" dirty="0" smtClean="0">
                <a:solidFill>
                  <a:srgbClr val="006600"/>
                </a:solidFill>
              </a:rPr>
              <a:t>применять полученные знания и умения в практической деятельности</a:t>
            </a:r>
            <a:r>
              <a:rPr lang="ru-RU" sz="1800" dirty="0" smtClean="0"/>
              <a:t>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sz="1800" dirty="0"/>
          </a:p>
          <a:p>
            <a:pPr marL="0" indent="0">
              <a:buFontTx/>
              <a:buNone/>
              <a:defRPr/>
            </a:pPr>
            <a:r>
              <a:rPr lang="ru-RU" sz="1800" b="1" dirty="0" smtClean="0"/>
              <a:t>Коррекционно-развивающая</a:t>
            </a:r>
            <a:r>
              <a:rPr lang="ru-RU" sz="1800" dirty="0" smtClean="0"/>
              <a:t> </a:t>
            </a:r>
            <a:r>
              <a:rPr lang="ru-RU" sz="1800" dirty="0" smtClean="0">
                <a:solidFill>
                  <a:srgbClr val="006600"/>
                </a:solidFill>
              </a:rPr>
              <a:t>:развивать </a:t>
            </a:r>
            <a:r>
              <a:rPr lang="ru-RU" sz="1800" dirty="0">
                <a:solidFill>
                  <a:srgbClr val="006600"/>
                </a:solidFill>
              </a:rPr>
              <a:t>наглядно - образное мышление, познавательный интерес, развивать мелкую моторику рук при изготовлении изделия. </a:t>
            </a:r>
            <a:endParaRPr lang="ru-RU" sz="1800" dirty="0" smtClean="0">
              <a:solidFill>
                <a:srgbClr val="0066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ru-RU" sz="1800" dirty="0" smtClean="0"/>
              <a:t> </a:t>
            </a:r>
            <a:r>
              <a:rPr lang="ru-RU" sz="1800" b="1" dirty="0" smtClean="0"/>
              <a:t>Воспитательная:</a:t>
            </a:r>
            <a:r>
              <a:rPr lang="ru-RU" sz="1800" dirty="0" smtClean="0"/>
              <a:t> </a:t>
            </a:r>
            <a:r>
              <a:rPr lang="ru-RU" sz="1800" dirty="0">
                <a:solidFill>
                  <a:srgbClr val="006600"/>
                </a:solidFill>
              </a:rPr>
              <a:t>продолжить формирование трудолюбия в ходе выполнения практической работы, взаимоконтроля</a:t>
            </a:r>
            <a:r>
              <a:rPr lang="ru-RU" sz="1800" dirty="0"/>
              <a:t>. </a:t>
            </a:r>
          </a:p>
          <a:p>
            <a:pPr>
              <a:defRPr/>
            </a:pPr>
            <a:endParaRPr lang="ru-RU" altLang="ru-RU" sz="1800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-RU" alt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Теперь ребята, порядок работы  выполняем строго по технологической карте, которую мы составили. Соблюдайте правила безопасности при работе с ножовкой, рубанком, стамеской и напильником. </a:t>
            </a:r>
          </a:p>
          <a:p>
            <a:pPr algn="ctr" eaLnBrk="1" hangingPunct="1"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Повторим: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FF0000"/>
                </a:solidFill>
              </a:rPr>
              <a:t>Инструктаж по технике безопасности при работе с ножовкой.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Пользуйся только исправным инструментом.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При распиливании древесины ножовкой пользуйся упором.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Не ставь руки близко в зону резания ножовки.</a:t>
            </a:r>
          </a:p>
          <a:p>
            <a:pPr eaLnBrk="1" hangingPunct="1"/>
            <a:endParaRPr lang="ru-RU" altLang="ru-RU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 smtClean="0">
                <a:solidFill>
                  <a:srgbClr val="FF0000"/>
                </a:solidFill>
              </a:rPr>
              <a:t>Инструктаж по технике безопасности при работе со стамеской. </a:t>
            </a:r>
            <a:endParaRPr lang="ru-RU" altLang="ru-RU" sz="3200" b="1" smtClean="0"/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Работай только с исправным инструментом.</a:t>
            </a:r>
          </a:p>
          <a:p>
            <a:pPr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При резании стамеской нельзя поддерживать обрабатываемую деталь или предмет рукой в направляемое движение лезвия стамески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FF0000"/>
                </a:solidFill>
              </a:rPr>
              <a:t>Инструктаж по технике безопасности при работе с рубанком.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Работай только с исправным инструментом.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Правильно держи рубанок и правильно стой у верстака при обработке заготовки.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Стружку убирай только специальным приспособлением.  </a:t>
            </a:r>
          </a:p>
          <a:p>
            <a:pPr eaLnBrk="1" hangingPunct="1"/>
            <a:endParaRPr lang="ru-RU" altLang="ru-RU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FF0000"/>
                </a:solidFill>
              </a:rPr>
              <a:t>Инструктаж по технике безопасности при работе с напильником</a:t>
            </a:r>
            <a:r>
              <a:rPr lang="ru-RU" altLang="ru-RU" sz="320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Работай только с исправным инструментом.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Правильно держи напильник чтобы не поранить руки.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Очищать напильник от стружки, только специальной четкой сметкой. </a:t>
            </a:r>
          </a:p>
          <a:p>
            <a:pPr eaLnBrk="1" hangingPunct="1"/>
            <a:endParaRPr lang="ru-RU" altLang="ru-RU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smtClean="0">
                <a:solidFill>
                  <a:srgbClr val="002060"/>
                </a:solidFill>
              </a:rPr>
              <a:t>Физкультминутка</a:t>
            </a:r>
          </a:p>
        </p:txBody>
      </p:sp>
      <p:pic>
        <p:nvPicPr>
          <p:cNvPr id="26627" name="Picture 3" descr="C:\Documents and Settings\иван\Local Settings\Temporary Internet Files\Content.IE5\7XPGJ3Q7\MMj03364140000[1]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492375"/>
            <a:ext cx="25717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2" descr="C:\Documents and Settings\иван\Local Settings\Temporary Internet Files\Content.IE5\YH105Z4P\MMj03034580000[1]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9700" y="2924175"/>
            <a:ext cx="2662238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 smtClean="0">
                <a:solidFill>
                  <a:srgbClr val="002060"/>
                </a:solidFill>
              </a:rPr>
              <a:t>Подведение итогов работы .</a:t>
            </a:r>
            <a:br>
              <a:rPr lang="ru-RU" altLang="ru-RU" sz="3200" b="1" smtClean="0">
                <a:solidFill>
                  <a:srgbClr val="002060"/>
                </a:solidFill>
              </a:rPr>
            </a:br>
            <a:endParaRPr lang="ru-RU" altLang="ru-RU" sz="3200" b="1" smtClean="0">
              <a:solidFill>
                <a:srgbClr val="002060"/>
              </a:solidFill>
            </a:endParaRPr>
          </a:p>
        </p:txBody>
      </p:sp>
      <p:sp>
        <p:nvSpPr>
          <p:cNvPr id="26627" name="Объект 2"/>
          <p:cNvSpPr>
            <a:spLocks noGrp="1"/>
          </p:cNvSpPr>
          <p:nvPr>
            <p:ph idx="1"/>
          </p:nvPr>
        </p:nvSpPr>
        <p:spPr>
          <a:xfrm>
            <a:off x="539750" y="1557338"/>
            <a:ext cx="8229600" cy="452596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1)Понравилась вам эта работа?</a:t>
            </a:r>
          </a:p>
          <a:p>
            <a:pPr marL="0" indent="0">
              <a:buFontTx/>
              <a:buNone/>
              <a:defRPr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2)Что вам тяжело было делать, а что легко?</a:t>
            </a:r>
          </a:p>
          <a:p>
            <a:pPr marL="0" indent="0">
              <a:buFontTx/>
              <a:buNone/>
              <a:defRPr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3)Как вы считаете, ваша работа была успешной на уроке?</a:t>
            </a:r>
          </a:p>
          <a:p>
            <a:pPr marL="0" indent="0">
              <a:buFontTx/>
              <a:buNone/>
              <a:defRPr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4)Достигли вы целей поставленных в начале урока?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 smtClean="0">
                <a:solidFill>
                  <a:srgbClr val="002060"/>
                </a:solidFill>
              </a:rPr>
              <a:t>Домашнее задание</a:t>
            </a:r>
          </a:p>
        </p:txBody>
      </p:sp>
      <p:sp>
        <p:nvSpPr>
          <p:cNvPr id="2765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Выполнить чертёж правой части колодки шерхебеля.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http://www.musical-sad.ru/_fr/1/9410532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3141663"/>
            <a:ext cx="2847975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563938" y="2133600"/>
            <a:ext cx="4722812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8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урок</a:t>
            </a:r>
            <a:endParaRPr lang="ru-RU" sz="8000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 smtClean="0">
                <a:solidFill>
                  <a:srgbClr val="000066"/>
                </a:solidFill>
              </a:rPr>
              <a:t>Проверка домашнего 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ru-RU" b="1" dirty="0">
                <a:solidFill>
                  <a:srgbClr val="006600"/>
                </a:solidFill>
              </a:rPr>
              <a:t>З</a:t>
            </a:r>
            <a:r>
              <a:rPr lang="ru-RU" b="1" dirty="0" smtClean="0">
                <a:solidFill>
                  <a:srgbClr val="006600"/>
                </a:solidFill>
              </a:rPr>
              <a:t>агадки про рубанок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конька у горбунка </a:t>
            </a:r>
            <a:r>
              <a:rPr 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деревянные </a:t>
            </a: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бока. У него из-под копыт </a:t>
            </a:r>
            <a:r>
              <a:rPr 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стружка </a:t>
            </a: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белая бежит.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Деревянная речка, </a:t>
            </a:r>
            <a:r>
              <a:rPr 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деревянный </a:t>
            </a: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катерок, </a:t>
            </a:r>
            <a:r>
              <a:rPr 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над </a:t>
            </a: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катером вьется </a:t>
            </a:r>
            <a:r>
              <a:rPr 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деревянный </a:t>
            </a: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дымок.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доске шершавой вдруг </a:t>
            </a:r>
            <a:r>
              <a:rPr 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пройдется как утюг.</a:t>
            </a:r>
            <a:b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тогда наверняка </a:t>
            </a:r>
            <a:r>
              <a:rPr 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гладкой </a:t>
            </a: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станет та доска.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деревянной речке плывет кораблик новый,</a:t>
            </a:r>
            <a:b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свивается в колечки дымок его сосновый.</a:t>
            </a:r>
          </a:p>
          <a:p>
            <a:pPr marL="0" indent="0">
              <a:buFontTx/>
              <a:buNone/>
              <a:defRPr/>
            </a:pPr>
            <a:endParaRPr lang="ru-RU" sz="24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Повторение пройденного материала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.Назовите , из какой древесины делаются колодки ручного строгального инструмента?</a:t>
            </a:r>
          </a:p>
          <a:p>
            <a:pPr marL="0" indent="0">
              <a:buFontTx/>
              <a:buNone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.Из скольких основных частей состоят строгальные инструменты и как они называются?</a:t>
            </a:r>
          </a:p>
          <a:p>
            <a:pPr marL="0" indent="0">
              <a:buFontTx/>
              <a:buNone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3.Для чего предназначен шерхебель?</a:t>
            </a:r>
          </a:p>
          <a:p>
            <a:pPr marL="0" indent="0">
              <a:buFontTx/>
              <a:buNone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4.Почему лезвие ножа у шерхебеля закруглённое и узкое, а у рубанков с одиночным и двойным ножом – прямое и широкое?</a:t>
            </a:r>
          </a:p>
          <a:p>
            <a:pPr>
              <a:defRPr/>
            </a:pPr>
            <a:endParaRPr lang="ru-RU" altLang="ru-RU" sz="2400" dirty="0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65150" y="333375"/>
          <a:ext cx="8229600" cy="32400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2650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Строгальный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Разметочный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Сверлильный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Пильный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T="45716" marB="45716"/>
                </a:tc>
              </a:tr>
              <a:tr h="2713588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/>
                </a:tc>
              </a:tr>
            </a:tbl>
          </a:graphicData>
        </a:graphic>
      </p:graphicFrame>
      <p:pic>
        <p:nvPicPr>
          <p:cNvPr id="7" name="Рисунок 6" descr="186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82650" y="5888038"/>
            <a:ext cx="963613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450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3886200"/>
            <a:ext cx="857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210140_x.pn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78638" y="5478463"/>
            <a:ext cx="10001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i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371600" y="5108575"/>
            <a:ext cx="1090613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img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08400" y="5295900"/>
            <a:ext cx="785813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118-stolyarnye-i-plotnitskie-instrumenty-5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086600" y="4314825"/>
            <a:ext cx="1643063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06398cdf27a6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252538" y="4076700"/>
            <a:ext cx="9445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1317030094foto1_big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360988" y="4225925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e005ff3667fc.jpg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048000" y="4475163"/>
            <a:ext cx="100012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cc577e349f20.jpg"/>
          <p:cNvPicPr>
            <a:picLocks noChangeAspect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572250" y="4302125"/>
            <a:ext cx="852488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obush1.jpg"/>
          <p:cNvPicPr>
            <a:picLocks noChangeAspect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5483225" y="5151438"/>
            <a:ext cx="1357313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i (1).jpg"/>
          <p:cNvPicPr>
            <a:picLocks noChangeAspect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3398838" y="3781425"/>
            <a:ext cx="130016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3422.jpg"/>
          <p:cNvPicPr>
            <a:picLocks noChangeAspect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4211638" y="4475163"/>
            <a:ext cx="164306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59259E-6 C 0.01111 -0.21921 0.02222 -0.43819 0.02622 -0.52222 C 0.03021 -0.60625 0.02691 -0.55555 0.02379 -0.50486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7176 C 0.28264 -0.25 0.56511 -0.42754 0.67813 -0.4981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6851 L 0.00278 -0.5409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C 0.15694 -0.13935 0.31406 -0.2787 0.37708 -0.3342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8542 C -0.02274 -0.25949 -0.04653 -0.43333 -0.05625 -0.5044 " pathEditMode="relative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29 -0.09121 C -0.08247 -0.18797 -0.16806 -0.28473 -0.20226 -0.3233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8 -0.06922 C -0.18923 -0.25417 -0.36701 -0.43889 -0.43802 -0.5127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022E-16 C 0.10347 -0.17824 0.20712 -0.35625 0.24861 -0.4275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C 0.08039 -0.13496 0.16077 -0.26991 0.19289 -0.3238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5509 C 0.12048 -0.17222 0.24166 -0.28912 0.29028 -0.3356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C -0.1493 -0.19629 -0.29843 -0.39236 -0.35798 -0.4708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C 0.06753 -0.15023 0.13559 -0.30023 0.16302 -0.3599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3.33333E-6 C -0.2948 -0.14561 -0.58942 -0.29098 -0.7073 -0.34908 " pathEditMode="relative" ptsTypes="aA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Изучение нового материала</a:t>
            </a:r>
            <a:endParaRPr lang="ru-RU" sz="3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5" descr="3 нож2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2276475"/>
            <a:ext cx="3671888" cy="2178050"/>
          </a:xfrm>
          <a:noFill/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356100" y="2136775"/>
            <a:ext cx="4572000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Для настройки струга шерхебеля необходимо:</a:t>
            </a:r>
          </a:p>
          <a:p>
            <a:r>
              <a:rPr lang="ru-RU" altLang="ru-RU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повернуть струг подошвой вверх;</a:t>
            </a:r>
          </a:p>
          <a:p>
            <a:r>
              <a:rPr lang="ru-RU" altLang="ru-RU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выдвинуть режущую кромку ножа на нужную величину и без перекоса, то есть параллельно плоскости подошвы. у шерхебеля до 3 мм</a:t>
            </a:r>
          </a:p>
          <a:p>
            <a:r>
              <a:rPr lang="ru-RU" altLang="ru-RU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измерить высоту выдвинутой кромки можно с помощью линейки 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187450" y="5084763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У правильно установленного ножа лезвие расположено над подошвой колодки без перекосов и выступает </a:t>
            </a:r>
            <a:r>
              <a:rPr lang="ru-RU" altLang="ru-RU" b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 1...3 мм у шерхебеля</a:t>
            </a:r>
            <a:endParaRPr lang="ru-RU" altLang="ru-RU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 smtClean="0">
                <a:solidFill>
                  <a:srgbClr val="002060"/>
                </a:solidFill>
              </a:rPr>
              <a:t>Словарные слова</a:t>
            </a: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Шерхебель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Струг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Подошва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Нож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Колодка</a:t>
            </a:r>
          </a:p>
          <a:p>
            <a:pPr marL="0" indent="0">
              <a:buFontTx/>
              <a:buNone/>
              <a:defRPr/>
            </a:pP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 marL="0" indent="0">
              <a:buFontTx/>
              <a:buNone/>
              <a:defRPr/>
            </a:pPr>
            <a:r>
              <a:rPr lang="ru-RU" alt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Составить с этими словами предложения.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 smtClean="0">
                <a:solidFill>
                  <a:srgbClr val="000066"/>
                </a:solidFill>
              </a:rPr>
              <a:t>Практическая работа</a:t>
            </a:r>
          </a:p>
        </p:txBody>
      </p:sp>
      <p:sp>
        <p:nvSpPr>
          <p:cNvPr id="8195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altLang="ru-RU" sz="1600" b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1800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Обычно  колодку струга изготавливают из цельной заготовки твёрдой  древесины( берёзы, дуба, бука и т.п. ) Из  цельной  заготовки  изготовить  колодку  вручную  под  силу  опытному  столяру, а я предлагаю  способ, который   значительно  упрощает задачу. Вот так выглядит рубанок в собранном  виде. Нетрудно  заметить, что  колодка  состоит  из  двух  склеенных  половинок, чертежи которых, представлены  ниже. Эта  работа  вполне  по  силам  учащимся  старших  классов.</a:t>
            </a:r>
          </a:p>
          <a:p>
            <a:r>
              <a:rPr lang="ru-RU" altLang="ru-RU" sz="1800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5" name="Объект 3" descr="C:\Documents and Settings\Admin\Рабочий стол\ФОТКИ  К  аттестации - в портфолио\Rotation of DSC01203.JPG"/>
          <p:cNvPicPr>
            <a:picLocks noGrp="1"/>
          </p:cNvPicPr>
          <p:nvPr>
            <p:ph sz="half" idx="2"/>
          </p:nvPr>
        </p:nvPicPr>
        <p:blipFill>
          <a:blip r:embed="rId2" cstate="email">
            <a:lum bright="-10000" contrast="40000"/>
          </a:blip>
          <a:srcRect/>
          <a:stretch>
            <a:fillRect/>
          </a:stretch>
        </p:blipFill>
        <p:spPr>
          <a:xfrm>
            <a:off x="4854575" y="1966913"/>
            <a:ext cx="3827463" cy="3743325"/>
          </a:xfr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5054600" y="2070100"/>
            <a:ext cx="619125" cy="514350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altLang="ru-RU" sz="1400" b="1">
                <a:latin typeface="Calibri" pitchFamily="34" charset="0"/>
              </a:rPr>
              <a:t>Упор</a:t>
            </a:r>
            <a:endParaRPr lang="ru-RU" altLang="ru-RU"/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6300788" y="2127250"/>
            <a:ext cx="935037" cy="498475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altLang="ru-RU" sz="1400" b="1">
                <a:latin typeface="Calibri" pitchFamily="34" charset="0"/>
              </a:rPr>
              <a:t>Колодка  левая</a:t>
            </a:r>
            <a:endParaRPr lang="ru-RU" altLang="ru-RU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7812088" y="2127250"/>
            <a:ext cx="828675" cy="320675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altLang="ru-RU" sz="1600" b="1">
                <a:latin typeface="Calibri" pitchFamily="34" charset="0"/>
              </a:rPr>
              <a:t>Рожок</a:t>
            </a:r>
            <a:endParaRPr lang="ru-RU" altLang="ru-RU"/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5216525" y="4741863"/>
            <a:ext cx="914400" cy="600075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altLang="ru-RU" sz="1400" b="1">
                <a:latin typeface="Calibri" pitchFamily="34" charset="0"/>
              </a:rPr>
              <a:t>Колодка правая</a:t>
            </a:r>
            <a:endParaRPr lang="ru-RU" altLang="ru-RU"/>
          </a:p>
        </p:txBody>
      </p: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7812088" y="5246688"/>
            <a:ext cx="838200" cy="447675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altLang="ru-RU" sz="1600" b="1">
                <a:latin typeface="Calibri" pitchFamily="34" charset="0"/>
              </a:rPr>
              <a:t>Клин</a:t>
            </a:r>
            <a:endParaRPr lang="ru-RU" altLang="ru-RU"/>
          </a:p>
        </p:txBody>
      </p:sp>
      <p:cxnSp>
        <p:nvCxnSpPr>
          <p:cNvPr id="14" name="Прямая со стрелкой 13"/>
          <p:cNvCxnSpPr>
            <a:stCxn id="9221" idx="2"/>
          </p:cNvCxnSpPr>
          <p:nvPr/>
        </p:nvCxnSpPr>
        <p:spPr>
          <a:xfrm>
            <a:off x="5364163" y="2584450"/>
            <a:ext cx="144462" cy="268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9222" idx="2"/>
          </p:cNvCxnSpPr>
          <p:nvPr/>
        </p:nvCxnSpPr>
        <p:spPr>
          <a:xfrm>
            <a:off x="6767513" y="2625725"/>
            <a:ext cx="0" cy="4429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7956550" y="2447925"/>
            <a:ext cx="503238" cy="4048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5673725" y="3789363"/>
            <a:ext cx="1058863" cy="952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 flipV="1">
            <a:off x="7019925" y="4941888"/>
            <a:ext cx="936625" cy="647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 smtClean="0">
                <a:solidFill>
                  <a:srgbClr val="000066"/>
                </a:solidFill>
              </a:rPr>
              <a:t>Чертёж левой  части колодки</a:t>
            </a:r>
          </a:p>
        </p:txBody>
      </p:sp>
      <p:pic>
        <p:nvPicPr>
          <p:cNvPr id="9219" name="Объект 3" descr="C:\Documents and Settings\Admin\Рабочий стол\ФОТКИ  К  аттестации - в портфолио\Rotation of DSC06096.JPG"/>
          <p:cNvPicPr>
            <a:picLocks noGrp="1"/>
          </p:cNvPicPr>
          <p:nvPr>
            <p:ph idx="1"/>
          </p:nvPr>
        </p:nvPicPr>
        <p:blipFill>
          <a:blip r:embed="rId2" cstate="email">
            <a:lum bright="20000" contrast="40000"/>
          </a:blip>
          <a:srcRect/>
          <a:stretch>
            <a:fillRect/>
          </a:stretch>
        </p:blipFill>
        <p:spPr>
          <a:xfrm>
            <a:off x="755650" y="1557338"/>
            <a:ext cx="7416800" cy="45259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theme/theme1.xml><?xml version="1.0" encoding="utf-8"?>
<a:theme xmlns:a="http://schemas.openxmlformats.org/drawingml/2006/main" name="Вешалка для одежды">
  <a:themeElements>
    <a:clrScheme name="Вешалка для одежды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Вешалка для одежд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шалка для одежды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ешалка для одежды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ешалка для одежды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ешалка для одежды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ешалка для одежды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ешалка для одежды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шалка для одежды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шалка для одежды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шалка для одежды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шалка для одежды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шалка для одежды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шалка для одежды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Вешалка для одежды</Template>
  <TotalTime>1253</TotalTime>
  <Words>688</Words>
  <Application>Microsoft Office PowerPoint</Application>
  <PresentationFormat>Экран (4:3)</PresentationFormat>
  <Paragraphs>115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Calibri</vt:lpstr>
      <vt:lpstr>Times New Roman</vt:lpstr>
      <vt:lpstr>Wingdings</vt:lpstr>
      <vt:lpstr>Вешалка для одежды</vt:lpstr>
      <vt:lpstr>Слайд 1</vt:lpstr>
      <vt:lpstr>   Тема: Установка ножа строгального инструмента. Практическая работа  « Изготовление левой части колодки шерхебеля». </vt:lpstr>
      <vt:lpstr>Проверка домашнего задания</vt:lpstr>
      <vt:lpstr>Повторение пройденного материала</vt:lpstr>
      <vt:lpstr>Слайд 5</vt:lpstr>
      <vt:lpstr>Изучение нового материала</vt:lpstr>
      <vt:lpstr>Словарные слова</vt:lpstr>
      <vt:lpstr>Практическая работа</vt:lpstr>
      <vt:lpstr>Чертёж левой  части колодки</vt:lpstr>
      <vt:lpstr>Подбор заготовки по размерам  Выбрать брусок 50Х50х220 Инструменты:линейка,какрандаш,угольник.</vt:lpstr>
      <vt:lpstr>Разметка и строгание</vt:lpstr>
      <vt:lpstr>Разметка</vt:lpstr>
      <vt:lpstr>Пиление</vt:lpstr>
      <vt:lpstr>Опиливание  торцов</vt:lpstr>
      <vt:lpstr>Разметка</vt:lpstr>
      <vt:lpstr> Продольное пиление</vt:lpstr>
      <vt:lpstr>Разметка </vt:lpstr>
      <vt:lpstr>Слайд 18</vt:lpstr>
      <vt:lpstr>Долбление лишней  древесины  стамеской. </vt:lpstr>
      <vt:lpstr>Слайд 20</vt:lpstr>
      <vt:lpstr>Инструктаж по технике безопасности при работе с ножовкой.</vt:lpstr>
      <vt:lpstr>Инструктаж по технике безопасности при работе со стамеской. </vt:lpstr>
      <vt:lpstr>Инструктаж по технике безопасности при работе с рубанком.</vt:lpstr>
      <vt:lpstr>Инструктаж по технике безопасности при работе с напильником.</vt:lpstr>
      <vt:lpstr>Физкультминутка</vt:lpstr>
      <vt:lpstr>Подведение итогов работы . </vt:lpstr>
      <vt:lpstr>Домашнее задание</vt:lpstr>
      <vt:lpstr>Слайд 28</vt:lpstr>
    </vt:vector>
  </TitlesOfParts>
  <Manager>Томилов П.В.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Технологическая карта  изготовление вешалки</dc:title>
  <dc:creator>Томилов Павел</dc:creator>
  <cp:lastModifiedBy>re</cp:lastModifiedBy>
  <cp:revision>90</cp:revision>
  <dcterms:created xsi:type="dcterms:W3CDTF">2009-12-02T15:24:27Z</dcterms:created>
  <dcterms:modified xsi:type="dcterms:W3CDTF">2014-05-02T17:00:57Z</dcterms:modified>
  <cp:category>технология</cp:category>
</cp:coreProperties>
</file>