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9" r:id="rId2"/>
    <p:sldId id="270" r:id="rId3"/>
    <p:sldId id="276" r:id="rId4"/>
    <p:sldId id="271" r:id="rId5"/>
    <p:sldId id="272" r:id="rId6"/>
    <p:sldId id="277" r:id="rId7"/>
    <p:sldId id="278" r:id="rId8"/>
    <p:sldId id="273" r:id="rId9"/>
    <p:sldId id="274" r:id="rId10"/>
    <p:sldId id="275" r:id="rId11"/>
    <p:sldId id="279" r:id="rId12"/>
    <p:sldId id="280" r:id="rId13"/>
    <p:sldId id="283" r:id="rId14"/>
    <p:sldId id="281" r:id="rId15"/>
    <p:sldId id="28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99"/>
    <a:srgbClr val="CA2302"/>
    <a:srgbClr val="6600CC"/>
    <a:srgbClr val="000099"/>
    <a:srgbClr val="0000CC"/>
    <a:srgbClr val="FF5050"/>
    <a:srgbClr val="66CCFF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51075" autoAdjust="0"/>
  </p:normalViewPr>
  <p:slideViewPr>
    <p:cSldViewPr>
      <p:cViewPr varScale="1">
        <p:scale>
          <a:sx n="47" d="100"/>
          <a:sy n="47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DB06782-2BF6-4A00-A359-9B195A958F00}" type="datetimeFigureOut">
              <a:rPr lang="ru-RU"/>
              <a:pPr>
                <a:defRPr/>
              </a:pPr>
              <a:t>01.05.2014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40D2285-1651-4891-93F8-E9DB96F09E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B8DF1A4-6DFF-4DE5-8D87-1A002A3B1928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9E1E2D6-07A4-472B-971B-E4F6D164F682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6F00D-EEB1-4F38-9616-452C391AEB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B5A6C-8929-49DA-8EE8-D9DD68F1FA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17C0E-54CE-4B81-8BDA-1B79EBEB96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697A3-85E0-488B-A389-B9571FBC62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91979-FA20-4F00-A8DE-5C73BC598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1F6C8-929F-41F5-94E0-76BB26E38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06232-F9B2-478A-B2B2-97AE0939E5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D10DB-A39A-4026-A8C6-E0FFB2262B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F251E-C3A6-419D-898D-49CFADC934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29358-71F9-41C6-A4EF-7F7A323DBE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20327-165C-447E-A1C1-C65C6AF97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36F82DB1-5603-446C-AA49-5FA2B71278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682625" y="2205038"/>
            <a:ext cx="8318500" cy="159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800" b="1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Файлы и </a:t>
            </a:r>
          </a:p>
          <a:p>
            <a:pPr algn="ctr"/>
            <a:r>
              <a:rPr lang="ru-RU" sz="800" b="1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файловая система</a:t>
            </a:r>
          </a:p>
        </p:txBody>
      </p:sp>
      <p:sp>
        <p:nvSpPr>
          <p:cNvPr id="2051" name="WordArt 4"/>
          <p:cNvSpPr>
            <a:spLocks noChangeArrowheads="1" noChangeShapeType="1" noTextEdit="1"/>
          </p:cNvSpPr>
          <p:nvPr/>
        </p:nvSpPr>
        <p:spPr bwMode="auto">
          <a:xfrm>
            <a:off x="1619250" y="573088"/>
            <a:ext cx="2881313" cy="984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8080"/>
                </a:solidFill>
                <a:latin typeface="Bookman Old Style"/>
              </a:rPr>
              <a:t>8 класс</a:t>
            </a:r>
          </a:p>
        </p:txBody>
      </p:sp>
      <p:pic>
        <p:nvPicPr>
          <p:cNvPr id="2052" name="Рисунок 5" descr="дом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29500" y="3935413"/>
            <a:ext cx="1643063" cy="2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539750" y="4689475"/>
            <a:ext cx="84248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 sz="2400" b="1" dirty="0">
                <a:latin typeface="Comic Sans MS" pitchFamily="66" charset="0"/>
              </a:rPr>
              <a:t>Внук Лешего</a:t>
            </a:r>
            <a:r>
              <a:rPr lang="ru-RU" sz="2400" dirty="0">
                <a:latin typeface="Comic Sans MS" pitchFamily="66" charset="0"/>
              </a:rPr>
              <a:t>:</a:t>
            </a:r>
            <a:r>
              <a:rPr lang="ru-RU" sz="2400" dirty="0">
                <a:latin typeface="Times New Roman" pitchFamily="18" charset="0"/>
              </a:rPr>
              <a:t> Дедушка, а Баба Яга полезная или вредная?</a:t>
            </a:r>
          </a:p>
          <a:p>
            <a:pPr algn="just" eaLnBrk="0" hangingPunct="0"/>
            <a:r>
              <a:rPr lang="ru-RU" sz="2400" b="1" dirty="0">
                <a:latin typeface="Comic Sans MS" pitchFamily="66" charset="0"/>
              </a:rPr>
              <a:t>Леший</a:t>
            </a:r>
            <a:r>
              <a:rPr lang="ru-RU" sz="2400" b="1" dirty="0">
                <a:latin typeface="Times New Roman" pitchFamily="18" charset="0"/>
              </a:rPr>
              <a:t>:</a:t>
            </a:r>
            <a:r>
              <a:rPr lang="ru-RU" sz="2400" dirty="0">
                <a:latin typeface="Times New Roman" pitchFamily="18" charset="0"/>
              </a:rPr>
              <a:t> Всякая  поганка  в   лесу  к   чему-нибудь   назначена.                 </a:t>
            </a:r>
          </a:p>
          <a:p>
            <a:pPr algn="just" eaLnBrk="0" hangingPunct="0"/>
            <a:r>
              <a:rPr lang="ru-RU" sz="2400" dirty="0">
                <a:latin typeface="Times New Roman" pitchFamily="18" charset="0"/>
              </a:rPr>
              <a:t>                Потому порядок. </a:t>
            </a:r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4071938" y="5857875"/>
            <a:ext cx="3690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400" b="1" i="1">
                <a:latin typeface="Mistral" pitchFamily="66" charset="0"/>
              </a:rPr>
              <a:t>из м/ф «Приключения домовёнка»</a:t>
            </a:r>
            <a:endParaRPr lang="ru-RU" sz="2400">
              <a:latin typeface="Mistral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3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6"/>
          <p:cNvSpPr>
            <a:spLocks noChangeArrowheads="1" noChangeShapeType="1" noTextEdit="1"/>
          </p:cNvSpPr>
          <p:nvPr/>
        </p:nvSpPr>
        <p:spPr bwMode="auto">
          <a:xfrm>
            <a:off x="1643063" y="331788"/>
            <a:ext cx="7177087" cy="1454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01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Задание 2</a:t>
            </a:r>
          </a:p>
        </p:txBody>
      </p:sp>
      <p:sp>
        <p:nvSpPr>
          <p:cNvPr id="11267" name="Line 4"/>
          <p:cNvSpPr>
            <a:spLocks noChangeShapeType="1"/>
          </p:cNvSpPr>
          <p:nvPr/>
        </p:nvSpPr>
        <p:spPr bwMode="auto">
          <a:xfrm>
            <a:off x="1571625" y="214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8" name="Line 5"/>
          <p:cNvSpPr>
            <a:spLocks noChangeShapeType="1"/>
          </p:cNvSpPr>
          <p:nvPr/>
        </p:nvSpPr>
        <p:spPr bwMode="auto">
          <a:xfrm>
            <a:off x="1571625" y="1865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43125" y="1857375"/>
            <a:ext cx="49434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Установите соответствие.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7224" y="2571744"/>
            <a:ext cx="1928826" cy="714380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.wav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57224" y="3643314"/>
            <a:ext cx="1928826" cy="714380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.bmp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57224" y="4714884"/>
            <a:ext cx="1928826" cy="714380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.zip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57224" y="5786454"/>
            <a:ext cx="1928826" cy="714380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.rtf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929058" y="2500306"/>
            <a:ext cx="4786346" cy="714380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b="1" dirty="0">
                <a:solidFill>
                  <a:schemeClr val="tx1"/>
                </a:solidFill>
                <a:latin typeface="Georgia" pitchFamily="18" charset="0"/>
              </a:rPr>
              <a:t>текстовый</a:t>
            </a:r>
            <a:endParaRPr lang="en-US" sz="48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929058" y="3571876"/>
            <a:ext cx="4786346" cy="714380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b="1" dirty="0">
                <a:solidFill>
                  <a:schemeClr val="tx1"/>
                </a:solidFill>
                <a:latin typeface="Georgia" pitchFamily="18" charset="0"/>
              </a:rPr>
              <a:t>архив</a:t>
            </a:r>
            <a:endParaRPr lang="en-US" sz="48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929058" y="4643446"/>
            <a:ext cx="4786346" cy="714380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b="1" dirty="0">
                <a:solidFill>
                  <a:schemeClr val="tx1"/>
                </a:solidFill>
                <a:latin typeface="Georgia" pitchFamily="18" charset="0"/>
              </a:rPr>
              <a:t>звуковой</a:t>
            </a:r>
            <a:endParaRPr lang="en-US" sz="48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929058" y="5715016"/>
            <a:ext cx="4786346" cy="714380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b="1" dirty="0">
                <a:solidFill>
                  <a:schemeClr val="tx1"/>
                </a:solidFill>
                <a:latin typeface="Georgia" pitchFamily="18" charset="0"/>
              </a:rPr>
              <a:t>графический</a:t>
            </a:r>
            <a:endParaRPr lang="en-US" sz="48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cxnSp>
        <p:nvCxnSpPr>
          <p:cNvPr id="31" name="Прямая со стрелкой 30"/>
          <p:cNvCxnSpPr>
            <a:stCxn id="0" idx="3"/>
            <a:endCxn id="0" idx="1"/>
          </p:cNvCxnSpPr>
          <p:nvPr/>
        </p:nvCxnSpPr>
        <p:spPr>
          <a:xfrm>
            <a:off x="2786063" y="2928938"/>
            <a:ext cx="1143000" cy="20716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0" idx="3"/>
            <a:endCxn id="0" idx="1"/>
          </p:cNvCxnSpPr>
          <p:nvPr/>
        </p:nvCxnSpPr>
        <p:spPr>
          <a:xfrm>
            <a:off x="2786063" y="4000500"/>
            <a:ext cx="1143000" cy="20716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0" idx="3"/>
            <a:endCxn id="0" idx="1"/>
          </p:cNvCxnSpPr>
          <p:nvPr/>
        </p:nvCxnSpPr>
        <p:spPr>
          <a:xfrm flipV="1">
            <a:off x="2786063" y="3929063"/>
            <a:ext cx="11430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0" idx="3"/>
            <a:endCxn id="0" idx="1"/>
          </p:cNvCxnSpPr>
          <p:nvPr/>
        </p:nvCxnSpPr>
        <p:spPr>
          <a:xfrm flipV="1">
            <a:off x="2786063" y="2857500"/>
            <a:ext cx="1143000" cy="32861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6"/>
          <p:cNvSpPr>
            <a:spLocks noChangeArrowheads="1" noChangeShapeType="1" noTextEdit="1"/>
          </p:cNvSpPr>
          <p:nvPr/>
        </p:nvSpPr>
        <p:spPr bwMode="auto">
          <a:xfrm>
            <a:off x="1643063" y="331788"/>
            <a:ext cx="7177087" cy="1454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01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Задание 3</a:t>
            </a:r>
          </a:p>
        </p:txBody>
      </p:sp>
      <p:sp>
        <p:nvSpPr>
          <p:cNvPr id="12291" name="Line 4"/>
          <p:cNvSpPr>
            <a:spLocks noChangeShapeType="1"/>
          </p:cNvSpPr>
          <p:nvPr/>
        </p:nvSpPr>
        <p:spPr bwMode="auto">
          <a:xfrm>
            <a:off x="1571625" y="214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2" name="Line 5"/>
          <p:cNvSpPr>
            <a:spLocks noChangeShapeType="1"/>
          </p:cNvSpPr>
          <p:nvPr/>
        </p:nvSpPr>
        <p:spPr bwMode="auto">
          <a:xfrm>
            <a:off x="1571625" y="1865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14375" y="2143125"/>
            <a:ext cx="82867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В каталоге хранился файл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Письмо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.doc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 После создания в этом каталоге подкаталога и перемещения в созданный подкаталог  файла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Письмо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.doc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полное имя файла стало 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:\SCHOOL\ADMIN\DOC\YEAR\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Письмо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.doc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 Полное имя каталога, в котором хранился файл до перемещения: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43063" y="4643438"/>
            <a:ext cx="1058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YEAR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000500" y="4643438"/>
            <a:ext cx="37607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:\SCHOOL\ADMIN\DOC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000500" y="5286375"/>
            <a:ext cx="4768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:\SCHOOL\ADMIN\DOC\YEAR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43063" y="5286375"/>
            <a:ext cx="835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DOC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387475" y="4786313"/>
            <a:ext cx="214313" cy="214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sp>
        <p:nvSpPr>
          <p:cNvPr id="21" name="Прямоугольник 20"/>
          <p:cNvSpPr/>
          <p:nvPr/>
        </p:nvSpPr>
        <p:spPr>
          <a:xfrm>
            <a:off x="3786188" y="4786313"/>
            <a:ext cx="214312" cy="214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sp>
        <p:nvSpPr>
          <p:cNvPr id="22" name="Прямоугольник 21"/>
          <p:cNvSpPr/>
          <p:nvPr/>
        </p:nvSpPr>
        <p:spPr>
          <a:xfrm>
            <a:off x="1428750" y="5434013"/>
            <a:ext cx="214313" cy="214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sp>
        <p:nvSpPr>
          <p:cNvPr id="23" name="Прямоугольник 22"/>
          <p:cNvSpPr/>
          <p:nvPr/>
        </p:nvSpPr>
        <p:spPr>
          <a:xfrm>
            <a:off x="3786188" y="5429250"/>
            <a:ext cx="214312" cy="2143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grpSp>
        <p:nvGrpSpPr>
          <p:cNvPr id="2" name="Группа 39"/>
          <p:cNvGrpSpPr>
            <a:grpSpLocks/>
          </p:cNvGrpSpPr>
          <p:nvPr/>
        </p:nvGrpSpPr>
        <p:grpSpPr bwMode="auto">
          <a:xfrm>
            <a:off x="3832225" y="4683125"/>
            <a:ext cx="214313" cy="285750"/>
            <a:chOff x="7929586" y="3000372"/>
            <a:chExt cx="285752" cy="514134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 rot="16200000" flipH="1">
              <a:off x="7793744" y="3279090"/>
              <a:ext cx="357190" cy="85506"/>
            </a:xfrm>
            <a:prstGeom prst="line">
              <a:avLst/>
            </a:prstGeom>
            <a:ln w="57150">
              <a:solidFill>
                <a:srgbClr val="FF0000"/>
              </a:solidFill>
            </a:ln>
            <a:effectLst>
              <a:glow rad="63500">
                <a:schemeClr val="accent4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 flipH="1" flipV="1">
              <a:off x="7851114" y="3150282"/>
              <a:ext cx="514134" cy="214314"/>
            </a:xfrm>
            <a:prstGeom prst="line">
              <a:avLst/>
            </a:prstGeom>
            <a:ln w="57150">
              <a:solidFill>
                <a:srgbClr val="FF0000"/>
              </a:solidFill>
            </a:ln>
            <a:effectLst>
              <a:glow rad="63500">
                <a:schemeClr val="accent4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6"/>
          <p:cNvSpPr>
            <a:spLocks noChangeArrowheads="1" noChangeShapeType="1" noTextEdit="1"/>
          </p:cNvSpPr>
          <p:nvPr/>
        </p:nvSpPr>
        <p:spPr bwMode="auto">
          <a:xfrm>
            <a:off x="1643063" y="331788"/>
            <a:ext cx="7177087" cy="1454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01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Задание 4</a:t>
            </a:r>
          </a:p>
        </p:txBody>
      </p:sp>
      <p:sp>
        <p:nvSpPr>
          <p:cNvPr id="13315" name="Line 4"/>
          <p:cNvSpPr>
            <a:spLocks noChangeShapeType="1"/>
          </p:cNvSpPr>
          <p:nvPr/>
        </p:nvSpPr>
        <p:spPr bwMode="auto">
          <a:xfrm>
            <a:off x="1571625" y="214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1571625" y="1865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Группа 62"/>
          <p:cNvGrpSpPr>
            <a:grpSpLocks/>
          </p:cNvGrpSpPr>
          <p:nvPr/>
        </p:nvGrpSpPr>
        <p:grpSpPr bwMode="auto">
          <a:xfrm>
            <a:off x="2571750" y="2928938"/>
            <a:ext cx="4030663" cy="2246312"/>
            <a:chOff x="1364675" y="2052492"/>
            <a:chExt cx="4030474" cy="2245906"/>
          </a:xfrm>
        </p:grpSpPr>
        <p:pic>
          <p:nvPicPr>
            <p:cNvPr id="13321" name="Picture 15" descr="H:\прилож\папка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1857356" y="2052492"/>
              <a:ext cx="357190" cy="436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Прямоугольник 7"/>
            <p:cNvSpPr/>
            <p:nvPr/>
          </p:nvSpPr>
          <p:spPr>
            <a:xfrm>
              <a:off x="1928212" y="2642935"/>
              <a:ext cx="214302" cy="21427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800" dirty="0"/>
                <a:t>-</a:t>
              </a:r>
            </a:p>
          </p:txBody>
        </p:sp>
        <p:pic>
          <p:nvPicPr>
            <p:cNvPr id="13323" name="Picture 15" descr="H:\прилож\папка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363545" y="2537465"/>
              <a:ext cx="357190" cy="436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1" name="Прямая соединительная линия 10"/>
            <p:cNvCxnSpPr>
              <a:stCxn id="5" idx="2"/>
              <a:endCxn id="8" idx="0"/>
            </p:cNvCxnSpPr>
            <p:nvPr/>
          </p:nvCxnSpPr>
          <p:spPr>
            <a:xfrm rot="5400000">
              <a:off x="1958382" y="2566749"/>
              <a:ext cx="153959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8" idx="3"/>
              <a:endCxn id="9" idx="1"/>
            </p:cNvCxnSpPr>
            <p:nvPr/>
          </p:nvCxnSpPr>
          <p:spPr>
            <a:xfrm>
              <a:off x="2142514" y="2750866"/>
              <a:ext cx="220653" cy="476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2417150" y="3057197"/>
              <a:ext cx="168245" cy="31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3327" name="Picture 15" descr="H:\прилож\папка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428860" y="3714752"/>
              <a:ext cx="357190" cy="436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8" name="Picture 15" descr="H:\прилож\папка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928926" y="2920781"/>
              <a:ext cx="357190" cy="436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9" name="Прямая соединительная линия 38"/>
            <p:cNvCxnSpPr>
              <a:stCxn id="27" idx="1"/>
            </p:cNvCxnSpPr>
            <p:nvPr/>
          </p:nvCxnSpPr>
          <p:spPr>
            <a:xfrm rot="10800000" flipV="1">
              <a:off x="2499685" y="3139732"/>
              <a:ext cx="428605" cy="317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2487790" y="4203959"/>
              <a:ext cx="169832" cy="31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10800000" flipV="1">
              <a:off x="2571118" y="4285700"/>
              <a:ext cx="1785854" cy="476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>
              <a:stCxn id="8" idx="2"/>
            </p:cNvCxnSpPr>
            <p:nvPr/>
          </p:nvCxnSpPr>
          <p:spPr>
            <a:xfrm rot="16200000" flipH="1">
              <a:off x="1517934" y="3375432"/>
              <a:ext cx="1071369" cy="3492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26" idx="1"/>
            </p:cNvCxnSpPr>
            <p:nvPr/>
          </p:nvCxnSpPr>
          <p:spPr>
            <a:xfrm rot="10800000">
              <a:off x="2071080" y="3928578"/>
              <a:ext cx="357170" cy="476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5400000">
              <a:off x="2987830" y="3418288"/>
              <a:ext cx="169831" cy="31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3071158" y="3500030"/>
              <a:ext cx="1214380" cy="476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336" name="TextBox 55"/>
            <p:cNvSpPr txBox="1">
              <a:spLocks noChangeArrowheads="1"/>
            </p:cNvSpPr>
            <p:nvPr/>
          </p:nvSpPr>
          <p:spPr bwMode="auto">
            <a:xfrm>
              <a:off x="1364675" y="2091785"/>
              <a:ext cx="47961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Times New Roman" pitchFamily="18" charset="0"/>
                  <a:cs typeface="Times New Roman" pitchFamily="18" charset="0"/>
                </a:rPr>
                <a:t>A:\</a:t>
              </a:r>
              <a:endParaRPr lang="ru-RU" sz="1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7" name="TextBox 56"/>
            <p:cNvSpPr txBox="1">
              <a:spLocks noChangeArrowheads="1"/>
            </p:cNvSpPr>
            <p:nvPr/>
          </p:nvSpPr>
          <p:spPr bwMode="auto">
            <a:xfrm>
              <a:off x="2714612" y="2571744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Times New Roman" pitchFamily="18" charset="0"/>
                  <a:cs typeface="Times New Roman" pitchFamily="18" charset="0"/>
                </a:rPr>
                <a:t>Doc</a:t>
              </a:r>
              <a:endParaRPr lang="ru-RU" sz="1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8" name="TextBox 57"/>
            <p:cNvSpPr txBox="1">
              <a:spLocks noChangeArrowheads="1"/>
            </p:cNvSpPr>
            <p:nvPr/>
          </p:nvSpPr>
          <p:spPr bwMode="auto">
            <a:xfrm>
              <a:off x="3214678" y="3000372"/>
              <a:ext cx="68480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Times New Roman" pitchFamily="18" charset="0"/>
                  <a:cs typeface="Times New Roman" pitchFamily="18" charset="0"/>
                </a:rPr>
                <a:t>Form</a:t>
              </a:r>
              <a:endParaRPr lang="ru-RU" sz="1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9" name="TextBox 58"/>
            <p:cNvSpPr txBox="1">
              <a:spLocks noChangeArrowheads="1"/>
            </p:cNvSpPr>
            <p:nvPr/>
          </p:nvSpPr>
          <p:spPr bwMode="auto">
            <a:xfrm>
              <a:off x="4357686" y="3214686"/>
              <a:ext cx="101181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Times New Roman" pitchFamily="18" charset="0"/>
                  <a:cs typeface="Times New Roman" pitchFamily="18" charset="0"/>
                </a:rPr>
                <a:t>ABC.odt</a:t>
              </a:r>
              <a:endParaRPr lang="ru-RU" sz="1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0" name="TextBox 59"/>
            <p:cNvSpPr txBox="1">
              <a:spLocks noChangeArrowheads="1"/>
            </p:cNvSpPr>
            <p:nvPr/>
          </p:nvSpPr>
          <p:spPr bwMode="auto">
            <a:xfrm>
              <a:off x="2786050" y="3786190"/>
              <a:ext cx="90281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Times New Roman" pitchFamily="18" charset="0"/>
                  <a:cs typeface="Times New Roman" pitchFamily="18" charset="0"/>
                </a:rPr>
                <a:t>Risunki</a:t>
              </a:r>
              <a:endParaRPr lang="ru-RU" sz="1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1" name="TextBox 61"/>
            <p:cNvSpPr txBox="1">
              <a:spLocks noChangeArrowheads="1"/>
            </p:cNvSpPr>
            <p:nvPr/>
          </p:nvSpPr>
          <p:spPr bwMode="auto">
            <a:xfrm>
              <a:off x="4357686" y="3929066"/>
              <a:ext cx="10374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Times New Roman" pitchFamily="18" charset="0"/>
                  <a:cs typeface="Times New Roman" pitchFamily="18" charset="0"/>
                </a:rPr>
                <a:t>BUS.png</a:t>
              </a:r>
              <a:endParaRPr lang="ru-RU" sz="1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714375" y="2000250"/>
            <a:ext cx="828675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200">
                <a:latin typeface="Times New Roman" pitchFamily="18" charset="0"/>
                <a:cs typeface="Times New Roman" pitchFamily="18" charset="0"/>
              </a:rPr>
              <a:t>Записать полное имя файлов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ABC.odt </a:t>
            </a:r>
            <a:r>
              <a:rPr lang="ru-RU" sz="220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BUS.png</a:t>
            </a:r>
            <a:r>
              <a:rPr lang="ru-RU" sz="2200">
                <a:latin typeface="Times New Roman" pitchFamily="18" charset="0"/>
                <a:cs typeface="Times New Roman" pitchFamily="18" charset="0"/>
              </a:rPr>
              <a:t> (включая путь к файлу) в иерархической файловой системе, изображенной на рисунке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5" name="Text Box 49"/>
          <p:cNvSpPr txBox="1">
            <a:spLocks noChangeArrowheads="1"/>
          </p:cNvSpPr>
          <p:nvPr/>
        </p:nvSpPr>
        <p:spPr bwMode="auto">
          <a:xfrm>
            <a:off x="2497138" y="5429250"/>
            <a:ext cx="4432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Bookman Old Style" pitchFamily="18" charset="0"/>
              </a:rPr>
              <a:t>А</a:t>
            </a:r>
            <a:r>
              <a:rPr lang="en-US" sz="2800" b="1">
                <a:latin typeface="Bookman Old Style" pitchFamily="18" charset="0"/>
              </a:rPr>
              <a:t>:\Doc</a:t>
            </a:r>
            <a:r>
              <a:rPr lang="ru-RU" sz="2800" b="1">
                <a:latin typeface="Bookman Old Style" pitchFamily="18" charset="0"/>
              </a:rPr>
              <a:t>\</a:t>
            </a:r>
            <a:r>
              <a:rPr lang="en-US" sz="2800" b="1">
                <a:latin typeface="Bookman Old Style" pitchFamily="18" charset="0"/>
              </a:rPr>
              <a:t>Form</a:t>
            </a:r>
            <a:r>
              <a:rPr lang="ru-RU" sz="2800" b="1">
                <a:latin typeface="Bookman Old Style" pitchFamily="18" charset="0"/>
              </a:rPr>
              <a:t>\</a:t>
            </a:r>
            <a:r>
              <a:rPr lang="en-US" sz="2800" b="1">
                <a:latin typeface="Bookman Old Style" pitchFamily="18" charset="0"/>
              </a:rPr>
              <a:t>ABC.odt</a:t>
            </a:r>
            <a:endParaRPr lang="ru-RU" sz="2800" b="1">
              <a:latin typeface="Bookman Old Style" pitchFamily="18" charset="0"/>
            </a:endParaRPr>
          </a:p>
        </p:txBody>
      </p:sp>
      <p:sp>
        <p:nvSpPr>
          <p:cNvPr id="66" name="Text Box 49"/>
          <p:cNvSpPr txBox="1">
            <a:spLocks noChangeArrowheads="1"/>
          </p:cNvSpPr>
          <p:nvPr/>
        </p:nvSpPr>
        <p:spPr bwMode="auto">
          <a:xfrm>
            <a:off x="2643188" y="6072188"/>
            <a:ext cx="4003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Bookman Old Style" pitchFamily="18" charset="0"/>
              </a:rPr>
              <a:t>А</a:t>
            </a:r>
            <a:r>
              <a:rPr lang="en-US" sz="2800" b="1">
                <a:latin typeface="Bookman Old Style" pitchFamily="18" charset="0"/>
              </a:rPr>
              <a:t>:\Risunki</a:t>
            </a:r>
            <a:r>
              <a:rPr lang="ru-RU" sz="2800" b="1">
                <a:latin typeface="Bookman Old Style" pitchFamily="18" charset="0"/>
              </a:rPr>
              <a:t>\</a:t>
            </a:r>
            <a:r>
              <a:rPr lang="en-US" sz="2800" b="1">
                <a:latin typeface="Bookman Old Style" pitchFamily="18" charset="0"/>
              </a:rPr>
              <a:t>BUS.png</a:t>
            </a:r>
            <a:endParaRPr lang="ru-RU" sz="2800" b="1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1"/>
          <p:cNvSpPr>
            <a:spLocks noChangeArrowheads="1"/>
          </p:cNvSpPr>
          <p:nvPr/>
        </p:nvSpPr>
        <p:spPr bwMode="auto">
          <a:xfrm>
            <a:off x="500063" y="2386013"/>
            <a:ext cx="8643937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000" b="1">
                <a:latin typeface="Times New Roman" pitchFamily="18" charset="0"/>
                <a:cs typeface="Times New Roman" pitchFamily="18" charset="0"/>
              </a:rPr>
              <a:t>«Форматирование, проверка, дефрагментация носителей информации»</a:t>
            </a:r>
          </a:p>
        </p:txBody>
      </p:sp>
      <p:sp>
        <p:nvSpPr>
          <p:cNvPr id="14339" name="WordArt 6"/>
          <p:cNvSpPr>
            <a:spLocks noChangeArrowheads="1" noChangeShapeType="1" noTextEdit="1"/>
          </p:cNvSpPr>
          <p:nvPr/>
        </p:nvSpPr>
        <p:spPr bwMode="auto">
          <a:xfrm>
            <a:off x="1643063" y="331788"/>
            <a:ext cx="7177087" cy="1454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01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Практическая работа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571625" y="214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571625" y="1865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6"/>
          <p:cNvSpPr>
            <a:spLocks noChangeArrowheads="1" noChangeShapeType="1" noTextEdit="1"/>
          </p:cNvSpPr>
          <p:nvPr/>
        </p:nvSpPr>
        <p:spPr bwMode="auto">
          <a:xfrm>
            <a:off x="1643063" y="331788"/>
            <a:ext cx="7177087" cy="1454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01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Домашнее задание</a:t>
            </a:r>
          </a:p>
        </p:txBody>
      </p:sp>
      <p:sp>
        <p:nvSpPr>
          <p:cNvPr id="15363" name="Прямоугольник 2"/>
          <p:cNvSpPr>
            <a:spLocks noChangeArrowheads="1"/>
          </p:cNvSpPr>
          <p:nvPr/>
        </p:nvSpPr>
        <p:spPr bwMode="auto">
          <a:xfrm>
            <a:off x="642938" y="2357438"/>
            <a:ext cx="82867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04800" indent="-304800">
              <a:buFontTx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п. 2.</a:t>
            </a: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2.3.2</a:t>
            </a: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стр. </a:t>
            </a: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-5</a:t>
            </a: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marL="304800" indent="-304800">
              <a:buFontTx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Задание 2.3, 2.4, 2.5 стр.53</a:t>
            </a:r>
          </a:p>
          <a:p>
            <a:pPr marL="304800" indent="-304800">
              <a:buFontTx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Задание 2.6 стр.57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1571625" y="214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571625" y="1865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3"/>
          <p:cNvSpPr>
            <a:spLocks noChangeArrowheads="1"/>
          </p:cNvSpPr>
          <p:nvPr/>
        </p:nvSpPr>
        <p:spPr bwMode="auto">
          <a:xfrm>
            <a:off x="714375" y="2071688"/>
            <a:ext cx="3500438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я узнал…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было интересно…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было трудно…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я понял, что…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теперь я могу…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я почувствовал, что…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я приобрел… </a:t>
            </a:r>
          </a:p>
        </p:txBody>
      </p:sp>
      <p:sp>
        <p:nvSpPr>
          <p:cNvPr id="16387" name="Прямоугольник 4"/>
          <p:cNvSpPr>
            <a:spLocks noChangeArrowheads="1"/>
          </p:cNvSpPr>
          <p:nvPr/>
        </p:nvSpPr>
        <p:spPr bwMode="auto">
          <a:xfrm>
            <a:off x="4500563" y="2071688"/>
            <a:ext cx="4643437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я научился…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у меня получилось 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я смог…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я попробую…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меня удивило…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занятия дали мне для жизни… </a:t>
            </a:r>
          </a:p>
          <a:p>
            <a:pPr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мне захотелось…</a:t>
            </a:r>
          </a:p>
        </p:txBody>
      </p:sp>
      <p:sp>
        <p:nvSpPr>
          <p:cNvPr id="16388" name="WordArt 6"/>
          <p:cNvSpPr>
            <a:spLocks noChangeArrowheads="1" noChangeShapeType="1" noTextEdit="1"/>
          </p:cNvSpPr>
          <p:nvPr/>
        </p:nvSpPr>
        <p:spPr bwMode="auto">
          <a:xfrm>
            <a:off x="1609725" y="331788"/>
            <a:ext cx="7248525" cy="1454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01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Рефлексивный экран</a:t>
            </a:r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>
            <a:off x="1571625" y="214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>
            <a:off x="1571625" y="1865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3203575" y="188913"/>
            <a:ext cx="30956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ФАЙЛ</a:t>
            </a:r>
          </a:p>
        </p:txBody>
      </p:sp>
      <p:sp>
        <p:nvSpPr>
          <p:cNvPr id="3075" name="Line 16"/>
          <p:cNvSpPr>
            <a:spLocks noChangeShapeType="1"/>
          </p:cNvSpPr>
          <p:nvPr/>
        </p:nvSpPr>
        <p:spPr bwMode="auto">
          <a:xfrm>
            <a:off x="1619250" y="7651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6" name="Line 17"/>
          <p:cNvSpPr>
            <a:spLocks noChangeShapeType="1"/>
          </p:cNvSpPr>
          <p:nvPr/>
        </p:nvSpPr>
        <p:spPr bwMode="auto">
          <a:xfrm>
            <a:off x="1619250" y="18446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1619250" y="877888"/>
            <a:ext cx="7200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ru-RU" sz="2400">
                <a:latin typeface="Times New Roman" pitchFamily="18" charset="0"/>
              </a:rPr>
              <a:t>Все программы и данные хранятся в долговременной (внешней) памяти компьютера в виде </a:t>
            </a:r>
            <a:r>
              <a:rPr lang="ru-RU" sz="2400" b="1">
                <a:latin typeface="Times New Roman" pitchFamily="18" charset="0"/>
              </a:rPr>
              <a:t>файлов</a:t>
            </a:r>
            <a:r>
              <a:rPr lang="ru-RU" sz="2000" b="1">
                <a:latin typeface="Times New Roman" pitchFamily="18" charset="0"/>
              </a:rPr>
              <a:t>.</a:t>
            </a:r>
          </a:p>
        </p:txBody>
      </p:sp>
      <p:pic>
        <p:nvPicPr>
          <p:cNvPr id="3078" name="Picture 10" descr="H:\прилож\файл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2063" y="2428875"/>
            <a:ext cx="4089400" cy="369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85750" y="2562225"/>
            <a:ext cx="4929188" cy="293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ru-RU" sz="3700" b="1">
                <a:latin typeface="Times New Roman" pitchFamily="18" charset="0"/>
              </a:rPr>
              <a:t>Файл </a:t>
            </a:r>
            <a:r>
              <a:rPr lang="ru-RU" sz="3700">
                <a:latin typeface="Times New Roman" pitchFamily="18" charset="0"/>
              </a:rPr>
              <a:t>– это программа или данные, имеющие имя и хранящиеся в долговременной памяти.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74"/>
          <p:cNvGraphicFramePr>
            <a:graphicFrameLocks/>
          </p:cNvGraphicFramePr>
          <p:nvPr/>
        </p:nvGraphicFramePr>
        <p:xfrm>
          <a:off x="714375" y="2071688"/>
          <a:ext cx="8286808" cy="33870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22720"/>
                <a:gridCol w="5964088"/>
              </a:tblGrid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Тип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Значение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DOC, TXT, ODT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содержит текстовую информацию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BMP, JPG</a:t>
                      </a: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GIF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содержит графическую информацию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AVI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содержит видеоизображение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WAV</a:t>
                      </a: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MP3, MID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содержит звуковую информацию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BAC, PAS 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Файлы на языке программирования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ZIP, RAR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Архивные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EXE </a:t>
                      </a: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</a:t>
                      </a: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Исполняемые файлы (запускает программу)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SYS, DRV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Системные файлы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440" marR="45440" marT="0" marB="0" horzOverflow="overflow"/>
                </a:tc>
              </a:tr>
            </a:tbl>
          </a:graphicData>
        </a:graphic>
      </p:graphicFrame>
      <p:sp>
        <p:nvSpPr>
          <p:cNvPr id="4130" name="WordArt 4"/>
          <p:cNvSpPr>
            <a:spLocks noChangeArrowheads="1" noChangeShapeType="1" noTextEdit="1"/>
          </p:cNvSpPr>
          <p:nvPr/>
        </p:nvSpPr>
        <p:spPr bwMode="auto">
          <a:xfrm>
            <a:off x="2428875" y="188913"/>
            <a:ext cx="478631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ТИП ФАЙЛА</a:t>
            </a:r>
          </a:p>
        </p:txBody>
      </p:sp>
      <p:sp>
        <p:nvSpPr>
          <p:cNvPr id="4131" name="Line 16"/>
          <p:cNvSpPr>
            <a:spLocks noChangeShapeType="1"/>
          </p:cNvSpPr>
          <p:nvPr/>
        </p:nvSpPr>
        <p:spPr bwMode="auto">
          <a:xfrm>
            <a:off x="1619250" y="7651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32" name="Line 17"/>
          <p:cNvSpPr>
            <a:spLocks noChangeShapeType="1"/>
          </p:cNvSpPr>
          <p:nvPr/>
        </p:nvSpPr>
        <p:spPr bwMode="auto">
          <a:xfrm>
            <a:off x="1619250" y="18446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619250" y="877888"/>
            <a:ext cx="7200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Расширение имени файла определяет тип хранящейся информации в файле.</a:t>
            </a:r>
            <a:endParaRPr lang="ru-RU" sz="2000" b="1" i="1">
              <a:latin typeface="Times New Roman" pitchFamily="18" charset="0"/>
            </a:endParaRPr>
          </a:p>
        </p:txBody>
      </p:sp>
      <p:pic>
        <p:nvPicPr>
          <p:cNvPr id="4134" name="Picture 41" descr="C:\Users\Ноут\Downloads\rar_9709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46850" y="5500688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5" name="Picture 42" descr="C:\Users\Ноут\Downloads\mp3_7022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189413" y="5572125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6" name="Picture 43" descr="C:\Users\Ноут\Downloads\documents_1226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8975" y="556736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7" name="Picture 44" descr="C:\Users\Ноут\Downloads\jpg_884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903413" y="556736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8" name="Picture 47" descr="C:\Users\Ноут\Downloads\avi_2704.pn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046413" y="5572125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9" name="Picture 48" descr="C:\Users\Ноут\Downloads\text-x-pascal_7109.pn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475288" y="5572125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0" name="Picture 49" descr="C:\Users\Ноут\Downloads\application-x-executable_7079.pn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761288" y="5618163"/>
            <a:ext cx="11684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12"/>
          <p:cNvSpPr>
            <a:spLocks noChangeArrowheads="1" noChangeShapeType="1" noTextEdit="1"/>
          </p:cNvSpPr>
          <p:nvPr/>
        </p:nvSpPr>
        <p:spPr bwMode="auto">
          <a:xfrm>
            <a:off x="2484438" y="188913"/>
            <a:ext cx="49672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ИМЯ ФАЙЛА</a:t>
            </a:r>
          </a:p>
        </p:txBody>
      </p:sp>
      <p:sp>
        <p:nvSpPr>
          <p:cNvPr id="5127" name="Rectangle 13"/>
          <p:cNvSpPr>
            <a:spLocks noChangeArrowheads="1"/>
          </p:cNvSpPr>
          <p:nvPr/>
        </p:nvSpPr>
        <p:spPr bwMode="auto">
          <a:xfrm>
            <a:off x="1692275" y="877888"/>
            <a:ext cx="7200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400" b="1">
                <a:latin typeface="Times New Roman" pitchFamily="18" charset="0"/>
              </a:rPr>
              <a:t>Имя файла</a:t>
            </a:r>
            <a:r>
              <a:rPr lang="ru-RU" sz="2400">
                <a:latin typeface="Times New Roman" pitchFamily="18" charset="0"/>
              </a:rPr>
              <a:t>  – состоит из двух частей, разделенных точкой: </a:t>
            </a:r>
            <a:r>
              <a:rPr lang="ru-RU" sz="2400" b="1" i="1">
                <a:solidFill>
                  <a:srgbClr val="000099"/>
                </a:solidFill>
                <a:latin typeface="Times New Roman" pitchFamily="18" charset="0"/>
              </a:rPr>
              <a:t>имени файла</a:t>
            </a:r>
            <a:r>
              <a:rPr lang="ru-RU" sz="2400" i="1">
                <a:solidFill>
                  <a:srgbClr val="409632"/>
                </a:solidFill>
                <a:latin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</a:rPr>
              <a:t>и </a:t>
            </a:r>
            <a:r>
              <a:rPr lang="ru-RU" sz="2400" b="1" i="1">
                <a:solidFill>
                  <a:srgbClr val="000099"/>
                </a:solidFill>
                <a:latin typeface="Times New Roman" pitchFamily="18" charset="0"/>
              </a:rPr>
              <a:t>расширения</a:t>
            </a:r>
            <a:r>
              <a:rPr lang="ru-RU" sz="2400">
                <a:latin typeface="Times New Roman" pitchFamily="18" charset="0"/>
              </a:rPr>
              <a:t>.</a:t>
            </a:r>
          </a:p>
        </p:txBody>
      </p:sp>
      <p:sp>
        <p:nvSpPr>
          <p:cNvPr id="5124" name="Line 14"/>
          <p:cNvSpPr>
            <a:spLocks noChangeShapeType="1"/>
          </p:cNvSpPr>
          <p:nvPr/>
        </p:nvSpPr>
        <p:spPr bwMode="auto">
          <a:xfrm>
            <a:off x="1619250" y="7651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5" name="Line 15"/>
          <p:cNvSpPr>
            <a:spLocks noChangeShapeType="1"/>
          </p:cNvSpPr>
          <p:nvPr/>
        </p:nvSpPr>
        <p:spPr bwMode="auto">
          <a:xfrm>
            <a:off x="1619250" y="18446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6" name="Text Box 9"/>
          <p:cNvSpPr txBox="1">
            <a:spLocks noChangeArrowheads="1"/>
          </p:cNvSpPr>
          <p:nvPr/>
        </p:nvSpPr>
        <p:spPr bwMode="auto">
          <a:xfrm>
            <a:off x="714375" y="2286000"/>
            <a:ext cx="7935913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b="1">
                <a:solidFill>
                  <a:srgbClr val="FF3300"/>
                </a:solidFill>
                <a:latin typeface="Georgia" pitchFamily="18" charset="0"/>
              </a:rPr>
              <a:t>Приветствие</a:t>
            </a:r>
            <a:r>
              <a:rPr lang="en-US" sz="6600" b="1">
                <a:solidFill>
                  <a:srgbClr val="FF3300"/>
                </a:solidFill>
                <a:latin typeface="Georgia" pitchFamily="18" charset="0"/>
              </a:rPr>
              <a:t>.doc</a:t>
            </a:r>
            <a:endParaRPr lang="ru-RU" sz="6600" b="1">
              <a:solidFill>
                <a:srgbClr val="FF3300"/>
              </a:solidFill>
              <a:latin typeface="Georgia" pitchFamily="18" charset="0"/>
            </a:endParaRPr>
          </a:p>
        </p:txBody>
      </p:sp>
      <p:sp>
        <p:nvSpPr>
          <p:cNvPr id="45061" name="AutoShape 5"/>
          <p:cNvSpPr>
            <a:spLocks/>
          </p:cNvSpPr>
          <p:nvPr/>
        </p:nvSpPr>
        <p:spPr bwMode="auto">
          <a:xfrm rot="-5400000">
            <a:off x="7665244" y="2678906"/>
            <a:ext cx="285750" cy="1500188"/>
          </a:xfrm>
          <a:prstGeom prst="leftBrace">
            <a:avLst>
              <a:gd name="adj1" fmla="val 3896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ctr"/>
            <a:endParaRPr lang="ru-RU" sz="1800"/>
          </a:p>
        </p:txBody>
      </p:sp>
      <p:sp>
        <p:nvSpPr>
          <p:cNvPr id="2" name="AutoShape 5"/>
          <p:cNvSpPr>
            <a:spLocks/>
          </p:cNvSpPr>
          <p:nvPr/>
        </p:nvSpPr>
        <p:spPr bwMode="auto">
          <a:xfrm rot="-5400000">
            <a:off x="3643313" y="500062"/>
            <a:ext cx="285750" cy="5857875"/>
          </a:xfrm>
          <a:prstGeom prst="leftBrace">
            <a:avLst>
              <a:gd name="adj1" fmla="val 15118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ctr"/>
            <a:endParaRPr lang="ru-RU" sz="1800"/>
          </a:p>
        </p:txBody>
      </p:sp>
      <p:sp>
        <p:nvSpPr>
          <p:cNvPr id="5129" name="Rectangle 13"/>
          <p:cNvSpPr>
            <a:spLocks noChangeArrowheads="1"/>
          </p:cNvSpPr>
          <p:nvPr/>
        </p:nvSpPr>
        <p:spPr bwMode="auto">
          <a:xfrm>
            <a:off x="857250" y="4071938"/>
            <a:ext cx="3960813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дает пользователь</a:t>
            </a:r>
          </a:p>
        </p:txBody>
      </p:sp>
      <p:sp>
        <p:nvSpPr>
          <p:cNvPr id="5130" name="Rectangle 14"/>
          <p:cNvSpPr>
            <a:spLocks noChangeArrowheads="1"/>
          </p:cNvSpPr>
          <p:nvPr/>
        </p:nvSpPr>
        <p:spPr bwMode="auto">
          <a:xfrm>
            <a:off x="5072063" y="4071938"/>
            <a:ext cx="388937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3200">
                <a:latin typeface="Times New Roman" pitchFamily="18" charset="0"/>
              </a:rPr>
              <a:t>указывает, какого рода информация хранится в файле, тип файла.</a:t>
            </a:r>
          </a:p>
        </p:txBody>
      </p:sp>
      <p:sp>
        <p:nvSpPr>
          <p:cNvPr id="5131" name="Rectangle 16"/>
          <p:cNvSpPr>
            <a:spLocks noChangeArrowheads="1"/>
          </p:cNvSpPr>
          <p:nvPr/>
        </p:nvSpPr>
        <p:spPr bwMode="auto">
          <a:xfrm>
            <a:off x="2571750" y="3643313"/>
            <a:ext cx="1843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00099"/>
                </a:solidFill>
              </a:rPr>
              <a:t>имя файла</a:t>
            </a:r>
          </a:p>
        </p:txBody>
      </p:sp>
      <p:sp>
        <p:nvSpPr>
          <p:cNvPr id="5132" name="Rectangle 17"/>
          <p:cNvSpPr>
            <a:spLocks noChangeArrowheads="1"/>
          </p:cNvSpPr>
          <p:nvPr/>
        </p:nvSpPr>
        <p:spPr bwMode="auto">
          <a:xfrm>
            <a:off x="6786563" y="3571875"/>
            <a:ext cx="206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00099"/>
                </a:solidFill>
              </a:rPr>
              <a:t>расширение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26" grpId="0"/>
      <p:bldP spid="45061" grpId="0" animBg="1"/>
      <p:bldP spid="2" grpId="0" animBg="1"/>
      <p:bldP spid="5129" grpId="0"/>
      <p:bldP spid="5130" grpId="0"/>
      <p:bldP spid="5131" grpId="0"/>
      <p:bldP spid="51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12"/>
          <p:cNvSpPr>
            <a:spLocks noChangeArrowheads="1" noChangeShapeType="1" noTextEdit="1"/>
          </p:cNvSpPr>
          <p:nvPr/>
        </p:nvSpPr>
        <p:spPr bwMode="auto">
          <a:xfrm>
            <a:off x="1619250" y="188913"/>
            <a:ext cx="72739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ФОРМАТИРОВАНИЕ ДИСКОВ</a:t>
            </a:r>
          </a:p>
        </p:txBody>
      </p:sp>
      <p:sp>
        <p:nvSpPr>
          <p:cNvPr id="5127" name="Rectangle 13"/>
          <p:cNvSpPr>
            <a:spLocks noChangeArrowheads="1"/>
          </p:cNvSpPr>
          <p:nvPr/>
        </p:nvSpPr>
        <p:spPr bwMode="auto">
          <a:xfrm>
            <a:off x="1547813" y="765175"/>
            <a:ext cx="72739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000">
                <a:latin typeface="Times New Roman" pitchFamily="18" charset="0"/>
              </a:rPr>
              <a:t>процесс разметки устройств хранения или носителей информации: жёстких дисков, дискет, устройств хранения на основе флеш-памяти, оптических носителей и др.</a:t>
            </a:r>
            <a:r>
              <a:rPr lang="ru-RU"/>
              <a:t> </a:t>
            </a:r>
          </a:p>
        </p:txBody>
      </p:sp>
      <p:sp>
        <p:nvSpPr>
          <p:cNvPr id="6148" name="Line 14"/>
          <p:cNvSpPr>
            <a:spLocks noChangeShapeType="1"/>
          </p:cNvSpPr>
          <p:nvPr/>
        </p:nvSpPr>
        <p:spPr bwMode="auto">
          <a:xfrm>
            <a:off x="1619250" y="7651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Line 15"/>
          <p:cNvSpPr>
            <a:spLocks noChangeShapeType="1"/>
          </p:cNvSpPr>
          <p:nvPr/>
        </p:nvSpPr>
        <p:spPr bwMode="auto">
          <a:xfrm>
            <a:off x="1619250" y="18446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2771775" y="1844675"/>
            <a:ext cx="394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400" b="1">
                <a:latin typeface="Times New Roman" pitchFamily="18" charset="0"/>
              </a:rPr>
              <a:t>Способы форматирования </a:t>
            </a:r>
          </a:p>
        </p:txBody>
      </p:sp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611188" y="2222500"/>
            <a:ext cx="8353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imes New Roman" pitchFamily="18" charset="0"/>
              </a:rPr>
              <a:t>1. </a:t>
            </a:r>
            <a:r>
              <a:rPr lang="ru-RU" sz="2000" b="1">
                <a:latin typeface="Times New Roman" pitchFamily="18" charset="0"/>
              </a:rPr>
              <a:t>Полное форматирование</a:t>
            </a:r>
            <a:r>
              <a:rPr lang="ru-RU" sz="2000">
                <a:latin typeface="Times New Roman" pitchFamily="18" charset="0"/>
              </a:rPr>
              <a:t> включает в себя разметку диска на дорожки и секторы, поэтому все хранящиеся на диске файлы уничтожаются.</a:t>
            </a:r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592138" y="2852738"/>
            <a:ext cx="85518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imes New Roman" pitchFamily="18" charset="0"/>
              </a:rPr>
              <a:t>2. </a:t>
            </a:r>
            <a:r>
              <a:rPr lang="ru-RU" sz="2000" b="1">
                <a:latin typeface="Times New Roman" pitchFamily="18" charset="0"/>
              </a:rPr>
              <a:t>Быстрое форматирование</a:t>
            </a:r>
            <a:r>
              <a:rPr lang="ru-RU" sz="2000">
                <a:latin typeface="Times New Roman" pitchFamily="18" charset="0"/>
              </a:rPr>
              <a:t> производит лишь очистку каталогов диска, поэтому информация, т.е. сами файлы, сохраняются, и существует возможность их восстановления.</a:t>
            </a:r>
          </a:p>
        </p:txBody>
      </p:sp>
      <p:pic>
        <p:nvPicPr>
          <p:cNvPr id="6153" name="Picture 1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28875" y="3894138"/>
            <a:ext cx="2000250" cy="296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0" y="3500438"/>
            <a:ext cx="2778125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Oval 13"/>
          <p:cNvSpPr>
            <a:spLocks noChangeArrowheads="1"/>
          </p:cNvSpPr>
          <p:nvPr/>
        </p:nvSpPr>
        <p:spPr bwMode="auto">
          <a:xfrm>
            <a:off x="4929188" y="5743575"/>
            <a:ext cx="1643062" cy="285750"/>
          </a:xfrm>
          <a:prstGeom prst="ellipse">
            <a:avLst/>
          </a:prstGeom>
          <a:noFill/>
          <a:ln w="222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500313" y="5600700"/>
            <a:ext cx="1214437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6150" grpId="0"/>
      <p:bldP spid="6151" grpId="0"/>
      <p:bldP spid="6152" grpId="0"/>
      <p:bldP spid="61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12"/>
          <p:cNvSpPr>
            <a:spLocks noChangeArrowheads="1" noChangeShapeType="1" noTextEdit="1"/>
          </p:cNvSpPr>
          <p:nvPr/>
        </p:nvSpPr>
        <p:spPr bwMode="auto">
          <a:xfrm>
            <a:off x="1619250" y="188913"/>
            <a:ext cx="72739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ФАЙЛОВАЯ СМСТЕМА</a:t>
            </a:r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1547813" y="765175"/>
            <a:ext cx="7273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порядок, определяющий способ организации, хранения и именования данных на носителях информации в компьютерах, а также в другом электронном оборудовании.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Line 14"/>
          <p:cNvSpPr>
            <a:spLocks noChangeShapeType="1"/>
          </p:cNvSpPr>
          <p:nvPr/>
        </p:nvSpPr>
        <p:spPr bwMode="auto">
          <a:xfrm>
            <a:off x="1619250" y="7651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Line 15"/>
          <p:cNvSpPr>
            <a:spLocks noChangeShapeType="1"/>
          </p:cNvSpPr>
          <p:nvPr/>
        </p:nvSpPr>
        <p:spPr bwMode="auto">
          <a:xfrm>
            <a:off x="1619250" y="18446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AutoShape 16"/>
          <p:cNvSpPr>
            <a:spLocks noChangeArrowheads="1"/>
          </p:cNvSpPr>
          <p:nvPr/>
        </p:nvSpPr>
        <p:spPr bwMode="auto">
          <a:xfrm>
            <a:off x="1143000" y="2071688"/>
            <a:ext cx="3124200" cy="107156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ru-RU" sz="3200" b="1">
                <a:latin typeface="Times New Roman" pitchFamily="18" charset="0"/>
              </a:rPr>
              <a:t>Одноуровневая</a:t>
            </a:r>
          </a:p>
        </p:txBody>
      </p:sp>
      <p:sp>
        <p:nvSpPr>
          <p:cNvPr id="8" name="AutoShape 18"/>
          <p:cNvSpPr>
            <a:spLocks noChangeArrowheads="1"/>
          </p:cNvSpPr>
          <p:nvPr/>
        </p:nvSpPr>
        <p:spPr bwMode="auto">
          <a:xfrm>
            <a:off x="5175250" y="2071688"/>
            <a:ext cx="3429000" cy="107156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100" b="1">
                <a:latin typeface="Times New Roman" pitchFamily="18" charset="0"/>
              </a:rPr>
              <a:t>Многоуровневая</a:t>
            </a:r>
          </a:p>
          <a:p>
            <a:pPr algn="ctr"/>
            <a:r>
              <a:rPr lang="ru-RU" sz="3100" b="1">
                <a:latin typeface="Times New Roman" pitchFamily="18" charset="0"/>
              </a:rPr>
              <a:t>(иерархическая)</a:t>
            </a:r>
          </a:p>
        </p:txBody>
      </p:sp>
      <p:pic>
        <p:nvPicPr>
          <p:cNvPr id="7176" name="Picture 15" descr="H:\прилож\папк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43688" y="3500438"/>
            <a:ext cx="5842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16" descr="H:\прилож\док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0" y="5786438"/>
            <a:ext cx="601663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5" descr="H:\прилож\папк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87988" y="4572000"/>
            <a:ext cx="5842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5" descr="H:\прилож\папк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43688" y="4572000"/>
            <a:ext cx="5842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5" descr="H:\прилож\папк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43625" y="5715000"/>
            <a:ext cx="5842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5" descr="H:\прилож\папк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15188" y="5715000"/>
            <a:ext cx="5842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6" descr="H:\прилож\док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786688" y="4572000"/>
            <a:ext cx="601662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6" name="Прямая со стрелкой 25"/>
          <p:cNvCxnSpPr>
            <a:stCxn id="11" idx="2"/>
            <a:endCxn id="18" idx="0"/>
          </p:cNvCxnSpPr>
          <p:nvPr/>
        </p:nvCxnSpPr>
        <p:spPr>
          <a:xfrm rot="5400000">
            <a:off x="6179344" y="3815557"/>
            <a:ext cx="357187" cy="115570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1" idx="2"/>
            <a:endCxn id="19" idx="0"/>
          </p:cNvCxnSpPr>
          <p:nvPr/>
        </p:nvCxnSpPr>
        <p:spPr>
          <a:xfrm rot="5400000">
            <a:off x="6757988" y="4394200"/>
            <a:ext cx="357188" cy="1587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1" idx="2"/>
            <a:endCxn id="24" idx="0"/>
          </p:cNvCxnSpPr>
          <p:nvPr/>
        </p:nvCxnSpPr>
        <p:spPr>
          <a:xfrm rot="16200000" flipH="1">
            <a:off x="7333457" y="3817144"/>
            <a:ext cx="357187" cy="1152525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8" idx="2"/>
            <a:endCxn id="16" idx="0"/>
          </p:cNvCxnSpPr>
          <p:nvPr/>
        </p:nvCxnSpPr>
        <p:spPr>
          <a:xfrm rot="5400000">
            <a:off x="5219700" y="5226050"/>
            <a:ext cx="500063" cy="620713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9" idx="2"/>
            <a:endCxn id="20" idx="0"/>
          </p:cNvCxnSpPr>
          <p:nvPr/>
        </p:nvCxnSpPr>
        <p:spPr>
          <a:xfrm rot="5400000">
            <a:off x="6471444" y="5250656"/>
            <a:ext cx="428625" cy="500063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19" idx="2"/>
            <a:endCxn id="21" idx="0"/>
          </p:cNvCxnSpPr>
          <p:nvPr/>
        </p:nvCxnSpPr>
        <p:spPr>
          <a:xfrm rot="16200000" flipH="1">
            <a:off x="7007225" y="5214938"/>
            <a:ext cx="428625" cy="57150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189" name="TextBox 36"/>
          <p:cNvSpPr txBox="1">
            <a:spLocks noChangeArrowheads="1"/>
          </p:cNvSpPr>
          <p:nvPr/>
        </p:nvSpPr>
        <p:spPr bwMode="auto">
          <a:xfrm>
            <a:off x="7143750" y="3429000"/>
            <a:ext cx="1446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Корневой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каталог</a:t>
            </a:r>
          </a:p>
        </p:txBody>
      </p:sp>
      <p:sp>
        <p:nvSpPr>
          <p:cNvPr id="7190" name="TextBox 37"/>
          <p:cNvSpPr txBox="1">
            <a:spLocks noChangeArrowheads="1"/>
          </p:cNvSpPr>
          <p:nvPr/>
        </p:nvSpPr>
        <p:spPr bwMode="auto">
          <a:xfrm>
            <a:off x="785813" y="3357563"/>
            <a:ext cx="14462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2400">
                <a:latin typeface="Times New Roman" pitchFamily="18" charset="0"/>
                <a:cs typeface="Times New Roman" pitchFamily="18" charset="0"/>
              </a:rPr>
              <a:t>Корневой</a:t>
            </a:r>
          </a:p>
          <a:p>
            <a:pPr algn="r"/>
            <a:r>
              <a:rPr lang="ru-RU" sz="2400">
                <a:latin typeface="Times New Roman" pitchFamily="18" charset="0"/>
                <a:cs typeface="Times New Roman" pitchFamily="18" charset="0"/>
              </a:rPr>
              <a:t>каталог</a:t>
            </a:r>
          </a:p>
        </p:txBody>
      </p:sp>
      <p:pic>
        <p:nvPicPr>
          <p:cNvPr id="7191" name="Picture 15" descr="H:\прилож\папк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0" y="3429000"/>
            <a:ext cx="5842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2" name="Picture 16" descr="H:\прилож\док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38" y="4643438"/>
            <a:ext cx="601662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3" name="Picture 16" descr="H:\прилож\док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750" y="4643438"/>
            <a:ext cx="601663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4" name="Picture 16" descr="H:\прилож\док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41650" y="4686300"/>
            <a:ext cx="601663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5" name="Picture 16" descr="H:\прилож\док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98900" y="4657725"/>
            <a:ext cx="601663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6" name="Picture 16" descr="H:\прилож\док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86000" y="4643438"/>
            <a:ext cx="601663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2" name="Прямая соединительная линия 51"/>
          <p:cNvCxnSpPr>
            <a:stCxn id="43" idx="2"/>
            <a:endCxn id="46" idx="0"/>
          </p:cNvCxnSpPr>
          <p:nvPr/>
        </p:nvCxnSpPr>
        <p:spPr>
          <a:xfrm rot="5400000">
            <a:off x="1904206" y="3969544"/>
            <a:ext cx="500063" cy="8477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43" idx="2"/>
            <a:endCxn id="47" idx="0"/>
          </p:cNvCxnSpPr>
          <p:nvPr/>
        </p:nvCxnSpPr>
        <p:spPr>
          <a:xfrm rot="16200000" flipH="1">
            <a:off x="2688431" y="4033044"/>
            <a:ext cx="542925" cy="763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3" idx="2"/>
            <a:endCxn id="48" idx="0"/>
          </p:cNvCxnSpPr>
          <p:nvPr/>
        </p:nvCxnSpPr>
        <p:spPr>
          <a:xfrm rot="16200000" flipH="1">
            <a:off x="3131344" y="3590131"/>
            <a:ext cx="514350" cy="16208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stCxn id="43" idx="2"/>
            <a:endCxn id="45" idx="0"/>
          </p:cNvCxnSpPr>
          <p:nvPr/>
        </p:nvCxnSpPr>
        <p:spPr>
          <a:xfrm rot="5400000">
            <a:off x="1511300" y="3576638"/>
            <a:ext cx="500063" cy="16335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>
            <a:stCxn id="43" idx="2"/>
            <a:endCxn id="50" idx="0"/>
          </p:cNvCxnSpPr>
          <p:nvPr/>
        </p:nvCxnSpPr>
        <p:spPr>
          <a:xfrm rot="16200000" flipH="1">
            <a:off x="2332831" y="4388644"/>
            <a:ext cx="500063" cy="95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500"/>
                            </p:stCondLst>
                            <p:childTnLst>
                              <p:par>
                                <p:cTn id="1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0"/>
                            </p:stCondLst>
                            <p:childTnLst>
                              <p:par>
                                <p:cTn id="1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500"/>
                            </p:stCondLst>
                            <p:childTnLst>
                              <p:par>
                                <p:cTn id="1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6500"/>
                            </p:stCondLst>
                            <p:childTnLst>
                              <p:par>
                                <p:cTn id="1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7000"/>
                            </p:stCondLst>
                            <p:childTnLst>
                              <p:par>
                                <p:cTn id="15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7189" grpId="0"/>
      <p:bldP spid="71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12"/>
          <p:cNvSpPr>
            <a:spLocks noChangeArrowheads="1" noChangeShapeType="1" noTextEdit="1"/>
          </p:cNvSpPr>
          <p:nvPr/>
        </p:nvSpPr>
        <p:spPr bwMode="auto">
          <a:xfrm>
            <a:off x="1619250" y="188913"/>
            <a:ext cx="72739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Диск или логический раздел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1547813" y="765175"/>
            <a:ext cx="7273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порядок, определяющий способ организации, хранения и именования данных на носителях информации в компьютерах, а также в другом электронном оборудовании.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Line 14"/>
          <p:cNvSpPr>
            <a:spLocks noChangeShapeType="1"/>
          </p:cNvSpPr>
          <p:nvPr/>
        </p:nvSpPr>
        <p:spPr bwMode="auto">
          <a:xfrm>
            <a:off x="1619250" y="7651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15"/>
          <p:cNvSpPr>
            <a:spLocks noChangeShapeType="1"/>
          </p:cNvSpPr>
          <p:nvPr/>
        </p:nvSpPr>
        <p:spPr bwMode="auto">
          <a:xfrm>
            <a:off x="1619250" y="18446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75" y="2143125"/>
            <a:ext cx="3929063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37"/>
          <p:cNvSpPr txBox="1">
            <a:spLocks noChangeArrowheads="1"/>
          </p:cNvSpPr>
          <p:nvPr/>
        </p:nvSpPr>
        <p:spPr bwMode="auto">
          <a:xfrm>
            <a:off x="571500" y="5214938"/>
            <a:ext cx="3913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3200">
                <a:latin typeface="Times New Roman" pitchFamily="18" charset="0"/>
                <a:cs typeface="Times New Roman" pitchFamily="18" charset="0"/>
              </a:rPr>
              <a:t>Диски в ОС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Windows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9" name="Picture 7" descr="I:\Снимок-2 - копия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3" y="2143125"/>
            <a:ext cx="409575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37"/>
          <p:cNvSpPr txBox="1">
            <a:spLocks noChangeArrowheads="1"/>
          </p:cNvSpPr>
          <p:nvPr/>
        </p:nvSpPr>
        <p:spPr bwMode="auto">
          <a:xfrm>
            <a:off x="5086350" y="5214938"/>
            <a:ext cx="3343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3200">
                <a:latin typeface="Times New Roman" pitchFamily="18" charset="0"/>
                <a:cs typeface="Times New Roman" pitchFamily="18" charset="0"/>
              </a:rPr>
              <a:t>Диски в ОС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Linux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12"/>
          <p:cNvSpPr>
            <a:spLocks noChangeArrowheads="1" noChangeShapeType="1" noTextEdit="1"/>
          </p:cNvSpPr>
          <p:nvPr/>
        </p:nvSpPr>
        <p:spPr bwMode="auto">
          <a:xfrm>
            <a:off x="2484438" y="188913"/>
            <a:ext cx="49672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Путь к файлу</a:t>
            </a:r>
          </a:p>
        </p:txBody>
      </p:sp>
      <p:sp>
        <p:nvSpPr>
          <p:cNvPr id="5127" name="Rectangle 13"/>
          <p:cNvSpPr>
            <a:spLocks noChangeArrowheads="1"/>
          </p:cNvSpPr>
          <p:nvPr/>
        </p:nvSpPr>
        <p:spPr bwMode="auto">
          <a:xfrm>
            <a:off x="1619250" y="785813"/>
            <a:ext cx="72739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000" b="1">
                <a:solidFill>
                  <a:srgbClr val="0D0D0D"/>
                </a:solidFill>
                <a:latin typeface="Times New Roman" pitchFamily="18" charset="0"/>
              </a:rPr>
              <a:t>Путь к файлу </a:t>
            </a:r>
            <a:r>
              <a:rPr lang="ru-RU" sz="2000">
                <a:solidFill>
                  <a:srgbClr val="0D0D0D"/>
                </a:solidFill>
                <a:latin typeface="Times New Roman" pitchFamily="18" charset="0"/>
              </a:rPr>
              <a:t>начинается с логического имени диска в операционной системе </a:t>
            </a:r>
            <a:r>
              <a:rPr lang="en-US" sz="2000">
                <a:solidFill>
                  <a:srgbClr val="0D0D0D"/>
                </a:solidFill>
                <a:latin typeface="Times New Roman" pitchFamily="18" charset="0"/>
              </a:rPr>
              <a:t>Windows </a:t>
            </a:r>
            <a:r>
              <a:rPr lang="ru-RU" sz="2000">
                <a:solidFill>
                  <a:srgbClr val="0D0D0D"/>
                </a:solidFill>
                <a:latin typeface="Times New Roman" pitchFamily="18" charset="0"/>
              </a:rPr>
              <a:t>или с имени папки, в которую монтируется диск в операционной системе </a:t>
            </a:r>
            <a:r>
              <a:rPr lang="en-US" sz="2000">
                <a:solidFill>
                  <a:srgbClr val="0D0D0D"/>
                </a:solidFill>
                <a:latin typeface="Times New Roman" pitchFamily="18" charset="0"/>
              </a:rPr>
              <a:t>Linux.	</a:t>
            </a:r>
            <a:endParaRPr lang="ru-RU" sz="2000">
              <a:latin typeface="Times New Roman" pitchFamily="18" charset="0"/>
            </a:endParaRPr>
          </a:p>
        </p:txBody>
      </p:sp>
      <p:sp>
        <p:nvSpPr>
          <p:cNvPr id="9220" name="Line 14"/>
          <p:cNvSpPr>
            <a:spLocks noChangeShapeType="1"/>
          </p:cNvSpPr>
          <p:nvPr/>
        </p:nvSpPr>
        <p:spPr bwMode="auto">
          <a:xfrm>
            <a:off x="1619250" y="7651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1" name="Line 15"/>
          <p:cNvSpPr>
            <a:spLocks noChangeShapeType="1"/>
          </p:cNvSpPr>
          <p:nvPr/>
        </p:nvSpPr>
        <p:spPr bwMode="auto">
          <a:xfrm>
            <a:off x="1619250" y="1844675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Группа 120"/>
          <p:cNvGrpSpPr>
            <a:grpSpLocks/>
          </p:cNvGrpSpPr>
          <p:nvPr/>
        </p:nvGrpSpPr>
        <p:grpSpPr bwMode="auto">
          <a:xfrm>
            <a:off x="3714750" y="2001838"/>
            <a:ext cx="5286375" cy="2141537"/>
            <a:chOff x="3571868" y="1928802"/>
            <a:chExt cx="5286412" cy="2141954"/>
          </a:xfrm>
        </p:grpSpPr>
        <p:pic>
          <p:nvPicPr>
            <p:cNvPr id="9257" name="Picture 20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571868" y="1928802"/>
              <a:ext cx="5286412" cy="1660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8" name="Line 21"/>
            <p:cNvSpPr>
              <a:spLocks noChangeShapeType="1"/>
            </p:cNvSpPr>
            <p:nvPr/>
          </p:nvSpPr>
          <p:spPr bwMode="auto">
            <a:xfrm>
              <a:off x="4221155" y="2220902"/>
              <a:ext cx="0" cy="647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9" name="Line 22"/>
            <p:cNvSpPr>
              <a:spLocks noChangeShapeType="1"/>
            </p:cNvSpPr>
            <p:nvPr/>
          </p:nvSpPr>
          <p:spPr bwMode="auto">
            <a:xfrm>
              <a:off x="4221155" y="2579677"/>
              <a:ext cx="2873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0" name="Line 23"/>
            <p:cNvSpPr>
              <a:spLocks noChangeShapeType="1"/>
            </p:cNvSpPr>
            <p:nvPr/>
          </p:nvSpPr>
          <p:spPr bwMode="auto">
            <a:xfrm>
              <a:off x="4364030" y="2940040"/>
              <a:ext cx="1444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1" name="Line 24"/>
            <p:cNvSpPr>
              <a:spLocks noChangeShapeType="1"/>
            </p:cNvSpPr>
            <p:nvPr/>
          </p:nvSpPr>
          <p:spPr bwMode="auto">
            <a:xfrm>
              <a:off x="4652955" y="3084502"/>
              <a:ext cx="0" cy="287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2" name="Line 25"/>
            <p:cNvSpPr>
              <a:spLocks noChangeShapeType="1"/>
            </p:cNvSpPr>
            <p:nvPr/>
          </p:nvSpPr>
          <p:spPr bwMode="auto">
            <a:xfrm flipH="1">
              <a:off x="4652955" y="3371840"/>
              <a:ext cx="2873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3" name="Text Box 26"/>
            <p:cNvSpPr txBox="1">
              <a:spLocks noChangeArrowheads="1"/>
            </p:cNvSpPr>
            <p:nvPr/>
          </p:nvSpPr>
          <p:spPr bwMode="auto">
            <a:xfrm>
              <a:off x="3573455" y="3571876"/>
              <a:ext cx="5284825" cy="33855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9264" name="Line 27"/>
            <p:cNvSpPr>
              <a:spLocks noChangeShapeType="1"/>
            </p:cNvSpPr>
            <p:nvPr/>
          </p:nvSpPr>
          <p:spPr bwMode="auto">
            <a:xfrm>
              <a:off x="5229218" y="3516302"/>
              <a:ext cx="0" cy="144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5" name="Line 28"/>
            <p:cNvSpPr>
              <a:spLocks noChangeShapeType="1"/>
            </p:cNvSpPr>
            <p:nvPr/>
          </p:nvSpPr>
          <p:spPr bwMode="auto">
            <a:xfrm>
              <a:off x="5229218" y="3660765"/>
              <a:ext cx="16557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6" name="Text Box 29"/>
            <p:cNvSpPr txBox="1">
              <a:spLocks noChangeArrowheads="1"/>
            </p:cNvSpPr>
            <p:nvPr/>
          </p:nvSpPr>
          <p:spPr bwMode="auto">
            <a:xfrm>
              <a:off x="6813543" y="3335327"/>
              <a:ext cx="16033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>
                  <a:latin typeface="Times New Roman" pitchFamily="18" charset="0"/>
                </a:rPr>
                <a:t>На_даче.</a:t>
              </a:r>
              <a:r>
                <a:rPr lang="en-US" sz="2000">
                  <a:latin typeface="Times New Roman" pitchFamily="18" charset="0"/>
                </a:rPr>
                <a:t>bmp</a:t>
              </a:r>
              <a:endParaRPr lang="ru-RU" sz="2000">
                <a:latin typeface="Times New Roman" pitchFamily="18" charset="0"/>
              </a:endParaRPr>
            </a:p>
          </p:txBody>
        </p:sp>
        <p:sp>
          <p:nvSpPr>
            <p:cNvPr id="9267" name="Line 30"/>
            <p:cNvSpPr>
              <a:spLocks noChangeShapeType="1"/>
            </p:cNvSpPr>
            <p:nvPr/>
          </p:nvSpPr>
          <p:spPr bwMode="auto">
            <a:xfrm>
              <a:off x="4652955" y="2651115"/>
              <a:ext cx="0" cy="144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8" name="Line 31"/>
            <p:cNvSpPr>
              <a:spLocks noChangeShapeType="1"/>
            </p:cNvSpPr>
            <p:nvPr/>
          </p:nvSpPr>
          <p:spPr bwMode="auto">
            <a:xfrm>
              <a:off x="4652955" y="2795577"/>
              <a:ext cx="22320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9" name="Text Box 32"/>
            <p:cNvSpPr txBox="1">
              <a:spLocks noChangeArrowheads="1"/>
            </p:cNvSpPr>
            <p:nvPr/>
          </p:nvSpPr>
          <p:spPr bwMode="auto">
            <a:xfrm>
              <a:off x="6753218" y="2471727"/>
              <a:ext cx="20637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>
                  <a:latin typeface="Times New Roman" pitchFamily="18" charset="0"/>
                </a:rPr>
                <a:t>Сочинение_1.</a:t>
              </a:r>
              <a:r>
                <a:rPr lang="en-US" sz="2000">
                  <a:latin typeface="Times New Roman" pitchFamily="18" charset="0"/>
                </a:rPr>
                <a:t>doc</a:t>
              </a:r>
              <a:endParaRPr lang="ru-RU" sz="2000">
                <a:latin typeface="Times New Roman" pitchFamily="18" charset="0"/>
              </a:endParaRPr>
            </a:p>
          </p:txBody>
        </p:sp>
        <p:sp>
          <p:nvSpPr>
            <p:cNvPr id="9270" name="Text Box 36"/>
            <p:cNvSpPr txBox="1">
              <a:spLocks noChangeArrowheads="1"/>
            </p:cNvSpPr>
            <p:nvPr/>
          </p:nvSpPr>
          <p:spPr bwMode="auto">
            <a:xfrm>
              <a:off x="3573455" y="3732202"/>
              <a:ext cx="5284825" cy="33855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9271" name="Text Box 38"/>
            <p:cNvSpPr txBox="1">
              <a:spLocks noChangeArrowheads="1"/>
            </p:cNvSpPr>
            <p:nvPr/>
          </p:nvSpPr>
          <p:spPr bwMode="auto">
            <a:xfrm>
              <a:off x="6813543" y="3622665"/>
              <a:ext cx="160813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>
                  <a:latin typeface="Times New Roman" pitchFamily="18" charset="0"/>
                </a:rPr>
                <a:t>В_парке.</a:t>
              </a:r>
              <a:r>
                <a:rPr lang="en-US" sz="2000">
                  <a:latin typeface="Times New Roman" pitchFamily="18" charset="0"/>
                </a:rPr>
                <a:t>bmp</a:t>
              </a:r>
              <a:endParaRPr lang="ru-RU" sz="2000">
                <a:latin typeface="Times New Roman" pitchFamily="18" charset="0"/>
              </a:endParaRPr>
            </a:p>
          </p:txBody>
        </p:sp>
        <p:sp>
          <p:nvSpPr>
            <p:cNvPr id="9272" name="Line 39"/>
            <p:cNvSpPr>
              <a:spLocks noChangeShapeType="1"/>
            </p:cNvSpPr>
            <p:nvPr/>
          </p:nvSpPr>
          <p:spPr bwMode="auto">
            <a:xfrm>
              <a:off x="5229218" y="3659177"/>
              <a:ext cx="0" cy="288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3" name="Line 40"/>
            <p:cNvSpPr>
              <a:spLocks noChangeShapeType="1"/>
            </p:cNvSpPr>
            <p:nvPr/>
          </p:nvSpPr>
          <p:spPr bwMode="auto">
            <a:xfrm>
              <a:off x="5229218" y="3948102"/>
              <a:ext cx="16557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4" name="Line 43"/>
            <p:cNvSpPr>
              <a:spLocks noChangeShapeType="1"/>
            </p:cNvSpPr>
            <p:nvPr/>
          </p:nvSpPr>
          <p:spPr bwMode="auto">
            <a:xfrm flipH="1">
              <a:off x="3859205" y="2144702"/>
              <a:ext cx="2159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5" name="Line 44"/>
            <p:cNvSpPr>
              <a:spLocks noChangeShapeType="1"/>
            </p:cNvSpPr>
            <p:nvPr/>
          </p:nvSpPr>
          <p:spPr bwMode="auto">
            <a:xfrm flipV="1">
              <a:off x="3787768" y="1957377"/>
              <a:ext cx="0" cy="714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6" name="Text Box 46"/>
          <p:cNvSpPr txBox="1">
            <a:spLocks noChangeArrowheads="1"/>
          </p:cNvSpPr>
          <p:nvPr/>
        </p:nvSpPr>
        <p:spPr bwMode="auto">
          <a:xfrm>
            <a:off x="1571625" y="4624388"/>
            <a:ext cx="6453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Bookman Old Style" pitchFamily="18" charset="0"/>
              </a:rPr>
              <a:t>Е</a:t>
            </a:r>
            <a:r>
              <a:rPr lang="en-US" sz="2800" b="1">
                <a:latin typeface="Bookman Old Style" pitchFamily="18" charset="0"/>
              </a:rPr>
              <a:t>:\</a:t>
            </a:r>
            <a:r>
              <a:rPr lang="ru-RU" sz="2800" b="1">
                <a:latin typeface="Bookman Old Style" pitchFamily="18" charset="0"/>
              </a:rPr>
              <a:t>Сочинения\Сочинение_1</a:t>
            </a:r>
            <a:r>
              <a:rPr lang="en-US" sz="2800" b="1">
                <a:latin typeface="Bookman Old Style" pitchFamily="18" charset="0"/>
              </a:rPr>
              <a:t>.doc</a:t>
            </a:r>
            <a:endParaRPr lang="ru-RU" sz="2800" b="1">
              <a:latin typeface="Bookman Old Style" pitchFamily="18" charset="0"/>
            </a:endParaRPr>
          </a:p>
        </p:txBody>
      </p:sp>
      <p:sp>
        <p:nvSpPr>
          <p:cNvPr id="37" name="Text Box 49"/>
          <p:cNvSpPr txBox="1">
            <a:spLocks noChangeArrowheads="1"/>
          </p:cNvSpPr>
          <p:nvPr/>
        </p:nvSpPr>
        <p:spPr bwMode="auto">
          <a:xfrm>
            <a:off x="1947863" y="5695950"/>
            <a:ext cx="5578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Bookman Old Style" pitchFamily="18" charset="0"/>
              </a:rPr>
              <a:t>Е</a:t>
            </a:r>
            <a:r>
              <a:rPr lang="en-US" sz="2800" b="1">
                <a:latin typeface="Bookman Old Style" pitchFamily="18" charset="0"/>
              </a:rPr>
              <a:t>:\</a:t>
            </a:r>
            <a:r>
              <a:rPr lang="ru-RU" sz="2800" b="1">
                <a:latin typeface="Bookman Old Style" pitchFamily="18" charset="0"/>
              </a:rPr>
              <a:t>Фото\Лето\На_даче</a:t>
            </a:r>
            <a:r>
              <a:rPr lang="en-US" sz="2800" b="1">
                <a:latin typeface="Bookman Old Style" pitchFamily="18" charset="0"/>
              </a:rPr>
              <a:t>.bmp</a:t>
            </a:r>
            <a:endParaRPr lang="ru-RU" sz="2800" b="1">
              <a:latin typeface="Bookman Old Style" pitchFamily="18" charset="0"/>
            </a:endParaRPr>
          </a:p>
        </p:txBody>
      </p:sp>
      <p:sp>
        <p:nvSpPr>
          <p:cNvPr id="38" name="AutoShape 4"/>
          <p:cNvSpPr>
            <a:spLocks/>
          </p:cNvSpPr>
          <p:nvPr/>
        </p:nvSpPr>
        <p:spPr bwMode="auto">
          <a:xfrm rot="-5400000">
            <a:off x="2991644" y="3637756"/>
            <a:ext cx="228600" cy="3068638"/>
          </a:xfrm>
          <a:prstGeom prst="leftBrace">
            <a:avLst>
              <a:gd name="adj1" fmla="val 11186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 sz="1800"/>
          </a:p>
        </p:txBody>
      </p:sp>
      <p:sp>
        <p:nvSpPr>
          <p:cNvPr id="39" name="AutoShape 4"/>
          <p:cNvSpPr>
            <a:spLocks/>
          </p:cNvSpPr>
          <p:nvPr/>
        </p:nvSpPr>
        <p:spPr bwMode="auto">
          <a:xfrm rot="-5400000">
            <a:off x="6226175" y="3571875"/>
            <a:ext cx="228600" cy="3200400"/>
          </a:xfrm>
          <a:prstGeom prst="leftBrace">
            <a:avLst>
              <a:gd name="adj1" fmla="val 1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 sz="1800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2219325" y="5186363"/>
            <a:ext cx="1914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i="1">
                <a:latin typeface="Times New Roman" pitchFamily="18" charset="0"/>
              </a:rPr>
              <a:t>путь к файлу</a:t>
            </a: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5659438" y="5257800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i="1">
                <a:latin typeface="Times New Roman" pitchFamily="18" charset="0"/>
              </a:rPr>
              <a:t>имя файла</a:t>
            </a:r>
          </a:p>
        </p:txBody>
      </p:sp>
      <p:sp>
        <p:nvSpPr>
          <p:cNvPr id="42" name="Text Box 54"/>
          <p:cNvSpPr txBox="1">
            <a:spLocks noChangeArrowheads="1"/>
          </p:cNvSpPr>
          <p:nvPr/>
        </p:nvSpPr>
        <p:spPr bwMode="auto">
          <a:xfrm>
            <a:off x="1928813" y="6338888"/>
            <a:ext cx="5568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Bookman Old Style" pitchFamily="18" charset="0"/>
              </a:rPr>
              <a:t>Е</a:t>
            </a:r>
            <a:r>
              <a:rPr lang="en-US" sz="2800" b="1">
                <a:latin typeface="Bookman Old Style" pitchFamily="18" charset="0"/>
              </a:rPr>
              <a:t>:\</a:t>
            </a:r>
            <a:r>
              <a:rPr lang="ru-RU" sz="2800" b="1">
                <a:latin typeface="Bookman Old Style" pitchFamily="18" charset="0"/>
              </a:rPr>
              <a:t>Фото\Лето\В_парке</a:t>
            </a:r>
            <a:r>
              <a:rPr lang="en-US" sz="2800" b="1">
                <a:latin typeface="Bookman Old Style" pitchFamily="18" charset="0"/>
              </a:rPr>
              <a:t>.bmp</a:t>
            </a:r>
            <a:endParaRPr lang="ru-RU" sz="2800" b="1">
              <a:latin typeface="Bookman Old Style" pitchFamily="18" charset="0"/>
            </a:endParaRPr>
          </a:p>
        </p:txBody>
      </p:sp>
      <p:cxnSp>
        <p:nvCxnSpPr>
          <p:cNvPr id="52" name="Прямая соединительная линия 51"/>
          <p:cNvCxnSpPr>
            <a:stCxn id="9232" idx="2"/>
            <a:endCxn id="9231" idx="0"/>
          </p:cNvCxnSpPr>
          <p:nvPr/>
        </p:nvCxnSpPr>
        <p:spPr>
          <a:xfrm rot="5400000">
            <a:off x="1301750" y="2219326"/>
            <a:ext cx="136525" cy="4254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9232" idx="2"/>
            <a:endCxn id="45" idx="0"/>
          </p:cNvCxnSpPr>
          <p:nvPr/>
        </p:nvCxnSpPr>
        <p:spPr>
          <a:xfrm rot="16200000" flipH="1">
            <a:off x="1787525" y="2159001"/>
            <a:ext cx="136525" cy="5461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9231" idx="2"/>
            <a:endCxn id="9234" idx="0"/>
          </p:cNvCxnSpPr>
          <p:nvPr/>
        </p:nvCxnSpPr>
        <p:spPr>
          <a:xfrm rot="16200000" flipH="1">
            <a:off x="869157" y="3277394"/>
            <a:ext cx="582612" cy="63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stCxn id="45" idx="2"/>
            <a:endCxn id="49" idx="0"/>
          </p:cNvCxnSpPr>
          <p:nvPr/>
        </p:nvCxnSpPr>
        <p:spPr>
          <a:xfrm rot="16200000" flipH="1">
            <a:off x="2310607" y="2807494"/>
            <a:ext cx="165100" cy="52863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>
            <a:stCxn id="9233" idx="0"/>
            <a:endCxn id="49" idx="2"/>
          </p:cNvCxnSpPr>
          <p:nvPr/>
        </p:nvCxnSpPr>
        <p:spPr>
          <a:xfrm rot="5400000" flipH="1" flipV="1">
            <a:off x="2310606" y="3439320"/>
            <a:ext cx="142875" cy="55086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>
            <a:stCxn id="49" idx="2"/>
            <a:endCxn id="47" idx="0"/>
          </p:cNvCxnSpPr>
          <p:nvPr/>
        </p:nvCxnSpPr>
        <p:spPr>
          <a:xfrm rot="16200000" flipH="1">
            <a:off x="2846387" y="3454401"/>
            <a:ext cx="142875" cy="5207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" name="Группа 123"/>
          <p:cNvGrpSpPr>
            <a:grpSpLocks/>
          </p:cNvGrpSpPr>
          <p:nvPr/>
        </p:nvGrpSpPr>
        <p:grpSpPr bwMode="auto">
          <a:xfrm>
            <a:off x="1285875" y="1947863"/>
            <a:ext cx="2493963" cy="415925"/>
            <a:chOff x="1285852" y="1947438"/>
            <a:chExt cx="2494523" cy="415746"/>
          </a:xfrm>
        </p:grpSpPr>
        <p:pic>
          <p:nvPicPr>
            <p:cNvPr id="9255" name="Picture 16" descr="H:\прилож\disc.png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1285852" y="2000241"/>
              <a:ext cx="593908" cy="362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6" name="TextBox 112"/>
            <p:cNvSpPr txBox="1">
              <a:spLocks noChangeArrowheads="1"/>
            </p:cNvSpPr>
            <p:nvPr/>
          </p:nvSpPr>
          <p:spPr bwMode="auto">
            <a:xfrm>
              <a:off x="1785918" y="1947438"/>
              <a:ext cx="199445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Times New Roman" pitchFamily="18" charset="0"/>
                  <a:cs typeface="Times New Roman" pitchFamily="18" charset="0"/>
                </a:rPr>
                <a:t>Локальный диск (Е:)</a:t>
              </a:r>
            </a:p>
          </p:txBody>
        </p:sp>
      </p:grpSp>
      <p:grpSp>
        <p:nvGrpSpPr>
          <p:cNvPr id="4" name="Группа 124"/>
          <p:cNvGrpSpPr>
            <a:grpSpLocks/>
          </p:cNvGrpSpPr>
          <p:nvPr/>
        </p:nvGrpSpPr>
        <p:grpSpPr bwMode="auto">
          <a:xfrm>
            <a:off x="493713" y="2500313"/>
            <a:ext cx="1149350" cy="695325"/>
            <a:chOff x="493881" y="2500306"/>
            <a:chExt cx="1149161" cy="695744"/>
          </a:xfrm>
        </p:grpSpPr>
        <p:pic>
          <p:nvPicPr>
            <p:cNvPr id="9253" name="Picture 15" descr="H:\прилож\папка.pn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956639" y="2500306"/>
              <a:ext cx="400651" cy="4896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4" name="TextBox 113"/>
            <p:cNvSpPr txBox="1">
              <a:spLocks noChangeArrowheads="1"/>
            </p:cNvSpPr>
            <p:nvPr/>
          </p:nvSpPr>
          <p:spPr bwMode="auto">
            <a:xfrm>
              <a:off x="493881" y="2857496"/>
              <a:ext cx="114916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Times New Roman" pitchFamily="18" charset="0"/>
                  <a:cs typeface="Times New Roman" pitchFamily="18" charset="0"/>
                </a:rPr>
                <a:t>Сочинения</a:t>
              </a:r>
            </a:p>
          </p:txBody>
        </p:sp>
      </p:grpSp>
      <p:grpSp>
        <p:nvGrpSpPr>
          <p:cNvPr id="5" name="Группа 125"/>
          <p:cNvGrpSpPr>
            <a:grpSpLocks/>
          </p:cNvGrpSpPr>
          <p:nvPr/>
        </p:nvGrpSpPr>
        <p:grpSpPr bwMode="auto">
          <a:xfrm>
            <a:off x="1792288" y="2500313"/>
            <a:ext cx="636587" cy="714375"/>
            <a:chOff x="1792724" y="2500306"/>
            <a:chExt cx="636136" cy="714380"/>
          </a:xfrm>
        </p:grpSpPr>
        <p:pic>
          <p:nvPicPr>
            <p:cNvPr id="9251" name="Picture 15" descr="H:\прилож\папка.pn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1928794" y="2500306"/>
              <a:ext cx="400652" cy="4896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2" name="TextBox 114"/>
            <p:cNvSpPr txBox="1">
              <a:spLocks noChangeArrowheads="1"/>
            </p:cNvSpPr>
            <p:nvPr/>
          </p:nvSpPr>
          <p:spPr bwMode="auto">
            <a:xfrm>
              <a:off x="1792724" y="2876132"/>
              <a:ext cx="6361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Times New Roman" pitchFamily="18" charset="0"/>
                  <a:cs typeface="Times New Roman" pitchFamily="18" charset="0"/>
                </a:rPr>
                <a:t>Фото</a:t>
              </a:r>
            </a:p>
          </p:txBody>
        </p:sp>
      </p:grpSp>
      <p:grpSp>
        <p:nvGrpSpPr>
          <p:cNvPr id="6" name="Группа 126"/>
          <p:cNvGrpSpPr>
            <a:grpSpLocks/>
          </p:cNvGrpSpPr>
          <p:nvPr/>
        </p:nvGrpSpPr>
        <p:grpSpPr bwMode="auto">
          <a:xfrm>
            <a:off x="2149475" y="3154363"/>
            <a:ext cx="1065213" cy="703262"/>
            <a:chOff x="2149258" y="3153628"/>
            <a:chExt cx="1065420" cy="704000"/>
          </a:xfrm>
        </p:grpSpPr>
        <p:pic>
          <p:nvPicPr>
            <p:cNvPr id="9249" name="Picture 15" descr="H:\прилож\папка.pn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456837" y="3153628"/>
              <a:ext cx="400652" cy="4896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0" name="TextBox 115"/>
            <p:cNvSpPr txBox="1">
              <a:spLocks noChangeArrowheads="1"/>
            </p:cNvSpPr>
            <p:nvPr/>
          </p:nvSpPr>
          <p:spPr bwMode="auto">
            <a:xfrm>
              <a:off x="2149258" y="3519074"/>
              <a:ext cx="10654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Times New Roman" pitchFamily="18" charset="0"/>
                  <a:cs typeface="Times New Roman" pitchFamily="18" charset="0"/>
                </a:rPr>
                <a:t>Лето 2013</a:t>
              </a:r>
            </a:p>
          </p:txBody>
        </p:sp>
      </p:grpSp>
      <p:grpSp>
        <p:nvGrpSpPr>
          <p:cNvPr id="7" name="Группа 133"/>
          <p:cNvGrpSpPr>
            <a:grpSpLocks/>
          </p:cNvGrpSpPr>
          <p:nvPr/>
        </p:nvGrpSpPr>
        <p:grpSpPr bwMode="auto">
          <a:xfrm>
            <a:off x="1663700" y="3786188"/>
            <a:ext cx="908050" cy="785812"/>
            <a:chOff x="1664308" y="3786191"/>
            <a:chExt cx="907428" cy="785817"/>
          </a:xfrm>
        </p:grpSpPr>
        <p:pic>
          <p:nvPicPr>
            <p:cNvPr id="9247" name="Picture 17" descr="C:\Users\Ноут\Downloads\bmp_3859.pn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1857357" y="3786191"/>
              <a:ext cx="500065" cy="5000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8" name="TextBox 116"/>
            <p:cNvSpPr txBox="1">
              <a:spLocks noChangeArrowheads="1"/>
            </p:cNvSpPr>
            <p:nvPr/>
          </p:nvSpPr>
          <p:spPr bwMode="auto">
            <a:xfrm>
              <a:off x="1664308" y="4233454"/>
              <a:ext cx="9074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Times New Roman" pitchFamily="18" charset="0"/>
                  <a:cs typeface="Times New Roman" pitchFamily="18" charset="0"/>
                </a:rPr>
                <a:t>На_даче</a:t>
              </a:r>
            </a:p>
          </p:txBody>
        </p:sp>
      </p:grpSp>
      <p:grpSp>
        <p:nvGrpSpPr>
          <p:cNvPr id="8" name="Группа 132"/>
          <p:cNvGrpSpPr>
            <a:grpSpLocks/>
          </p:cNvGrpSpPr>
          <p:nvPr/>
        </p:nvGrpSpPr>
        <p:grpSpPr bwMode="auto">
          <a:xfrm>
            <a:off x="2728913" y="3786188"/>
            <a:ext cx="914400" cy="785812"/>
            <a:chOff x="2729594" y="3786191"/>
            <a:chExt cx="913712" cy="785817"/>
          </a:xfrm>
        </p:grpSpPr>
        <p:pic>
          <p:nvPicPr>
            <p:cNvPr id="9245" name="Picture 17" descr="C:\Users\Ноут\Downloads\bmp_3859.pn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2928927" y="3786191"/>
              <a:ext cx="500065" cy="5000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6" name="TextBox 118"/>
            <p:cNvSpPr txBox="1">
              <a:spLocks noChangeArrowheads="1"/>
            </p:cNvSpPr>
            <p:nvPr/>
          </p:nvSpPr>
          <p:spPr bwMode="auto">
            <a:xfrm>
              <a:off x="2729594" y="4233454"/>
              <a:ext cx="9137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Times New Roman" pitchFamily="18" charset="0"/>
                  <a:cs typeface="Times New Roman" pitchFamily="18" charset="0"/>
                </a:rPr>
                <a:t>В_парке</a:t>
              </a:r>
            </a:p>
          </p:txBody>
        </p:sp>
      </p:grpSp>
      <p:grpSp>
        <p:nvGrpSpPr>
          <p:cNvPr id="9" name="Группа 127"/>
          <p:cNvGrpSpPr>
            <a:grpSpLocks/>
          </p:cNvGrpSpPr>
          <p:nvPr/>
        </p:nvGrpSpPr>
        <p:grpSpPr bwMode="auto">
          <a:xfrm>
            <a:off x="506413" y="3571875"/>
            <a:ext cx="1350962" cy="714375"/>
            <a:chOff x="506217" y="3571877"/>
            <a:chExt cx="1351139" cy="714379"/>
          </a:xfrm>
        </p:grpSpPr>
        <p:pic>
          <p:nvPicPr>
            <p:cNvPr id="9243" name="Picture 18" descr="H:\прилож\word.pn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956798" y="3571877"/>
              <a:ext cx="414793" cy="451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4" name="TextBox 119"/>
            <p:cNvSpPr txBox="1">
              <a:spLocks noChangeArrowheads="1"/>
            </p:cNvSpPr>
            <p:nvPr/>
          </p:nvSpPr>
          <p:spPr bwMode="auto">
            <a:xfrm>
              <a:off x="506217" y="3947702"/>
              <a:ext cx="135113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Times New Roman" pitchFamily="18" charset="0"/>
                  <a:cs typeface="Times New Roman" pitchFamily="18" charset="0"/>
                </a:rPr>
                <a:t>Сочинение_1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500"/>
                            </p:stCondLst>
                            <p:childTnLst>
                              <p:par>
                                <p:cTn id="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0"/>
                            </p:stCondLst>
                            <p:childTnLst>
                              <p:par>
                                <p:cTn id="8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36" grpId="0"/>
      <p:bldP spid="37" grpId="0"/>
      <p:bldP spid="38" grpId="0" animBg="1"/>
      <p:bldP spid="39" grpId="0" animBg="1"/>
      <p:bldP spid="40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6"/>
          <p:cNvSpPr>
            <a:spLocks noChangeArrowheads="1" noChangeShapeType="1" noTextEdit="1"/>
          </p:cNvSpPr>
          <p:nvPr/>
        </p:nvSpPr>
        <p:spPr bwMode="auto">
          <a:xfrm>
            <a:off x="1643063" y="331788"/>
            <a:ext cx="7177087" cy="1454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01"/>
              </a:avLst>
            </a:prstTxWarp>
          </a:bodyPr>
          <a:lstStyle/>
          <a:p>
            <a:pPr algn="ctr"/>
            <a:r>
              <a:rPr lang="ru-R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Задание 1</a:t>
            </a:r>
          </a:p>
        </p:txBody>
      </p:sp>
      <p:sp>
        <p:nvSpPr>
          <p:cNvPr id="10243" name="Line 4"/>
          <p:cNvSpPr>
            <a:spLocks noChangeShapeType="1"/>
          </p:cNvSpPr>
          <p:nvPr/>
        </p:nvSpPr>
        <p:spPr bwMode="auto">
          <a:xfrm>
            <a:off x="1571625" y="214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>
            <a:off x="1571625" y="1865313"/>
            <a:ext cx="7273925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00188" y="1928813"/>
            <a:ext cx="6381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Какое расширение имеет текстовые файлы?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71625" y="2357438"/>
            <a:ext cx="1822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exe, bat, com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71625" y="2786063"/>
            <a:ext cx="1158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ppt, pps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71625" y="3252788"/>
            <a:ext cx="2301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rtf, doc, docx, txt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71625" y="3681413"/>
            <a:ext cx="2146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avi, wmv, mpeg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82738" y="4214813"/>
            <a:ext cx="50942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Определите тип файла </a:t>
            </a: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рисунок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.jpg</a:t>
            </a:r>
            <a:endParaRPr lang="ru-RU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57313" y="2500313"/>
            <a:ext cx="214312" cy="214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sp>
        <p:nvSpPr>
          <p:cNvPr id="16" name="Прямоугольник 15"/>
          <p:cNvSpPr/>
          <p:nvPr/>
        </p:nvSpPr>
        <p:spPr>
          <a:xfrm>
            <a:off x="1357313" y="2928938"/>
            <a:ext cx="214312" cy="214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sp>
        <p:nvSpPr>
          <p:cNvPr id="17" name="Прямоугольник 16"/>
          <p:cNvSpPr/>
          <p:nvPr/>
        </p:nvSpPr>
        <p:spPr>
          <a:xfrm>
            <a:off x="1357313" y="3829050"/>
            <a:ext cx="214312" cy="2143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357313" y="3400425"/>
            <a:ext cx="214312" cy="2143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27188" y="4714875"/>
            <a:ext cx="2028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демонстрация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627188" y="5143500"/>
            <a:ext cx="187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графический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627188" y="5610225"/>
            <a:ext cx="134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звуковой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627188" y="6038850"/>
            <a:ext cx="1812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презентация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412875" y="4857750"/>
            <a:ext cx="214313" cy="2143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sp>
        <p:nvSpPr>
          <p:cNvPr id="24" name="Прямоугольник 23"/>
          <p:cNvSpPr/>
          <p:nvPr/>
        </p:nvSpPr>
        <p:spPr>
          <a:xfrm>
            <a:off x="1412875" y="5286375"/>
            <a:ext cx="214313" cy="2143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sp>
        <p:nvSpPr>
          <p:cNvPr id="25" name="Прямоугольник 24"/>
          <p:cNvSpPr/>
          <p:nvPr/>
        </p:nvSpPr>
        <p:spPr>
          <a:xfrm>
            <a:off x="1412875" y="6186488"/>
            <a:ext cx="214313" cy="214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412875" y="5757863"/>
            <a:ext cx="214313" cy="214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" name="Группа 38"/>
          <p:cNvGrpSpPr>
            <a:grpSpLocks/>
          </p:cNvGrpSpPr>
          <p:nvPr/>
        </p:nvGrpSpPr>
        <p:grpSpPr bwMode="auto">
          <a:xfrm>
            <a:off x="1400175" y="3271838"/>
            <a:ext cx="214313" cy="285750"/>
            <a:chOff x="7929586" y="3000372"/>
            <a:chExt cx="285752" cy="514134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rot="16200000" flipH="1">
              <a:off x="7793744" y="3279090"/>
              <a:ext cx="357190" cy="85506"/>
            </a:xfrm>
            <a:prstGeom prst="line">
              <a:avLst/>
            </a:prstGeom>
            <a:ln w="57150">
              <a:solidFill>
                <a:srgbClr val="FF0000"/>
              </a:solidFill>
            </a:ln>
            <a:effectLst>
              <a:glow rad="63500">
                <a:schemeClr val="accent4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5400000" flipH="1" flipV="1">
              <a:off x="7851114" y="3150282"/>
              <a:ext cx="514134" cy="214314"/>
            </a:xfrm>
            <a:prstGeom prst="line">
              <a:avLst/>
            </a:prstGeom>
            <a:ln w="57150">
              <a:solidFill>
                <a:srgbClr val="FF0000"/>
              </a:solidFill>
            </a:ln>
            <a:effectLst>
              <a:glow rad="63500">
                <a:schemeClr val="accent4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" name="Группа 39"/>
          <p:cNvGrpSpPr>
            <a:grpSpLocks/>
          </p:cNvGrpSpPr>
          <p:nvPr/>
        </p:nvGrpSpPr>
        <p:grpSpPr bwMode="auto">
          <a:xfrm>
            <a:off x="1444625" y="5157788"/>
            <a:ext cx="214313" cy="285750"/>
            <a:chOff x="7929586" y="3000372"/>
            <a:chExt cx="285752" cy="514134"/>
          </a:xfrm>
        </p:grpSpPr>
        <p:cxnSp>
          <p:nvCxnSpPr>
            <p:cNvPr id="41" name="Прямая соединительная линия 40"/>
            <p:cNvCxnSpPr/>
            <p:nvPr/>
          </p:nvCxnSpPr>
          <p:spPr>
            <a:xfrm rot="16200000" flipH="1">
              <a:off x="7793744" y="3279090"/>
              <a:ext cx="357190" cy="85506"/>
            </a:xfrm>
            <a:prstGeom prst="line">
              <a:avLst/>
            </a:prstGeom>
            <a:ln w="57150">
              <a:solidFill>
                <a:srgbClr val="FF0000"/>
              </a:solidFill>
            </a:ln>
            <a:effectLst>
              <a:glow rad="63500">
                <a:schemeClr val="accent4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 flipH="1" flipV="1">
              <a:off x="7851114" y="3150282"/>
              <a:ext cx="514134" cy="214314"/>
            </a:xfrm>
            <a:prstGeom prst="line">
              <a:avLst/>
            </a:prstGeom>
            <a:ln w="57150">
              <a:solidFill>
                <a:srgbClr val="FF0000"/>
              </a:solidFill>
            </a:ln>
            <a:effectLst>
              <a:glow rad="63500">
                <a:schemeClr val="accent4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/>
      <p:bldP spid="23" grpId="0" animBg="1"/>
      <p:bldP spid="24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2930</TotalTime>
  <Words>606</Words>
  <Application>Microsoft Office PowerPoint</Application>
  <PresentationFormat>Экран (4:3)</PresentationFormat>
  <Paragraphs>133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Calibri</vt:lpstr>
      <vt:lpstr>Comic Sans MS</vt:lpstr>
      <vt:lpstr>Times New Roman</vt:lpstr>
      <vt:lpstr>Mistral</vt:lpstr>
      <vt:lpstr>Georgia</vt:lpstr>
      <vt:lpstr>Wingdings</vt:lpstr>
      <vt:lpstr>Bookman Old Style</vt:lpstr>
      <vt:lpstr>Aharoni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Иваныч</dc:creator>
  <cp:lastModifiedBy>re</cp:lastModifiedBy>
  <cp:revision>35</cp:revision>
  <dcterms:created xsi:type="dcterms:W3CDTF">2013-01-26T13:36:21Z</dcterms:created>
  <dcterms:modified xsi:type="dcterms:W3CDTF">2014-05-01T15:14:32Z</dcterms:modified>
</cp:coreProperties>
</file>