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8" r:id="rId5"/>
    <p:sldId id="261" r:id="rId6"/>
    <p:sldId id="264" r:id="rId7"/>
    <p:sldId id="262" r:id="rId8"/>
    <p:sldId id="267" r:id="rId9"/>
    <p:sldId id="266" r:id="rId10"/>
    <p:sldId id="259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FF0D0D"/>
    <a:srgbClr val="D5E6FF"/>
    <a:srgbClr val="C5DCFF"/>
    <a:srgbClr val="99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11" autoAdjust="0"/>
    <p:restoredTop sz="94718" autoAdjust="0"/>
  </p:normalViewPr>
  <p:slideViewPr>
    <p:cSldViewPr>
      <p:cViewPr>
        <p:scale>
          <a:sx n="60" d="100"/>
          <a:sy n="60" d="100"/>
        </p:scale>
        <p:origin x="-600" y="5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E6DFC-7B09-43E1-A029-00F747BA32D1}" type="datetimeFigureOut">
              <a:rPr lang="en-US"/>
              <a:pPr>
                <a:defRPr/>
              </a:pPr>
              <a:t>5/13/2014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4C96F-22B9-40CA-B55F-FECCA58092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6C7B1-8AC9-4C77-8CE2-F49BA32DE98D}" type="datetimeFigureOut">
              <a:rPr lang="en-US"/>
              <a:pPr>
                <a:defRPr/>
              </a:pPr>
              <a:t>5/13/2014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D66EF-C8D9-4EDB-8F4E-4FB25C7130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85FA5-3275-4ED2-AC0D-C9E064EB82D6}" type="datetimeFigureOut">
              <a:rPr lang="en-US"/>
              <a:pPr>
                <a:defRPr/>
              </a:pPr>
              <a:t>5/13/2014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2628E-7B7A-448A-A15F-20B6288C90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98703-64F4-4693-B6DB-A9D4B6951100}" type="datetimeFigureOut">
              <a:rPr lang="en-US"/>
              <a:pPr>
                <a:defRPr/>
              </a:pPr>
              <a:t>5/13/2014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BA214-E447-4D36-8836-5A1EF71797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E428F-ECC7-4179-B87C-4A9947BE93BC}" type="datetimeFigureOut">
              <a:rPr lang="en-US"/>
              <a:pPr>
                <a:defRPr/>
              </a:pPr>
              <a:t>5/13/2014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47384-1225-4CC9-A4BE-E9FB169869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539E6-70FC-4CD6-8705-9FF3870390E3}" type="datetimeFigureOut">
              <a:rPr lang="en-US"/>
              <a:pPr>
                <a:defRPr/>
              </a:pPr>
              <a:t>5/13/2014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29EC5-F84D-4ACA-BB86-34F517A932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F3E7E-08B7-43A2-A491-49221BC88309}" type="datetimeFigureOut">
              <a:rPr lang="en-US"/>
              <a:pPr>
                <a:defRPr/>
              </a:pPr>
              <a:t>5/13/2014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7062B-20EB-49C1-9978-6B67ECC8BA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0473A-8F6B-4750-A67F-6613BE3D237C}" type="datetimeFigureOut">
              <a:rPr lang="en-US"/>
              <a:pPr>
                <a:defRPr/>
              </a:pPr>
              <a:t>5/13/2014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8EBE3-1246-4067-8329-E527F94D1A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4DD81-FE81-4E97-AE31-DB6AAB85F474}" type="datetimeFigureOut">
              <a:rPr lang="en-US"/>
              <a:pPr>
                <a:defRPr/>
              </a:pPr>
              <a:t>5/13/2014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7B720-D995-4429-A0FD-CA11028007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FBE23-3740-47AB-9238-B8FA225176F6}" type="datetimeFigureOut">
              <a:rPr lang="en-US"/>
              <a:pPr>
                <a:defRPr/>
              </a:pPr>
              <a:t>5/13/2014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008FC-2AC4-4FC3-896E-D54F21277C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4BFB0-02BA-47FB-82D7-5DF3AA907063}" type="datetimeFigureOut">
              <a:rPr lang="en-US"/>
              <a:pPr>
                <a:defRPr/>
              </a:pPr>
              <a:t>5/13/2014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A52C5-C77C-4F0B-9A46-CADE11227B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5E6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09FFEE7-0889-47C5-8B29-1858CD04CEF7}" type="datetimeFigureOut">
              <a:rPr lang="en-US"/>
              <a:pPr>
                <a:defRPr/>
              </a:pPr>
              <a:t>5/13/2014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E9CF805-F72D-40FD-9CAC-1FB90CD89E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G07_023_p02.oms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fcior.edu.ru/card/4825/ravnobedrennyy-treugolnik-i-ego-svoystva-perimetr-ravnobedrennogo-treugolnika-p2.html" TargetMode="External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fipi.ru/" TargetMode="External"/><Relationship Id="rId4" Type="http://schemas.openxmlformats.org/officeDocument/2006/relationships/hyperlink" Target="http://interneturok.ru/ru/school/geometry/7-klass/treugolnikib/reshenie-zadach-po-teme-ravnobedrennyy-treugolnik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interneturok.ru/ru/school/geometry/7-klass/treugolnikib/reshenie-zadach-po-teme-ravnobedrennyy-treugolnik" TargetMode="Externa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" y="2057400"/>
            <a:ext cx="8534400" cy="14700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Свойство углов при основании равнобедренного треугольника</a:t>
            </a:r>
            <a:endParaRPr lang="ru-RU" sz="3600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9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8000" y="3962400"/>
            <a:ext cx="3505200" cy="226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486400" y="381000"/>
            <a:ext cx="3070225" cy="16319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solidFill>
                  <a:srgbClr val="800000"/>
                </a:solidFill>
                <a:latin typeface="+mn-lt"/>
              </a:rPr>
              <a:t>Девиз урока: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Думать – коллективно,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Работать – оперативно,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Спорить – доказательно,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i="1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Для всех обязательно!</a:t>
            </a:r>
            <a:endParaRPr lang="ru-RU" sz="2000" i="1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04800" y="2057400"/>
            <a:ext cx="8534400" cy="1470025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Равнобедренный треугольник</a:t>
            </a:r>
            <a:endParaRPr lang="ru-RU" sz="3600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800000"/>
                </a:solidFill>
              </a:rPr>
              <a:t>Интернет-ресурсы</a:t>
            </a: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hlinkClick r:id="rId2"/>
              </a:rPr>
              <a:t>http://images.yandex.ru/</a:t>
            </a:r>
            <a:endParaRPr lang="ru-RU" smtClean="0"/>
          </a:p>
          <a:p>
            <a:pPr eaLnBrk="1" hangingPunct="1"/>
            <a:r>
              <a:rPr lang="en-US" smtClean="0">
                <a:hlinkClick r:id="rId3"/>
              </a:rPr>
              <a:t>http://fcior.edu.ru/card/4825/ravnobedrennyy-treugolnik-i-ego-svoystva-perimetr-ravnobedrennogo-treugolnika-p2.html</a:t>
            </a:r>
            <a:endParaRPr lang="ru-RU" smtClean="0"/>
          </a:p>
          <a:p>
            <a:pPr eaLnBrk="1" hangingPunct="1"/>
            <a:r>
              <a:rPr lang="en-US" smtClean="0">
                <a:hlinkClick r:id="rId4"/>
              </a:rPr>
              <a:t>http://interneturok.ru/ru/school/geometry/7-klass/treugolnikib/reshenie-zadach-po-teme-ravnobedrennyy-treugolnik</a:t>
            </a:r>
            <a:endParaRPr lang="ru-RU" smtClean="0"/>
          </a:p>
          <a:p>
            <a:pPr eaLnBrk="1" hangingPunct="1"/>
            <a:r>
              <a:rPr lang="en-US" smtClean="0">
                <a:hlinkClick r:id="rId5"/>
              </a:rPr>
              <a:t>http://www.fipi.ru/</a:t>
            </a:r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Группа 20"/>
          <p:cNvGrpSpPr>
            <a:grpSpLocks/>
          </p:cNvGrpSpPr>
          <p:nvPr/>
        </p:nvGrpSpPr>
        <p:grpSpPr bwMode="auto">
          <a:xfrm>
            <a:off x="457200" y="2362200"/>
            <a:ext cx="1371600" cy="2057400"/>
            <a:chOff x="533400" y="1143000"/>
            <a:chExt cx="1516076" cy="2502932"/>
          </a:xfrm>
        </p:grpSpPr>
        <p:sp>
          <p:nvSpPr>
            <p:cNvPr id="7" name="Равнобедренный треугольник 6">
              <a:hlinkClick r:id="rId2" action="ppaction://hlinksldjump"/>
            </p:cNvPr>
            <p:cNvSpPr/>
            <p:nvPr/>
          </p:nvSpPr>
          <p:spPr>
            <a:xfrm rot="10800000">
              <a:off x="761513" y="1370890"/>
              <a:ext cx="1061605" cy="1981488"/>
            </a:xfrm>
            <a:prstGeom prst="triangl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</p:txBody>
        </p:sp>
        <p:cxnSp>
          <p:nvCxnSpPr>
            <p:cNvPr id="26" name="Прямая соединительная линия 25"/>
            <p:cNvCxnSpPr/>
            <p:nvPr/>
          </p:nvCxnSpPr>
          <p:spPr>
            <a:xfrm>
              <a:off x="914174" y="2056494"/>
              <a:ext cx="77208" cy="193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914174" y="2133745"/>
              <a:ext cx="77208" cy="193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1600268" y="2133745"/>
              <a:ext cx="75453" cy="193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1600268" y="2056494"/>
              <a:ext cx="75453" cy="193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94" name="TextBox 17"/>
            <p:cNvSpPr txBox="1">
              <a:spLocks noChangeArrowheads="1"/>
            </p:cNvSpPr>
            <p:nvPr/>
          </p:nvSpPr>
          <p:spPr bwMode="auto">
            <a:xfrm>
              <a:off x="533400" y="1143000"/>
              <a:ext cx="32733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D</a:t>
              </a:r>
              <a:endParaRPr lang="ru-RU">
                <a:latin typeface="Calibri" pitchFamily="34" charset="0"/>
              </a:endParaRPr>
            </a:p>
          </p:txBody>
        </p:sp>
        <p:sp>
          <p:nvSpPr>
            <p:cNvPr id="5195" name="TextBox 18"/>
            <p:cNvSpPr txBox="1">
              <a:spLocks noChangeArrowheads="1"/>
            </p:cNvSpPr>
            <p:nvPr/>
          </p:nvSpPr>
          <p:spPr bwMode="auto">
            <a:xfrm>
              <a:off x="1752600" y="1219200"/>
              <a:ext cx="29687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E</a:t>
              </a:r>
              <a:endParaRPr lang="ru-RU">
                <a:latin typeface="Calibri" pitchFamily="34" charset="0"/>
              </a:endParaRPr>
            </a:p>
          </p:txBody>
        </p:sp>
        <p:sp>
          <p:nvSpPr>
            <p:cNvPr id="5196" name="TextBox 19"/>
            <p:cNvSpPr txBox="1">
              <a:spLocks noChangeArrowheads="1"/>
            </p:cNvSpPr>
            <p:nvPr/>
          </p:nvSpPr>
          <p:spPr bwMode="auto">
            <a:xfrm>
              <a:off x="1143000" y="3276600"/>
              <a:ext cx="29046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F</a:t>
              </a:r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3" name="Группа 24"/>
          <p:cNvGrpSpPr>
            <a:grpSpLocks/>
          </p:cNvGrpSpPr>
          <p:nvPr/>
        </p:nvGrpSpPr>
        <p:grpSpPr bwMode="auto">
          <a:xfrm>
            <a:off x="2209800" y="1524000"/>
            <a:ext cx="2443163" cy="1447800"/>
            <a:chOff x="3352800" y="762000"/>
            <a:chExt cx="2900500" cy="1664732"/>
          </a:xfrm>
        </p:grpSpPr>
        <p:grpSp>
          <p:nvGrpSpPr>
            <p:cNvPr id="5179" name="Группа 16"/>
            <p:cNvGrpSpPr>
              <a:grpSpLocks/>
            </p:cNvGrpSpPr>
            <p:nvPr/>
          </p:nvGrpSpPr>
          <p:grpSpPr bwMode="auto">
            <a:xfrm>
              <a:off x="3429000" y="762000"/>
              <a:ext cx="2824300" cy="1664732"/>
              <a:chOff x="3429000" y="762000"/>
              <a:chExt cx="2824300" cy="1664732"/>
            </a:xfrm>
          </p:grpSpPr>
          <p:sp>
            <p:nvSpPr>
              <p:cNvPr id="4" name="Равнобедренный треугольник 3">
                <a:hlinkClick r:id="rId2" action="ppaction://hlinksldjump"/>
              </p:cNvPr>
              <p:cNvSpPr/>
              <p:nvPr/>
            </p:nvSpPr>
            <p:spPr>
              <a:xfrm rot="4773039">
                <a:off x="4344221" y="274371"/>
                <a:ext cx="1060704" cy="2279372"/>
              </a:xfrm>
              <a:prstGeom prst="triangle">
                <a:avLst/>
              </a:prstGeom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5186" name="TextBox 30"/>
              <p:cNvSpPr txBox="1">
                <a:spLocks noChangeArrowheads="1"/>
              </p:cNvSpPr>
              <p:nvPr/>
            </p:nvSpPr>
            <p:spPr bwMode="auto">
              <a:xfrm>
                <a:off x="3429000" y="762000"/>
                <a:ext cx="31771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>
                    <a:latin typeface="Calibri" pitchFamily="34" charset="0"/>
                  </a:rPr>
                  <a:t>А</a:t>
                </a:r>
              </a:p>
            </p:txBody>
          </p:sp>
          <p:sp>
            <p:nvSpPr>
              <p:cNvPr id="5187" name="TextBox 31"/>
              <p:cNvSpPr txBox="1">
                <a:spLocks noChangeArrowheads="1"/>
              </p:cNvSpPr>
              <p:nvPr/>
            </p:nvSpPr>
            <p:spPr bwMode="auto">
              <a:xfrm>
                <a:off x="5943600" y="990600"/>
                <a:ext cx="30970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>
                    <a:latin typeface="Calibri" pitchFamily="34" charset="0"/>
                  </a:rPr>
                  <a:t>В</a:t>
                </a:r>
              </a:p>
            </p:txBody>
          </p:sp>
          <p:sp>
            <p:nvSpPr>
              <p:cNvPr id="5188" name="TextBox 32"/>
              <p:cNvSpPr txBox="1">
                <a:spLocks noChangeArrowheads="1"/>
              </p:cNvSpPr>
              <p:nvPr/>
            </p:nvSpPr>
            <p:spPr bwMode="auto">
              <a:xfrm>
                <a:off x="3581400" y="2057400"/>
                <a:ext cx="308098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>
                    <a:latin typeface="Calibri" pitchFamily="34" charset="0"/>
                  </a:rPr>
                  <a:t>С</a:t>
                </a:r>
              </a:p>
            </p:txBody>
          </p:sp>
        </p:grpSp>
        <p:sp>
          <p:nvSpPr>
            <p:cNvPr id="5180" name="TextBox 21"/>
            <p:cNvSpPr txBox="1">
              <a:spLocks noChangeArrowheads="1"/>
            </p:cNvSpPr>
            <p:nvPr/>
          </p:nvSpPr>
          <p:spPr bwMode="auto">
            <a:xfrm>
              <a:off x="4572000" y="762000"/>
              <a:ext cx="30168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7</a:t>
              </a:r>
              <a:endParaRPr lang="ru-RU">
                <a:latin typeface="Calibri" pitchFamily="34" charset="0"/>
              </a:endParaRPr>
            </a:p>
          </p:txBody>
        </p:sp>
        <p:sp>
          <p:nvSpPr>
            <p:cNvPr id="5181" name="TextBox 22"/>
            <p:cNvSpPr txBox="1">
              <a:spLocks noChangeArrowheads="1"/>
            </p:cNvSpPr>
            <p:nvPr/>
          </p:nvSpPr>
          <p:spPr bwMode="auto">
            <a:xfrm>
              <a:off x="4724400" y="1676400"/>
              <a:ext cx="30168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Calibri" pitchFamily="34" charset="0"/>
                </a:rPr>
                <a:t>7</a:t>
              </a:r>
              <a:endParaRPr lang="ru-RU">
                <a:latin typeface="Calibri" pitchFamily="34" charset="0"/>
              </a:endParaRPr>
            </a:p>
          </p:txBody>
        </p:sp>
        <p:sp>
          <p:nvSpPr>
            <p:cNvPr id="5182" name="TextBox 23"/>
            <p:cNvSpPr txBox="1">
              <a:spLocks noChangeArrowheads="1"/>
            </p:cNvSpPr>
            <p:nvPr/>
          </p:nvSpPr>
          <p:spPr bwMode="auto">
            <a:xfrm>
              <a:off x="3352800" y="1447800"/>
              <a:ext cx="30168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4</a:t>
              </a:r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5124" name="Группа 54"/>
          <p:cNvGrpSpPr>
            <a:grpSpLocks/>
          </p:cNvGrpSpPr>
          <p:nvPr/>
        </p:nvGrpSpPr>
        <p:grpSpPr bwMode="auto">
          <a:xfrm>
            <a:off x="2133600" y="2819400"/>
            <a:ext cx="1981200" cy="1828800"/>
            <a:chOff x="1676400" y="1981200"/>
            <a:chExt cx="2238746" cy="2162903"/>
          </a:xfrm>
        </p:grpSpPr>
        <p:sp>
          <p:nvSpPr>
            <p:cNvPr id="5169" name="TextBox 36"/>
            <p:cNvSpPr txBox="1">
              <a:spLocks noChangeArrowheads="1"/>
            </p:cNvSpPr>
            <p:nvPr/>
          </p:nvSpPr>
          <p:spPr bwMode="auto">
            <a:xfrm>
              <a:off x="2895600" y="1981200"/>
              <a:ext cx="38183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M</a:t>
              </a:r>
              <a:endParaRPr lang="ru-RU">
                <a:latin typeface="Calibri" pitchFamily="34" charset="0"/>
              </a:endParaRPr>
            </a:p>
          </p:txBody>
        </p:sp>
        <p:grpSp>
          <p:nvGrpSpPr>
            <p:cNvPr id="5170" name="Группа 40"/>
            <p:cNvGrpSpPr>
              <a:grpSpLocks/>
            </p:cNvGrpSpPr>
            <p:nvPr/>
          </p:nvGrpSpPr>
          <p:grpSpPr bwMode="auto">
            <a:xfrm>
              <a:off x="1676400" y="2286000"/>
              <a:ext cx="2238746" cy="1858103"/>
              <a:chOff x="1524000" y="2549829"/>
              <a:chExt cx="2238746" cy="1858103"/>
            </a:xfrm>
          </p:grpSpPr>
          <p:sp>
            <p:nvSpPr>
              <p:cNvPr id="9" name="Равнобедренный треугольник 8"/>
              <p:cNvSpPr/>
              <p:nvPr/>
            </p:nvSpPr>
            <p:spPr>
              <a:xfrm rot="834851">
                <a:off x="1910213" y="2549829"/>
                <a:ext cx="1746504" cy="1524000"/>
              </a:xfrm>
              <a:prstGeom prst="triangle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174" name="TextBox 26"/>
              <p:cNvSpPr txBox="1">
                <a:spLocks noChangeArrowheads="1"/>
              </p:cNvSpPr>
              <p:nvPr/>
            </p:nvSpPr>
            <p:spPr bwMode="auto">
              <a:xfrm>
                <a:off x="2362200" y="3962400"/>
                <a:ext cx="30168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Calibri" pitchFamily="34" charset="0"/>
                  </a:rPr>
                  <a:t>5</a:t>
                </a:r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5175" name="TextBox 34"/>
              <p:cNvSpPr txBox="1">
                <a:spLocks noChangeArrowheads="1"/>
              </p:cNvSpPr>
              <p:nvPr/>
            </p:nvSpPr>
            <p:spPr bwMode="auto">
              <a:xfrm>
                <a:off x="3124200" y="3124200"/>
                <a:ext cx="30168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Calibri" pitchFamily="34" charset="0"/>
                  </a:rPr>
                  <a:t>5</a:t>
                </a:r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5176" name="TextBox 35"/>
              <p:cNvSpPr txBox="1">
                <a:spLocks noChangeArrowheads="1"/>
              </p:cNvSpPr>
              <p:nvPr/>
            </p:nvSpPr>
            <p:spPr bwMode="auto">
              <a:xfrm>
                <a:off x="2133600" y="2895600"/>
                <a:ext cx="30168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Calibri" pitchFamily="34" charset="0"/>
                  </a:rPr>
                  <a:t>5</a:t>
                </a:r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5177" name="TextBox 37"/>
              <p:cNvSpPr txBox="1">
                <a:spLocks noChangeArrowheads="1"/>
              </p:cNvSpPr>
              <p:nvPr/>
            </p:nvSpPr>
            <p:spPr bwMode="auto">
              <a:xfrm>
                <a:off x="3429000" y="4038600"/>
                <a:ext cx="33374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Calibri" pitchFamily="34" charset="0"/>
                  </a:rPr>
                  <a:t>N</a:t>
                </a:r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5178" name="TextBox 38"/>
              <p:cNvSpPr txBox="1">
                <a:spLocks noChangeArrowheads="1"/>
              </p:cNvSpPr>
              <p:nvPr/>
            </p:nvSpPr>
            <p:spPr bwMode="auto">
              <a:xfrm>
                <a:off x="1524000" y="3657600"/>
                <a:ext cx="303288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Calibri" pitchFamily="34" charset="0"/>
                  </a:rPr>
                  <a:t>P</a:t>
                </a:r>
                <a:endParaRPr lang="ru-RU">
                  <a:latin typeface="Calibri" pitchFamily="34" charset="0"/>
                </a:endParaRPr>
              </a:p>
            </p:txBody>
          </p:sp>
        </p:grpSp>
      </p:grpSp>
      <p:grpSp>
        <p:nvGrpSpPr>
          <p:cNvPr id="5125" name="Группа 46"/>
          <p:cNvGrpSpPr>
            <a:grpSpLocks/>
          </p:cNvGrpSpPr>
          <p:nvPr/>
        </p:nvGrpSpPr>
        <p:grpSpPr bwMode="auto">
          <a:xfrm>
            <a:off x="304800" y="4800600"/>
            <a:ext cx="3962400" cy="1447800"/>
            <a:chOff x="-100076" y="4386382"/>
            <a:chExt cx="5203964" cy="2078950"/>
          </a:xfrm>
        </p:grpSpPr>
        <p:sp>
          <p:nvSpPr>
            <p:cNvPr id="5" name="Равнобедренный треугольник 4"/>
            <p:cNvSpPr/>
            <p:nvPr/>
          </p:nvSpPr>
          <p:spPr>
            <a:xfrm>
              <a:off x="228600" y="4800600"/>
              <a:ext cx="4648200" cy="1295400"/>
            </a:xfrm>
            <a:prstGeom prst="triangl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5163" name="TextBox 39"/>
            <p:cNvSpPr txBox="1">
              <a:spLocks noChangeArrowheads="1"/>
            </p:cNvSpPr>
            <p:nvPr/>
          </p:nvSpPr>
          <p:spPr bwMode="auto">
            <a:xfrm>
              <a:off x="2401830" y="4386382"/>
              <a:ext cx="34015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Q</a:t>
              </a:r>
              <a:endParaRPr lang="ru-RU">
                <a:latin typeface="Calibri" pitchFamily="34" charset="0"/>
              </a:endParaRPr>
            </a:p>
          </p:txBody>
        </p:sp>
        <p:sp>
          <p:nvSpPr>
            <p:cNvPr id="5164" name="TextBox 41"/>
            <p:cNvSpPr txBox="1">
              <a:spLocks noChangeArrowheads="1"/>
            </p:cNvSpPr>
            <p:nvPr/>
          </p:nvSpPr>
          <p:spPr bwMode="auto">
            <a:xfrm>
              <a:off x="4800600" y="5867400"/>
              <a:ext cx="30328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P</a:t>
              </a:r>
              <a:endParaRPr lang="ru-RU">
                <a:latin typeface="Calibri" pitchFamily="34" charset="0"/>
              </a:endParaRPr>
            </a:p>
          </p:txBody>
        </p:sp>
        <p:sp>
          <p:nvSpPr>
            <p:cNvPr id="5165" name="TextBox 42"/>
            <p:cNvSpPr txBox="1">
              <a:spLocks noChangeArrowheads="1"/>
            </p:cNvSpPr>
            <p:nvPr/>
          </p:nvSpPr>
          <p:spPr bwMode="auto">
            <a:xfrm>
              <a:off x="-100076" y="5808820"/>
              <a:ext cx="3097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R</a:t>
              </a:r>
              <a:endParaRPr lang="ru-RU">
                <a:latin typeface="Calibri" pitchFamily="34" charset="0"/>
              </a:endParaRPr>
            </a:p>
          </p:txBody>
        </p:sp>
        <p:sp>
          <p:nvSpPr>
            <p:cNvPr id="5166" name="TextBox 43"/>
            <p:cNvSpPr txBox="1">
              <a:spLocks noChangeArrowheads="1"/>
            </p:cNvSpPr>
            <p:nvPr/>
          </p:nvSpPr>
          <p:spPr bwMode="auto">
            <a:xfrm>
              <a:off x="1200915" y="4933474"/>
              <a:ext cx="30168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9</a:t>
              </a:r>
              <a:endParaRPr lang="ru-RU">
                <a:latin typeface="Calibri" pitchFamily="34" charset="0"/>
              </a:endParaRPr>
            </a:p>
          </p:txBody>
        </p:sp>
        <p:sp>
          <p:nvSpPr>
            <p:cNvPr id="5167" name="TextBox 44"/>
            <p:cNvSpPr txBox="1">
              <a:spLocks noChangeArrowheads="1"/>
            </p:cNvSpPr>
            <p:nvPr/>
          </p:nvSpPr>
          <p:spPr bwMode="auto">
            <a:xfrm>
              <a:off x="3402592" y="4933474"/>
              <a:ext cx="30168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9</a:t>
              </a:r>
              <a:endParaRPr lang="ru-RU">
                <a:latin typeface="Calibri" pitchFamily="34" charset="0"/>
              </a:endParaRPr>
            </a:p>
          </p:txBody>
        </p:sp>
        <p:sp>
          <p:nvSpPr>
            <p:cNvPr id="5168" name="TextBox 45"/>
            <p:cNvSpPr txBox="1">
              <a:spLocks noChangeArrowheads="1"/>
            </p:cNvSpPr>
            <p:nvPr/>
          </p:nvSpPr>
          <p:spPr bwMode="auto">
            <a:xfrm>
              <a:off x="2438400" y="6096000"/>
              <a:ext cx="41870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12</a:t>
              </a:r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14" name="Группа 53"/>
          <p:cNvGrpSpPr>
            <a:grpSpLocks/>
          </p:cNvGrpSpPr>
          <p:nvPr/>
        </p:nvGrpSpPr>
        <p:grpSpPr bwMode="auto">
          <a:xfrm>
            <a:off x="4953000" y="2362200"/>
            <a:ext cx="1287463" cy="3124200"/>
            <a:chOff x="4343400" y="1828800"/>
            <a:chExt cx="1592276" cy="3493532"/>
          </a:xfrm>
        </p:grpSpPr>
        <p:sp>
          <p:nvSpPr>
            <p:cNvPr id="8" name="Равнобедренный треугольник 7"/>
            <p:cNvSpPr/>
            <p:nvPr/>
          </p:nvSpPr>
          <p:spPr>
            <a:xfrm>
              <a:off x="4571999" y="2133600"/>
              <a:ext cx="1060704" cy="2819400"/>
            </a:xfrm>
            <a:prstGeom prst="triangl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154" name="TextBox 47"/>
            <p:cNvSpPr txBox="1">
              <a:spLocks noChangeArrowheads="1"/>
            </p:cNvSpPr>
            <p:nvPr/>
          </p:nvSpPr>
          <p:spPr bwMode="auto">
            <a:xfrm>
              <a:off x="4953000" y="4953000"/>
              <a:ext cx="30168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3</a:t>
              </a:r>
              <a:endParaRPr lang="ru-RU">
                <a:latin typeface="Calibri" pitchFamily="34" charset="0"/>
              </a:endParaRPr>
            </a:p>
          </p:txBody>
        </p:sp>
        <p:sp>
          <p:nvSpPr>
            <p:cNvPr id="5155" name="TextBox 48"/>
            <p:cNvSpPr txBox="1">
              <a:spLocks noChangeArrowheads="1"/>
            </p:cNvSpPr>
            <p:nvPr/>
          </p:nvSpPr>
          <p:spPr bwMode="auto">
            <a:xfrm>
              <a:off x="4495800" y="3429000"/>
              <a:ext cx="30168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6</a:t>
              </a:r>
              <a:endParaRPr lang="ru-RU">
                <a:latin typeface="Calibri" pitchFamily="34" charset="0"/>
              </a:endParaRPr>
            </a:p>
          </p:txBody>
        </p:sp>
        <p:sp>
          <p:nvSpPr>
            <p:cNvPr id="5156" name="TextBox 49"/>
            <p:cNvSpPr txBox="1">
              <a:spLocks noChangeArrowheads="1"/>
            </p:cNvSpPr>
            <p:nvPr/>
          </p:nvSpPr>
          <p:spPr bwMode="auto">
            <a:xfrm>
              <a:off x="5334000" y="3429000"/>
              <a:ext cx="30168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6</a:t>
              </a:r>
              <a:endParaRPr lang="ru-RU">
                <a:latin typeface="Calibri" pitchFamily="34" charset="0"/>
              </a:endParaRPr>
            </a:p>
          </p:txBody>
        </p:sp>
        <p:sp>
          <p:nvSpPr>
            <p:cNvPr id="5157" name="TextBox 50"/>
            <p:cNvSpPr txBox="1">
              <a:spLocks noChangeArrowheads="1"/>
            </p:cNvSpPr>
            <p:nvPr/>
          </p:nvSpPr>
          <p:spPr bwMode="auto">
            <a:xfrm>
              <a:off x="4953000" y="1828800"/>
              <a:ext cx="3097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R</a:t>
              </a:r>
              <a:endParaRPr lang="ru-RU">
                <a:latin typeface="Calibri" pitchFamily="34" charset="0"/>
              </a:endParaRPr>
            </a:p>
          </p:txBody>
        </p:sp>
        <p:sp>
          <p:nvSpPr>
            <p:cNvPr id="5158" name="TextBox 51"/>
            <p:cNvSpPr txBox="1">
              <a:spLocks noChangeArrowheads="1"/>
            </p:cNvSpPr>
            <p:nvPr/>
          </p:nvSpPr>
          <p:spPr bwMode="auto">
            <a:xfrm>
              <a:off x="5638800" y="4800600"/>
              <a:ext cx="29687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T</a:t>
              </a:r>
              <a:endParaRPr lang="ru-RU">
                <a:latin typeface="Calibri" pitchFamily="34" charset="0"/>
              </a:endParaRPr>
            </a:p>
          </p:txBody>
        </p:sp>
        <p:sp>
          <p:nvSpPr>
            <p:cNvPr id="5159" name="TextBox 52"/>
            <p:cNvSpPr txBox="1">
              <a:spLocks noChangeArrowheads="1"/>
            </p:cNvSpPr>
            <p:nvPr/>
          </p:nvSpPr>
          <p:spPr bwMode="auto">
            <a:xfrm>
              <a:off x="4343400" y="4800600"/>
              <a:ext cx="2286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Calibri" pitchFamily="34" charset="0"/>
                </a:rPr>
                <a:t>S</a:t>
              </a:r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15" name="Группа 82"/>
          <p:cNvGrpSpPr>
            <a:grpSpLocks/>
          </p:cNvGrpSpPr>
          <p:nvPr/>
        </p:nvGrpSpPr>
        <p:grpSpPr bwMode="auto">
          <a:xfrm>
            <a:off x="6781800" y="3962400"/>
            <a:ext cx="1828800" cy="2286000"/>
            <a:chOff x="6293565" y="3779540"/>
            <a:chExt cx="2573604" cy="3078460"/>
          </a:xfrm>
        </p:grpSpPr>
        <p:sp>
          <p:nvSpPr>
            <p:cNvPr id="10" name="Прямоугольный треугольник 9"/>
            <p:cNvSpPr/>
            <p:nvPr/>
          </p:nvSpPr>
          <p:spPr>
            <a:xfrm rot="1174448">
              <a:off x="6962169" y="4452865"/>
              <a:ext cx="1905000" cy="1981200"/>
            </a:xfrm>
            <a:prstGeom prst="rtTriangl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5143" name="Группа 66"/>
            <p:cNvGrpSpPr>
              <a:grpSpLocks/>
            </p:cNvGrpSpPr>
            <p:nvPr/>
          </p:nvGrpSpPr>
          <p:grpSpPr bwMode="auto">
            <a:xfrm>
              <a:off x="6293565" y="3779540"/>
              <a:ext cx="2470271" cy="3078460"/>
              <a:chOff x="6293565" y="3310672"/>
              <a:chExt cx="2470271" cy="3078460"/>
            </a:xfrm>
          </p:grpSpPr>
          <p:cxnSp>
            <p:nvCxnSpPr>
              <p:cNvPr id="56" name="Прямая соединительная линия 55"/>
              <p:cNvCxnSpPr/>
              <p:nvPr/>
            </p:nvCxnSpPr>
            <p:spPr>
              <a:xfrm>
                <a:off x="6934733" y="4571985"/>
                <a:ext cx="151914" cy="213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Прямая соединительная линия 56"/>
              <p:cNvCxnSpPr/>
              <p:nvPr/>
            </p:nvCxnSpPr>
            <p:spPr>
              <a:xfrm>
                <a:off x="7544622" y="5944466"/>
                <a:ext cx="15191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Прямая соединительная линия 57"/>
              <p:cNvCxnSpPr/>
              <p:nvPr/>
            </p:nvCxnSpPr>
            <p:spPr>
              <a:xfrm>
                <a:off x="6934733" y="4648947"/>
                <a:ext cx="15191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Прямая соединительная линия 58"/>
              <p:cNvCxnSpPr/>
              <p:nvPr/>
            </p:nvCxnSpPr>
            <p:spPr>
              <a:xfrm>
                <a:off x="7468665" y="5867504"/>
                <a:ext cx="151914" cy="213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48" name="TextBox 63"/>
              <p:cNvSpPr txBox="1">
                <a:spLocks noChangeArrowheads="1"/>
              </p:cNvSpPr>
              <p:nvPr/>
            </p:nvSpPr>
            <p:spPr bwMode="auto">
              <a:xfrm>
                <a:off x="7151433" y="3310672"/>
                <a:ext cx="309701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Calibri" pitchFamily="34" charset="0"/>
                  </a:rPr>
                  <a:t>R</a:t>
                </a:r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5149" name="TextBox 64"/>
              <p:cNvSpPr txBox="1">
                <a:spLocks noChangeArrowheads="1"/>
              </p:cNvSpPr>
              <p:nvPr/>
            </p:nvSpPr>
            <p:spPr bwMode="auto">
              <a:xfrm>
                <a:off x="6293565" y="5362979"/>
                <a:ext cx="304892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Calibri" pitchFamily="34" charset="0"/>
                  </a:rPr>
                  <a:t>K</a:t>
                </a:r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5150" name="TextBox 65"/>
              <p:cNvSpPr txBox="1">
                <a:spLocks noChangeArrowheads="1"/>
              </p:cNvSpPr>
              <p:nvPr/>
            </p:nvSpPr>
            <p:spPr bwMode="auto">
              <a:xfrm>
                <a:off x="8382000" y="6019800"/>
                <a:ext cx="38183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Calibri" pitchFamily="34" charset="0"/>
                  </a:rPr>
                  <a:t>M</a:t>
                </a:r>
                <a:endParaRPr lang="ru-RU">
                  <a:latin typeface="Calibri" pitchFamily="34" charset="0"/>
                </a:endParaRPr>
              </a:p>
            </p:txBody>
          </p:sp>
        </p:grpSp>
      </p:grpSp>
      <p:grpSp>
        <p:nvGrpSpPr>
          <p:cNvPr id="17" name="Группа 74"/>
          <p:cNvGrpSpPr>
            <a:grpSpLocks/>
          </p:cNvGrpSpPr>
          <p:nvPr/>
        </p:nvGrpSpPr>
        <p:grpSpPr bwMode="auto">
          <a:xfrm>
            <a:off x="6248400" y="1371600"/>
            <a:ext cx="2819400" cy="1676400"/>
            <a:chOff x="5791200" y="1219200"/>
            <a:chExt cx="3198888" cy="1893332"/>
          </a:xfrm>
        </p:grpSpPr>
        <p:sp>
          <p:nvSpPr>
            <p:cNvPr id="5130" name="TextBox 70"/>
            <p:cNvSpPr txBox="1">
              <a:spLocks noChangeArrowheads="1"/>
            </p:cNvSpPr>
            <p:nvPr/>
          </p:nvSpPr>
          <p:spPr bwMode="auto">
            <a:xfrm>
              <a:off x="5964113" y="1219200"/>
              <a:ext cx="28245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L</a:t>
              </a:r>
              <a:endParaRPr lang="ru-RU">
                <a:latin typeface="Calibri" pitchFamily="34" charset="0"/>
              </a:endParaRPr>
            </a:p>
          </p:txBody>
        </p:sp>
        <p:grpSp>
          <p:nvGrpSpPr>
            <p:cNvPr id="5131" name="Группа 73"/>
            <p:cNvGrpSpPr>
              <a:grpSpLocks/>
            </p:cNvGrpSpPr>
            <p:nvPr/>
          </p:nvGrpSpPr>
          <p:grpSpPr bwMode="auto">
            <a:xfrm>
              <a:off x="5791200" y="1524000"/>
              <a:ext cx="3198888" cy="1588532"/>
              <a:chOff x="5791200" y="1524000"/>
              <a:chExt cx="3198888" cy="1588532"/>
            </a:xfrm>
          </p:grpSpPr>
          <p:sp>
            <p:nvSpPr>
              <p:cNvPr id="34" name="Прямоугольный треугольник 33"/>
              <p:cNvSpPr/>
              <p:nvPr/>
            </p:nvSpPr>
            <p:spPr>
              <a:xfrm>
                <a:off x="6096000" y="1524000"/>
                <a:ext cx="2667000" cy="1295400"/>
              </a:xfrm>
              <a:prstGeom prst="rtTriangle">
                <a:avLst/>
              </a:prstGeom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5135" name="TextBox 67"/>
              <p:cNvSpPr txBox="1">
                <a:spLocks noChangeArrowheads="1"/>
              </p:cNvSpPr>
              <p:nvPr/>
            </p:nvSpPr>
            <p:spPr bwMode="auto">
              <a:xfrm>
                <a:off x="5791200" y="1981200"/>
                <a:ext cx="30168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Calibri" pitchFamily="34" charset="0"/>
                  </a:rPr>
                  <a:t>3</a:t>
                </a:r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5136" name="TextBox 68"/>
              <p:cNvSpPr txBox="1">
                <a:spLocks noChangeArrowheads="1"/>
              </p:cNvSpPr>
              <p:nvPr/>
            </p:nvSpPr>
            <p:spPr bwMode="auto">
              <a:xfrm>
                <a:off x="7010400" y="2743200"/>
                <a:ext cx="30168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Calibri" pitchFamily="34" charset="0"/>
                  </a:rPr>
                  <a:t>5</a:t>
                </a:r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5137" name="TextBox 69"/>
              <p:cNvSpPr txBox="1">
                <a:spLocks noChangeArrowheads="1"/>
              </p:cNvSpPr>
              <p:nvPr/>
            </p:nvSpPr>
            <p:spPr bwMode="auto">
              <a:xfrm>
                <a:off x="7010400" y="1752600"/>
                <a:ext cx="301686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Calibri" pitchFamily="34" charset="0"/>
                  </a:rPr>
                  <a:t>7</a:t>
                </a:r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5138" name="TextBox 71"/>
              <p:cNvSpPr txBox="1">
                <a:spLocks noChangeArrowheads="1"/>
              </p:cNvSpPr>
              <p:nvPr/>
            </p:nvSpPr>
            <p:spPr bwMode="auto">
              <a:xfrm>
                <a:off x="5867400" y="2743200"/>
                <a:ext cx="304892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Calibri" pitchFamily="34" charset="0"/>
                  </a:rPr>
                  <a:t>K</a:t>
                </a:r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5139" name="TextBox 72"/>
              <p:cNvSpPr txBox="1">
                <a:spLocks noChangeArrowheads="1"/>
              </p:cNvSpPr>
              <p:nvPr/>
            </p:nvSpPr>
            <p:spPr bwMode="auto">
              <a:xfrm>
                <a:off x="8686800" y="2590800"/>
                <a:ext cx="303288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Calibri" pitchFamily="34" charset="0"/>
                  </a:rPr>
                  <a:t>P</a:t>
                </a:r>
                <a:endParaRPr lang="ru-RU">
                  <a:latin typeface="Calibri" pitchFamily="34" charset="0"/>
                </a:endParaRPr>
              </a:p>
            </p:txBody>
          </p:sp>
        </p:grpSp>
      </p:grpSp>
      <p:sp>
        <p:nvSpPr>
          <p:cNvPr id="5129" name="TextBox 81"/>
          <p:cNvSpPr txBox="1">
            <a:spLocks noChangeArrowheads="1"/>
          </p:cNvSpPr>
          <p:nvPr/>
        </p:nvSpPr>
        <p:spPr bwMode="auto">
          <a:xfrm>
            <a:off x="228600" y="152400"/>
            <a:ext cx="895508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>
                <a:solidFill>
                  <a:srgbClr val="800000"/>
                </a:solidFill>
                <a:latin typeface="Calibri" pitchFamily="34" charset="0"/>
              </a:rPr>
              <a:t>Какие треугольники, изображенные на рисунке, </a:t>
            </a:r>
          </a:p>
          <a:p>
            <a:pPr algn="ctr"/>
            <a:r>
              <a:rPr lang="ru-RU" sz="3200">
                <a:solidFill>
                  <a:srgbClr val="800000"/>
                </a:solidFill>
                <a:latin typeface="Calibri" pitchFamily="34" charset="0"/>
              </a:rPr>
              <a:t>являются равнобедренными?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800000"/>
                </a:solidFill>
              </a:rPr>
              <a:t>Практическая работа</a:t>
            </a: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19600" y="1600200"/>
            <a:ext cx="4267200" cy="4724400"/>
          </a:xfrm>
        </p:spPr>
        <p:txBody>
          <a:bodyPr rtlCol="0">
            <a:normAutofit fontScale="850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u="sng" dirty="0" smtClean="0"/>
              <a:t>Делайте так: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С помощью транспортира измерьте  углы треугольника, изображенного на карточке.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Сделайте запись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… = …°;    … = …°;     … = …°.</a:t>
            </a: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3.   Закончите предложение: «В равнобедренном треугольнике углы при основании …».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103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1026" name="Object 1"/>
          <p:cNvGraphicFramePr>
            <a:graphicFrameLocks noChangeAspect="1"/>
          </p:cNvGraphicFramePr>
          <p:nvPr/>
        </p:nvGraphicFramePr>
        <p:xfrm>
          <a:off x="7162800" y="4191000"/>
          <a:ext cx="304800" cy="304800"/>
        </p:xfrm>
        <a:graphic>
          <a:graphicData uri="http://schemas.openxmlformats.org/presentationml/2006/ole">
            <p:oleObj spid="_x0000_s1026" name="Формула" r:id="rId3" imgW="164957" imgH="152268" progId="Equation.3">
              <p:embed/>
            </p:oleObj>
          </a:graphicData>
        </a:graphic>
      </p:graphicFrame>
      <p:graphicFrame>
        <p:nvGraphicFramePr>
          <p:cNvPr id="1027" name="Object 4"/>
          <p:cNvGraphicFramePr>
            <a:graphicFrameLocks noChangeAspect="1"/>
          </p:cNvGraphicFramePr>
          <p:nvPr/>
        </p:nvGraphicFramePr>
        <p:xfrm>
          <a:off x="5791200" y="4191000"/>
          <a:ext cx="304800" cy="304800"/>
        </p:xfrm>
        <a:graphic>
          <a:graphicData uri="http://schemas.openxmlformats.org/presentationml/2006/ole">
            <p:oleObj spid="_x0000_s1027" name="Формула" r:id="rId4" imgW="164957" imgH="152268" progId="Equation.3">
              <p:embed/>
            </p:oleObj>
          </a:graphicData>
        </a:graphic>
      </p:graphicFrame>
      <p:graphicFrame>
        <p:nvGraphicFramePr>
          <p:cNvPr id="1028" name="Object 5"/>
          <p:cNvGraphicFramePr>
            <a:graphicFrameLocks noChangeAspect="1"/>
          </p:cNvGraphicFramePr>
          <p:nvPr/>
        </p:nvGraphicFramePr>
        <p:xfrm>
          <a:off x="4495800" y="4191000"/>
          <a:ext cx="304800" cy="304800"/>
        </p:xfrm>
        <a:graphic>
          <a:graphicData uri="http://schemas.openxmlformats.org/presentationml/2006/ole">
            <p:oleObj spid="_x0000_s1028" name="Формула" r:id="rId5" imgW="164957" imgH="152268" progId="Equation.3">
              <p:embed/>
            </p:oleObj>
          </a:graphicData>
        </a:graphic>
      </p:graphicFrame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04800" y="2590800"/>
            <a:ext cx="4038600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3" name="TextBox 66"/>
          <p:cNvSpPr txBox="1">
            <a:spLocks noChangeArrowheads="1"/>
          </p:cNvSpPr>
          <p:nvPr/>
        </p:nvSpPr>
        <p:spPr bwMode="auto">
          <a:xfrm>
            <a:off x="304800" y="2133600"/>
            <a:ext cx="4038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rgbClr val="FF0000"/>
                </a:solidFill>
                <a:latin typeface="Calibri" pitchFamily="34" charset="0"/>
              </a:rPr>
              <a:t>Точность нас не подведет!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800000"/>
                </a:solidFill>
              </a:rPr>
              <a:t> Результат</a:t>
            </a: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1219200" y="1371600"/>
            <a:ext cx="914400" cy="1295400"/>
          </a:xfrm>
          <a:prstGeom prst="triangl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150" name="TextBox 19"/>
          <p:cNvSpPr txBox="1">
            <a:spLocks noChangeArrowheads="1"/>
          </p:cNvSpPr>
          <p:nvPr/>
        </p:nvSpPr>
        <p:spPr bwMode="auto">
          <a:xfrm>
            <a:off x="1524000" y="1143000"/>
            <a:ext cx="25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R</a:t>
            </a:r>
            <a:endParaRPr lang="ru-RU">
              <a:latin typeface="Calibri" pitchFamily="34" charset="0"/>
            </a:endParaRPr>
          </a:p>
        </p:txBody>
      </p:sp>
      <p:sp>
        <p:nvSpPr>
          <p:cNvPr id="6151" name="TextBox 20"/>
          <p:cNvSpPr txBox="1">
            <a:spLocks noChangeArrowheads="1"/>
          </p:cNvSpPr>
          <p:nvPr/>
        </p:nvSpPr>
        <p:spPr bwMode="auto">
          <a:xfrm>
            <a:off x="2209800" y="2438400"/>
            <a:ext cx="242888" cy="17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T</a:t>
            </a:r>
            <a:endParaRPr lang="ru-RU">
              <a:latin typeface="Calibri" pitchFamily="34" charset="0"/>
            </a:endParaRPr>
          </a:p>
        </p:txBody>
      </p:sp>
      <p:sp>
        <p:nvSpPr>
          <p:cNvPr id="6152" name="TextBox 21"/>
          <p:cNvSpPr txBox="1">
            <a:spLocks noChangeArrowheads="1"/>
          </p:cNvSpPr>
          <p:nvPr/>
        </p:nvSpPr>
        <p:spPr bwMode="auto">
          <a:xfrm>
            <a:off x="914400" y="2438400"/>
            <a:ext cx="263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S</a:t>
            </a:r>
            <a:endParaRPr lang="ru-RU">
              <a:latin typeface="Calibri" pitchFamily="34" charset="0"/>
            </a:endParaRPr>
          </a:p>
        </p:txBody>
      </p:sp>
      <p:sp>
        <p:nvSpPr>
          <p:cNvPr id="24" name="Равнобедренный треугольник 23"/>
          <p:cNvSpPr/>
          <p:nvPr/>
        </p:nvSpPr>
        <p:spPr>
          <a:xfrm>
            <a:off x="3352800" y="1981200"/>
            <a:ext cx="2057400" cy="685800"/>
          </a:xfrm>
          <a:prstGeom prst="triangl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156" name="TextBox 24"/>
          <p:cNvSpPr txBox="1">
            <a:spLocks noChangeArrowheads="1"/>
          </p:cNvSpPr>
          <p:nvPr/>
        </p:nvSpPr>
        <p:spPr bwMode="auto">
          <a:xfrm>
            <a:off x="3048000" y="2438400"/>
            <a:ext cx="457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Q</a:t>
            </a:r>
            <a:endParaRPr lang="ru-RU">
              <a:latin typeface="Calibri" pitchFamily="34" charset="0"/>
            </a:endParaRPr>
          </a:p>
        </p:txBody>
      </p:sp>
      <p:sp>
        <p:nvSpPr>
          <p:cNvPr id="6157" name="TextBox 25"/>
          <p:cNvSpPr txBox="1">
            <a:spLocks noChangeArrowheads="1"/>
          </p:cNvSpPr>
          <p:nvPr/>
        </p:nvSpPr>
        <p:spPr bwMode="auto">
          <a:xfrm>
            <a:off x="5410200" y="2438400"/>
            <a:ext cx="381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P</a:t>
            </a:r>
            <a:endParaRPr lang="ru-RU">
              <a:latin typeface="Calibri" pitchFamily="34" charset="0"/>
            </a:endParaRPr>
          </a:p>
        </p:txBody>
      </p:sp>
      <p:sp>
        <p:nvSpPr>
          <p:cNvPr id="6158" name="TextBox 26"/>
          <p:cNvSpPr txBox="1">
            <a:spLocks noChangeArrowheads="1"/>
          </p:cNvSpPr>
          <p:nvPr/>
        </p:nvSpPr>
        <p:spPr bwMode="auto">
          <a:xfrm>
            <a:off x="4191000" y="1600200"/>
            <a:ext cx="381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R</a:t>
            </a:r>
            <a:endParaRPr lang="ru-RU">
              <a:latin typeface="Calibri" pitchFamily="34" charset="0"/>
            </a:endParaRPr>
          </a:p>
        </p:txBody>
      </p:sp>
      <p:sp>
        <p:nvSpPr>
          <p:cNvPr id="41" name="Прямоугольный треугольник 40"/>
          <p:cNvSpPr/>
          <p:nvPr/>
        </p:nvSpPr>
        <p:spPr>
          <a:xfrm>
            <a:off x="6705600" y="1600200"/>
            <a:ext cx="1143000" cy="1066800"/>
          </a:xfrm>
          <a:prstGeom prst="rtTriangl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6162" name="Группа 64"/>
          <p:cNvGrpSpPr>
            <a:grpSpLocks/>
          </p:cNvGrpSpPr>
          <p:nvPr/>
        </p:nvGrpSpPr>
        <p:grpSpPr bwMode="auto">
          <a:xfrm>
            <a:off x="6324600" y="1295400"/>
            <a:ext cx="1914525" cy="1587500"/>
            <a:chOff x="6339491" y="1305614"/>
            <a:chExt cx="1539875" cy="1374664"/>
          </a:xfrm>
        </p:grpSpPr>
        <p:sp>
          <p:nvSpPr>
            <p:cNvPr id="6216" name="TextBox 46"/>
            <p:cNvSpPr txBox="1">
              <a:spLocks noChangeArrowheads="1"/>
            </p:cNvSpPr>
            <p:nvPr/>
          </p:nvSpPr>
          <p:spPr bwMode="auto">
            <a:xfrm>
              <a:off x="6462115" y="1305614"/>
              <a:ext cx="254371" cy="318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R</a:t>
              </a:r>
              <a:endParaRPr lang="ru-RU">
                <a:latin typeface="Calibri" pitchFamily="34" charset="0"/>
              </a:endParaRPr>
            </a:p>
          </p:txBody>
        </p:sp>
        <p:sp>
          <p:nvSpPr>
            <p:cNvPr id="6217" name="TextBox 47"/>
            <p:cNvSpPr txBox="1">
              <a:spLocks noChangeArrowheads="1"/>
            </p:cNvSpPr>
            <p:nvPr/>
          </p:nvSpPr>
          <p:spPr bwMode="auto">
            <a:xfrm>
              <a:off x="6339491" y="2361382"/>
              <a:ext cx="250422" cy="318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K</a:t>
              </a:r>
              <a:endParaRPr lang="ru-RU">
                <a:latin typeface="Calibri" pitchFamily="34" charset="0"/>
              </a:endParaRPr>
            </a:p>
          </p:txBody>
        </p:sp>
        <p:sp>
          <p:nvSpPr>
            <p:cNvPr id="6218" name="TextBox 48"/>
            <p:cNvSpPr txBox="1">
              <a:spLocks noChangeArrowheads="1"/>
            </p:cNvSpPr>
            <p:nvPr/>
          </p:nvSpPr>
          <p:spPr bwMode="auto">
            <a:xfrm>
              <a:off x="7565746" y="2361382"/>
              <a:ext cx="313620" cy="318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latin typeface="Calibri" pitchFamily="34" charset="0"/>
                </a:rPr>
                <a:t>M</a:t>
              </a:r>
              <a:endParaRPr lang="ru-RU">
                <a:latin typeface="Calibri" pitchFamily="34" charset="0"/>
              </a:endParaRPr>
            </a:p>
          </p:txBody>
        </p:sp>
      </p:grpSp>
      <p:sp>
        <p:nvSpPr>
          <p:cNvPr id="120" name="TextBox 119"/>
          <p:cNvSpPr txBox="1">
            <a:spLocks noChangeArrowheads="1"/>
          </p:cNvSpPr>
          <p:nvPr/>
        </p:nvSpPr>
        <p:spPr bwMode="auto">
          <a:xfrm>
            <a:off x="304800" y="5486400"/>
            <a:ext cx="8610600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i="1" u="sng">
                <a:solidFill>
                  <a:srgbClr val="C00000"/>
                </a:solidFill>
                <a:latin typeface="Calibri" pitchFamily="34" charset="0"/>
              </a:rPr>
              <a:t> Гипотеза: </a:t>
            </a:r>
            <a:r>
              <a:rPr lang="ru-RU" sz="3200" b="1">
                <a:solidFill>
                  <a:srgbClr val="C00000"/>
                </a:solidFill>
                <a:latin typeface="Calibri" pitchFamily="34" charset="0"/>
              </a:rPr>
              <a:t>В равнобедренном треугольнике </a:t>
            </a:r>
          </a:p>
          <a:p>
            <a:pPr algn="ctr"/>
            <a:r>
              <a:rPr lang="ru-RU" sz="3200" b="1">
                <a:solidFill>
                  <a:srgbClr val="C00000"/>
                </a:solidFill>
                <a:latin typeface="Calibri" pitchFamily="34" charset="0"/>
              </a:rPr>
              <a:t>углы при основании равны</a:t>
            </a:r>
            <a:r>
              <a:rPr lang="ru-RU" sz="3600" b="1">
                <a:solidFill>
                  <a:srgbClr val="C00000"/>
                </a:solidFill>
                <a:latin typeface="Calibri" pitchFamily="34" charset="0"/>
              </a:rPr>
              <a:t>. </a:t>
            </a:r>
          </a:p>
        </p:txBody>
      </p:sp>
      <p:grpSp>
        <p:nvGrpSpPr>
          <p:cNvPr id="6164" name="Группа 39"/>
          <p:cNvGrpSpPr>
            <a:grpSpLocks/>
          </p:cNvGrpSpPr>
          <p:nvPr/>
        </p:nvGrpSpPr>
        <p:grpSpPr bwMode="auto">
          <a:xfrm>
            <a:off x="609600" y="3048000"/>
            <a:ext cx="1295400" cy="708025"/>
            <a:chOff x="609601" y="3048000"/>
            <a:chExt cx="1295400" cy="707886"/>
          </a:xfrm>
        </p:grpSpPr>
        <p:cxnSp>
          <p:nvCxnSpPr>
            <p:cNvPr id="71" name="Прямая соединительная линия 70"/>
            <p:cNvCxnSpPr/>
            <p:nvPr/>
          </p:nvCxnSpPr>
          <p:spPr>
            <a:xfrm>
              <a:off x="609601" y="3505110"/>
              <a:ext cx="201613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/>
            <p:cNvCxnSpPr/>
            <p:nvPr/>
          </p:nvCxnSpPr>
          <p:spPr>
            <a:xfrm flipV="1">
              <a:off x="609601" y="3276555"/>
              <a:ext cx="201613" cy="22855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215" name="TextBox 37"/>
            <p:cNvSpPr txBox="1">
              <a:spLocks noChangeArrowheads="1"/>
            </p:cNvSpPr>
            <p:nvPr/>
          </p:nvSpPr>
          <p:spPr bwMode="auto">
            <a:xfrm>
              <a:off x="907315" y="3048000"/>
              <a:ext cx="997686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4000">
                  <a:latin typeface="Calibri" pitchFamily="34" charset="0"/>
                </a:rPr>
                <a:t>S =  </a:t>
              </a:r>
              <a:endParaRPr lang="ru-RU" sz="4000">
                <a:latin typeface="Calibri" pitchFamily="34" charset="0"/>
              </a:endParaRPr>
            </a:p>
          </p:txBody>
        </p:sp>
      </p:grp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1676400" y="3048000"/>
            <a:ext cx="8683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alibri" pitchFamily="34" charset="0"/>
              </a:rPr>
              <a:t>65˚</a:t>
            </a:r>
            <a:endParaRPr lang="ru-RU" sz="4000">
              <a:latin typeface="Calibri" pitchFamily="34" charset="0"/>
            </a:endParaRPr>
          </a:p>
        </p:txBody>
      </p:sp>
      <p:grpSp>
        <p:nvGrpSpPr>
          <p:cNvPr id="6166" name="Группа 42"/>
          <p:cNvGrpSpPr>
            <a:grpSpLocks/>
          </p:cNvGrpSpPr>
          <p:nvPr/>
        </p:nvGrpSpPr>
        <p:grpSpPr bwMode="auto">
          <a:xfrm>
            <a:off x="609600" y="3886200"/>
            <a:ext cx="1333500" cy="708025"/>
            <a:chOff x="609601" y="3048000"/>
            <a:chExt cx="1333575" cy="707886"/>
          </a:xfrm>
        </p:grpSpPr>
        <p:cxnSp>
          <p:nvCxnSpPr>
            <p:cNvPr id="44" name="Прямая соединительная линия 43"/>
            <p:cNvCxnSpPr/>
            <p:nvPr/>
          </p:nvCxnSpPr>
          <p:spPr>
            <a:xfrm>
              <a:off x="609601" y="3505110"/>
              <a:ext cx="201624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 flipV="1">
              <a:off x="609601" y="3276555"/>
              <a:ext cx="201624" cy="22855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212" name="TextBox 45"/>
            <p:cNvSpPr txBox="1">
              <a:spLocks noChangeArrowheads="1"/>
            </p:cNvSpPr>
            <p:nvPr/>
          </p:nvSpPr>
          <p:spPr bwMode="auto">
            <a:xfrm>
              <a:off x="907315" y="3048000"/>
              <a:ext cx="1035861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4000">
                  <a:latin typeface="Calibri" pitchFamily="34" charset="0"/>
                </a:rPr>
                <a:t>T =  </a:t>
              </a:r>
              <a:endParaRPr lang="ru-RU" sz="4000">
                <a:latin typeface="Calibri" pitchFamily="34" charset="0"/>
              </a:endParaRPr>
            </a:p>
          </p:txBody>
        </p:sp>
      </p:grp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1752600" y="3886200"/>
            <a:ext cx="8683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alibri" pitchFamily="34" charset="0"/>
              </a:rPr>
              <a:t>65˚</a:t>
            </a:r>
            <a:endParaRPr lang="ru-RU" sz="4000">
              <a:latin typeface="Calibri" pitchFamily="34" charset="0"/>
            </a:endParaRPr>
          </a:p>
        </p:txBody>
      </p:sp>
      <p:grpSp>
        <p:nvGrpSpPr>
          <p:cNvPr id="6168" name="Группа 50"/>
          <p:cNvGrpSpPr>
            <a:grpSpLocks/>
          </p:cNvGrpSpPr>
          <p:nvPr/>
        </p:nvGrpSpPr>
        <p:grpSpPr bwMode="auto">
          <a:xfrm>
            <a:off x="609600" y="4724400"/>
            <a:ext cx="1362075" cy="708025"/>
            <a:chOff x="609601" y="3048000"/>
            <a:chExt cx="1362429" cy="707886"/>
          </a:xfrm>
        </p:grpSpPr>
        <p:cxnSp>
          <p:nvCxnSpPr>
            <p:cNvPr id="52" name="Прямая соединительная линия 51"/>
            <p:cNvCxnSpPr/>
            <p:nvPr/>
          </p:nvCxnSpPr>
          <p:spPr>
            <a:xfrm>
              <a:off x="609601" y="3505110"/>
              <a:ext cx="201665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 flipV="1">
              <a:off x="609601" y="3276555"/>
              <a:ext cx="201665" cy="22855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209" name="TextBox 53"/>
            <p:cNvSpPr txBox="1">
              <a:spLocks noChangeArrowheads="1"/>
            </p:cNvSpPr>
            <p:nvPr/>
          </p:nvSpPr>
          <p:spPr bwMode="auto">
            <a:xfrm>
              <a:off x="907315" y="3048000"/>
              <a:ext cx="1064715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4000">
                  <a:latin typeface="Calibri" pitchFamily="34" charset="0"/>
                </a:rPr>
                <a:t>R =  </a:t>
              </a:r>
              <a:endParaRPr lang="ru-RU" sz="4000">
                <a:latin typeface="Calibri" pitchFamily="34" charset="0"/>
              </a:endParaRPr>
            </a:p>
          </p:txBody>
        </p:sp>
      </p:grp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1752600" y="4648200"/>
            <a:ext cx="8683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>
                <a:latin typeface="Calibri" pitchFamily="34" charset="0"/>
              </a:rPr>
              <a:t>50˚</a:t>
            </a:r>
            <a:endParaRPr lang="ru-RU" sz="4000">
              <a:latin typeface="Calibri" pitchFamily="34" charset="0"/>
            </a:endParaRPr>
          </a:p>
        </p:txBody>
      </p:sp>
      <p:grpSp>
        <p:nvGrpSpPr>
          <p:cNvPr id="6170" name="Группа 55"/>
          <p:cNvGrpSpPr>
            <a:grpSpLocks/>
          </p:cNvGrpSpPr>
          <p:nvPr/>
        </p:nvGrpSpPr>
        <p:grpSpPr bwMode="auto">
          <a:xfrm>
            <a:off x="3352800" y="3886200"/>
            <a:ext cx="1347788" cy="708025"/>
            <a:chOff x="609601" y="3048000"/>
            <a:chExt cx="1348002" cy="707886"/>
          </a:xfrm>
        </p:grpSpPr>
        <p:cxnSp>
          <p:nvCxnSpPr>
            <p:cNvPr id="57" name="Прямая соединительная линия 56"/>
            <p:cNvCxnSpPr/>
            <p:nvPr/>
          </p:nvCxnSpPr>
          <p:spPr>
            <a:xfrm>
              <a:off x="609601" y="3505110"/>
              <a:ext cx="201645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/>
            <p:cNvCxnSpPr/>
            <p:nvPr/>
          </p:nvCxnSpPr>
          <p:spPr>
            <a:xfrm flipV="1">
              <a:off x="609601" y="3276555"/>
              <a:ext cx="201645" cy="22855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206" name="TextBox 58"/>
            <p:cNvSpPr txBox="1">
              <a:spLocks noChangeArrowheads="1"/>
            </p:cNvSpPr>
            <p:nvPr/>
          </p:nvSpPr>
          <p:spPr bwMode="auto">
            <a:xfrm>
              <a:off x="907315" y="3048000"/>
              <a:ext cx="105028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4000">
                  <a:latin typeface="Calibri" pitchFamily="34" charset="0"/>
                </a:rPr>
                <a:t>P =  </a:t>
              </a:r>
              <a:endParaRPr lang="ru-RU" sz="4000">
                <a:latin typeface="Calibri" pitchFamily="34" charset="0"/>
              </a:endParaRPr>
            </a:p>
          </p:txBody>
        </p:sp>
      </p:grpSp>
      <p:grpSp>
        <p:nvGrpSpPr>
          <p:cNvPr id="6171" name="Группа 59"/>
          <p:cNvGrpSpPr>
            <a:grpSpLocks/>
          </p:cNvGrpSpPr>
          <p:nvPr/>
        </p:nvGrpSpPr>
        <p:grpSpPr bwMode="auto">
          <a:xfrm>
            <a:off x="3352800" y="4648200"/>
            <a:ext cx="1362075" cy="708025"/>
            <a:chOff x="609601" y="3048000"/>
            <a:chExt cx="1362429" cy="707886"/>
          </a:xfrm>
        </p:grpSpPr>
        <p:cxnSp>
          <p:nvCxnSpPr>
            <p:cNvPr id="61" name="Прямая соединительная линия 60"/>
            <p:cNvCxnSpPr/>
            <p:nvPr/>
          </p:nvCxnSpPr>
          <p:spPr>
            <a:xfrm>
              <a:off x="609601" y="3505110"/>
              <a:ext cx="201665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 flipV="1">
              <a:off x="609601" y="3276555"/>
              <a:ext cx="201665" cy="22855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203" name="TextBox 62"/>
            <p:cNvSpPr txBox="1">
              <a:spLocks noChangeArrowheads="1"/>
            </p:cNvSpPr>
            <p:nvPr/>
          </p:nvSpPr>
          <p:spPr bwMode="auto">
            <a:xfrm>
              <a:off x="907315" y="3048000"/>
              <a:ext cx="1064715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4000">
                  <a:latin typeface="Calibri" pitchFamily="34" charset="0"/>
                </a:rPr>
                <a:t>R =  </a:t>
              </a:r>
              <a:endParaRPr lang="ru-RU" sz="4000">
                <a:latin typeface="Calibri" pitchFamily="34" charset="0"/>
              </a:endParaRPr>
            </a:p>
          </p:txBody>
        </p:sp>
      </p:grpSp>
      <p:grpSp>
        <p:nvGrpSpPr>
          <p:cNvPr id="6172" name="Группа 63"/>
          <p:cNvGrpSpPr>
            <a:grpSpLocks/>
          </p:cNvGrpSpPr>
          <p:nvPr/>
        </p:nvGrpSpPr>
        <p:grpSpPr bwMode="auto">
          <a:xfrm>
            <a:off x="3352800" y="3048000"/>
            <a:ext cx="1428750" cy="708025"/>
            <a:chOff x="609601" y="3048000"/>
            <a:chExt cx="1428152" cy="707886"/>
          </a:xfrm>
        </p:grpSpPr>
        <p:cxnSp>
          <p:nvCxnSpPr>
            <p:cNvPr id="65" name="Прямая соединительная линия 64"/>
            <p:cNvCxnSpPr/>
            <p:nvPr/>
          </p:nvCxnSpPr>
          <p:spPr>
            <a:xfrm>
              <a:off x="609601" y="3505110"/>
              <a:ext cx="201529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 flipV="1">
              <a:off x="609601" y="3276555"/>
              <a:ext cx="201529" cy="22855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200" name="TextBox 66"/>
            <p:cNvSpPr txBox="1">
              <a:spLocks noChangeArrowheads="1"/>
            </p:cNvSpPr>
            <p:nvPr/>
          </p:nvSpPr>
          <p:spPr bwMode="auto">
            <a:xfrm>
              <a:off x="907315" y="3048000"/>
              <a:ext cx="1130438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4000">
                  <a:latin typeface="Calibri" pitchFamily="34" charset="0"/>
                </a:rPr>
                <a:t>Q =  </a:t>
              </a:r>
              <a:endParaRPr lang="ru-RU" sz="4000">
                <a:latin typeface="Calibri" pitchFamily="34" charset="0"/>
              </a:endParaRPr>
            </a:p>
          </p:txBody>
        </p:sp>
      </p:grpSp>
      <p:grpSp>
        <p:nvGrpSpPr>
          <p:cNvPr id="6173" name="Группа 67"/>
          <p:cNvGrpSpPr>
            <a:grpSpLocks/>
          </p:cNvGrpSpPr>
          <p:nvPr/>
        </p:nvGrpSpPr>
        <p:grpSpPr bwMode="auto">
          <a:xfrm>
            <a:off x="6400800" y="4648200"/>
            <a:ext cx="1349375" cy="708025"/>
            <a:chOff x="609601" y="3048000"/>
            <a:chExt cx="1349605" cy="707886"/>
          </a:xfrm>
        </p:grpSpPr>
        <p:cxnSp>
          <p:nvCxnSpPr>
            <p:cNvPr id="69" name="Прямая соединительная линия 68"/>
            <p:cNvCxnSpPr/>
            <p:nvPr/>
          </p:nvCxnSpPr>
          <p:spPr>
            <a:xfrm>
              <a:off x="609601" y="3505110"/>
              <a:ext cx="201647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/>
          </p:nvCxnSpPr>
          <p:spPr>
            <a:xfrm flipV="1">
              <a:off x="609601" y="3276555"/>
              <a:ext cx="201647" cy="22855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197" name="TextBox 71"/>
            <p:cNvSpPr txBox="1">
              <a:spLocks noChangeArrowheads="1"/>
            </p:cNvSpPr>
            <p:nvPr/>
          </p:nvSpPr>
          <p:spPr bwMode="auto">
            <a:xfrm>
              <a:off x="907315" y="3048000"/>
              <a:ext cx="1051891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4000">
                  <a:latin typeface="Calibri" pitchFamily="34" charset="0"/>
                </a:rPr>
                <a:t>K =  </a:t>
              </a:r>
              <a:endParaRPr lang="ru-RU" sz="4000">
                <a:latin typeface="Calibri" pitchFamily="34" charset="0"/>
              </a:endParaRPr>
            </a:p>
          </p:txBody>
        </p:sp>
      </p:grpSp>
      <p:grpSp>
        <p:nvGrpSpPr>
          <p:cNvPr id="6174" name="Группа 72"/>
          <p:cNvGrpSpPr>
            <a:grpSpLocks/>
          </p:cNvGrpSpPr>
          <p:nvPr/>
        </p:nvGrpSpPr>
        <p:grpSpPr bwMode="auto">
          <a:xfrm>
            <a:off x="6400800" y="3886200"/>
            <a:ext cx="1406525" cy="708025"/>
            <a:chOff x="609601" y="3048000"/>
            <a:chExt cx="1407313" cy="707886"/>
          </a:xfrm>
        </p:grpSpPr>
        <p:cxnSp>
          <p:nvCxnSpPr>
            <p:cNvPr id="74" name="Прямая соединительная линия 73"/>
            <p:cNvCxnSpPr/>
            <p:nvPr/>
          </p:nvCxnSpPr>
          <p:spPr>
            <a:xfrm>
              <a:off x="609601" y="3505110"/>
              <a:ext cx="20172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6" name="Прямая соединительная линия 75"/>
            <p:cNvCxnSpPr/>
            <p:nvPr/>
          </p:nvCxnSpPr>
          <p:spPr>
            <a:xfrm flipV="1">
              <a:off x="609601" y="3276555"/>
              <a:ext cx="201726" cy="22855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194" name="TextBox 76"/>
            <p:cNvSpPr txBox="1">
              <a:spLocks noChangeArrowheads="1"/>
            </p:cNvSpPr>
            <p:nvPr/>
          </p:nvSpPr>
          <p:spPr bwMode="auto">
            <a:xfrm>
              <a:off x="907315" y="3048000"/>
              <a:ext cx="1109599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4000">
                  <a:latin typeface="Calibri" pitchFamily="34" charset="0"/>
                </a:rPr>
                <a:t>M=  </a:t>
              </a:r>
              <a:endParaRPr lang="ru-RU" sz="4000">
                <a:latin typeface="Calibri" pitchFamily="34" charset="0"/>
              </a:endParaRPr>
            </a:p>
          </p:txBody>
        </p:sp>
      </p:grpSp>
      <p:grpSp>
        <p:nvGrpSpPr>
          <p:cNvPr id="6175" name="Группа 77"/>
          <p:cNvGrpSpPr>
            <a:grpSpLocks/>
          </p:cNvGrpSpPr>
          <p:nvPr/>
        </p:nvGrpSpPr>
        <p:grpSpPr bwMode="auto">
          <a:xfrm>
            <a:off x="6477000" y="3048000"/>
            <a:ext cx="1362075" cy="708025"/>
            <a:chOff x="609601" y="3048000"/>
            <a:chExt cx="1362429" cy="707886"/>
          </a:xfrm>
        </p:grpSpPr>
        <p:cxnSp>
          <p:nvCxnSpPr>
            <p:cNvPr id="81" name="Прямая соединительная линия 80"/>
            <p:cNvCxnSpPr/>
            <p:nvPr/>
          </p:nvCxnSpPr>
          <p:spPr>
            <a:xfrm>
              <a:off x="609601" y="3505110"/>
              <a:ext cx="201665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4" name="Прямая соединительная линия 83"/>
            <p:cNvCxnSpPr/>
            <p:nvPr/>
          </p:nvCxnSpPr>
          <p:spPr>
            <a:xfrm flipV="1">
              <a:off x="609601" y="3276555"/>
              <a:ext cx="201665" cy="228555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191" name="TextBox 84"/>
            <p:cNvSpPr txBox="1">
              <a:spLocks noChangeArrowheads="1"/>
            </p:cNvSpPr>
            <p:nvPr/>
          </p:nvSpPr>
          <p:spPr bwMode="auto">
            <a:xfrm>
              <a:off x="907315" y="3048000"/>
              <a:ext cx="1064715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4000">
                  <a:latin typeface="Calibri" pitchFamily="34" charset="0"/>
                </a:rPr>
                <a:t>R =  </a:t>
              </a:r>
              <a:endParaRPr lang="ru-RU" sz="4000">
                <a:latin typeface="Calibri" pitchFamily="34" charset="0"/>
              </a:endParaRPr>
            </a:p>
          </p:txBody>
        </p:sp>
      </p:grpSp>
      <p:sp>
        <p:nvSpPr>
          <p:cNvPr id="87" name="TextBox 86"/>
          <p:cNvSpPr txBox="1">
            <a:spLocks noChangeArrowheads="1"/>
          </p:cNvSpPr>
          <p:nvPr/>
        </p:nvSpPr>
        <p:spPr bwMode="auto">
          <a:xfrm>
            <a:off x="4495800" y="4648200"/>
            <a:ext cx="11287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Calibri" pitchFamily="34" charset="0"/>
              </a:rPr>
              <a:t>120</a:t>
            </a:r>
            <a:r>
              <a:rPr lang="en-US" sz="4000">
                <a:latin typeface="Calibri" pitchFamily="34" charset="0"/>
              </a:rPr>
              <a:t>˚</a:t>
            </a:r>
            <a:endParaRPr lang="ru-RU" sz="4000">
              <a:latin typeface="Calibri" pitchFamily="34" charset="0"/>
            </a:endParaRPr>
          </a:p>
        </p:txBody>
      </p:sp>
      <p:sp>
        <p:nvSpPr>
          <p:cNvPr id="88" name="TextBox 87"/>
          <p:cNvSpPr txBox="1">
            <a:spLocks noChangeArrowheads="1"/>
          </p:cNvSpPr>
          <p:nvPr/>
        </p:nvSpPr>
        <p:spPr bwMode="auto">
          <a:xfrm>
            <a:off x="4419600" y="3886200"/>
            <a:ext cx="8683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Calibri" pitchFamily="34" charset="0"/>
              </a:rPr>
              <a:t>30</a:t>
            </a:r>
            <a:r>
              <a:rPr lang="en-US" sz="4000">
                <a:latin typeface="Calibri" pitchFamily="34" charset="0"/>
              </a:rPr>
              <a:t>˚</a:t>
            </a:r>
            <a:endParaRPr lang="ru-RU" sz="4000">
              <a:latin typeface="Calibri" pitchFamily="34" charset="0"/>
            </a:endParaRPr>
          </a:p>
        </p:txBody>
      </p:sp>
      <p:sp>
        <p:nvSpPr>
          <p:cNvPr id="89" name="TextBox 88"/>
          <p:cNvSpPr txBox="1">
            <a:spLocks noChangeArrowheads="1"/>
          </p:cNvSpPr>
          <p:nvPr/>
        </p:nvSpPr>
        <p:spPr bwMode="auto">
          <a:xfrm>
            <a:off x="4495800" y="3048000"/>
            <a:ext cx="8683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Calibri" pitchFamily="34" charset="0"/>
              </a:rPr>
              <a:t>30</a:t>
            </a:r>
            <a:r>
              <a:rPr lang="en-US" sz="4000">
                <a:latin typeface="Calibri" pitchFamily="34" charset="0"/>
              </a:rPr>
              <a:t>˚</a:t>
            </a:r>
            <a:endParaRPr lang="ru-RU" sz="4000">
              <a:latin typeface="Calibri" pitchFamily="34" charset="0"/>
            </a:endParaRPr>
          </a:p>
        </p:txBody>
      </p:sp>
      <p:sp>
        <p:nvSpPr>
          <p:cNvPr id="90" name="TextBox 89"/>
          <p:cNvSpPr txBox="1">
            <a:spLocks noChangeArrowheads="1"/>
          </p:cNvSpPr>
          <p:nvPr/>
        </p:nvSpPr>
        <p:spPr bwMode="auto">
          <a:xfrm>
            <a:off x="7543800" y="4648200"/>
            <a:ext cx="8683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Calibri" pitchFamily="34" charset="0"/>
              </a:rPr>
              <a:t>90</a:t>
            </a:r>
            <a:r>
              <a:rPr lang="en-US" sz="4000">
                <a:latin typeface="Calibri" pitchFamily="34" charset="0"/>
              </a:rPr>
              <a:t>˚</a:t>
            </a:r>
            <a:endParaRPr lang="ru-RU" sz="4000">
              <a:latin typeface="Calibri" pitchFamily="34" charset="0"/>
            </a:endParaRPr>
          </a:p>
        </p:txBody>
      </p:sp>
      <p:sp>
        <p:nvSpPr>
          <p:cNvPr id="91" name="TextBox 90"/>
          <p:cNvSpPr txBox="1">
            <a:spLocks noChangeArrowheads="1"/>
          </p:cNvSpPr>
          <p:nvPr/>
        </p:nvSpPr>
        <p:spPr bwMode="auto">
          <a:xfrm>
            <a:off x="7543800" y="3886200"/>
            <a:ext cx="8683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Calibri" pitchFamily="34" charset="0"/>
              </a:rPr>
              <a:t>4</a:t>
            </a:r>
            <a:r>
              <a:rPr lang="en-US" sz="4000">
                <a:latin typeface="Calibri" pitchFamily="34" charset="0"/>
              </a:rPr>
              <a:t>5˚</a:t>
            </a:r>
            <a:endParaRPr lang="ru-RU" sz="4000">
              <a:latin typeface="Calibri" pitchFamily="34" charset="0"/>
            </a:endParaRPr>
          </a:p>
        </p:txBody>
      </p:sp>
      <p:sp>
        <p:nvSpPr>
          <p:cNvPr id="92" name="TextBox 91"/>
          <p:cNvSpPr txBox="1">
            <a:spLocks noChangeArrowheads="1"/>
          </p:cNvSpPr>
          <p:nvPr/>
        </p:nvSpPr>
        <p:spPr bwMode="auto">
          <a:xfrm>
            <a:off x="7543800" y="3048000"/>
            <a:ext cx="8683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>
                <a:latin typeface="Calibri" pitchFamily="34" charset="0"/>
              </a:rPr>
              <a:t>4</a:t>
            </a:r>
            <a:r>
              <a:rPr lang="en-US" sz="4000">
                <a:latin typeface="Calibri" pitchFamily="34" charset="0"/>
              </a:rPr>
              <a:t>5˚</a:t>
            </a:r>
            <a:endParaRPr lang="ru-RU" sz="4000">
              <a:latin typeface="Calibri" pitchFamily="34" charset="0"/>
            </a:endParaRPr>
          </a:p>
        </p:txBody>
      </p:sp>
      <p:cxnSp>
        <p:nvCxnSpPr>
          <p:cNvPr id="96" name="Прямая соединительная линия 95"/>
          <p:cNvCxnSpPr/>
          <p:nvPr/>
        </p:nvCxnSpPr>
        <p:spPr>
          <a:xfrm>
            <a:off x="381000" y="1143000"/>
            <a:ext cx="838200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/>
          <p:nvPr/>
        </p:nvCxnSpPr>
        <p:spPr>
          <a:xfrm rot="5400000">
            <a:off x="-1790699" y="3314700"/>
            <a:ext cx="4343400" cy="31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/>
          <p:nvPr/>
        </p:nvCxnSpPr>
        <p:spPr>
          <a:xfrm>
            <a:off x="381000" y="5486400"/>
            <a:ext cx="838200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/>
          <p:nvPr/>
        </p:nvCxnSpPr>
        <p:spPr>
          <a:xfrm rot="5400000">
            <a:off x="6591301" y="3314700"/>
            <a:ext cx="4343400" cy="31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 rot="5400000">
            <a:off x="800100" y="3314700"/>
            <a:ext cx="4344988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/>
          <p:cNvCxnSpPr/>
          <p:nvPr/>
        </p:nvCxnSpPr>
        <p:spPr>
          <a:xfrm rot="16200000" flipH="1">
            <a:off x="3886200" y="3276600"/>
            <a:ext cx="4343400" cy="762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/>
          <p:cNvCxnSpPr/>
          <p:nvPr/>
        </p:nvCxnSpPr>
        <p:spPr>
          <a:xfrm>
            <a:off x="381000" y="3048000"/>
            <a:ext cx="838200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9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800000"/>
                </a:solidFill>
              </a:rPr>
              <a:t>Доказательство теоремы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5562600"/>
            <a:ext cx="8229600" cy="609600"/>
          </a:xfrm>
        </p:spPr>
        <p:txBody>
          <a:bodyPr rtlCol="0">
            <a:normAutofit fontScale="625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hlinkClick r:id="rId3"/>
              </a:rPr>
              <a:t>http://interneturok.ru/ru/school/geometry/7-klass/treugolnikib/reshenie-zadach-po-teme-ravnobedrennyy-treugolnik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838200" y="1676400"/>
            <a:ext cx="1524000" cy="198120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6" name="Прямая соединительная линия 5"/>
          <p:cNvCxnSpPr>
            <a:stCxn id="4" idx="0"/>
            <a:endCxn id="4" idx="3"/>
          </p:cNvCxnSpPr>
          <p:nvPr/>
        </p:nvCxnSpPr>
        <p:spPr>
          <a:xfrm rot="16200000" flipH="1">
            <a:off x="609601" y="2667000"/>
            <a:ext cx="1981200" cy="31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8" name="TextBox 7"/>
          <p:cNvSpPr txBox="1">
            <a:spLocks noChangeArrowheads="1"/>
          </p:cNvSpPr>
          <p:nvPr/>
        </p:nvSpPr>
        <p:spPr bwMode="auto">
          <a:xfrm>
            <a:off x="609600" y="3581400"/>
            <a:ext cx="3238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i="1">
                <a:latin typeface="Calibri" pitchFamily="34" charset="0"/>
              </a:rPr>
              <a:t>В</a:t>
            </a:r>
          </a:p>
        </p:txBody>
      </p:sp>
      <p:sp>
        <p:nvSpPr>
          <p:cNvPr id="2059" name="TextBox 8"/>
          <p:cNvSpPr txBox="1">
            <a:spLocks noChangeArrowheads="1"/>
          </p:cNvSpPr>
          <p:nvPr/>
        </p:nvSpPr>
        <p:spPr bwMode="auto">
          <a:xfrm>
            <a:off x="2362200" y="3581400"/>
            <a:ext cx="3190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i="1">
                <a:latin typeface="Calibri" pitchFamily="34" charset="0"/>
              </a:rPr>
              <a:t>С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447800" y="3657600"/>
            <a:ext cx="341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i="1">
                <a:latin typeface="Calibri" pitchFamily="34" charset="0"/>
              </a:rPr>
              <a:t>D</a:t>
            </a:r>
            <a:endParaRPr lang="ru-RU" sz="2000" i="1">
              <a:latin typeface="Calibri" pitchFamily="34" charset="0"/>
            </a:endParaRPr>
          </a:p>
        </p:txBody>
      </p:sp>
      <p:sp>
        <p:nvSpPr>
          <p:cNvPr id="2061" name="TextBox 10"/>
          <p:cNvSpPr txBox="1">
            <a:spLocks noChangeArrowheads="1"/>
          </p:cNvSpPr>
          <p:nvPr/>
        </p:nvSpPr>
        <p:spPr bwMode="auto">
          <a:xfrm>
            <a:off x="1447800" y="1295400"/>
            <a:ext cx="3397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i="1">
                <a:latin typeface="Calibri" pitchFamily="34" charset="0"/>
              </a:rPr>
              <a:t>А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524000" y="1981200"/>
            <a:ext cx="301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2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371600" y="1981200"/>
            <a:ext cx="301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1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143000" y="2590800"/>
            <a:ext cx="152400" cy="762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1905000" y="2590800"/>
            <a:ext cx="152400" cy="7620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895600" y="1371600"/>
            <a:ext cx="4821238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Calibri" pitchFamily="34" charset="0"/>
              </a:rPr>
              <a:t>Дано: </a:t>
            </a:r>
            <a:r>
              <a:rPr lang="el-GR" sz="2400">
                <a:latin typeface="Calibri" pitchFamily="34" charset="0"/>
              </a:rPr>
              <a:t>Δ</a:t>
            </a:r>
            <a:r>
              <a:rPr lang="ru-RU" sz="2400">
                <a:latin typeface="Calibri" pitchFamily="34" charset="0"/>
              </a:rPr>
              <a:t>АВС равнобедренный; </a:t>
            </a:r>
          </a:p>
          <a:p>
            <a:r>
              <a:rPr lang="ru-RU" sz="2400">
                <a:latin typeface="Calibri" pitchFamily="34" charset="0"/>
              </a:rPr>
              <a:t>ВС – основание.</a:t>
            </a:r>
          </a:p>
          <a:p>
            <a:r>
              <a:rPr lang="ru-RU" sz="2400">
                <a:latin typeface="Calibri" pitchFamily="34" charset="0"/>
              </a:rPr>
              <a:t>Доказать:       В =     С.  </a:t>
            </a:r>
          </a:p>
          <a:p>
            <a:r>
              <a:rPr lang="ru-RU" sz="2400">
                <a:latin typeface="Calibri" pitchFamily="34" charset="0"/>
              </a:rPr>
              <a:t>Доказательство. </a:t>
            </a:r>
          </a:p>
          <a:p>
            <a:r>
              <a:rPr lang="ru-RU" sz="2400">
                <a:latin typeface="Calibri" pitchFamily="34" charset="0"/>
              </a:rPr>
              <a:t>Пусть А</a:t>
            </a:r>
            <a:r>
              <a:rPr lang="en-US" sz="2400">
                <a:latin typeface="Calibri" pitchFamily="34" charset="0"/>
              </a:rPr>
              <a:t>D</a:t>
            </a:r>
            <a:r>
              <a:rPr lang="ru-RU" sz="2400">
                <a:latin typeface="Calibri" pitchFamily="34" charset="0"/>
              </a:rPr>
              <a:t> – биссектриса </a:t>
            </a:r>
            <a:r>
              <a:rPr lang="el-GR" sz="2400">
                <a:latin typeface="Calibri" pitchFamily="34" charset="0"/>
              </a:rPr>
              <a:t>Δ</a:t>
            </a:r>
            <a:r>
              <a:rPr lang="ru-RU" sz="2400">
                <a:latin typeface="Calibri" pitchFamily="34" charset="0"/>
              </a:rPr>
              <a:t>АВС.</a:t>
            </a:r>
          </a:p>
          <a:p>
            <a:r>
              <a:rPr lang="ru-RU" sz="2400">
                <a:latin typeface="Calibri" pitchFamily="34" charset="0"/>
              </a:rPr>
              <a:t>ΔАВ</a:t>
            </a:r>
            <a:r>
              <a:rPr lang="en-US" sz="2400">
                <a:latin typeface="Calibri" pitchFamily="34" charset="0"/>
              </a:rPr>
              <a:t>D</a:t>
            </a:r>
            <a:r>
              <a:rPr lang="ru-RU" sz="2400">
                <a:latin typeface="Calibri" pitchFamily="34" charset="0"/>
              </a:rPr>
              <a:t> = </a:t>
            </a:r>
            <a:r>
              <a:rPr lang="el-GR" sz="2400">
                <a:latin typeface="Calibri" pitchFamily="34" charset="0"/>
              </a:rPr>
              <a:t>Δ</a:t>
            </a:r>
            <a:r>
              <a:rPr lang="ru-RU" sz="2400">
                <a:latin typeface="Calibri" pitchFamily="34" charset="0"/>
              </a:rPr>
              <a:t>АС</a:t>
            </a:r>
            <a:r>
              <a:rPr lang="en-US" sz="2400">
                <a:latin typeface="Calibri" pitchFamily="34" charset="0"/>
              </a:rPr>
              <a:t>D</a:t>
            </a:r>
            <a:r>
              <a:rPr lang="ru-RU" sz="2400">
                <a:latin typeface="Calibri" pitchFamily="34" charset="0"/>
              </a:rPr>
              <a:t> по первому признаку.</a:t>
            </a:r>
          </a:p>
          <a:p>
            <a:endParaRPr lang="ru-RU" sz="2400">
              <a:latin typeface="Calibri" pitchFamily="34" charset="0"/>
            </a:endParaRPr>
          </a:p>
          <a:p>
            <a:endParaRPr lang="ru-RU" sz="2400">
              <a:latin typeface="Calibri" pitchFamily="34" charset="0"/>
            </a:endParaRPr>
          </a:p>
          <a:p>
            <a:endParaRPr lang="ru-RU" sz="2400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419600" y="2209800"/>
          <a:ext cx="304800" cy="304800"/>
        </p:xfrm>
        <a:graphic>
          <a:graphicData uri="http://schemas.openxmlformats.org/presentationml/2006/ole">
            <p:oleObj spid="_x0000_s2050" name="Формула" r:id="rId4" imgW="164957" imgH="152268" progId="Equation.3">
              <p:embed/>
            </p:oleObj>
          </a:graphicData>
        </a:graphic>
      </p:graphicFrame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5105400" y="2209800"/>
          <a:ext cx="304800" cy="304800"/>
        </p:xfrm>
        <a:graphic>
          <a:graphicData uri="http://schemas.openxmlformats.org/presentationml/2006/ole">
            <p:oleObj spid="_x0000_s2051" name="Формула" r:id="rId5" imgW="164957" imgH="152268" progId="Equation.3">
              <p:embed/>
            </p:oleObj>
          </a:graphicData>
        </a:graphic>
      </p:graphicFrame>
      <p:sp>
        <p:nvSpPr>
          <p:cNvPr id="30" name="Стрелка вниз 29"/>
          <p:cNvSpPr/>
          <p:nvPr/>
        </p:nvSpPr>
        <p:spPr>
          <a:xfrm>
            <a:off x="5105400" y="3581400"/>
            <a:ext cx="255588" cy="381000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5" name="Группа 33"/>
          <p:cNvGrpSpPr>
            <a:grpSpLocks/>
          </p:cNvGrpSpPr>
          <p:nvPr/>
        </p:nvGrpSpPr>
        <p:grpSpPr bwMode="auto">
          <a:xfrm>
            <a:off x="4572000" y="4038600"/>
            <a:ext cx="1722438" cy="461963"/>
            <a:chOff x="4343400" y="4038600"/>
            <a:chExt cx="1723034" cy="461665"/>
          </a:xfrm>
        </p:grpSpPr>
        <p:sp>
          <p:nvSpPr>
            <p:cNvPr id="2071" name="Прямоугольник 30"/>
            <p:cNvSpPr>
              <a:spLocks noChangeArrowheads="1"/>
            </p:cNvSpPr>
            <p:nvPr/>
          </p:nvSpPr>
          <p:spPr bwMode="auto">
            <a:xfrm>
              <a:off x="4495800" y="4038600"/>
              <a:ext cx="157063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>
                  <a:latin typeface="Calibri" pitchFamily="34" charset="0"/>
                </a:rPr>
                <a:t> В =     С</a:t>
              </a:r>
              <a:r>
                <a:rPr lang="ru-RU" sz="2000">
                  <a:latin typeface="Calibri" pitchFamily="34" charset="0"/>
                </a:rPr>
                <a:t>. </a:t>
              </a:r>
            </a:p>
          </p:txBody>
        </p:sp>
        <p:graphicFrame>
          <p:nvGraphicFramePr>
            <p:cNvPr id="2052" name="Object 4"/>
            <p:cNvGraphicFramePr>
              <a:graphicFrameLocks noChangeAspect="1"/>
            </p:cNvGraphicFramePr>
            <p:nvPr/>
          </p:nvGraphicFramePr>
          <p:xfrm>
            <a:off x="5105400" y="4114800"/>
            <a:ext cx="304800" cy="304800"/>
          </p:xfrm>
          <a:graphic>
            <a:graphicData uri="http://schemas.openxmlformats.org/presentationml/2006/ole">
              <p:oleObj spid="_x0000_s2052" name="Формула" r:id="rId6" imgW="164957" imgH="152268" progId="Equation.3">
                <p:embed/>
              </p:oleObj>
            </a:graphicData>
          </a:graphic>
        </p:graphicFrame>
        <p:graphicFrame>
          <p:nvGraphicFramePr>
            <p:cNvPr id="2053" name="Object 5"/>
            <p:cNvGraphicFramePr>
              <a:graphicFrameLocks noChangeAspect="1"/>
            </p:cNvGraphicFramePr>
            <p:nvPr/>
          </p:nvGraphicFramePr>
          <p:xfrm>
            <a:off x="4343400" y="4114800"/>
            <a:ext cx="304800" cy="304800"/>
          </p:xfrm>
          <a:graphic>
            <a:graphicData uri="http://schemas.openxmlformats.org/presentationml/2006/ole">
              <p:oleObj spid="_x0000_s2053" name="Формула" r:id="rId7" imgW="164957" imgH="152268" progId="Equation.3">
                <p:embed/>
              </p:oleObj>
            </a:graphicData>
          </a:graphic>
        </p:graphicFrame>
      </p:grpSp>
      <p:sp>
        <p:nvSpPr>
          <p:cNvPr id="23" name="Управляющая кнопка: фильм 22">
            <a:hlinkClick r:id="" action="ppaction://noaction" highlightClick="1"/>
          </p:cNvPr>
          <p:cNvSpPr/>
          <p:nvPr/>
        </p:nvSpPr>
        <p:spPr>
          <a:xfrm>
            <a:off x="4419600" y="4572000"/>
            <a:ext cx="966788" cy="990600"/>
          </a:xfrm>
          <a:prstGeom prst="actionButtonMovie">
            <a:avLst/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0" y="228600"/>
            <a:ext cx="88392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600" b="1" i="1" u="sng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ru-RU" sz="2600" i="1" u="sng">
                <a:solidFill>
                  <a:srgbClr val="C00000"/>
                </a:solidFill>
                <a:latin typeface="Calibri" pitchFamily="34" charset="0"/>
              </a:rPr>
              <a:t>Теорема: </a:t>
            </a:r>
          </a:p>
          <a:p>
            <a:pPr algn="ctr"/>
            <a:r>
              <a:rPr lang="ru-RU" sz="2600" b="1">
                <a:solidFill>
                  <a:srgbClr val="C00000"/>
                </a:solidFill>
                <a:latin typeface="Calibri" pitchFamily="34" charset="0"/>
              </a:rPr>
              <a:t>В равнобедренном треугольнике  углы при основании равны.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30" grpId="0" animBg="1"/>
      <p:bldP spid="23" grpId="0" animBg="1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800000"/>
                </a:solidFill>
              </a:rPr>
              <a:t>Устные задачи</a:t>
            </a:r>
          </a:p>
        </p:txBody>
      </p:sp>
      <p:sp>
        <p:nvSpPr>
          <p:cNvPr id="30" name="Равнобедренный треугольник 29"/>
          <p:cNvSpPr/>
          <p:nvPr/>
        </p:nvSpPr>
        <p:spPr>
          <a:xfrm rot="6789984">
            <a:off x="3349625" y="3967163"/>
            <a:ext cx="2362200" cy="2743200"/>
          </a:xfrm>
          <a:prstGeom prst="triangle">
            <a:avLst/>
          </a:prstGeom>
          <a:solidFill>
            <a:schemeClr val="bg1"/>
          </a:solidFill>
          <a:ln w="381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1905000" y="1219200"/>
            <a:ext cx="5754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Calibri" pitchFamily="34" charset="0"/>
              </a:rPr>
              <a:t>Найдите градусную меру</a:t>
            </a:r>
            <a:r>
              <a:rPr lang="en-US" sz="3200">
                <a:latin typeface="Calibri" pitchFamily="34" charset="0"/>
              </a:rPr>
              <a:t>  </a:t>
            </a:r>
            <a:r>
              <a:rPr lang="ru-RU" sz="3200">
                <a:latin typeface="Calibri" pitchFamily="34" charset="0"/>
              </a:rPr>
              <a:t> </a:t>
            </a:r>
            <a:r>
              <a:rPr lang="en-US" sz="3200">
                <a:latin typeface="Calibri" pitchFamily="34" charset="0"/>
              </a:rPr>
              <a:t> </a:t>
            </a:r>
            <a:r>
              <a:rPr lang="ru-RU" sz="3200">
                <a:latin typeface="Calibri" pitchFamily="34" charset="0"/>
              </a:rPr>
              <a:t> АВ</a:t>
            </a:r>
            <a:r>
              <a:rPr lang="en-US" sz="3200">
                <a:latin typeface="Calibri" pitchFamily="34" charset="0"/>
              </a:rPr>
              <a:t>D</a:t>
            </a:r>
            <a:endParaRPr lang="ru-RU" sz="3200">
              <a:latin typeface="Calibri" pitchFamily="34" charset="0"/>
            </a:endParaRPr>
          </a:p>
        </p:txBody>
      </p:sp>
      <p:grpSp>
        <p:nvGrpSpPr>
          <p:cNvPr id="3" name="Группа 90"/>
          <p:cNvGrpSpPr>
            <a:grpSpLocks/>
          </p:cNvGrpSpPr>
          <p:nvPr/>
        </p:nvGrpSpPr>
        <p:grpSpPr bwMode="auto">
          <a:xfrm>
            <a:off x="6324600" y="1447800"/>
            <a:ext cx="304800" cy="153988"/>
            <a:chOff x="1524000" y="914400"/>
            <a:chExt cx="304800" cy="153988"/>
          </a:xfrm>
        </p:grpSpPr>
        <p:cxnSp>
          <p:nvCxnSpPr>
            <p:cNvPr id="84" name="Прямая соединительная линия 83"/>
            <p:cNvCxnSpPr/>
            <p:nvPr/>
          </p:nvCxnSpPr>
          <p:spPr>
            <a:xfrm rot="10800000" flipV="1">
              <a:off x="1524000" y="914400"/>
              <a:ext cx="304800" cy="15240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/>
          </p:nvCxnSpPr>
          <p:spPr>
            <a:xfrm>
              <a:off x="1524000" y="1066800"/>
              <a:ext cx="304800" cy="158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" name="Группа 44"/>
          <p:cNvGrpSpPr>
            <a:grpSpLocks/>
          </p:cNvGrpSpPr>
          <p:nvPr/>
        </p:nvGrpSpPr>
        <p:grpSpPr bwMode="auto">
          <a:xfrm>
            <a:off x="2895600" y="1752600"/>
            <a:ext cx="2984500" cy="3556000"/>
            <a:chOff x="5715000" y="1828800"/>
            <a:chExt cx="2984716" cy="3556575"/>
          </a:xfrm>
        </p:grpSpPr>
        <p:grpSp>
          <p:nvGrpSpPr>
            <p:cNvPr id="7205" name="Группа 79"/>
            <p:cNvGrpSpPr>
              <a:grpSpLocks/>
            </p:cNvGrpSpPr>
            <p:nvPr/>
          </p:nvGrpSpPr>
          <p:grpSpPr bwMode="auto">
            <a:xfrm>
              <a:off x="5715000" y="1828800"/>
              <a:ext cx="2984716" cy="3556575"/>
              <a:chOff x="381000" y="914400"/>
              <a:chExt cx="2984716" cy="3556575"/>
            </a:xfrm>
          </p:grpSpPr>
          <p:grpSp>
            <p:nvGrpSpPr>
              <p:cNvPr id="7207" name="Группа 16"/>
              <p:cNvGrpSpPr>
                <a:grpSpLocks/>
              </p:cNvGrpSpPr>
              <p:nvPr/>
            </p:nvGrpSpPr>
            <p:grpSpPr bwMode="auto">
              <a:xfrm>
                <a:off x="381000" y="914400"/>
                <a:ext cx="2984716" cy="3556575"/>
                <a:chOff x="228600" y="533400"/>
                <a:chExt cx="2984716" cy="3556575"/>
              </a:xfrm>
            </p:grpSpPr>
            <p:sp>
              <p:nvSpPr>
                <p:cNvPr id="7" name="Равнобедренный треугольник 6"/>
                <p:cNvSpPr/>
                <p:nvPr/>
              </p:nvSpPr>
              <p:spPr>
                <a:xfrm>
                  <a:off x="533422" y="990674"/>
                  <a:ext cx="2362371" cy="2743644"/>
                </a:xfrm>
                <a:prstGeom prst="triangle">
                  <a:avLst/>
                </a:prstGeom>
                <a:solidFill>
                  <a:schemeClr val="bg1"/>
                </a:solidFill>
                <a:ln w="38100"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" name="Дуга 8"/>
                <p:cNvSpPr/>
                <p:nvPr/>
              </p:nvSpPr>
              <p:spPr>
                <a:xfrm>
                  <a:off x="609628" y="3277044"/>
                  <a:ext cx="381028" cy="457274"/>
                </a:xfrm>
                <a:prstGeom prst="arc">
                  <a:avLst>
                    <a:gd name="adj1" fmla="val 14713500"/>
                    <a:gd name="adj2" fmla="val 4097821"/>
                  </a:avLst>
                </a:prstGeom>
                <a:ln w="28575"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7212" name="Прямоугольник 11"/>
                <p:cNvSpPr>
                  <a:spLocks noChangeArrowheads="1"/>
                </p:cNvSpPr>
                <p:nvPr/>
              </p:nvSpPr>
              <p:spPr bwMode="auto">
                <a:xfrm>
                  <a:off x="914400" y="3048000"/>
                  <a:ext cx="742511" cy="584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3200" b="1">
                      <a:latin typeface="Calibri" pitchFamily="34" charset="0"/>
                    </a:rPr>
                    <a:t>70°</a:t>
                  </a:r>
                  <a:endParaRPr lang="ru-RU" sz="3200">
                    <a:latin typeface="Calibri" pitchFamily="34" charset="0"/>
                  </a:endParaRPr>
                </a:p>
              </p:txBody>
            </p:sp>
            <p:sp>
              <p:nvSpPr>
                <p:cNvPr id="7213" name="TextBox 12"/>
                <p:cNvSpPr txBox="1">
                  <a:spLocks noChangeArrowheads="1"/>
                </p:cNvSpPr>
                <p:nvPr/>
              </p:nvSpPr>
              <p:spPr bwMode="auto">
                <a:xfrm>
                  <a:off x="228600" y="3505200"/>
                  <a:ext cx="317716" cy="584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3200" i="1">
                      <a:latin typeface="Calibri" pitchFamily="34" charset="0"/>
                    </a:rPr>
                    <a:t>А</a:t>
                  </a:r>
                </a:p>
              </p:txBody>
            </p:sp>
            <p:sp>
              <p:nvSpPr>
                <p:cNvPr id="7214" name="Прямоугольник 13"/>
                <p:cNvSpPr>
                  <a:spLocks noChangeArrowheads="1"/>
                </p:cNvSpPr>
                <p:nvPr/>
              </p:nvSpPr>
              <p:spPr bwMode="auto">
                <a:xfrm>
                  <a:off x="2895600" y="3429000"/>
                  <a:ext cx="317716" cy="584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3200" i="1">
                      <a:latin typeface="Calibri" pitchFamily="34" charset="0"/>
                    </a:rPr>
                    <a:t>В</a:t>
                  </a:r>
                </a:p>
              </p:txBody>
            </p:sp>
            <p:sp>
              <p:nvSpPr>
                <p:cNvPr id="7215" name="Прямоугольник 14"/>
                <p:cNvSpPr>
                  <a:spLocks noChangeArrowheads="1"/>
                </p:cNvSpPr>
                <p:nvPr/>
              </p:nvSpPr>
              <p:spPr bwMode="auto">
                <a:xfrm>
                  <a:off x="1524000" y="533400"/>
                  <a:ext cx="317716" cy="584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sz="3200" i="1">
                      <a:latin typeface="Calibri" pitchFamily="34" charset="0"/>
                    </a:rPr>
                    <a:t>D</a:t>
                  </a:r>
                  <a:endParaRPr lang="ru-RU" sz="3200" i="1">
                    <a:latin typeface="Calibri" pitchFamily="34" charset="0"/>
                  </a:endParaRPr>
                </a:p>
              </p:txBody>
            </p:sp>
          </p:grpSp>
          <p:cxnSp>
            <p:nvCxnSpPr>
              <p:cNvPr id="73" name="Прямая соединительная линия 72"/>
              <p:cNvCxnSpPr/>
              <p:nvPr/>
            </p:nvCxnSpPr>
            <p:spPr>
              <a:xfrm rot="10800000">
                <a:off x="1143055" y="2514859"/>
                <a:ext cx="304822" cy="22705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5" name="Прямая соединительная линия 74"/>
              <p:cNvCxnSpPr/>
              <p:nvPr/>
            </p:nvCxnSpPr>
            <p:spPr>
              <a:xfrm rot="10800000" flipV="1">
                <a:off x="2209932" y="2514859"/>
                <a:ext cx="304822" cy="228637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7206" name="TextBox 43"/>
            <p:cNvSpPr txBox="1">
              <a:spLocks noChangeArrowheads="1"/>
            </p:cNvSpPr>
            <p:nvPr/>
          </p:nvSpPr>
          <p:spPr bwMode="auto">
            <a:xfrm>
              <a:off x="7772400" y="4267200"/>
              <a:ext cx="445956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4400" b="1">
                  <a:solidFill>
                    <a:srgbClr val="FF0D0D"/>
                  </a:solidFill>
                  <a:latin typeface="Calibri" pitchFamily="34" charset="0"/>
                </a:rPr>
                <a:t>?</a:t>
              </a:r>
            </a:p>
          </p:txBody>
        </p:sp>
      </p:grpSp>
      <p:grpSp>
        <p:nvGrpSpPr>
          <p:cNvPr id="8" name="Группа 48"/>
          <p:cNvGrpSpPr>
            <a:grpSpLocks/>
          </p:cNvGrpSpPr>
          <p:nvPr/>
        </p:nvGrpSpPr>
        <p:grpSpPr bwMode="auto">
          <a:xfrm>
            <a:off x="2438400" y="2362200"/>
            <a:ext cx="3594100" cy="3937000"/>
            <a:chOff x="2438400" y="2362200"/>
            <a:chExt cx="3594316" cy="3937575"/>
          </a:xfrm>
        </p:grpSpPr>
        <p:grpSp>
          <p:nvGrpSpPr>
            <p:cNvPr id="7190" name="Группа 71"/>
            <p:cNvGrpSpPr>
              <a:grpSpLocks/>
            </p:cNvGrpSpPr>
            <p:nvPr/>
          </p:nvGrpSpPr>
          <p:grpSpPr bwMode="auto">
            <a:xfrm>
              <a:off x="2438400" y="2362200"/>
              <a:ext cx="3594316" cy="3937575"/>
              <a:chOff x="2438400" y="2362200"/>
              <a:chExt cx="3594316" cy="3937575"/>
            </a:xfrm>
          </p:grpSpPr>
          <p:sp>
            <p:nvSpPr>
              <p:cNvPr id="7192" name="Прямоугольник 30"/>
              <p:cNvSpPr>
                <a:spLocks noChangeArrowheads="1"/>
              </p:cNvSpPr>
              <p:nvPr/>
            </p:nvSpPr>
            <p:spPr bwMode="auto">
              <a:xfrm>
                <a:off x="3200400" y="5257800"/>
                <a:ext cx="742511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3200" b="1">
                    <a:latin typeface="Calibri" pitchFamily="34" charset="0"/>
                  </a:rPr>
                  <a:t>70°</a:t>
                </a:r>
                <a:endParaRPr lang="ru-RU" sz="3200">
                  <a:latin typeface="Calibri" pitchFamily="34" charset="0"/>
                </a:endParaRPr>
              </a:p>
            </p:txBody>
          </p:sp>
          <p:sp>
            <p:nvSpPr>
              <p:cNvPr id="32" name="Дуга 31"/>
              <p:cNvSpPr/>
              <p:nvPr/>
            </p:nvSpPr>
            <p:spPr>
              <a:xfrm>
                <a:off x="2819423" y="5486856"/>
                <a:ext cx="381023" cy="457267"/>
              </a:xfrm>
              <a:prstGeom prst="arc">
                <a:avLst>
                  <a:gd name="adj1" fmla="val 14713500"/>
                  <a:gd name="adj2" fmla="val 4097821"/>
                </a:avLst>
              </a:prstGeom>
              <a:ln w="28575">
                <a:solidFill>
                  <a:schemeClr val="tx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cxnSp>
            <p:nvCxnSpPr>
              <p:cNvPr id="34" name="Прямая соединительная линия 33"/>
              <p:cNvCxnSpPr>
                <a:stCxn id="30" idx="2"/>
              </p:cNvCxnSpPr>
              <p:nvPr/>
            </p:nvCxnSpPr>
            <p:spPr>
              <a:xfrm rot="10800000">
                <a:off x="2895627" y="2895678"/>
                <a:ext cx="838250" cy="817682"/>
              </a:xfrm>
              <a:prstGeom prst="line">
                <a:avLst/>
              </a:prstGeom>
              <a:ln w="38100">
                <a:solidFill>
                  <a:schemeClr val="tx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Прямая соединительная линия 35"/>
              <p:cNvCxnSpPr/>
              <p:nvPr/>
            </p:nvCxnSpPr>
            <p:spPr>
              <a:xfrm rot="5400000" flipH="1" flipV="1">
                <a:off x="3401228" y="2923484"/>
                <a:ext cx="1122527" cy="457227"/>
              </a:xfrm>
              <a:prstGeom prst="line">
                <a:avLst/>
              </a:prstGeom>
              <a:ln w="38100">
                <a:solidFill>
                  <a:schemeClr val="tx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96" name="Прямоугольник 50"/>
              <p:cNvSpPr>
                <a:spLocks noChangeArrowheads="1"/>
              </p:cNvSpPr>
              <p:nvPr/>
            </p:nvSpPr>
            <p:spPr bwMode="auto">
              <a:xfrm>
                <a:off x="2438400" y="5715000"/>
                <a:ext cx="317716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3200" i="1">
                    <a:latin typeface="Calibri" pitchFamily="34" charset="0"/>
                  </a:rPr>
                  <a:t>С</a:t>
                </a:r>
              </a:p>
            </p:txBody>
          </p:sp>
          <p:sp>
            <p:nvSpPr>
              <p:cNvPr id="7197" name="Прямоугольник 51"/>
              <p:cNvSpPr>
                <a:spLocks noChangeArrowheads="1"/>
              </p:cNvSpPr>
              <p:nvPr/>
            </p:nvSpPr>
            <p:spPr bwMode="auto">
              <a:xfrm>
                <a:off x="2743200" y="2895600"/>
                <a:ext cx="317716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3200" i="1">
                    <a:latin typeface="Calibri" pitchFamily="34" charset="0"/>
                  </a:rPr>
                  <a:t>D</a:t>
                </a:r>
                <a:endParaRPr lang="ru-RU" sz="3200" i="1">
                  <a:latin typeface="Calibri" pitchFamily="34" charset="0"/>
                </a:endParaRPr>
              </a:p>
            </p:txBody>
          </p:sp>
          <p:sp>
            <p:nvSpPr>
              <p:cNvPr id="7198" name="TextBox 52"/>
              <p:cNvSpPr txBox="1">
                <a:spLocks noChangeArrowheads="1"/>
              </p:cNvSpPr>
              <p:nvPr/>
            </p:nvSpPr>
            <p:spPr bwMode="auto">
              <a:xfrm>
                <a:off x="4191000" y="2362200"/>
                <a:ext cx="317716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3200" i="1">
                    <a:latin typeface="Calibri" pitchFamily="34" charset="0"/>
                  </a:rPr>
                  <a:t>А</a:t>
                </a:r>
              </a:p>
            </p:txBody>
          </p:sp>
          <p:sp>
            <p:nvSpPr>
              <p:cNvPr id="7199" name="Прямоугольник 53"/>
              <p:cNvSpPr>
                <a:spLocks noChangeArrowheads="1"/>
              </p:cNvSpPr>
              <p:nvPr/>
            </p:nvSpPr>
            <p:spPr bwMode="auto">
              <a:xfrm>
                <a:off x="3810000" y="3352800"/>
                <a:ext cx="317716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3200" i="1">
                    <a:latin typeface="Calibri" pitchFamily="34" charset="0"/>
                  </a:rPr>
                  <a:t>В</a:t>
                </a:r>
              </a:p>
            </p:txBody>
          </p:sp>
          <p:sp>
            <p:nvSpPr>
              <p:cNvPr id="7200" name="Прямоугольник 54"/>
              <p:cNvSpPr>
                <a:spLocks noChangeArrowheads="1"/>
              </p:cNvSpPr>
              <p:nvPr/>
            </p:nvSpPr>
            <p:spPr bwMode="auto">
              <a:xfrm>
                <a:off x="5715000" y="5638800"/>
                <a:ext cx="317716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3200" i="1">
                    <a:latin typeface="Calibri" pitchFamily="34" charset="0"/>
                  </a:rPr>
                  <a:t>К</a:t>
                </a:r>
              </a:p>
            </p:txBody>
          </p:sp>
          <p:cxnSp>
            <p:nvCxnSpPr>
              <p:cNvPr id="57" name="Прямая соединительная линия 56"/>
              <p:cNvCxnSpPr/>
              <p:nvPr/>
            </p:nvCxnSpPr>
            <p:spPr>
              <a:xfrm rot="5400000">
                <a:off x="4038683" y="5867912"/>
                <a:ext cx="304845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4" name="Прямая соединительная линия 63"/>
              <p:cNvCxnSpPr/>
              <p:nvPr/>
            </p:nvCxnSpPr>
            <p:spPr>
              <a:xfrm rot="5400000">
                <a:off x="4114888" y="5867912"/>
                <a:ext cx="304845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5" name="Прямая соединительная линия 64"/>
              <p:cNvCxnSpPr/>
              <p:nvPr/>
            </p:nvCxnSpPr>
            <p:spPr>
              <a:xfrm rot="5400000">
                <a:off x="4572115" y="4648540"/>
                <a:ext cx="304845" cy="152409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6" name="Прямая соединительная линия 65"/>
              <p:cNvCxnSpPr/>
              <p:nvPr/>
            </p:nvCxnSpPr>
            <p:spPr>
              <a:xfrm rot="5400000">
                <a:off x="4495911" y="4572329"/>
                <a:ext cx="304845" cy="152409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7191" name="TextBox 45"/>
            <p:cNvSpPr txBox="1">
              <a:spLocks noChangeArrowheads="1"/>
            </p:cNvSpPr>
            <p:nvPr/>
          </p:nvSpPr>
          <p:spPr bwMode="auto">
            <a:xfrm>
              <a:off x="3429000" y="2819400"/>
              <a:ext cx="445956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4400" b="1">
                  <a:solidFill>
                    <a:srgbClr val="FF0D0D"/>
                  </a:solidFill>
                  <a:latin typeface="Calibri" pitchFamily="34" charset="0"/>
                </a:rPr>
                <a:t>?</a:t>
              </a:r>
            </a:p>
          </p:txBody>
        </p:sp>
      </p:grpSp>
      <p:grpSp>
        <p:nvGrpSpPr>
          <p:cNvPr id="11" name="Группа 47"/>
          <p:cNvGrpSpPr>
            <a:grpSpLocks/>
          </p:cNvGrpSpPr>
          <p:nvPr/>
        </p:nvGrpSpPr>
        <p:grpSpPr bwMode="auto">
          <a:xfrm>
            <a:off x="2819400" y="1752600"/>
            <a:ext cx="4279900" cy="3784600"/>
            <a:chOff x="152400" y="1524000"/>
            <a:chExt cx="4280116" cy="3785175"/>
          </a:xfrm>
        </p:grpSpPr>
        <p:grpSp>
          <p:nvGrpSpPr>
            <p:cNvPr id="7177" name="Группа 80"/>
            <p:cNvGrpSpPr>
              <a:grpSpLocks/>
            </p:cNvGrpSpPr>
            <p:nvPr/>
          </p:nvGrpSpPr>
          <p:grpSpPr bwMode="auto">
            <a:xfrm>
              <a:off x="152400" y="1524000"/>
              <a:ext cx="4280116" cy="3785175"/>
              <a:chOff x="5029200" y="990600"/>
              <a:chExt cx="4280116" cy="3785175"/>
            </a:xfrm>
          </p:grpSpPr>
          <p:grpSp>
            <p:nvGrpSpPr>
              <p:cNvPr id="7179" name="Группа 27"/>
              <p:cNvGrpSpPr>
                <a:grpSpLocks/>
              </p:cNvGrpSpPr>
              <p:nvPr/>
            </p:nvGrpSpPr>
            <p:grpSpPr bwMode="auto">
              <a:xfrm>
                <a:off x="5029200" y="990600"/>
                <a:ext cx="4280116" cy="3785175"/>
                <a:chOff x="4343400" y="381000"/>
                <a:chExt cx="4280116" cy="3785175"/>
              </a:xfrm>
            </p:grpSpPr>
            <p:sp>
              <p:nvSpPr>
                <p:cNvPr id="18" name="Равнобедренный треугольник 17"/>
                <p:cNvSpPr/>
                <p:nvPr/>
              </p:nvSpPr>
              <p:spPr>
                <a:xfrm>
                  <a:off x="4724419" y="914481"/>
                  <a:ext cx="2362319" cy="2743617"/>
                </a:xfrm>
                <a:prstGeom prst="triangle">
                  <a:avLst/>
                </a:prstGeom>
                <a:solidFill>
                  <a:schemeClr val="bg1"/>
                </a:solidFill>
                <a:ln w="38100"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cxnSp>
              <p:nvCxnSpPr>
                <p:cNvPr id="20" name="Прямая соединительная линия 19"/>
                <p:cNvCxnSpPr>
                  <a:stCxn id="18" idx="4"/>
                </p:cNvCxnSpPr>
                <p:nvPr/>
              </p:nvCxnSpPr>
              <p:spPr>
                <a:xfrm rot="16200000" flipH="1">
                  <a:off x="7809881" y="2933368"/>
                  <a:ext cx="1587" cy="1447873"/>
                </a:xfrm>
                <a:prstGeom prst="line">
                  <a:avLst/>
                </a:prstGeom>
                <a:ln w="38100"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" name="Дуга 20"/>
                <p:cNvSpPr/>
                <p:nvPr/>
              </p:nvSpPr>
              <p:spPr>
                <a:xfrm>
                  <a:off x="4800623" y="3200828"/>
                  <a:ext cx="381019" cy="457269"/>
                </a:xfrm>
                <a:prstGeom prst="arc">
                  <a:avLst>
                    <a:gd name="adj1" fmla="val 14713500"/>
                    <a:gd name="adj2" fmla="val 4097821"/>
                  </a:avLst>
                </a:prstGeom>
                <a:ln w="28575">
                  <a:solidFill>
                    <a:schemeClr val="tx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7185" name="TextBox 21"/>
                <p:cNvSpPr txBox="1">
                  <a:spLocks noChangeArrowheads="1"/>
                </p:cNvSpPr>
                <p:nvPr/>
              </p:nvSpPr>
              <p:spPr bwMode="auto">
                <a:xfrm>
                  <a:off x="5715000" y="381000"/>
                  <a:ext cx="317716" cy="584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3200" i="1">
                      <a:latin typeface="Calibri" pitchFamily="34" charset="0"/>
                    </a:rPr>
                    <a:t>А</a:t>
                  </a:r>
                </a:p>
              </p:txBody>
            </p:sp>
            <p:sp>
              <p:nvSpPr>
                <p:cNvPr id="7186" name="Прямоугольник 22"/>
                <p:cNvSpPr>
                  <a:spLocks noChangeArrowheads="1"/>
                </p:cNvSpPr>
                <p:nvPr/>
              </p:nvSpPr>
              <p:spPr bwMode="auto">
                <a:xfrm>
                  <a:off x="6858000" y="3581400"/>
                  <a:ext cx="317716" cy="584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3200" i="1">
                      <a:latin typeface="Calibri" pitchFamily="34" charset="0"/>
                    </a:rPr>
                    <a:t>В</a:t>
                  </a:r>
                </a:p>
              </p:txBody>
            </p:sp>
            <p:sp>
              <p:nvSpPr>
                <p:cNvPr id="7187" name="Прямоугольник 23"/>
                <p:cNvSpPr>
                  <a:spLocks noChangeArrowheads="1"/>
                </p:cNvSpPr>
                <p:nvPr/>
              </p:nvSpPr>
              <p:spPr bwMode="auto">
                <a:xfrm>
                  <a:off x="8305800" y="3581400"/>
                  <a:ext cx="317716" cy="584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sz="3200" i="1">
                      <a:latin typeface="Calibri" pitchFamily="34" charset="0"/>
                    </a:rPr>
                    <a:t>D</a:t>
                  </a:r>
                  <a:endParaRPr lang="ru-RU" sz="3200" i="1">
                    <a:latin typeface="Calibri" pitchFamily="34" charset="0"/>
                  </a:endParaRPr>
                </a:p>
              </p:txBody>
            </p:sp>
            <p:sp>
              <p:nvSpPr>
                <p:cNvPr id="7188" name="Прямоугольник 25"/>
                <p:cNvSpPr>
                  <a:spLocks noChangeArrowheads="1"/>
                </p:cNvSpPr>
                <p:nvPr/>
              </p:nvSpPr>
              <p:spPr bwMode="auto">
                <a:xfrm>
                  <a:off x="4343400" y="3505200"/>
                  <a:ext cx="317716" cy="584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ru-RU" sz="3200" i="1">
                      <a:latin typeface="Calibri" pitchFamily="34" charset="0"/>
                    </a:rPr>
                    <a:t>С</a:t>
                  </a:r>
                </a:p>
              </p:txBody>
            </p:sp>
            <p:sp>
              <p:nvSpPr>
                <p:cNvPr id="7189" name="Прямоугольник 26"/>
                <p:cNvSpPr>
                  <a:spLocks noChangeArrowheads="1"/>
                </p:cNvSpPr>
                <p:nvPr/>
              </p:nvSpPr>
              <p:spPr bwMode="auto">
                <a:xfrm>
                  <a:off x="5105400" y="2971800"/>
                  <a:ext cx="742511" cy="5847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ru-RU" sz="3200" b="1">
                      <a:latin typeface="Calibri" pitchFamily="34" charset="0"/>
                    </a:rPr>
                    <a:t>70°</a:t>
                  </a:r>
                  <a:endParaRPr lang="ru-RU" sz="3200">
                    <a:latin typeface="Calibri" pitchFamily="34" charset="0"/>
                  </a:endParaRPr>
                </a:p>
              </p:txBody>
            </p:sp>
          </p:grpSp>
          <p:cxnSp>
            <p:nvCxnSpPr>
              <p:cNvPr id="78" name="Прямая соединительная линия 77"/>
              <p:cNvCxnSpPr/>
              <p:nvPr/>
            </p:nvCxnSpPr>
            <p:spPr>
              <a:xfrm rot="10800000">
                <a:off x="5867442" y="2743466"/>
                <a:ext cx="304815" cy="227047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9" name="Прямая соединительная линия 78"/>
              <p:cNvCxnSpPr/>
              <p:nvPr/>
            </p:nvCxnSpPr>
            <p:spPr>
              <a:xfrm rot="10800000" flipV="1">
                <a:off x="7010500" y="2743466"/>
                <a:ext cx="304815" cy="228635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7178" name="TextBox 46"/>
            <p:cNvSpPr txBox="1">
              <a:spLocks noChangeArrowheads="1"/>
            </p:cNvSpPr>
            <p:nvPr/>
          </p:nvSpPr>
          <p:spPr bwMode="auto">
            <a:xfrm>
              <a:off x="2819400" y="4038600"/>
              <a:ext cx="445956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4400" b="1">
                  <a:solidFill>
                    <a:srgbClr val="FF0D0D"/>
                  </a:solidFill>
                  <a:latin typeface="Calibri" pitchFamily="34" charset="0"/>
                </a:rPr>
                <a:t>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800000"/>
                </a:solidFill>
              </a:rPr>
              <a:t>Задача</a:t>
            </a: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" y="1295400"/>
            <a:ext cx="8839200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Содержимое 2"/>
          <p:cNvSpPr>
            <a:spLocks noGrp="1"/>
          </p:cNvSpPr>
          <p:nvPr>
            <p:ph idx="1"/>
          </p:nvPr>
        </p:nvSpPr>
        <p:spPr>
          <a:xfrm>
            <a:off x="381000" y="381000"/>
            <a:ext cx="8229600" cy="60960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1900" i="1" smtClean="0"/>
              <a:t>Треугольников в мире не счесть</a:t>
            </a:r>
          </a:p>
          <a:p>
            <a:pPr eaLnBrk="1" hangingPunct="1">
              <a:buFont typeface="Arial" charset="0"/>
              <a:buNone/>
            </a:pPr>
            <a:r>
              <a:rPr lang="ru-RU" sz="1900" i="1" smtClean="0"/>
              <a:t>В жизни нам они часто встречаются </a:t>
            </a:r>
          </a:p>
          <a:p>
            <a:pPr eaLnBrk="1" hangingPunct="1">
              <a:buFont typeface="Arial" charset="0"/>
              <a:buNone/>
            </a:pPr>
            <a:r>
              <a:rPr lang="ru-RU" sz="1900" i="1" smtClean="0"/>
              <a:t>Среди них и особые есть</a:t>
            </a:r>
          </a:p>
          <a:p>
            <a:pPr eaLnBrk="1" hangingPunct="1">
              <a:buFont typeface="Arial" charset="0"/>
              <a:buNone/>
            </a:pPr>
            <a:r>
              <a:rPr lang="ru-RU" sz="1900" i="1" smtClean="0"/>
              <a:t>Равнобедренными называются.</a:t>
            </a:r>
          </a:p>
          <a:p>
            <a:pPr eaLnBrk="1" hangingPunct="1">
              <a:buFont typeface="Arial" charset="0"/>
              <a:buNone/>
            </a:pPr>
            <a:endParaRPr lang="ru-RU" sz="1900" i="1" smtClean="0"/>
          </a:p>
          <a:p>
            <a:pPr eaLnBrk="1" hangingPunct="1">
              <a:buFont typeface="Arial" charset="0"/>
              <a:buNone/>
            </a:pPr>
            <a:r>
              <a:rPr lang="ru-RU" sz="1900" i="1" smtClean="0"/>
              <a:t>Отличить от других их легко:</a:t>
            </a:r>
          </a:p>
          <a:p>
            <a:pPr eaLnBrk="1" hangingPunct="1">
              <a:buFont typeface="Arial" charset="0"/>
              <a:buNone/>
            </a:pPr>
            <a:r>
              <a:rPr lang="ru-RU" sz="1900" b="1" i="1" smtClean="0"/>
              <a:t>По бокам у них стороны равные</a:t>
            </a:r>
          </a:p>
          <a:p>
            <a:pPr eaLnBrk="1" hangingPunct="1">
              <a:buFont typeface="Arial" charset="0"/>
              <a:buNone/>
            </a:pPr>
            <a:r>
              <a:rPr lang="ru-RU" sz="1900" i="1" smtClean="0"/>
              <a:t>Есть у них ещё свойство одно:</a:t>
            </a:r>
          </a:p>
          <a:p>
            <a:pPr eaLnBrk="1" hangingPunct="1">
              <a:buFont typeface="Arial" charset="0"/>
              <a:buNone/>
            </a:pPr>
            <a:r>
              <a:rPr lang="ru-RU" sz="1900" b="1" i="1" smtClean="0"/>
              <a:t>Углы при основании равные.</a:t>
            </a:r>
          </a:p>
          <a:p>
            <a:pPr eaLnBrk="1" hangingPunct="1">
              <a:buFont typeface="Arial" charset="0"/>
              <a:buNone/>
            </a:pPr>
            <a:endParaRPr lang="ru-RU" sz="1900" b="1" i="1" smtClean="0"/>
          </a:p>
          <a:p>
            <a:pPr eaLnBrk="1" hangingPunct="1">
              <a:buFont typeface="Arial" charset="0"/>
              <a:buNone/>
            </a:pPr>
            <a:r>
              <a:rPr lang="ru-RU" sz="1900" i="1" smtClean="0"/>
              <a:t>Так же в них и биссектриса</a:t>
            </a:r>
          </a:p>
          <a:p>
            <a:pPr eaLnBrk="1" hangingPunct="1">
              <a:buFont typeface="Arial" charset="0"/>
              <a:buNone/>
            </a:pPr>
            <a:r>
              <a:rPr lang="ru-RU" sz="1900" i="1" smtClean="0"/>
              <a:t>Обладает отличительной чертой</a:t>
            </a:r>
          </a:p>
          <a:p>
            <a:pPr eaLnBrk="1" hangingPunct="1">
              <a:buFont typeface="Arial" charset="0"/>
              <a:buNone/>
            </a:pPr>
            <a:r>
              <a:rPr lang="ru-RU" sz="1900" i="1" smtClean="0"/>
              <a:t>К основанию проведенная,</a:t>
            </a:r>
          </a:p>
          <a:p>
            <a:pPr eaLnBrk="1" hangingPunct="1">
              <a:buFont typeface="Arial" charset="0"/>
              <a:buNone/>
            </a:pPr>
            <a:r>
              <a:rPr lang="ru-RU" sz="1900" i="1" smtClean="0"/>
              <a:t>Является медианой и высотой.</a:t>
            </a:r>
          </a:p>
          <a:p>
            <a:pPr eaLnBrk="1" hangingPunct="1">
              <a:buFont typeface="Arial" charset="0"/>
              <a:buNone/>
            </a:pPr>
            <a:endParaRPr lang="ru-RU" sz="1900" i="1" smtClean="0"/>
          </a:p>
          <a:p>
            <a:pPr eaLnBrk="1" hangingPunct="1">
              <a:buFont typeface="Arial" charset="0"/>
              <a:buNone/>
            </a:pPr>
            <a:r>
              <a:rPr lang="ru-RU" sz="1900" i="1" smtClean="0"/>
              <a:t>Будем свойства эти знать</a:t>
            </a:r>
          </a:p>
          <a:p>
            <a:pPr eaLnBrk="1" hangingPunct="1">
              <a:buFont typeface="Arial" charset="0"/>
              <a:buNone/>
            </a:pPr>
            <a:r>
              <a:rPr lang="ru-RU" sz="1900" i="1" smtClean="0"/>
              <a:t>Сдадим экзамены на «пять».</a:t>
            </a:r>
          </a:p>
          <a:p>
            <a:pPr eaLnBrk="1" hangingPunct="1">
              <a:buFont typeface="Arial" charset="0"/>
              <a:buNone/>
            </a:pPr>
            <a:endParaRPr lang="ru-RU" sz="1400" smtClean="0"/>
          </a:p>
          <a:p>
            <a:pPr eaLnBrk="1" hangingPunct="1">
              <a:buFont typeface="Arial" charset="0"/>
              <a:buNone/>
            </a:pPr>
            <a:endParaRPr lang="ru-RU" sz="1400" smtClean="0"/>
          </a:p>
          <a:p>
            <a:pPr eaLnBrk="1" hangingPunct="1"/>
            <a:endParaRPr lang="ru-RU" sz="1400" smtClean="0"/>
          </a:p>
        </p:txBody>
      </p:sp>
      <p:grpSp>
        <p:nvGrpSpPr>
          <p:cNvPr id="9219" name="Группа 3"/>
          <p:cNvGrpSpPr>
            <a:grpSpLocks/>
          </p:cNvGrpSpPr>
          <p:nvPr/>
        </p:nvGrpSpPr>
        <p:grpSpPr bwMode="auto">
          <a:xfrm>
            <a:off x="4876800" y="304800"/>
            <a:ext cx="3352800" cy="3881438"/>
            <a:chOff x="228600" y="152400"/>
            <a:chExt cx="3352800" cy="4033837"/>
          </a:xfrm>
        </p:grpSpPr>
        <p:pic>
          <p:nvPicPr>
            <p:cNvPr id="9225" name="Picture 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28600" y="152400"/>
              <a:ext cx="3322765" cy="40338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" name="Прямая соединительная линия 5"/>
            <p:cNvCxnSpPr/>
            <p:nvPr/>
          </p:nvCxnSpPr>
          <p:spPr>
            <a:xfrm rot="5400000">
              <a:off x="-921944" y="1302944"/>
              <a:ext cx="3887002" cy="15859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 rot="16200000" flipH="1">
              <a:off x="761599" y="1219601"/>
              <a:ext cx="3887002" cy="175260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228600" y="4039402"/>
              <a:ext cx="33528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9220" name="Группа 22"/>
          <p:cNvGrpSpPr>
            <a:grpSpLocks/>
          </p:cNvGrpSpPr>
          <p:nvPr/>
        </p:nvGrpSpPr>
        <p:grpSpPr bwMode="auto">
          <a:xfrm>
            <a:off x="4953000" y="4343400"/>
            <a:ext cx="3238500" cy="2038350"/>
            <a:chOff x="4800600" y="4343400"/>
            <a:chExt cx="3238500" cy="2038350"/>
          </a:xfrm>
        </p:grpSpPr>
        <p:pic>
          <p:nvPicPr>
            <p:cNvPr id="9221" name="Picture 4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800600" y="4343400"/>
              <a:ext cx="3238500" cy="2038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1" name="Прямая соединительная линия 10"/>
            <p:cNvCxnSpPr/>
            <p:nvPr/>
          </p:nvCxnSpPr>
          <p:spPr>
            <a:xfrm rot="5400000">
              <a:off x="5638800" y="5105400"/>
              <a:ext cx="762000" cy="45720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134100" y="5067300"/>
              <a:ext cx="762000" cy="53340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rot="10800000">
              <a:off x="5791200" y="5715000"/>
              <a:ext cx="990600" cy="1588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800000"/>
                </a:solidFill>
              </a:rPr>
              <a:t>Домашнее задание 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п.18 (теорема 1 и её доказательство) стр.35; 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    № 112; 116 стр. 37 – 38. </a:t>
            </a:r>
          </a:p>
          <a:p>
            <a:pPr eaLnBrk="1" hangingPunct="1"/>
            <a:r>
              <a:rPr lang="ru-RU" smtClean="0"/>
              <a:t>В электронном дневнике</a:t>
            </a:r>
          </a:p>
          <a:p>
            <a:pPr eaLnBrk="1" hangingPunct="1"/>
            <a:endParaRPr lang="ru-RU" smtClean="0"/>
          </a:p>
        </p:txBody>
      </p:sp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62200" y="3349625"/>
            <a:ext cx="5135563" cy="274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689</TotalTime>
  <Words>384</Words>
  <Application>Microsoft Office PowerPoint</Application>
  <PresentationFormat>Экран (4:3)</PresentationFormat>
  <Paragraphs>150</Paragraphs>
  <Slides>10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Calibri</vt:lpstr>
      <vt:lpstr>Arial</vt:lpstr>
      <vt:lpstr>Office Theme</vt:lpstr>
      <vt:lpstr>Формула</vt:lpstr>
      <vt:lpstr>Свойство углов при основании равнобедренного треугольника</vt:lpstr>
      <vt:lpstr>Слайд 2</vt:lpstr>
      <vt:lpstr>Практическая работа</vt:lpstr>
      <vt:lpstr> Результат</vt:lpstr>
      <vt:lpstr>Доказательство теоремы</vt:lpstr>
      <vt:lpstr>Устные задачи</vt:lpstr>
      <vt:lpstr>Задача</vt:lpstr>
      <vt:lpstr>Слайд 8</vt:lpstr>
      <vt:lpstr>Домашнее задание </vt:lpstr>
      <vt:lpstr>Интернет-ресурсы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Свойство углов при основании равнобедренного треугольника</dc:title>
  <dc:creator>revaz</dc:creator>
  <cp:lastModifiedBy>re</cp:lastModifiedBy>
  <cp:revision>95</cp:revision>
  <dcterms:modified xsi:type="dcterms:W3CDTF">2014-05-13T13:06:04Z</dcterms:modified>
</cp:coreProperties>
</file>