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70" r:id="rId3"/>
    <p:sldId id="257" r:id="rId4"/>
    <p:sldId id="259" r:id="rId5"/>
    <p:sldId id="261" r:id="rId6"/>
    <p:sldId id="263" r:id="rId7"/>
    <p:sldId id="265" r:id="rId8"/>
    <p:sldId id="267" r:id="rId9"/>
    <p:sldId id="269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805" autoAdjust="0"/>
  </p:normalViewPr>
  <p:slideViewPr>
    <p:cSldViewPr>
      <p:cViewPr>
        <p:scale>
          <a:sx n="40" d="100"/>
          <a:sy n="40" d="100"/>
        </p:scale>
        <p:origin x="-1218" y="-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1702CF-D2C3-4371-B456-2E909B250769}" type="datetimeFigureOut">
              <a:rPr lang="ru-RU" smtClean="0"/>
              <a:pPr/>
              <a:t>12.05.2014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4F4D1F-5DC4-4721-84DD-C2A6CC5CF1C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4F4D1F-5DC4-4721-84DD-C2A6CC5CF1C0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4F4D1F-5DC4-4721-84DD-C2A6CC5CF1C0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4F4D1F-5DC4-4721-84DD-C2A6CC5CF1C0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4F4D1F-5DC4-4721-84DD-C2A6CC5CF1C0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4F4D1F-5DC4-4721-84DD-C2A6CC5CF1C0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4F4D1F-5DC4-4721-84DD-C2A6CC5CF1C0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8138F-E252-4910-BE9F-E6EA3ED45939}" type="datetimeFigureOut">
              <a:rPr lang="ru-RU" smtClean="0"/>
              <a:pPr/>
              <a:t>12.05.2014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0FE7C-F618-4398-8546-D9BC70C4C45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8138F-E252-4910-BE9F-E6EA3ED45939}" type="datetimeFigureOut">
              <a:rPr lang="ru-RU" smtClean="0"/>
              <a:pPr/>
              <a:t>12.05.2014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0FE7C-F618-4398-8546-D9BC70C4C45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8138F-E252-4910-BE9F-E6EA3ED45939}" type="datetimeFigureOut">
              <a:rPr lang="ru-RU" smtClean="0"/>
              <a:pPr/>
              <a:t>12.05.2014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0FE7C-F618-4398-8546-D9BC70C4C45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8138F-E252-4910-BE9F-E6EA3ED45939}" type="datetimeFigureOut">
              <a:rPr lang="ru-RU" smtClean="0"/>
              <a:pPr/>
              <a:t>12.05.2014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0FE7C-F618-4398-8546-D9BC70C4C45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8138F-E252-4910-BE9F-E6EA3ED45939}" type="datetimeFigureOut">
              <a:rPr lang="ru-RU" smtClean="0"/>
              <a:pPr/>
              <a:t>12.05.2014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0FE7C-F618-4398-8546-D9BC70C4C45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8138F-E252-4910-BE9F-E6EA3ED45939}" type="datetimeFigureOut">
              <a:rPr lang="ru-RU" smtClean="0"/>
              <a:pPr/>
              <a:t>12.05.2014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0FE7C-F618-4398-8546-D9BC70C4C45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8138F-E252-4910-BE9F-E6EA3ED45939}" type="datetimeFigureOut">
              <a:rPr lang="ru-RU" smtClean="0"/>
              <a:pPr/>
              <a:t>12.05.2014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0FE7C-F618-4398-8546-D9BC70C4C45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8138F-E252-4910-BE9F-E6EA3ED45939}" type="datetimeFigureOut">
              <a:rPr lang="ru-RU" smtClean="0"/>
              <a:pPr/>
              <a:t>12.05.2014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0FE7C-F618-4398-8546-D9BC70C4C45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8138F-E252-4910-BE9F-E6EA3ED45939}" type="datetimeFigureOut">
              <a:rPr lang="ru-RU" smtClean="0"/>
              <a:pPr/>
              <a:t>12.05.2014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0FE7C-F618-4398-8546-D9BC70C4C45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8138F-E252-4910-BE9F-E6EA3ED45939}" type="datetimeFigureOut">
              <a:rPr lang="ru-RU" smtClean="0"/>
              <a:pPr/>
              <a:t>12.05.2014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0FE7C-F618-4398-8546-D9BC70C4C45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8138F-E252-4910-BE9F-E6EA3ED45939}" type="datetimeFigureOut">
              <a:rPr lang="ru-RU" smtClean="0"/>
              <a:pPr/>
              <a:t>12.05.2014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100FE7C-F618-4398-8546-D9BC70C4C45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AD8138F-E252-4910-BE9F-E6EA3ED45939}" type="datetimeFigureOut">
              <a:rPr lang="ru-RU" smtClean="0"/>
              <a:pPr/>
              <a:t>12.05.2014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100FE7C-F618-4398-8546-D9BC70C4C45B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 rot="20861085">
            <a:off x="683568" y="1268760"/>
            <a:ext cx="7635624" cy="2561456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«Построение </a:t>
            </a:r>
            <a:br>
              <a:rPr lang="ru-RU" dirty="0" smtClean="0"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dirty="0" smtClean="0"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чертежа основы блузки </a:t>
            </a:r>
            <a:br>
              <a:rPr lang="ru-RU" dirty="0" smtClean="0"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dirty="0" smtClean="0"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 </a:t>
            </a:r>
            <a:r>
              <a:rPr lang="ru-RU" dirty="0" err="1" smtClean="0"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втачным</a:t>
            </a:r>
            <a:r>
              <a:rPr lang="ru-RU" dirty="0" smtClean="0"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рукавом»</a:t>
            </a:r>
            <a:endParaRPr lang="ru-RU" dirty="0">
              <a:solidFill>
                <a:schemeClr val="accent3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131840" y="4437112"/>
            <a:ext cx="5760640" cy="1752600"/>
          </a:xfrm>
        </p:spPr>
        <p:txBody>
          <a:bodyPr>
            <a:normAutofit fontScale="92500"/>
          </a:bodyPr>
          <a:lstStyle/>
          <a:p>
            <a:pPr algn="l"/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</a:rPr>
              <a:t>Выполнила:</a:t>
            </a:r>
          </a:p>
          <a:p>
            <a:pPr algn="l"/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</a:rPr>
              <a:t>учитель трудового  профессионального </a:t>
            </a:r>
          </a:p>
          <a:p>
            <a:pPr algn="l"/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</a:rPr>
              <a:t>обучения по профессии «швея»</a:t>
            </a:r>
          </a:p>
          <a:p>
            <a:pPr algn="l"/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</a:rPr>
              <a:t>Кременная Л.А. </a:t>
            </a:r>
          </a:p>
          <a:p>
            <a:pPr algn="l"/>
            <a:endParaRPr lang="ru-RU" sz="24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1560" y="1124744"/>
            <a:ext cx="27363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Тема урока:</a:t>
            </a:r>
            <a:endParaRPr lang="ru-RU" sz="3200" b="1" dirty="0"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76672"/>
            <a:ext cx="8229600" cy="86636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План работы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340768"/>
            <a:ext cx="8229600" cy="5184576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ru-RU" dirty="0" smtClean="0"/>
              <a:t>Расчет инструкционной карты:</a:t>
            </a:r>
          </a:p>
          <a:p>
            <a:pPr>
              <a:buNone/>
            </a:pPr>
            <a:r>
              <a:rPr lang="ru-RU" dirty="0" smtClean="0"/>
              <a:t>             «Построение базисной сетки чертежа»; </a:t>
            </a:r>
          </a:p>
          <a:p>
            <a:pPr>
              <a:buNone/>
            </a:pPr>
            <a:r>
              <a:rPr lang="ru-RU" dirty="0" smtClean="0"/>
              <a:t>             «Построение чертежа спинки»;</a:t>
            </a:r>
          </a:p>
          <a:p>
            <a:pPr>
              <a:buNone/>
            </a:pPr>
            <a:r>
              <a:rPr lang="ru-RU" dirty="0" smtClean="0"/>
              <a:t>             «Построение чертежа переда»;</a:t>
            </a:r>
          </a:p>
          <a:p>
            <a:pPr lvl="0"/>
            <a:r>
              <a:rPr lang="ru-RU" dirty="0" smtClean="0"/>
              <a:t>Выполнение проверки расчетов инструкционной карты:</a:t>
            </a:r>
          </a:p>
          <a:p>
            <a:pPr>
              <a:buNone/>
            </a:pPr>
            <a:r>
              <a:rPr lang="ru-RU" dirty="0" smtClean="0"/>
              <a:t>             «Построение базисной сетки чертежа»;</a:t>
            </a:r>
          </a:p>
          <a:p>
            <a:pPr>
              <a:buNone/>
            </a:pPr>
            <a:r>
              <a:rPr lang="ru-RU" dirty="0" smtClean="0"/>
              <a:t>             «Построение чертежа спинки»;</a:t>
            </a:r>
          </a:p>
          <a:p>
            <a:pPr>
              <a:buNone/>
            </a:pPr>
            <a:r>
              <a:rPr lang="ru-RU" dirty="0" smtClean="0"/>
              <a:t>             «Построение чертежа переда»;</a:t>
            </a:r>
          </a:p>
          <a:p>
            <a:pPr lvl="0"/>
            <a:r>
              <a:rPr lang="ru-RU" dirty="0" smtClean="0"/>
              <a:t>Построение чертежей:</a:t>
            </a:r>
          </a:p>
          <a:p>
            <a:pPr>
              <a:buNone/>
            </a:pPr>
            <a:r>
              <a:rPr lang="ru-RU" dirty="0" smtClean="0"/>
              <a:t>               базисной сетки чертежа; </a:t>
            </a:r>
          </a:p>
          <a:p>
            <a:pPr>
              <a:buNone/>
            </a:pPr>
            <a:r>
              <a:rPr lang="ru-RU" dirty="0" smtClean="0"/>
              <a:t>               чертежа спинки;</a:t>
            </a:r>
          </a:p>
          <a:p>
            <a:pPr>
              <a:buNone/>
            </a:pPr>
            <a:r>
              <a:rPr lang="ru-RU" dirty="0" smtClean="0"/>
              <a:t>               чертежа переда;</a:t>
            </a:r>
          </a:p>
          <a:p>
            <a:pPr lvl="0"/>
            <a:r>
              <a:rPr lang="ru-RU" dirty="0" smtClean="0"/>
              <a:t>Оформление контурных линий деталей спинки и переда и написание названия конструктивных линий.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764704"/>
            <a:ext cx="8229600" cy="792088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/>
              <a:t>Построение базисной сетки чертежа 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2051720" y="1340768"/>
            <a:ext cx="0" cy="518457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2051720" y="1340768"/>
            <a:ext cx="4032448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403648" y="980728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А</a:t>
            </a:r>
            <a:r>
              <a:rPr lang="ru-RU" sz="2400" b="1" baseline="-25000" dirty="0" smtClean="0"/>
              <a:t>0</a:t>
            </a:r>
            <a:endParaRPr lang="ru-RU" sz="2400" b="1" dirty="0"/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>
            <a:off x="2051720" y="1340768"/>
            <a:ext cx="0" cy="180020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1475656" y="2924944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Г</a:t>
            </a:r>
            <a:endParaRPr lang="ru-RU" sz="2400" b="1" dirty="0"/>
          </a:p>
        </p:txBody>
      </p:sp>
      <p:cxnSp>
        <p:nvCxnSpPr>
          <p:cNvPr id="29" name="Прямая соединительная линия 28"/>
          <p:cNvCxnSpPr/>
          <p:nvPr/>
        </p:nvCxnSpPr>
        <p:spPr>
          <a:xfrm>
            <a:off x="2051720" y="1340768"/>
            <a:ext cx="0" cy="316835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1475656" y="4221088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Т</a:t>
            </a:r>
            <a:endParaRPr lang="ru-RU" sz="2400" b="1" dirty="0"/>
          </a:p>
        </p:txBody>
      </p:sp>
      <p:cxnSp>
        <p:nvCxnSpPr>
          <p:cNvPr id="36" name="Прямая соединительная линия 35"/>
          <p:cNvCxnSpPr/>
          <p:nvPr/>
        </p:nvCxnSpPr>
        <p:spPr>
          <a:xfrm>
            <a:off x="2051720" y="4509120"/>
            <a:ext cx="0" cy="151216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1547664" y="5661248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/>
              <a:t>Б</a:t>
            </a:r>
          </a:p>
        </p:txBody>
      </p:sp>
      <p:cxnSp>
        <p:nvCxnSpPr>
          <p:cNvPr id="40" name="Прямая соединительная линия 39"/>
          <p:cNvCxnSpPr/>
          <p:nvPr/>
        </p:nvCxnSpPr>
        <p:spPr>
          <a:xfrm>
            <a:off x="2051720" y="1340768"/>
            <a:ext cx="0" cy="5184576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1547664" y="6237312"/>
            <a:ext cx="2880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Н</a:t>
            </a:r>
            <a:endParaRPr lang="ru-RU" sz="2400" b="1" dirty="0"/>
          </a:p>
        </p:txBody>
      </p:sp>
      <p:cxnSp>
        <p:nvCxnSpPr>
          <p:cNvPr id="57" name="Прямая соединительная линия 56"/>
          <p:cNvCxnSpPr/>
          <p:nvPr/>
        </p:nvCxnSpPr>
        <p:spPr>
          <a:xfrm>
            <a:off x="2051720" y="3140968"/>
            <a:ext cx="4032448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>
            <a:off x="2051720" y="4509120"/>
            <a:ext cx="4032448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/>
          <p:cNvCxnSpPr/>
          <p:nvPr/>
        </p:nvCxnSpPr>
        <p:spPr>
          <a:xfrm>
            <a:off x="2051720" y="5949280"/>
            <a:ext cx="4032448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>
            <a:off x="2051720" y="6525344"/>
            <a:ext cx="4032448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/>
          <p:nvPr/>
        </p:nvCxnSpPr>
        <p:spPr>
          <a:xfrm>
            <a:off x="2051720" y="1340768"/>
            <a:ext cx="4032448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6156176" y="1052736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а</a:t>
            </a:r>
            <a:r>
              <a:rPr lang="ru-RU" sz="2400" b="1" baseline="-25000" dirty="0" smtClean="0"/>
              <a:t>1</a:t>
            </a:r>
            <a:endParaRPr lang="ru-RU" sz="2400" b="1" dirty="0"/>
          </a:p>
        </p:txBody>
      </p:sp>
      <p:cxnSp>
        <p:nvCxnSpPr>
          <p:cNvPr id="76" name="Прямая соединительная линия 75"/>
          <p:cNvCxnSpPr/>
          <p:nvPr/>
        </p:nvCxnSpPr>
        <p:spPr>
          <a:xfrm>
            <a:off x="2051720" y="1340768"/>
            <a:ext cx="144016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/>
          <p:cNvSpPr txBox="1"/>
          <p:nvPr/>
        </p:nvSpPr>
        <p:spPr>
          <a:xfrm>
            <a:off x="3275856" y="908720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а</a:t>
            </a:r>
            <a:endParaRPr lang="ru-RU" sz="2400" b="1" dirty="0"/>
          </a:p>
        </p:txBody>
      </p:sp>
      <p:cxnSp>
        <p:nvCxnSpPr>
          <p:cNvPr id="79" name="Прямая соединительная линия 78"/>
          <p:cNvCxnSpPr/>
          <p:nvPr/>
        </p:nvCxnSpPr>
        <p:spPr>
          <a:xfrm flipH="1">
            <a:off x="4427984" y="1340768"/>
            <a:ext cx="1656184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TextBox 79"/>
          <p:cNvSpPr txBox="1"/>
          <p:nvPr/>
        </p:nvSpPr>
        <p:spPr>
          <a:xfrm>
            <a:off x="4283968" y="908720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а</a:t>
            </a:r>
            <a:r>
              <a:rPr lang="ru-RU" sz="2400" b="1" baseline="-25000" dirty="0" smtClean="0"/>
              <a:t>2</a:t>
            </a:r>
            <a:endParaRPr lang="ru-RU" sz="2400" b="1" dirty="0"/>
          </a:p>
        </p:txBody>
      </p:sp>
      <p:cxnSp>
        <p:nvCxnSpPr>
          <p:cNvPr id="112" name="Прямая соединительная линия 111"/>
          <p:cNvCxnSpPr/>
          <p:nvPr/>
        </p:nvCxnSpPr>
        <p:spPr>
          <a:xfrm>
            <a:off x="3491880" y="1340768"/>
            <a:ext cx="0" cy="180020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TextBox 116"/>
          <p:cNvSpPr txBox="1"/>
          <p:nvPr/>
        </p:nvSpPr>
        <p:spPr>
          <a:xfrm>
            <a:off x="3275856" y="3212976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Г</a:t>
            </a:r>
            <a:r>
              <a:rPr lang="ru-RU" sz="2400" b="1" baseline="-25000" dirty="0" smtClean="0"/>
              <a:t>1</a:t>
            </a:r>
            <a:endParaRPr lang="ru-RU" sz="2400" b="1" dirty="0"/>
          </a:p>
        </p:txBody>
      </p:sp>
      <p:cxnSp>
        <p:nvCxnSpPr>
          <p:cNvPr id="119" name="Прямая соединительная линия 118"/>
          <p:cNvCxnSpPr/>
          <p:nvPr/>
        </p:nvCxnSpPr>
        <p:spPr>
          <a:xfrm>
            <a:off x="4427984" y="1340768"/>
            <a:ext cx="0" cy="180020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TextBox 119"/>
          <p:cNvSpPr txBox="1"/>
          <p:nvPr/>
        </p:nvSpPr>
        <p:spPr>
          <a:xfrm>
            <a:off x="4283968" y="3212976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Г</a:t>
            </a:r>
            <a:r>
              <a:rPr lang="ru-RU" sz="2400" b="1" baseline="-25000" dirty="0" smtClean="0"/>
              <a:t>4</a:t>
            </a:r>
            <a:endParaRPr lang="ru-RU" sz="2400" b="1" dirty="0"/>
          </a:p>
        </p:txBody>
      </p:sp>
      <p:cxnSp>
        <p:nvCxnSpPr>
          <p:cNvPr id="122" name="Прямая соединительная линия 121"/>
          <p:cNvCxnSpPr/>
          <p:nvPr/>
        </p:nvCxnSpPr>
        <p:spPr>
          <a:xfrm>
            <a:off x="6084168" y="1340768"/>
            <a:ext cx="0" cy="5184576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TextBox 122"/>
          <p:cNvSpPr txBox="1"/>
          <p:nvPr/>
        </p:nvSpPr>
        <p:spPr>
          <a:xfrm>
            <a:off x="6156176" y="2780928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Г</a:t>
            </a:r>
            <a:r>
              <a:rPr lang="ru-RU" sz="2400" b="1" baseline="-25000" dirty="0" smtClean="0"/>
              <a:t>3</a:t>
            </a:r>
            <a:endParaRPr lang="ru-RU" sz="2400" b="1" dirty="0"/>
          </a:p>
        </p:txBody>
      </p:sp>
      <p:sp>
        <p:nvSpPr>
          <p:cNvPr id="124" name="TextBox 123"/>
          <p:cNvSpPr txBox="1"/>
          <p:nvPr/>
        </p:nvSpPr>
        <p:spPr>
          <a:xfrm>
            <a:off x="6156176" y="4293096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Т</a:t>
            </a:r>
            <a:r>
              <a:rPr lang="ru-RU" sz="2400" b="1" baseline="-25000" dirty="0" smtClean="0"/>
              <a:t>3</a:t>
            </a:r>
            <a:endParaRPr lang="ru-RU" sz="2400" b="1" dirty="0"/>
          </a:p>
        </p:txBody>
      </p:sp>
      <p:sp>
        <p:nvSpPr>
          <p:cNvPr id="125" name="TextBox 124"/>
          <p:cNvSpPr txBox="1"/>
          <p:nvPr/>
        </p:nvSpPr>
        <p:spPr>
          <a:xfrm>
            <a:off x="6156176" y="5589240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Б</a:t>
            </a:r>
            <a:r>
              <a:rPr lang="ru-RU" sz="2400" b="1" baseline="-25000" dirty="0" smtClean="0"/>
              <a:t>3</a:t>
            </a:r>
            <a:endParaRPr lang="ru-RU" sz="2400" b="1" dirty="0"/>
          </a:p>
        </p:txBody>
      </p:sp>
      <p:sp>
        <p:nvSpPr>
          <p:cNvPr id="126" name="TextBox 125"/>
          <p:cNvSpPr txBox="1"/>
          <p:nvPr/>
        </p:nvSpPr>
        <p:spPr>
          <a:xfrm>
            <a:off x="6156176" y="6165304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Н</a:t>
            </a:r>
            <a:r>
              <a:rPr lang="ru-RU" sz="2400" b="1" baseline="-25000" dirty="0" smtClean="0"/>
              <a:t>3</a:t>
            </a:r>
            <a:endParaRPr lang="ru-RU" sz="24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3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500"/>
                            </p:stCondLst>
                            <p:childTnLst>
                              <p:par>
                                <p:cTn id="13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500"/>
                            </p:stCondLst>
                            <p:childTnLst>
                              <p:par>
                                <p:cTn id="17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7000"/>
                            </p:stCondLst>
                            <p:childTnLst>
                              <p:par>
                                <p:cTn id="2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0" dur="3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5" dur="3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000"/>
                            </p:stCondLst>
                            <p:childTnLst>
                              <p:par>
                                <p:cTn id="47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3500"/>
                            </p:stCondLst>
                            <p:childTnLst>
                              <p:par>
                                <p:cTn id="5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0" dur="3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3000"/>
                            </p:stCondLst>
                            <p:childTnLst>
                              <p:par>
                                <p:cTn id="62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6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3500"/>
                            </p:stCondLst>
                            <p:childTnLst>
                              <p:par>
                                <p:cTn id="6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5" dur="3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3000"/>
                            </p:stCondLst>
                            <p:childTnLst>
                              <p:par>
                                <p:cTn id="77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7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7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3500"/>
                            </p:stCondLst>
                            <p:childTnLst>
                              <p:par>
                                <p:cTn id="81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8" dur="3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3000"/>
                            </p:stCondLst>
                            <p:childTnLst>
                              <p:par>
                                <p:cTn id="90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9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9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3500"/>
                            </p:stCondLst>
                            <p:childTnLst>
                              <p:par>
                                <p:cTn id="94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6" dur="3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6500"/>
                            </p:stCondLst>
                            <p:childTnLst>
                              <p:par>
                                <p:cTn id="98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99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00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7000"/>
                            </p:stCondLst>
                            <p:childTnLst>
                              <p:par>
                                <p:cTn id="102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4" dur="3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10000"/>
                            </p:stCondLst>
                            <p:childTnLst>
                              <p:par>
                                <p:cTn id="106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07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08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0500"/>
                            </p:stCondLst>
                            <p:childTnLst>
                              <p:par>
                                <p:cTn id="110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2" dur="3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3500"/>
                            </p:stCondLst>
                            <p:childTnLst>
                              <p:par>
                                <p:cTn id="114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15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16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1" dur="3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3000"/>
                            </p:stCondLst>
                            <p:childTnLst>
                              <p:par>
                                <p:cTn id="12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3500"/>
                            </p:stCondLst>
                            <p:childTnLst>
                              <p:par>
                                <p:cTn id="129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30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31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6" dur="3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3000"/>
                            </p:stCondLst>
                            <p:childTnLst>
                              <p:par>
                                <p:cTn id="13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3500"/>
                            </p:stCondLst>
                            <p:childTnLst>
                              <p:par>
                                <p:cTn id="144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45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46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51" dur="3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3000"/>
                            </p:stCondLst>
                            <p:childTnLst>
                              <p:par>
                                <p:cTn id="15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3500"/>
                            </p:stCondLst>
                            <p:childTnLst>
                              <p:par>
                                <p:cTn id="159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60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61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6" dur="3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3000"/>
                            </p:stCondLst>
                            <p:childTnLst>
                              <p:par>
                                <p:cTn id="16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0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3500"/>
                            </p:stCondLst>
                            <p:childTnLst>
                              <p:par>
                                <p:cTn id="174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75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76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1" dur="3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3000"/>
                            </p:stCondLst>
                            <p:childTnLst>
                              <p:par>
                                <p:cTn id="18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5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7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3500"/>
                            </p:stCondLst>
                            <p:childTnLst>
                              <p:par>
                                <p:cTn id="189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90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91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6" dur="3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7" fill="hold">
                            <p:stCondLst>
                              <p:cond delay="3000"/>
                            </p:stCondLst>
                            <p:childTnLst>
                              <p:par>
                                <p:cTn id="19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0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2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>
                            <p:stCondLst>
                              <p:cond delay="3500"/>
                            </p:stCondLst>
                            <p:childTnLst>
                              <p:par>
                                <p:cTn id="20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6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8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>
                            <p:stCondLst>
                              <p:cond delay="4000"/>
                            </p:stCondLst>
                            <p:childTnLst>
                              <p:par>
                                <p:cTn id="21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2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4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5" fill="hold">
                            <p:stCondLst>
                              <p:cond delay="4500"/>
                            </p:stCondLst>
                            <p:childTnLst>
                              <p:par>
                                <p:cTn id="21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8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0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1" fill="hold">
                            <p:stCondLst>
                              <p:cond delay="5000"/>
                            </p:stCondLst>
                            <p:childTnLst>
                              <p:par>
                                <p:cTn id="222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23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224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27" grpId="0"/>
      <p:bldP spid="32" grpId="0"/>
      <p:bldP spid="37" grpId="0"/>
      <p:bldP spid="55" grpId="0"/>
      <p:bldP spid="74" grpId="0"/>
      <p:bldP spid="77" grpId="0"/>
      <p:bldP spid="80" grpId="0"/>
      <p:bldP spid="117" grpId="0"/>
      <p:bldP spid="120" grpId="0"/>
      <p:bldP spid="123" grpId="0"/>
      <p:bldP spid="124" grpId="0"/>
      <p:bldP spid="125" grpId="0"/>
      <p:bldP spid="12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8229600" cy="792088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/>
              <a:t>Построение чертежа  спинки 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2051720" y="1340768"/>
            <a:ext cx="0" cy="518457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2051720" y="1340768"/>
            <a:ext cx="40324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403648" y="980728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А</a:t>
            </a:r>
            <a:r>
              <a:rPr lang="ru-RU" sz="2400" b="1" baseline="-25000" dirty="0" smtClean="0"/>
              <a:t>0</a:t>
            </a:r>
            <a:endParaRPr lang="ru-RU" sz="24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1475656" y="2924944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Г</a:t>
            </a:r>
            <a:endParaRPr lang="ru-RU" sz="2400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1475656" y="4221088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Т</a:t>
            </a:r>
            <a:endParaRPr lang="ru-RU" sz="2400" b="1" dirty="0"/>
          </a:p>
        </p:txBody>
      </p:sp>
      <p:sp>
        <p:nvSpPr>
          <p:cNvPr id="37" name="TextBox 36"/>
          <p:cNvSpPr txBox="1"/>
          <p:nvPr/>
        </p:nvSpPr>
        <p:spPr>
          <a:xfrm>
            <a:off x="1547664" y="5661248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/>
              <a:t>Б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1547664" y="6237312"/>
            <a:ext cx="2880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Н</a:t>
            </a:r>
            <a:endParaRPr lang="ru-RU" sz="2400" b="1" dirty="0"/>
          </a:p>
        </p:txBody>
      </p:sp>
      <p:cxnSp>
        <p:nvCxnSpPr>
          <p:cNvPr id="57" name="Прямая соединительная линия 56"/>
          <p:cNvCxnSpPr/>
          <p:nvPr/>
        </p:nvCxnSpPr>
        <p:spPr>
          <a:xfrm>
            <a:off x="2051720" y="3140968"/>
            <a:ext cx="40324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>
            <a:off x="2051720" y="4509120"/>
            <a:ext cx="40324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/>
          <p:cNvCxnSpPr/>
          <p:nvPr/>
        </p:nvCxnSpPr>
        <p:spPr>
          <a:xfrm>
            <a:off x="2051720" y="5949280"/>
            <a:ext cx="40324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>
            <a:off x="2051720" y="6525344"/>
            <a:ext cx="40324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6156176" y="1052736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а</a:t>
            </a:r>
            <a:r>
              <a:rPr lang="ru-RU" sz="2400" b="1" baseline="-25000" dirty="0" smtClean="0"/>
              <a:t>1</a:t>
            </a:r>
            <a:endParaRPr lang="ru-RU" sz="2400" b="1" dirty="0"/>
          </a:p>
        </p:txBody>
      </p:sp>
      <p:sp>
        <p:nvSpPr>
          <p:cNvPr id="77" name="TextBox 76"/>
          <p:cNvSpPr txBox="1"/>
          <p:nvPr/>
        </p:nvSpPr>
        <p:spPr>
          <a:xfrm>
            <a:off x="3275856" y="836712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а</a:t>
            </a:r>
            <a:endParaRPr lang="ru-RU" sz="2400" b="1" dirty="0"/>
          </a:p>
        </p:txBody>
      </p:sp>
      <p:sp>
        <p:nvSpPr>
          <p:cNvPr id="80" name="TextBox 79"/>
          <p:cNvSpPr txBox="1"/>
          <p:nvPr/>
        </p:nvSpPr>
        <p:spPr>
          <a:xfrm>
            <a:off x="4283968" y="836712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а</a:t>
            </a:r>
            <a:r>
              <a:rPr lang="ru-RU" sz="2400" b="1" baseline="-25000" dirty="0" smtClean="0"/>
              <a:t>2</a:t>
            </a:r>
            <a:endParaRPr lang="ru-RU" sz="2400" b="1" dirty="0"/>
          </a:p>
        </p:txBody>
      </p:sp>
      <p:cxnSp>
        <p:nvCxnSpPr>
          <p:cNvPr id="112" name="Прямая соединительная линия 111"/>
          <p:cNvCxnSpPr/>
          <p:nvPr/>
        </p:nvCxnSpPr>
        <p:spPr>
          <a:xfrm>
            <a:off x="3491880" y="1340768"/>
            <a:ext cx="0" cy="18002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TextBox 116"/>
          <p:cNvSpPr txBox="1"/>
          <p:nvPr/>
        </p:nvSpPr>
        <p:spPr>
          <a:xfrm>
            <a:off x="3275856" y="3212976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Г</a:t>
            </a:r>
            <a:r>
              <a:rPr lang="ru-RU" sz="2400" b="1" baseline="-25000" dirty="0" smtClean="0"/>
              <a:t>1</a:t>
            </a:r>
            <a:endParaRPr lang="ru-RU" sz="2400" b="1" dirty="0"/>
          </a:p>
        </p:txBody>
      </p:sp>
      <p:cxnSp>
        <p:nvCxnSpPr>
          <p:cNvPr id="119" name="Прямая соединительная линия 118"/>
          <p:cNvCxnSpPr/>
          <p:nvPr/>
        </p:nvCxnSpPr>
        <p:spPr>
          <a:xfrm>
            <a:off x="4427984" y="1340768"/>
            <a:ext cx="0" cy="18002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TextBox 119"/>
          <p:cNvSpPr txBox="1"/>
          <p:nvPr/>
        </p:nvSpPr>
        <p:spPr>
          <a:xfrm>
            <a:off x="4283968" y="3212976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Г</a:t>
            </a:r>
            <a:r>
              <a:rPr lang="ru-RU" sz="2400" b="1" baseline="-25000" dirty="0" smtClean="0"/>
              <a:t>4</a:t>
            </a:r>
            <a:endParaRPr lang="ru-RU" sz="2400" b="1" dirty="0"/>
          </a:p>
        </p:txBody>
      </p:sp>
      <p:cxnSp>
        <p:nvCxnSpPr>
          <p:cNvPr id="122" name="Прямая соединительная линия 121"/>
          <p:cNvCxnSpPr/>
          <p:nvPr/>
        </p:nvCxnSpPr>
        <p:spPr>
          <a:xfrm>
            <a:off x="6084168" y="1340768"/>
            <a:ext cx="0" cy="518457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TextBox 122"/>
          <p:cNvSpPr txBox="1"/>
          <p:nvPr/>
        </p:nvSpPr>
        <p:spPr>
          <a:xfrm>
            <a:off x="6156176" y="2780928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Г</a:t>
            </a:r>
            <a:r>
              <a:rPr lang="ru-RU" sz="2400" b="1" baseline="-25000" dirty="0" smtClean="0"/>
              <a:t>3</a:t>
            </a:r>
            <a:endParaRPr lang="ru-RU" sz="2400" b="1" dirty="0"/>
          </a:p>
        </p:txBody>
      </p:sp>
      <p:sp>
        <p:nvSpPr>
          <p:cNvPr id="124" name="TextBox 123"/>
          <p:cNvSpPr txBox="1"/>
          <p:nvPr/>
        </p:nvSpPr>
        <p:spPr>
          <a:xfrm>
            <a:off x="6156176" y="4293096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Т</a:t>
            </a:r>
            <a:r>
              <a:rPr lang="ru-RU" sz="2400" b="1" baseline="-25000" dirty="0" smtClean="0"/>
              <a:t>3</a:t>
            </a:r>
            <a:endParaRPr lang="ru-RU" sz="2400" b="1" dirty="0"/>
          </a:p>
        </p:txBody>
      </p:sp>
      <p:sp>
        <p:nvSpPr>
          <p:cNvPr id="125" name="TextBox 124"/>
          <p:cNvSpPr txBox="1"/>
          <p:nvPr/>
        </p:nvSpPr>
        <p:spPr>
          <a:xfrm>
            <a:off x="6156176" y="5589240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Б</a:t>
            </a:r>
            <a:r>
              <a:rPr lang="ru-RU" sz="2400" b="1" baseline="-25000" dirty="0" smtClean="0"/>
              <a:t>3</a:t>
            </a:r>
            <a:endParaRPr lang="ru-RU" sz="2400" b="1" dirty="0"/>
          </a:p>
        </p:txBody>
      </p:sp>
      <p:sp>
        <p:nvSpPr>
          <p:cNvPr id="126" name="TextBox 125"/>
          <p:cNvSpPr txBox="1"/>
          <p:nvPr/>
        </p:nvSpPr>
        <p:spPr>
          <a:xfrm>
            <a:off x="6156176" y="6165304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Н</a:t>
            </a:r>
            <a:r>
              <a:rPr lang="ru-RU" sz="2400" b="1" baseline="-25000" dirty="0" smtClean="0"/>
              <a:t>3</a:t>
            </a:r>
            <a:endParaRPr lang="ru-RU" sz="2400" b="1" dirty="0"/>
          </a:p>
        </p:txBody>
      </p:sp>
      <p:cxnSp>
        <p:nvCxnSpPr>
          <p:cNvPr id="45" name="Прямая соединительная линия 44"/>
          <p:cNvCxnSpPr/>
          <p:nvPr/>
        </p:nvCxnSpPr>
        <p:spPr>
          <a:xfrm>
            <a:off x="2051720" y="1340768"/>
            <a:ext cx="432048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2267744" y="908720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А</a:t>
            </a:r>
            <a:r>
              <a:rPr lang="ru-RU" sz="2400" b="1" baseline="-25000" dirty="0" smtClean="0"/>
              <a:t>2</a:t>
            </a:r>
            <a:endParaRPr lang="ru-RU" sz="2400" b="1" dirty="0"/>
          </a:p>
        </p:txBody>
      </p:sp>
      <p:cxnSp>
        <p:nvCxnSpPr>
          <p:cNvPr id="50" name="Прямая соединительная линия 49"/>
          <p:cNvCxnSpPr/>
          <p:nvPr/>
        </p:nvCxnSpPr>
        <p:spPr>
          <a:xfrm>
            <a:off x="2483768" y="1340768"/>
            <a:ext cx="0" cy="216024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2267744" y="1484784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А</a:t>
            </a:r>
            <a:r>
              <a:rPr lang="ru-RU" sz="2400" b="1" baseline="-25000" dirty="0" smtClean="0"/>
              <a:t>1</a:t>
            </a:r>
            <a:endParaRPr lang="ru-RU" sz="2400" b="1" dirty="0"/>
          </a:p>
        </p:txBody>
      </p:sp>
      <p:cxnSp>
        <p:nvCxnSpPr>
          <p:cNvPr id="78" name="Прямая соединительная линия 77"/>
          <p:cNvCxnSpPr/>
          <p:nvPr/>
        </p:nvCxnSpPr>
        <p:spPr>
          <a:xfrm>
            <a:off x="2051720" y="1556792"/>
            <a:ext cx="432048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/>
          <p:cNvSpPr txBox="1"/>
          <p:nvPr/>
        </p:nvSpPr>
        <p:spPr>
          <a:xfrm>
            <a:off x="1691680" y="1268760"/>
            <a:ext cx="2880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А</a:t>
            </a:r>
            <a:endParaRPr lang="ru-RU" sz="2400" b="1" dirty="0"/>
          </a:p>
        </p:txBody>
      </p:sp>
      <p:sp>
        <p:nvSpPr>
          <p:cNvPr id="84" name="Дуга 83"/>
          <p:cNvSpPr/>
          <p:nvPr/>
        </p:nvSpPr>
        <p:spPr>
          <a:xfrm rot="10800000" flipH="1">
            <a:off x="1619672" y="1124744"/>
            <a:ext cx="864096" cy="432048"/>
          </a:xfrm>
          <a:prstGeom prst="arc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6" name="Прямая соединительная линия 85"/>
          <p:cNvCxnSpPr/>
          <p:nvPr/>
        </p:nvCxnSpPr>
        <p:spPr>
          <a:xfrm>
            <a:off x="2051720" y="1556792"/>
            <a:ext cx="216024" cy="496855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Прямая соединительная линия 88"/>
          <p:cNvCxnSpPr/>
          <p:nvPr/>
        </p:nvCxnSpPr>
        <p:spPr>
          <a:xfrm>
            <a:off x="2051720" y="4509120"/>
            <a:ext cx="144016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TextBox 98"/>
          <p:cNvSpPr txBox="1"/>
          <p:nvPr/>
        </p:nvSpPr>
        <p:spPr>
          <a:xfrm>
            <a:off x="2195736" y="4077072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Т</a:t>
            </a:r>
            <a:r>
              <a:rPr lang="ru-RU" sz="2400" b="1" baseline="-25000" dirty="0" smtClean="0"/>
              <a:t>1</a:t>
            </a:r>
            <a:endParaRPr lang="ru-RU" sz="2400" b="1" dirty="0"/>
          </a:p>
        </p:txBody>
      </p:sp>
      <p:sp>
        <p:nvSpPr>
          <p:cNvPr id="101" name="TextBox 100"/>
          <p:cNvSpPr txBox="1"/>
          <p:nvPr/>
        </p:nvSpPr>
        <p:spPr>
          <a:xfrm>
            <a:off x="2195736" y="2708920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г</a:t>
            </a:r>
            <a:endParaRPr lang="ru-RU" sz="2400" b="1" dirty="0"/>
          </a:p>
        </p:txBody>
      </p:sp>
      <p:sp>
        <p:nvSpPr>
          <p:cNvPr id="102" name="TextBox 101"/>
          <p:cNvSpPr txBox="1"/>
          <p:nvPr/>
        </p:nvSpPr>
        <p:spPr>
          <a:xfrm>
            <a:off x="2267744" y="5517232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Б</a:t>
            </a:r>
            <a:r>
              <a:rPr lang="ru-RU" sz="2400" b="1" baseline="-25000" dirty="0" smtClean="0"/>
              <a:t>1</a:t>
            </a:r>
            <a:endParaRPr lang="ru-RU" sz="2400" b="1" dirty="0"/>
          </a:p>
        </p:txBody>
      </p:sp>
      <p:sp>
        <p:nvSpPr>
          <p:cNvPr id="103" name="TextBox 102"/>
          <p:cNvSpPr txBox="1"/>
          <p:nvPr/>
        </p:nvSpPr>
        <p:spPr>
          <a:xfrm>
            <a:off x="2267744" y="6093296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Н</a:t>
            </a:r>
            <a:r>
              <a:rPr lang="ru-RU" sz="2400" b="1" baseline="-25000" dirty="0" smtClean="0"/>
              <a:t>1</a:t>
            </a:r>
            <a:endParaRPr lang="ru-RU" sz="2400" b="1" dirty="0"/>
          </a:p>
        </p:txBody>
      </p:sp>
      <p:sp>
        <p:nvSpPr>
          <p:cNvPr id="104" name="Дуга 103"/>
          <p:cNvSpPr/>
          <p:nvPr/>
        </p:nvSpPr>
        <p:spPr>
          <a:xfrm rot="19896964" flipV="1">
            <a:off x="2213566" y="663662"/>
            <a:ext cx="1511753" cy="1669119"/>
          </a:xfrm>
          <a:prstGeom prst="arc">
            <a:avLst>
              <a:gd name="adj1" fmla="val 16200000"/>
              <a:gd name="adj2" fmla="val 21599246"/>
            </a:avLst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6" name="Прямая со стрелкой 105"/>
          <p:cNvCxnSpPr>
            <a:endCxn id="104" idx="2"/>
          </p:cNvCxnSpPr>
          <p:nvPr/>
        </p:nvCxnSpPr>
        <p:spPr>
          <a:xfrm flipV="1">
            <a:off x="2483768" y="1139042"/>
            <a:ext cx="1150761" cy="201726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Дуга 106"/>
          <p:cNvSpPr/>
          <p:nvPr/>
        </p:nvSpPr>
        <p:spPr>
          <a:xfrm rot="16200000" flipV="1">
            <a:off x="2346427" y="1406101"/>
            <a:ext cx="1511753" cy="1669119"/>
          </a:xfrm>
          <a:prstGeom prst="arc">
            <a:avLst>
              <a:gd name="adj1" fmla="val 16858476"/>
              <a:gd name="adj2" fmla="val 21599246"/>
            </a:avLst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9" name="Прямая со стрелкой 108"/>
          <p:cNvCxnSpPr/>
          <p:nvPr/>
        </p:nvCxnSpPr>
        <p:spPr>
          <a:xfrm flipV="1">
            <a:off x="2195736" y="1484784"/>
            <a:ext cx="936104" cy="3024336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TextBox 114"/>
          <p:cNvSpPr txBox="1"/>
          <p:nvPr/>
        </p:nvSpPr>
        <p:spPr>
          <a:xfrm>
            <a:off x="3707904" y="1340768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П</a:t>
            </a:r>
            <a:r>
              <a:rPr lang="ru-RU" sz="2400" b="1" baseline="-25000" dirty="0" smtClean="0"/>
              <a:t>1</a:t>
            </a:r>
            <a:endParaRPr lang="ru-RU" sz="2400" b="1" dirty="0"/>
          </a:p>
        </p:txBody>
      </p:sp>
      <p:cxnSp>
        <p:nvCxnSpPr>
          <p:cNvPr id="118" name="Прямая соединительная линия 117"/>
          <p:cNvCxnSpPr>
            <a:stCxn id="48" idx="2"/>
          </p:cNvCxnSpPr>
          <p:nvPr/>
        </p:nvCxnSpPr>
        <p:spPr>
          <a:xfrm>
            <a:off x="2519772" y="1370385"/>
            <a:ext cx="1188132" cy="330423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Прямая соединительная линия 134"/>
          <p:cNvCxnSpPr>
            <a:stCxn id="84" idx="2"/>
          </p:cNvCxnSpPr>
          <p:nvPr/>
        </p:nvCxnSpPr>
        <p:spPr>
          <a:xfrm>
            <a:off x="2483768" y="1340768"/>
            <a:ext cx="360040" cy="144016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6" name="TextBox 135"/>
          <p:cNvSpPr txBox="1"/>
          <p:nvPr/>
        </p:nvSpPr>
        <p:spPr>
          <a:xfrm>
            <a:off x="2627784" y="908720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И</a:t>
            </a:r>
            <a:endParaRPr lang="ru-RU" sz="2400" b="1" dirty="0"/>
          </a:p>
        </p:txBody>
      </p:sp>
      <p:cxnSp>
        <p:nvCxnSpPr>
          <p:cNvPr id="144" name="Прямая соединительная линия 143"/>
          <p:cNvCxnSpPr/>
          <p:nvPr/>
        </p:nvCxnSpPr>
        <p:spPr>
          <a:xfrm>
            <a:off x="2843808" y="1484784"/>
            <a:ext cx="0" cy="576064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6" name="TextBox 145"/>
          <p:cNvSpPr txBox="1"/>
          <p:nvPr/>
        </p:nvSpPr>
        <p:spPr>
          <a:xfrm>
            <a:off x="2339752" y="1916832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И</a:t>
            </a:r>
            <a:r>
              <a:rPr lang="ru-RU" sz="2400" b="1" baseline="-25000" dirty="0" smtClean="0"/>
              <a:t>2</a:t>
            </a:r>
            <a:endParaRPr lang="ru-RU" sz="2400" b="1" dirty="0"/>
          </a:p>
        </p:txBody>
      </p:sp>
      <p:cxnSp>
        <p:nvCxnSpPr>
          <p:cNvPr id="148" name="Прямая соединительная линия 147"/>
          <p:cNvCxnSpPr/>
          <p:nvPr/>
        </p:nvCxnSpPr>
        <p:spPr>
          <a:xfrm flipV="1">
            <a:off x="2843808" y="1412776"/>
            <a:ext cx="216024" cy="648075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9" name="TextBox 148"/>
          <p:cNvSpPr txBox="1"/>
          <p:nvPr/>
        </p:nvSpPr>
        <p:spPr>
          <a:xfrm>
            <a:off x="2915816" y="980728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И</a:t>
            </a:r>
            <a:r>
              <a:rPr lang="ru-RU" sz="2400" b="1" baseline="-25000" dirty="0" smtClean="0"/>
              <a:t>1</a:t>
            </a:r>
            <a:endParaRPr lang="ru-RU" sz="2400" b="1" dirty="0"/>
          </a:p>
        </p:txBody>
      </p:sp>
      <p:cxnSp>
        <p:nvCxnSpPr>
          <p:cNvPr id="152" name="Прямая соединительная линия 151"/>
          <p:cNvCxnSpPr/>
          <p:nvPr/>
        </p:nvCxnSpPr>
        <p:spPr>
          <a:xfrm>
            <a:off x="2843808" y="1484784"/>
            <a:ext cx="216024" cy="7200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Прямая соединительная линия 154"/>
          <p:cNvCxnSpPr/>
          <p:nvPr/>
        </p:nvCxnSpPr>
        <p:spPr>
          <a:xfrm>
            <a:off x="3059832" y="1412776"/>
            <a:ext cx="648072" cy="28803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1" name="Половина рамки 160"/>
          <p:cNvSpPr/>
          <p:nvPr/>
        </p:nvSpPr>
        <p:spPr>
          <a:xfrm>
            <a:off x="3563888" y="1772816"/>
            <a:ext cx="1008112" cy="1224136"/>
          </a:xfrm>
          <a:prstGeom prst="half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163" name="Прямая соединительная линия 162"/>
          <p:cNvCxnSpPr/>
          <p:nvPr/>
        </p:nvCxnSpPr>
        <p:spPr>
          <a:xfrm flipH="1">
            <a:off x="3491880" y="1700808"/>
            <a:ext cx="216024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6" name="TextBox 165"/>
          <p:cNvSpPr txBox="1"/>
          <p:nvPr/>
        </p:nvSpPr>
        <p:spPr>
          <a:xfrm>
            <a:off x="2987824" y="1484784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П</a:t>
            </a:r>
            <a:r>
              <a:rPr lang="ru-RU" sz="2400" b="1" baseline="-25000" dirty="0" smtClean="0"/>
              <a:t>2</a:t>
            </a:r>
            <a:endParaRPr lang="ru-RU" sz="2400" b="1" dirty="0"/>
          </a:p>
        </p:txBody>
      </p:sp>
      <p:cxnSp>
        <p:nvCxnSpPr>
          <p:cNvPr id="168" name="Прямая соединительная линия 167"/>
          <p:cNvCxnSpPr/>
          <p:nvPr/>
        </p:nvCxnSpPr>
        <p:spPr>
          <a:xfrm flipV="1">
            <a:off x="3491880" y="2420888"/>
            <a:ext cx="0" cy="72008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9" name="TextBox 168"/>
          <p:cNvSpPr txBox="1"/>
          <p:nvPr/>
        </p:nvSpPr>
        <p:spPr>
          <a:xfrm>
            <a:off x="2915816" y="2348880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П</a:t>
            </a:r>
            <a:r>
              <a:rPr lang="ru-RU" sz="2400" b="1" baseline="-25000" dirty="0" smtClean="0"/>
              <a:t>3</a:t>
            </a:r>
            <a:endParaRPr lang="ru-RU" sz="2400" b="1" dirty="0"/>
          </a:p>
        </p:txBody>
      </p:sp>
      <p:cxnSp>
        <p:nvCxnSpPr>
          <p:cNvPr id="173" name="Прямая соединительная линия 172"/>
          <p:cNvCxnSpPr/>
          <p:nvPr/>
        </p:nvCxnSpPr>
        <p:spPr>
          <a:xfrm flipV="1">
            <a:off x="3491880" y="2996952"/>
            <a:ext cx="144016" cy="144016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1" name="TextBox 180"/>
          <p:cNvSpPr txBox="1"/>
          <p:nvPr/>
        </p:nvSpPr>
        <p:spPr>
          <a:xfrm>
            <a:off x="3779912" y="2708920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Г</a:t>
            </a:r>
            <a:r>
              <a:rPr lang="ru-RU" sz="2400" b="1" baseline="-25000" dirty="0" smtClean="0"/>
              <a:t>2</a:t>
            </a:r>
            <a:endParaRPr lang="ru-RU" sz="2400" b="1" dirty="0"/>
          </a:p>
        </p:txBody>
      </p:sp>
      <p:sp>
        <p:nvSpPr>
          <p:cNvPr id="182" name="TextBox 181"/>
          <p:cNvSpPr txBox="1"/>
          <p:nvPr/>
        </p:nvSpPr>
        <p:spPr>
          <a:xfrm>
            <a:off x="3635896" y="2564904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1</a:t>
            </a:r>
            <a:endParaRPr lang="ru-RU" sz="2400" b="1" dirty="0"/>
          </a:p>
        </p:txBody>
      </p:sp>
      <p:sp>
        <p:nvSpPr>
          <p:cNvPr id="183" name="Дуга 182"/>
          <p:cNvSpPr/>
          <p:nvPr/>
        </p:nvSpPr>
        <p:spPr>
          <a:xfrm rot="10800000">
            <a:off x="3491880" y="1628800"/>
            <a:ext cx="792088" cy="1512168"/>
          </a:xfrm>
          <a:prstGeom prst="arc">
            <a:avLst>
              <a:gd name="adj1" fmla="val 16203641"/>
              <a:gd name="adj2" fmla="val 4594974"/>
            </a:avLst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80" name="Прямая соединительная линия 179"/>
          <p:cNvCxnSpPr/>
          <p:nvPr/>
        </p:nvCxnSpPr>
        <p:spPr>
          <a:xfrm>
            <a:off x="3491880" y="3140968"/>
            <a:ext cx="432048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3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500"/>
                            </p:stCondLst>
                            <p:childTnLst>
                              <p:par>
                                <p:cTn id="15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3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000"/>
                            </p:stCondLst>
                            <p:childTnLst>
                              <p:par>
                                <p:cTn id="2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500"/>
                            </p:stCondLst>
                            <p:childTnLst>
                              <p:par>
                                <p:cTn id="30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3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500"/>
                            </p:stCondLst>
                            <p:childTnLst>
                              <p:par>
                                <p:cTn id="45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6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47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2" dur="3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000"/>
                            </p:stCondLst>
                            <p:childTnLst>
                              <p:par>
                                <p:cTn id="54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5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1" dur="3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3000"/>
                            </p:stCondLst>
                            <p:childTnLst>
                              <p:par>
                                <p:cTn id="6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3500"/>
                            </p:stCondLst>
                            <p:childTnLst>
                              <p:par>
                                <p:cTn id="69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70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71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6" dur="3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3000"/>
                            </p:stCondLst>
                            <p:childTnLst>
                              <p:par>
                                <p:cTn id="7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3500"/>
                            </p:stCondLst>
                            <p:childTnLst>
                              <p:par>
                                <p:cTn id="8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4000"/>
                            </p:stCondLst>
                            <p:childTnLst>
                              <p:par>
                                <p:cTn id="9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4500"/>
                            </p:stCondLst>
                            <p:childTnLst>
                              <p:par>
                                <p:cTn id="96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97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98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3" dur="3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3000"/>
                            </p:stCondLst>
                            <p:childTnLst>
                              <p:par>
                                <p:cTn id="10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7" dur="3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6000"/>
                            </p:stCondLst>
                            <p:childTnLst>
                              <p:par>
                                <p:cTn id="109" presetID="18" presetClass="exit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Right)">
                                      <p:cBhvr>
                                        <p:cTn id="110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6500"/>
                            </p:stCondLst>
                            <p:childTnLst>
                              <p:par>
                                <p:cTn id="113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14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15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0" dur="3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3000"/>
                            </p:stCondLst>
                            <p:childTnLst>
                              <p:par>
                                <p:cTn id="122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4" dur="3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6000"/>
                            </p:stCondLst>
                            <p:childTnLst>
                              <p:par>
                                <p:cTn id="126" presetID="18" presetClass="exit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Right)">
                                      <p:cBhvr>
                                        <p:cTn id="127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6500"/>
                            </p:stCondLst>
                            <p:childTnLst>
                              <p:par>
                                <p:cTn id="130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31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32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7000"/>
                            </p:stCondLst>
                            <p:childTnLst>
                              <p:par>
                                <p:cTn id="13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7500"/>
                            </p:stCondLst>
                            <p:childTnLst>
                              <p:par>
                                <p:cTn id="140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2" dur="3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10500"/>
                            </p:stCondLst>
                            <p:childTnLst>
                              <p:par>
                                <p:cTn id="144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45" dur="3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46" dur="3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13500"/>
                            </p:stCondLst>
                            <p:childTnLst>
                              <p:par>
                                <p:cTn id="148" presetID="18" presetClass="exit" presetSubtype="1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49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14000"/>
                            </p:stCondLst>
                            <p:childTnLst>
                              <p:par>
                                <p:cTn id="152" presetID="18" presetClass="exit" presetSubtype="1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53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9" dur="3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3000"/>
                            </p:stCondLst>
                            <p:childTnLst>
                              <p:par>
                                <p:cTn id="16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5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3500"/>
                            </p:stCondLst>
                            <p:childTnLst>
                              <p:par>
                                <p:cTn id="167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68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69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4" dur="3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3000"/>
                            </p:stCondLst>
                            <p:childTnLst>
                              <p:par>
                                <p:cTn id="17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8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0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>
                            <p:stCondLst>
                              <p:cond delay="3500"/>
                            </p:stCondLst>
                            <p:childTnLst>
                              <p:par>
                                <p:cTn id="182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83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84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9" dur="30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3000"/>
                            </p:stCondLst>
                            <p:childTnLst>
                              <p:par>
                                <p:cTn id="19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3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5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>
                            <p:stCondLst>
                              <p:cond delay="3500"/>
                            </p:stCondLst>
                            <p:childTnLst>
                              <p:par>
                                <p:cTn id="197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98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99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4000"/>
                            </p:stCondLst>
                            <p:childTnLst>
                              <p:par>
                                <p:cTn id="201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03" dur="3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4" fill="hold">
                            <p:stCondLst>
                              <p:cond delay="7000"/>
                            </p:stCondLst>
                            <p:childTnLst>
                              <p:par>
                                <p:cTn id="205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06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207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8" fill="hold">
                            <p:stCondLst>
                              <p:cond delay="7500"/>
                            </p:stCondLst>
                            <p:childTnLst>
                              <p:par>
                                <p:cTn id="20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11" dur="30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>
                            <p:stCondLst>
                              <p:cond delay="10500"/>
                            </p:stCondLst>
                            <p:childTnLst>
                              <p:par>
                                <p:cTn id="213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14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215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0" dur="30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1" dur="30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23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5" dur="30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6" fill="hold">
                            <p:stCondLst>
                              <p:cond delay="6000"/>
                            </p:stCondLst>
                            <p:childTnLst>
                              <p:par>
                                <p:cTn id="22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9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1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2" fill="hold">
                            <p:stCondLst>
                              <p:cond delay="6500"/>
                            </p:stCondLst>
                            <p:childTnLst>
                              <p:par>
                                <p:cTn id="233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34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235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6" fill="hold">
                            <p:stCondLst>
                              <p:cond delay="7000"/>
                            </p:stCondLst>
                            <p:childTnLst>
                              <p:par>
                                <p:cTn id="237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8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244" dur="30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5" fill="hold">
                            <p:stCondLst>
                              <p:cond delay="3000"/>
                            </p:stCondLst>
                            <p:childTnLst>
                              <p:par>
                                <p:cTn id="24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8" dur="5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5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0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1" fill="hold">
                            <p:stCondLst>
                              <p:cond delay="3500"/>
                            </p:stCondLst>
                            <p:childTnLst>
                              <p:par>
                                <p:cTn id="252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53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254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>
                      <p:stCondLst>
                        <p:cond delay="indefinite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9" dur="30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0" fill="hold">
                            <p:stCondLst>
                              <p:cond delay="3000"/>
                            </p:stCondLst>
                            <p:childTnLst>
                              <p:par>
                                <p:cTn id="26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3" dur="5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4" dur="5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5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6" fill="hold">
                            <p:stCondLst>
                              <p:cond delay="3500"/>
                            </p:stCondLst>
                            <p:childTnLst>
                              <p:par>
                                <p:cTn id="267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68" dur="5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269" dur="5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0" fill="hold">
                      <p:stCondLst>
                        <p:cond delay="indefinite"/>
                      </p:stCondLst>
                      <p:childTnLst>
                        <p:par>
                          <p:cTn id="271" fill="hold">
                            <p:stCondLst>
                              <p:cond delay="0"/>
                            </p:stCondLst>
                            <p:childTnLst>
                              <p:par>
                                <p:cTn id="272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74" dur="30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5" fill="hold">
                            <p:stCondLst>
                              <p:cond delay="3000"/>
                            </p:stCondLst>
                            <p:childTnLst>
                              <p:par>
                                <p:cTn id="27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8" dur="50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9" dur="50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0"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1" fill="hold">
                            <p:stCondLst>
                              <p:cond delay="3500"/>
                            </p:stCondLst>
                            <p:childTnLst>
                              <p:par>
                                <p:cTn id="282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83" dur="5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284" dur="5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5" fill="hold">
                      <p:stCondLst>
                        <p:cond delay="indefinite"/>
                      </p:stCondLst>
                      <p:childTnLst>
                        <p:par>
                          <p:cTn id="286" fill="hold">
                            <p:stCondLst>
                              <p:cond delay="0"/>
                            </p:stCondLst>
                            <p:childTnLst>
                              <p:par>
                                <p:cTn id="28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9" dur="30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0" fill="hold">
                            <p:stCondLst>
                              <p:cond delay="3000"/>
                            </p:stCondLst>
                            <p:childTnLst>
                              <p:par>
                                <p:cTn id="291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92" dur="50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293" dur="50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72" grpId="0"/>
      <p:bldP spid="81" grpId="0"/>
      <p:bldP spid="84" grpId="0" animBg="1"/>
      <p:bldP spid="99" grpId="0"/>
      <p:bldP spid="101" grpId="0"/>
      <p:bldP spid="102" grpId="0"/>
      <p:bldP spid="103" grpId="0"/>
      <p:bldP spid="104" grpId="0" animBg="1"/>
      <p:bldP spid="104" grpId="1" animBg="1"/>
      <p:bldP spid="107" grpId="0" animBg="1"/>
      <p:bldP spid="107" grpId="1" animBg="1"/>
      <p:bldP spid="115" grpId="0"/>
      <p:bldP spid="136" grpId="0"/>
      <p:bldP spid="146" grpId="0"/>
      <p:bldP spid="149" grpId="0"/>
      <p:bldP spid="161" grpId="0" animBg="1"/>
      <p:bldP spid="161" grpId="1" animBg="1"/>
      <p:bldP spid="166" grpId="0"/>
      <p:bldP spid="169" grpId="0"/>
      <p:bldP spid="181" grpId="0"/>
      <p:bldP spid="182" grpId="0"/>
      <p:bldP spid="18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8229600" cy="792088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/>
              <a:t>Построение чертежа  переда 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2051720" y="1340768"/>
            <a:ext cx="0" cy="518457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2051720" y="1340768"/>
            <a:ext cx="40324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403648" y="980728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А</a:t>
            </a:r>
            <a:r>
              <a:rPr lang="ru-RU" sz="2400" b="1" baseline="-25000" dirty="0" smtClean="0"/>
              <a:t>0</a:t>
            </a:r>
            <a:endParaRPr lang="ru-RU" sz="24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1475656" y="2924944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Г</a:t>
            </a:r>
            <a:endParaRPr lang="ru-RU" sz="2400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1475656" y="4221088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Т</a:t>
            </a:r>
            <a:endParaRPr lang="ru-RU" sz="2400" b="1" dirty="0"/>
          </a:p>
        </p:txBody>
      </p:sp>
      <p:sp>
        <p:nvSpPr>
          <p:cNvPr id="37" name="TextBox 36"/>
          <p:cNvSpPr txBox="1"/>
          <p:nvPr/>
        </p:nvSpPr>
        <p:spPr>
          <a:xfrm>
            <a:off x="1547664" y="5661248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/>
              <a:t>Б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1547664" y="6237312"/>
            <a:ext cx="2880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Н</a:t>
            </a:r>
            <a:endParaRPr lang="ru-RU" sz="2400" b="1" dirty="0"/>
          </a:p>
        </p:txBody>
      </p:sp>
      <p:cxnSp>
        <p:nvCxnSpPr>
          <p:cNvPr id="57" name="Прямая соединительная линия 56"/>
          <p:cNvCxnSpPr/>
          <p:nvPr/>
        </p:nvCxnSpPr>
        <p:spPr>
          <a:xfrm>
            <a:off x="2051720" y="3140968"/>
            <a:ext cx="40324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>
            <a:off x="2051720" y="4509120"/>
            <a:ext cx="40324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/>
          <p:cNvCxnSpPr/>
          <p:nvPr/>
        </p:nvCxnSpPr>
        <p:spPr>
          <a:xfrm>
            <a:off x="2051720" y="5949280"/>
            <a:ext cx="40324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>
            <a:off x="2051720" y="6525344"/>
            <a:ext cx="40324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6156176" y="1052736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а</a:t>
            </a:r>
            <a:r>
              <a:rPr lang="ru-RU" sz="2400" b="1" baseline="-25000" dirty="0" smtClean="0"/>
              <a:t>1</a:t>
            </a:r>
            <a:endParaRPr lang="ru-RU" sz="2400" b="1" dirty="0"/>
          </a:p>
        </p:txBody>
      </p:sp>
      <p:sp>
        <p:nvSpPr>
          <p:cNvPr id="77" name="TextBox 76"/>
          <p:cNvSpPr txBox="1"/>
          <p:nvPr/>
        </p:nvSpPr>
        <p:spPr>
          <a:xfrm>
            <a:off x="3275856" y="836712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а</a:t>
            </a:r>
            <a:endParaRPr lang="ru-RU" sz="2400" b="1" dirty="0"/>
          </a:p>
        </p:txBody>
      </p:sp>
      <p:sp>
        <p:nvSpPr>
          <p:cNvPr id="80" name="TextBox 79"/>
          <p:cNvSpPr txBox="1"/>
          <p:nvPr/>
        </p:nvSpPr>
        <p:spPr>
          <a:xfrm>
            <a:off x="4283968" y="836712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а</a:t>
            </a:r>
            <a:r>
              <a:rPr lang="ru-RU" sz="2400" b="1" baseline="-25000" dirty="0" smtClean="0"/>
              <a:t>2</a:t>
            </a:r>
            <a:endParaRPr lang="ru-RU" sz="2400" b="1" dirty="0"/>
          </a:p>
        </p:txBody>
      </p:sp>
      <p:cxnSp>
        <p:nvCxnSpPr>
          <p:cNvPr id="112" name="Прямая соединительная линия 111"/>
          <p:cNvCxnSpPr/>
          <p:nvPr/>
        </p:nvCxnSpPr>
        <p:spPr>
          <a:xfrm>
            <a:off x="3491880" y="1340768"/>
            <a:ext cx="0" cy="18002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TextBox 116"/>
          <p:cNvSpPr txBox="1"/>
          <p:nvPr/>
        </p:nvSpPr>
        <p:spPr>
          <a:xfrm>
            <a:off x="3275856" y="3212976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Г</a:t>
            </a:r>
            <a:r>
              <a:rPr lang="ru-RU" sz="2400" b="1" baseline="-25000" dirty="0" smtClean="0"/>
              <a:t>1</a:t>
            </a:r>
            <a:endParaRPr lang="ru-RU" sz="2400" b="1" dirty="0"/>
          </a:p>
        </p:txBody>
      </p:sp>
      <p:cxnSp>
        <p:nvCxnSpPr>
          <p:cNvPr id="119" name="Прямая соединительная линия 118"/>
          <p:cNvCxnSpPr/>
          <p:nvPr/>
        </p:nvCxnSpPr>
        <p:spPr>
          <a:xfrm>
            <a:off x="4427984" y="1340768"/>
            <a:ext cx="0" cy="18002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TextBox 119"/>
          <p:cNvSpPr txBox="1"/>
          <p:nvPr/>
        </p:nvSpPr>
        <p:spPr>
          <a:xfrm>
            <a:off x="4283968" y="3212976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Г</a:t>
            </a:r>
            <a:r>
              <a:rPr lang="ru-RU" sz="2400" b="1" baseline="-25000" dirty="0" smtClean="0"/>
              <a:t>4</a:t>
            </a:r>
            <a:endParaRPr lang="ru-RU" sz="2400" b="1" dirty="0"/>
          </a:p>
        </p:txBody>
      </p:sp>
      <p:cxnSp>
        <p:nvCxnSpPr>
          <p:cNvPr id="122" name="Прямая соединительная линия 121"/>
          <p:cNvCxnSpPr/>
          <p:nvPr/>
        </p:nvCxnSpPr>
        <p:spPr>
          <a:xfrm>
            <a:off x="6084168" y="1340768"/>
            <a:ext cx="0" cy="518457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TextBox 122"/>
          <p:cNvSpPr txBox="1"/>
          <p:nvPr/>
        </p:nvSpPr>
        <p:spPr>
          <a:xfrm>
            <a:off x="6156176" y="2780928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Г</a:t>
            </a:r>
            <a:r>
              <a:rPr lang="ru-RU" sz="2400" b="1" baseline="-25000" dirty="0" smtClean="0"/>
              <a:t>3</a:t>
            </a:r>
            <a:endParaRPr lang="ru-RU" sz="2400" b="1" dirty="0"/>
          </a:p>
        </p:txBody>
      </p:sp>
      <p:sp>
        <p:nvSpPr>
          <p:cNvPr id="124" name="TextBox 123"/>
          <p:cNvSpPr txBox="1"/>
          <p:nvPr/>
        </p:nvSpPr>
        <p:spPr>
          <a:xfrm>
            <a:off x="6156176" y="4077072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Т</a:t>
            </a:r>
            <a:r>
              <a:rPr lang="ru-RU" sz="2400" b="1" baseline="-25000" dirty="0" smtClean="0"/>
              <a:t>3</a:t>
            </a:r>
            <a:endParaRPr lang="ru-RU" sz="2400" b="1" dirty="0"/>
          </a:p>
        </p:txBody>
      </p:sp>
      <p:sp>
        <p:nvSpPr>
          <p:cNvPr id="125" name="TextBox 124"/>
          <p:cNvSpPr txBox="1"/>
          <p:nvPr/>
        </p:nvSpPr>
        <p:spPr>
          <a:xfrm>
            <a:off x="6156176" y="5589240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Б</a:t>
            </a:r>
            <a:r>
              <a:rPr lang="ru-RU" sz="2400" b="1" baseline="-25000" dirty="0" smtClean="0"/>
              <a:t>3</a:t>
            </a:r>
            <a:endParaRPr lang="ru-RU" sz="2400" b="1" dirty="0"/>
          </a:p>
        </p:txBody>
      </p:sp>
      <p:sp>
        <p:nvSpPr>
          <p:cNvPr id="126" name="TextBox 125"/>
          <p:cNvSpPr txBox="1"/>
          <p:nvPr/>
        </p:nvSpPr>
        <p:spPr>
          <a:xfrm>
            <a:off x="6156176" y="6165304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Н</a:t>
            </a:r>
            <a:r>
              <a:rPr lang="ru-RU" sz="2400" b="1" baseline="-25000" dirty="0" smtClean="0"/>
              <a:t>3</a:t>
            </a:r>
            <a:endParaRPr lang="ru-RU" sz="2400" b="1" dirty="0"/>
          </a:p>
        </p:txBody>
      </p:sp>
      <p:cxnSp>
        <p:nvCxnSpPr>
          <p:cNvPr id="45" name="Прямая соединительная линия 44"/>
          <p:cNvCxnSpPr/>
          <p:nvPr/>
        </p:nvCxnSpPr>
        <p:spPr>
          <a:xfrm>
            <a:off x="2051720" y="1340768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2267744" y="908720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А</a:t>
            </a:r>
            <a:r>
              <a:rPr lang="ru-RU" sz="2400" b="1" baseline="-25000" dirty="0" smtClean="0"/>
              <a:t>2</a:t>
            </a:r>
            <a:endParaRPr lang="ru-RU" sz="2400" b="1" dirty="0"/>
          </a:p>
        </p:txBody>
      </p:sp>
      <p:cxnSp>
        <p:nvCxnSpPr>
          <p:cNvPr id="50" name="Прямая соединительная линия 49"/>
          <p:cNvCxnSpPr/>
          <p:nvPr/>
        </p:nvCxnSpPr>
        <p:spPr>
          <a:xfrm>
            <a:off x="2483768" y="1340768"/>
            <a:ext cx="0" cy="2160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Прямая соединительная линия 77"/>
          <p:cNvCxnSpPr/>
          <p:nvPr/>
        </p:nvCxnSpPr>
        <p:spPr>
          <a:xfrm>
            <a:off x="2051720" y="1556792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/>
          <p:cNvSpPr txBox="1"/>
          <p:nvPr/>
        </p:nvSpPr>
        <p:spPr>
          <a:xfrm>
            <a:off x="1691680" y="1268760"/>
            <a:ext cx="2880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А</a:t>
            </a:r>
            <a:endParaRPr lang="ru-RU" sz="2400" b="1" dirty="0"/>
          </a:p>
        </p:txBody>
      </p:sp>
      <p:sp>
        <p:nvSpPr>
          <p:cNvPr id="84" name="Дуга 83"/>
          <p:cNvSpPr/>
          <p:nvPr/>
        </p:nvSpPr>
        <p:spPr>
          <a:xfrm rot="10800000" flipH="1">
            <a:off x="1619672" y="1124744"/>
            <a:ext cx="864096" cy="432048"/>
          </a:xfrm>
          <a:prstGeom prst="arc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6" name="Прямая соединительная линия 85"/>
          <p:cNvCxnSpPr/>
          <p:nvPr/>
        </p:nvCxnSpPr>
        <p:spPr>
          <a:xfrm>
            <a:off x="2051720" y="1556792"/>
            <a:ext cx="216024" cy="496855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TextBox 98"/>
          <p:cNvSpPr txBox="1"/>
          <p:nvPr/>
        </p:nvSpPr>
        <p:spPr>
          <a:xfrm>
            <a:off x="2195736" y="4077072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Т</a:t>
            </a:r>
            <a:r>
              <a:rPr lang="ru-RU" sz="2400" b="1" baseline="-25000" dirty="0" smtClean="0"/>
              <a:t>1</a:t>
            </a:r>
            <a:endParaRPr lang="ru-RU" sz="2400" b="1" dirty="0"/>
          </a:p>
        </p:txBody>
      </p:sp>
      <p:sp>
        <p:nvSpPr>
          <p:cNvPr id="101" name="TextBox 100"/>
          <p:cNvSpPr txBox="1"/>
          <p:nvPr/>
        </p:nvSpPr>
        <p:spPr>
          <a:xfrm>
            <a:off x="2195736" y="2708920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г</a:t>
            </a:r>
            <a:endParaRPr lang="ru-RU" sz="2400" b="1" dirty="0"/>
          </a:p>
        </p:txBody>
      </p:sp>
      <p:sp>
        <p:nvSpPr>
          <p:cNvPr id="102" name="TextBox 101"/>
          <p:cNvSpPr txBox="1"/>
          <p:nvPr/>
        </p:nvSpPr>
        <p:spPr>
          <a:xfrm>
            <a:off x="2267744" y="5517232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Б</a:t>
            </a:r>
            <a:r>
              <a:rPr lang="ru-RU" sz="2400" b="1" baseline="-25000" dirty="0" smtClean="0"/>
              <a:t>1</a:t>
            </a:r>
            <a:endParaRPr lang="ru-RU" sz="2400" b="1" dirty="0"/>
          </a:p>
        </p:txBody>
      </p:sp>
      <p:sp>
        <p:nvSpPr>
          <p:cNvPr id="103" name="TextBox 102"/>
          <p:cNvSpPr txBox="1"/>
          <p:nvPr/>
        </p:nvSpPr>
        <p:spPr>
          <a:xfrm>
            <a:off x="2267744" y="6093296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Н</a:t>
            </a:r>
            <a:r>
              <a:rPr lang="ru-RU" sz="2400" b="1" baseline="-25000" dirty="0" smtClean="0"/>
              <a:t>1</a:t>
            </a:r>
            <a:endParaRPr lang="ru-RU" sz="2400" b="1" dirty="0"/>
          </a:p>
        </p:txBody>
      </p:sp>
      <p:sp>
        <p:nvSpPr>
          <p:cNvPr id="115" name="TextBox 114"/>
          <p:cNvSpPr txBox="1"/>
          <p:nvPr/>
        </p:nvSpPr>
        <p:spPr>
          <a:xfrm>
            <a:off x="3563888" y="1268760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П</a:t>
            </a:r>
            <a:r>
              <a:rPr lang="ru-RU" sz="2400" b="1" baseline="-25000" dirty="0" smtClean="0"/>
              <a:t>1</a:t>
            </a:r>
            <a:endParaRPr lang="ru-RU" sz="2400" b="1" dirty="0"/>
          </a:p>
        </p:txBody>
      </p:sp>
      <p:cxnSp>
        <p:nvCxnSpPr>
          <p:cNvPr id="118" name="Прямая соединительная линия 117"/>
          <p:cNvCxnSpPr>
            <a:stCxn id="48" idx="2"/>
          </p:cNvCxnSpPr>
          <p:nvPr/>
        </p:nvCxnSpPr>
        <p:spPr>
          <a:xfrm>
            <a:off x="2519772" y="1370385"/>
            <a:ext cx="1188132" cy="33042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Прямая соединительная линия 134"/>
          <p:cNvCxnSpPr>
            <a:stCxn id="84" idx="2"/>
          </p:cNvCxnSpPr>
          <p:nvPr/>
        </p:nvCxnSpPr>
        <p:spPr>
          <a:xfrm>
            <a:off x="2483768" y="1340768"/>
            <a:ext cx="360040" cy="14401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Прямая соединительная линия 143"/>
          <p:cNvCxnSpPr/>
          <p:nvPr/>
        </p:nvCxnSpPr>
        <p:spPr>
          <a:xfrm>
            <a:off x="2843808" y="1484784"/>
            <a:ext cx="0" cy="576064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Прямая соединительная линия 147"/>
          <p:cNvCxnSpPr/>
          <p:nvPr/>
        </p:nvCxnSpPr>
        <p:spPr>
          <a:xfrm flipV="1">
            <a:off x="2843808" y="1412776"/>
            <a:ext cx="216024" cy="648075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Прямая соединительная линия 154"/>
          <p:cNvCxnSpPr/>
          <p:nvPr/>
        </p:nvCxnSpPr>
        <p:spPr>
          <a:xfrm>
            <a:off x="3059832" y="1412776"/>
            <a:ext cx="648072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Прямая соединительная линия 162"/>
          <p:cNvCxnSpPr/>
          <p:nvPr/>
        </p:nvCxnSpPr>
        <p:spPr>
          <a:xfrm flipH="1">
            <a:off x="3491880" y="1700808"/>
            <a:ext cx="2160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6" name="TextBox 165"/>
          <p:cNvSpPr txBox="1"/>
          <p:nvPr/>
        </p:nvSpPr>
        <p:spPr>
          <a:xfrm>
            <a:off x="2987824" y="1484784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П</a:t>
            </a:r>
            <a:r>
              <a:rPr lang="ru-RU" sz="2400" b="1" baseline="-25000" dirty="0" smtClean="0"/>
              <a:t>2</a:t>
            </a:r>
            <a:endParaRPr lang="ru-RU" sz="2400" b="1" dirty="0"/>
          </a:p>
        </p:txBody>
      </p:sp>
      <p:cxnSp>
        <p:nvCxnSpPr>
          <p:cNvPr id="168" name="Прямая соединительная линия 167"/>
          <p:cNvCxnSpPr/>
          <p:nvPr/>
        </p:nvCxnSpPr>
        <p:spPr>
          <a:xfrm flipV="1">
            <a:off x="3491880" y="2420888"/>
            <a:ext cx="0" cy="72008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9" name="TextBox 168"/>
          <p:cNvSpPr txBox="1"/>
          <p:nvPr/>
        </p:nvSpPr>
        <p:spPr>
          <a:xfrm>
            <a:off x="2915816" y="2348880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П</a:t>
            </a:r>
            <a:r>
              <a:rPr lang="ru-RU" sz="2400" b="1" baseline="-25000" dirty="0" smtClean="0"/>
              <a:t>3</a:t>
            </a:r>
            <a:endParaRPr lang="ru-RU" sz="2400" b="1" dirty="0"/>
          </a:p>
        </p:txBody>
      </p:sp>
      <p:cxnSp>
        <p:nvCxnSpPr>
          <p:cNvPr id="173" name="Прямая соединительная линия 172"/>
          <p:cNvCxnSpPr/>
          <p:nvPr/>
        </p:nvCxnSpPr>
        <p:spPr>
          <a:xfrm flipV="1">
            <a:off x="3491880" y="2996952"/>
            <a:ext cx="144016" cy="14401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1" name="TextBox 180"/>
          <p:cNvSpPr txBox="1"/>
          <p:nvPr/>
        </p:nvSpPr>
        <p:spPr>
          <a:xfrm>
            <a:off x="3779912" y="2708920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Г</a:t>
            </a:r>
            <a:r>
              <a:rPr lang="ru-RU" sz="2400" b="1" baseline="-25000" dirty="0" smtClean="0"/>
              <a:t>2</a:t>
            </a:r>
            <a:endParaRPr lang="ru-RU" sz="2400" b="1" dirty="0"/>
          </a:p>
        </p:txBody>
      </p:sp>
      <p:sp>
        <p:nvSpPr>
          <p:cNvPr id="182" name="TextBox 181"/>
          <p:cNvSpPr txBox="1"/>
          <p:nvPr/>
        </p:nvSpPr>
        <p:spPr>
          <a:xfrm>
            <a:off x="3635896" y="2564904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1</a:t>
            </a:r>
            <a:endParaRPr lang="ru-RU" sz="2400" b="1" dirty="0"/>
          </a:p>
        </p:txBody>
      </p:sp>
      <p:sp>
        <p:nvSpPr>
          <p:cNvPr id="183" name="Дуга 182"/>
          <p:cNvSpPr/>
          <p:nvPr/>
        </p:nvSpPr>
        <p:spPr>
          <a:xfrm rot="10800000">
            <a:off x="3491880" y="1628800"/>
            <a:ext cx="792088" cy="1512168"/>
          </a:xfrm>
          <a:prstGeom prst="arc">
            <a:avLst>
              <a:gd name="adj1" fmla="val 16203641"/>
              <a:gd name="adj2" fmla="val 4594974"/>
            </a:avLst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80" name="Прямая соединительная линия 179"/>
          <p:cNvCxnSpPr/>
          <p:nvPr/>
        </p:nvCxnSpPr>
        <p:spPr>
          <a:xfrm>
            <a:off x="3491880" y="3140968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 flipH="1">
            <a:off x="5292080" y="3140968"/>
            <a:ext cx="792088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4788024" y="2636912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Г</a:t>
            </a:r>
            <a:r>
              <a:rPr lang="ru-RU" sz="2400" b="1" baseline="-25000" dirty="0" smtClean="0"/>
              <a:t>6</a:t>
            </a:r>
            <a:endParaRPr lang="ru-RU" sz="2400" b="1" dirty="0"/>
          </a:p>
        </p:txBody>
      </p:sp>
      <p:cxnSp>
        <p:nvCxnSpPr>
          <p:cNvPr id="70" name="Прямая соединительная линия 69"/>
          <p:cNvCxnSpPr/>
          <p:nvPr/>
        </p:nvCxnSpPr>
        <p:spPr>
          <a:xfrm>
            <a:off x="5292080" y="3140968"/>
            <a:ext cx="0" cy="136815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4788024" y="4005064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Т</a:t>
            </a:r>
            <a:r>
              <a:rPr lang="ru-RU" sz="2400" b="1" baseline="-25000" dirty="0" smtClean="0"/>
              <a:t>6</a:t>
            </a:r>
            <a:endParaRPr lang="ru-RU" sz="2400" b="1" dirty="0"/>
          </a:p>
        </p:txBody>
      </p:sp>
      <p:cxnSp>
        <p:nvCxnSpPr>
          <p:cNvPr id="76" name="Прямая соединительная линия 75"/>
          <p:cNvCxnSpPr/>
          <p:nvPr/>
        </p:nvCxnSpPr>
        <p:spPr>
          <a:xfrm>
            <a:off x="5292080" y="4509120"/>
            <a:ext cx="0" cy="144016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4788024" y="4581128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Т</a:t>
            </a:r>
            <a:r>
              <a:rPr lang="ru-RU" sz="2400" b="1" baseline="-25000" dirty="0" smtClean="0"/>
              <a:t>6</a:t>
            </a:r>
            <a:r>
              <a:rPr lang="ru-RU" sz="2400" b="1" baseline="30000" dirty="0" smtClean="0"/>
              <a:t>1</a:t>
            </a:r>
            <a:endParaRPr lang="ru-RU" sz="2400" b="1" dirty="0"/>
          </a:p>
        </p:txBody>
      </p:sp>
      <p:cxnSp>
        <p:nvCxnSpPr>
          <p:cNvPr id="83" name="Прямая соединительная линия 82"/>
          <p:cNvCxnSpPr/>
          <p:nvPr/>
        </p:nvCxnSpPr>
        <p:spPr>
          <a:xfrm>
            <a:off x="5292080" y="4653136"/>
            <a:ext cx="792088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TextBox 84"/>
          <p:cNvSpPr txBox="1"/>
          <p:nvPr/>
        </p:nvSpPr>
        <p:spPr>
          <a:xfrm>
            <a:off x="6156176" y="4437112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Т</a:t>
            </a:r>
            <a:r>
              <a:rPr lang="ru-RU" sz="2400" b="1" baseline="-25000" dirty="0" smtClean="0"/>
              <a:t>8</a:t>
            </a:r>
            <a:endParaRPr lang="ru-RU" sz="2400" b="1" dirty="0"/>
          </a:p>
        </p:txBody>
      </p:sp>
      <p:cxnSp>
        <p:nvCxnSpPr>
          <p:cNvPr id="88" name="Прямая соединительная линия 87"/>
          <p:cNvCxnSpPr/>
          <p:nvPr/>
        </p:nvCxnSpPr>
        <p:spPr>
          <a:xfrm flipV="1">
            <a:off x="6084168" y="1196752"/>
            <a:ext cx="0" cy="3456384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TextBox 91"/>
          <p:cNvSpPr txBox="1"/>
          <p:nvPr/>
        </p:nvSpPr>
        <p:spPr>
          <a:xfrm>
            <a:off x="6084168" y="836712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А</a:t>
            </a:r>
            <a:r>
              <a:rPr lang="ru-RU" sz="2400" b="1" baseline="-25000" dirty="0" smtClean="0"/>
              <a:t>3</a:t>
            </a:r>
            <a:endParaRPr lang="ru-RU" sz="2400" b="1" dirty="0"/>
          </a:p>
        </p:txBody>
      </p:sp>
      <p:cxnSp>
        <p:nvCxnSpPr>
          <p:cNvPr id="64" name="Прямая соединительная линия 63"/>
          <p:cNvCxnSpPr/>
          <p:nvPr/>
        </p:nvCxnSpPr>
        <p:spPr>
          <a:xfrm flipH="1">
            <a:off x="5580112" y="1196752"/>
            <a:ext cx="504056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5364088" y="764704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А</a:t>
            </a:r>
            <a:r>
              <a:rPr lang="ru-RU" sz="2400" b="1" baseline="-25000" dirty="0" smtClean="0"/>
              <a:t>4</a:t>
            </a:r>
            <a:endParaRPr lang="ru-RU" sz="2400" b="1" dirty="0"/>
          </a:p>
        </p:txBody>
      </p:sp>
      <p:cxnSp>
        <p:nvCxnSpPr>
          <p:cNvPr id="75" name="Прямая соединительная линия 74"/>
          <p:cNvCxnSpPr/>
          <p:nvPr/>
        </p:nvCxnSpPr>
        <p:spPr>
          <a:xfrm>
            <a:off x="6084168" y="1196752"/>
            <a:ext cx="0" cy="576064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6156176" y="1484784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А</a:t>
            </a:r>
            <a:r>
              <a:rPr lang="ru-RU" sz="2400" b="1" baseline="-25000" dirty="0" smtClean="0"/>
              <a:t>5</a:t>
            </a:r>
            <a:endParaRPr lang="ru-RU" sz="2400" b="1" dirty="0"/>
          </a:p>
        </p:txBody>
      </p:sp>
      <p:cxnSp>
        <p:nvCxnSpPr>
          <p:cNvPr id="89" name="Прямая со стрелкой 88"/>
          <p:cNvCxnSpPr/>
          <p:nvPr/>
        </p:nvCxnSpPr>
        <p:spPr>
          <a:xfrm flipV="1">
            <a:off x="6084168" y="1196752"/>
            <a:ext cx="0" cy="576064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Дуга 89"/>
          <p:cNvSpPr/>
          <p:nvPr/>
        </p:nvSpPr>
        <p:spPr>
          <a:xfrm rot="20823311">
            <a:off x="5805291" y="1209604"/>
            <a:ext cx="774708" cy="804219"/>
          </a:xfrm>
          <a:prstGeom prst="arc">
            <a:avLst>
              <a:gd name="adj1" fmla="val 16200000"/>
              <a:gd name="adj2" fmla="val 21515368"/>
            </a:avLst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1" name="Прямая со стрелкой 90"/>
          <p:cNvCxnSpPr/>
          <p:nvPr/>
        </p:nvCxnSpPr>
        <p:spPr>
          <a:xfrm flipV="1">
            <a:off x="5580112" y="1124744"/>
            <a:ext cx="648072" cy="7200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Дуга 97"/>
          <p:cNvSpPr/>
          <p:nvPr/>
        </p:nvSpPr>
        <p:spPr>
          <a:xfrm rot="3124385">
            <a:off x="5696319" y="1024928"/>
            <a:ext cx="576064" cy="576064"/>
          </a:xfrm>
          <a:prstGeom prst="arc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7" name="Прямая со стрелкой 106"/>
          <p:cNvCxnSpPr/>
          <p:nvPr/>
        </p:nvCxnSpPr>
        <p:spPr>
          <a:xfrm flipH="1">
            <a:off x="6084168" y="1196752"/>
            <a:ext cx="144016" cy="576064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Дуга 110"/>
          <p:cNvSpPr/>
          <p:nvPr/>
        </p:nvSpPr>
        <p:spPr>
          <a:xfrm rot="16200000" flipH="1">
            <a:off x="5400092" y="800708"/>
            <a:ext cx="1152128" cy="792088"/>
          </a:xfrm>
          <a:prstGeom prst="arc">
            <a:avLst>
              <a:gd name="adj1" fmla="val 16200000"/>
              <a:gd name="adj2" fmla="val 525788"/>
            </a:avLst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14" name="Прямая соединительная линия 113"/>
          <p:cNvCxnSpPr>
            <a:stCxn id="68" idx="2"/>
          </p:cNvCxnSpPr>
          <p:nvPr/>
        </p:nvCxnSpPr>
        <p:spPr>
          <a:xfrm flipH="1">
            <a:off x="5292080" y="1226369"/>
            <a:ext cx="324036" cy="1986607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TextBox 126"/>
          <p:cNvSpPr txBox="1"/>
          <p:nvPr/>
        </p:nvSpPr>
        <p:spPr>
          <a:xfrm>
            <a:off x="4788024" y="3068960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Г</a:t>
            </a:r>
            <a:r>
              <a:rPr lang="ru-RU" sz="2400" b="1" baseline="-25000" dirty="0" smtClean="0"/>
              <a:t>7</a:t>
            </a:r>
            <a:endParaRPr lang="ru-RU" sz="2400" b="1" dirty="0"/>
          </a:p>
        </p:txBody>
      </p:sp>
      <p:cxnSp>
        <p:nvCxnSpPr>
          <p:cNvPr id="136" name="Прямая со стрелкой 135"/>
          <p:cNvCxnSpPr>
            <a:stCxn id="68" idx="2"/>
          </p:cNvCxnSpPr>
          <p:nvPr/>
        </p:nvCxnSpPr>
        <p:spPr>
          <a:xfrm flipH="1" flipV="1">
            <a:off x="4860032" y="980728"/>
            <a:ext cx="756084" cy="245641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Дуга 136"/>
          <p:cNvSpPr/>
          <p:nvPr/>
        </p:nvSpPr>
        <p:spPr>
          <a:xfrm rot="18887232" flipH="1">
            <a:off x="4817798" y="887296"/>
            <a:ext cx="650190" cy="690920"/>
          </a:xfrm>
          <a:prstGeom prst="arc">
            <a:avLst>
              <a:gd name="adj1" fmla="val 16200000"/>
              <a:gd name="adj2" fmla="val 154444"/>
            </a:avLst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39" name="Прямая со стрелкой 138"/>
          <p:cNvCxnSpPr>
            <a:stCxn id="127" idx="3"/>
          </p:cNvCxnSpPr>
          <p:nvPr/>
        </p:nvCxnSpPr>
        <p:spPr>
          <a:xfrm flipH="1" flipV="1">
            <a:off x="5004048" y="1196752"/>
            <a:ext cx="288032" cy="2103041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0" name="Дуга 139"/>
          <p:cNvSpPr/>
          <p:nvPr/>
        </p:nvSpPr>
        <p:spPr>
          <a:xfrm rot="17530318">
            <a:off x="4021502" y="1266529"/>
            <a:ext cx="1632491" cy="1541242"/>
          </a:xfrm>
          <a:prstGeom prst="arc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1" name="TextBox 140"/>
          <p:cNvSpPr txBox="1"/>
          <p:nvPr/>
        </p:nvSpPr>
        <p:spPr>
          <a:xfrm>
            <a:off x="4427984" y="1196752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А</a:t>
            </a:r>
            <a:r>
              <a:rPr lang="ru-RU" sz="2400" b="1" baseline="-25000" dirty="0" smtClean="0"/>
              <a:t>9</a:t>
            </a:r>
            <a:endParaRPr lang="ru-RU" sz="2400" b="1" dirty="0"/>
          </a:p>
        </p:txBody>
      </p:sp>
      <p:cxnSp>
        <p:nvCxnSpPr>
          <p:cNvPr id="143" name="Прямая соединительная линия 142"/>
          <p:cNvCxnSpPr>
            <a:endCxn id="127" idx="3"/>
          </p:cNvCxnSpPr>
          <p:nvPr/>
        </p:nvCxnSpPr>
        <p:spPr>
          <a:xfrm>
            <a:off x="4860032" y="1196752"/>
            <a:ext cx="432048" cy="210304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Прямая соединительная линия 146"/>
          <p:cNvCxnSpPr/>
          <p:nvPr/>
        </p:nvCxnSpPr>
        <p:spPr>
          <a:xfrm flipV="1">
            <a:off x="4427984" y="1700809"/>
            <a:ext cx="0" cy="1440159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9" name="TextBox 148"/>
          <p:cNvSpPr txBox="1"/>
          <p:nvPr/>
        </p:nvSpPr>
        <p:spPr>
          <a:xfrm>
            <a:off x="4427984" y="1556792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П</a:t>
            </a:r>
            <a:r>
              <a:rPr lang="ru-RU" sz="2400" b="1" baseline="-25000" dirty="0" smtClean="0"/>
              <a:t>4</a:t>
            </a:r>
            <a:endParaRPr lang="ru-RU" sz="2400" b="1" dirty="0"/>
          </a:p>
        </p:txBody>
      </p:sp>
      <p:cxnSp>
        <p:nvCxnSpPr>
          <p:cNvPr id="157" name="Прямая соединительная линия 156"/>
          <p:cNvCxnSpPr/>
          <p:nvPr/>
        </p:nvCxnSpPr>
        <p:spPr>
          <a:xfrm flipV="1">
            <a:off x="4427984" y="2708920"/>
            <a:ext cx="0" cy="417239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8" name="TextBox 157"/>
          <p:cNvSpPr txBox="1"/>
          <p:nvPr/>
        </p:nvSpPr>
        <p:spPr>
          <a:xfrm>
            <a:off x="4427984" y="2492896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П</a:t>
            </a:r>
            <a:r>
              <a:rPr lang="ru-RU" sz="2400" b="1" baseline="-25000" dirty="0" smtClean="0"/>
              <a:t>6</a:t>
            </a:r>
            <a:endParaRPr lang="ru-RU" sz="2400" b="1" dirty="0"/>
          </a:p>
        </p:txBody>
      </p:sp>
      <p:cxnSp>
        <p:nvCxnSpPr>
          <p:cNvPr id="160" name="Прямая со стрелкой 159"/>
          <p:cNvCxnSpPr/>
          <p:nvPr/>
        </p:nvCxnSpPr>
        <p:spPr>
          <a:xfrm flipV="1">
            <a:off x="4427984" y="1700808"/>
            <a:ext cx="0" cy="1022921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5" name="Дуга 164"/>
          <p:cNvSpPr/>
          <p:nvPr/>
        </p:nvSpPr>
        <p:spPr>
          <a:xfrm rot="17728525">
            <a:off x="3664935" y="1621516"/>
            <a:ext cx="1633685" cy="1733709"/>
          </a:xfrm>
          <a:prstGeom prst="arc">
            <a:avLst>
              <a:gd name="adj1" fmla="val 16200000"/>
              <a:gd name="adj2" fmla="val 20094270"/>
            </a:avLst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70" name="Прямая со стрелкой 169"/>
          <p:cNvCxnSpPr/>
          <p:nvPr/>
        </p:nvCxnSpPr>
        <p:spPr>
          <a:xfrm flipH="1">
            <a:off x="3923928" y="1196752"/>
            <a:ext cx="936104" cy="144016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2" name="Дуга 171"/>
          <p:cNvSpPr/>
          <p:nvPr/>
        </p:nvSpPr>
        <p:spPr>
          <a:xfrm rot="11860212">
            <a:off x="3910072" y="1045183"/>
            <a:ext cx="1035821" cy="879199"/>
          </a:xfrm>
          <a:prstGeom prst="arc">
            <a:avLst>
              <a:gd name="adj1" fmla="val 15869035"/>
              <a:gd name="adj2" fmla="val 0"/>
            </a:avLst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4" name="TextBox 173"/>
          <p:cNvSpPr txBox="1"/>
          <p:nvPr/>
        </p:nvSpPr>
        <p:spPr>
          <a:xfrm>
            <a:off x="3707904" y="1844824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П</a:t>
            </a:r>
            <a:r>
              <a:rPr lang="ru-RU" sz="2400" b="1" baseline="-25000" dirty="0" smtClean="0"/>
              <a:t>5</a:t>
            </a:r>
            <a:endParaRPr lang="ru-RU" sz="2400" b="1" dirty="0"/>
          </a:p>
        </p:txBody>
      </p:sp>
      <p:cxnSp>
        <p:nvCxnSpPr>
          <p:cNvPr id="189" name="Прямая соединительная линия 188"/>
          <p:cNvCxnSpPr/>
          <p:nvPr/>
        </p:nvCxnSpPr>
        <p:spPr>
          <a:xfrm flipH="1">
            <a:off x="4067944" y="1196752"/>
            <a:ext cx="792088" cy="576064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Прямая соединительная линия 191"/>
          <p:cNvCxnSpPr>
            <a:stCxn id="158" idx="1"/>
          </p:cNvCxnSpPr>
          <p:nvPr/>
        </p:nvCxnSpPr>
        <p:spPr>
          <a:xfrm flipH="1" flipV="1">
            <a:off x="4067944" y="1772816"/>
            <a:ext cx="360040" cy="950913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Прямая соединительная линия 193"/>
          <p:cNvCxnSpPr>
            <a:stCxn id="158" idx="1"/>
          </p:cNvCxnSpPr>
          <p:nvPr/>
        </p:nvCxnSpPr>
        <p:spPr>
          <a:xfrm flipH="1" flipV="1">
            <a:off x="4211960" y="2204864"/>
            <a:ext cx="216024" cy="518865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5" name="TextBox 194"/>
          <p:cNvSpPr txBox="1"/>
          <p:nvPr/>
        </p:nvSpPr>
        <p:spPr>
          <a:xfrm>
            <a:off x="3995936" y="2204864"/>
            <a:ext cx="2160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3</a:t>
            </a:r>
            <a:endParaRPr lang="ru-RU" sz="2400" b="1" dirty="0"/>
          </a:p>
        </p:txBody>
      </p:sp>
      <p:cxnSp>
        <p:nvCxnSpPr>
          <p:cNvPr id="197" name="Прямая соединительная линия 196"/>
          <p:cNvCxnSpPr/>
          <p:nvPr/>
        </p:nvCxnSpPr>
        <p:spPr>
          <a:xfrm flipV="1">
            <a:off x="4211960" y="2132856"/>
            <a:ext cx="144016" cy="72009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2" name="TextBox 201"/>
          <p:cNvSpPr txBox="1"/>
          <p:nvPr/>
        </p:nvSpPr>
        <p:spPr>
          <a:xfrm>
            <a:off x="4427984" y="1844824"/>
            <a:ext cx="2160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4</a:t>
            </a:r>
            <a:endParaRPr lang="ru-RU" sz="2400" b="1" dirty="0"/>
          </a:p>
        </p:txBody>
      </p:sp>
      <p:cxnSp>
        <p:nvCxnSpPr>
          <p:cNvPr id="207" name="Прямая соединительная линия 206"/>
          <p:cNvCxnSpPr/>
          <p:nvPr/>
        </p:nvCxnSpPr>
        <p:spPr>
          <a:xfrm flipH="1" flipV="1">
            <a:off x="4283968" y="2996952"/>
            <a:ext cx="144016" cy="14402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7" name="TextBox 216"/>
          <p:cNvSpPr txBox="1"/>
          <p:nvPr/>
        </p:nvSpPr>
        <p:spPr>
          <a:xfrm>
            <a:off x="3995936" y="2636912"/>
            <a:ext cx="2160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2</a:t>
            </a:r>
            <a:endParaRPr lang="ru-RU" sz="2400" b="1" dirty="0"/>
          </a:p>
        </p:txBody>
      </p:sp>
      <p:sp>
        <p:nvSpPr>
          <p:cNvPr id="220" name="Дуга 219"/>
          <p:cNvSpPr/>
          <p:nvPr/>
        </p:nvSpPr>
        <p:spPr>
          <a:xfrm rot="4626076">
            <a:off x="3228345" y="1923216"/>
            <a:ext cx="1435334" cy="964992"/>
          </a:xfrm>
          <a:prstGeom prst="arc">
            <a:avLst>
              <a:gd name="adj1" fmla="val 12023806"/>
              <a:gd name="adj2" fmla="val 746946"/>
            </a:avLst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3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500"/>
                            </p:stCondLst>
                            <p:childTnLst>
                              <p:par>
                                <p:cTn id="15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6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3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000"/>
                            </p:stCondLst>
                            <p:childTnLst>
                              <p:par>
                                <p:cTn id="2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500"/>
                            </p:stCondLst>
                            <p:childTnLst>
                              <p:par>
                                <p:cTn id="30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1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3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500"/>
                            </p:stCondLst>
                            <p:childTnLst>
                              <p:par>
                                <p:cTn id="45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6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47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2" dur="3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000"/>
                            </p:stCondLst>
                            <p:childTnLst>
                              <p:par>
                                <p:cTn id="5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3500"/>
                            </p:stCondLst>
                            <p:childTnLst>
                              <p:par>
                                <p:cTn id="60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1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67" dur="3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3000"/>
                            </p:stCondLst>
                            <p:childTnLst>
                              <p:par>
                                <p:cTn id="6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3500"/>
                            </p:stCondLst>
                            <p:childTnLst>
                              <p:par>
                                <p:cTn id="75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76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77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2" dur="3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3000"/>
                            </p:stCondLst>
                            <p:childTnLst>
                              <p:par>
                                <p:cTn id="8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3500"/>
                            </p:stCondLst>
                            <p:childTnLst>
                              <p:par>
                                <p:cTn id="90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91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92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7" dur="3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3000"/>
                            </p:stCondLst>
                            <p:childTnLst>
                              <p:par>
                                <p:cTn id="9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3500"/>
                            </p:stCondLst>
                            <p:childTnLst>
                              <p:par>
                                <p:cTn id="105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06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07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12" dur="3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14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6" dur="3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6000"/>
                            </p:stCondLst>
                            <p:childTnLst>
                              <p:par>
                                <p:cTn id="118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9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6500"/>
                            </p:stCondLst>
                            <p:childTnLst>
                              <p:par>
                                <p:cTn id="122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4" dur="3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9500"/>
                            </p:stCondLst>
                            <p:childTnLst>
                              <p:par>
                                <p:cTn id="126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8" dur="3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12500"/>
                            </p:stCondLst>
                            <p:childTnLst>
                              <p:par>
                                <p:cTn id="130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1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13000"/>
                            </p:stCondLst>
                            <p:childTnLst>
                              <p:par>
                                <p:cTn id="134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6" dur="3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16000"/>
                            </p:stCondLst>
                            <p:childTnLst>
                              <p:par>
                                <p:cTn id="138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40" dur="3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19000"/>
                            </p:stCondLst>
                            <p:childTnLst>
                              <p:par>
                                <p:cTn id="142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3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19500"/>
                            </p:stCondLst>
                            <p:childTnLst>
                              <p:par>
                                <p:cTn id="146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47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48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20000"/>
                            </p:stCondLst>
                            <p:childTnLst>
                              <p:par>
                                <p:cTn id="150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1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20500"/>
                            </p:stCondLst>
                            <p:childTnLst>
                              <p:par>
                                <p:cTn id="154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5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1" dur="3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3000"/>
                            </p:stCondLst>
                            <p:childTnLst>
                              <p:par>
                                <p:cTn id="16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5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3500"/>
                            </p:stCondLst>
                            <p:childTnLst>
                              <p:par>
                                <p:cTn id="169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70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71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76" dur="3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3000"/>
                            </p:stCondLst>
                            <p:childTnLst>
                              <p:par>
                                <p:cTn id="178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0" dur="3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>
                            <p:stCondLst>
                              <p:cond delay="6000"/>
                            </p:stCondLst>
                            <p:childTnLst>
                              <p:par>
                                <p:cTn id="182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3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>
                            <p:stCondLst>
                              <p:cond delay="6500"/>
                            </p:stCondLst>
                            <p:childTnLst>
                              <p:par>
                                <p:cTn id="186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87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88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93" dur="3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3000"/>
                            </p:stCondLst>
                            <p:childTnLst>
                              <p:par>
                                <p:cTn id="195" presetID="18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97" dur="3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>
                            <p:stCondLst>
                              <p:cond delay="6000"/>
                            </p:stCondLst>
                            <p:childTnLst>
                              <p:par>
                                <p:cTn id="199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0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>
                            <p:stCondLst>
                              <p:cond delay="6500"/>
                            </p:stCondLst>
                            <p:childTnLst>
                              <p:par>
                                <p:cTn id="203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04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205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>
                            <p:stCondLst>
                              <p:cond delay="7000"/>
                            </p:stCondLst>
                            <p:childTnLst>
                              <p:par>
                                <p:cTn id="20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9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1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>
                            <p:stCondLst>
                              <p:cond delay="7500"/>
                            </p:stCondLst>
                            <p:childTnLst>
                              <p:par>
                                <p:cTn id="213" presetID="18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215" dur="3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6" fill="hold">
                            <p:stCondLst>
                              <p:cond delay="10500"/>
                            </p:stCondLst>
                            <p:childTnLst>
                              <p:par>
                                <p:cTn id="217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8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1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3" fill="hold">
                            <p:stCondLst>
                              <p:cond delay="11000"/>
                            </p:stCondLst>
                            <p:childTnLst>
                              <p:par>
                                <p:cTn id="224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25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226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231" dur="30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5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7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8" fill="hold">
                            <p:stCondLst>
                              <p:cond delay="3500"/>
                            </p:stCondLst>
                            <p:childTnLst>
                              <p:par>
                                <p:cTn id="239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40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241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fill="hold">
                      <p:stCondLst>
                        <p:cond delay="indefinite"/>
                      </p:stCondLst>
                      <p:childTnLst>
                        <p:par>
                          <p:cTn id="243" fill="hold">
                            <p:stCondLst>
                              <p:cond delay="0"/>
                            </p:stCondLst>
                            <p:childTnLst>
                              <p:par>
                                <p:cTn id="244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246" dur="3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7" fill="hold">
                            <p:stCondLst>
                              <p:cond delay="3000"/>
                            </p:stCondLst>
                            <p:childTnLst>
                              <p:par>
                                <p:cTn id="24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0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1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2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3" fill="hold">
                            <p:stCondLst>
                              <p:cond delay="3500"/>
                            </p:stCondLst>
                            <p:childTnLst>
                              <p:par>
                                <p:cTn id="254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55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256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7" fill="hold">
                      <p:stCondLst>
                        <p:cond delay="indefinite"/>
                      </p:stCondLst>
                      <p:childTnLst>
                        <p:par>
                          <p:cTn id="258" fill="hold">
                            <p:stCondLst>
                              <p:cond delay="0"/>
                            </p:stCondLst>
                            <p:childTnLst>
                              <p:par>
                                <p:cTn id="259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261" dur="30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2" fill="hold">
                            <p:stCondLst>
                              <p:cond delay="3000"/>
                            </p:stCondLst>
                            <p:childTnLst>
                              <p:par>
                                <p:cTn id="263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5" dur="30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6" fill="hold">
                            <p:stCondLst>
                              <p:cond delay="6000"/>
                            </p:stCondLst>
                            <p:childTnLst>
                              <p:par>
                                <p:cTn id="267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8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0" fill="hold">
                            <p:stCondLst>
                              <p:cond delay="6500"/>
                            </p:stCondLst>
                            <p:childTnLst>
                              <p:par>
                                <p:cTn id="271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72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273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4" fill="hold">
                      <p:stCondLst>
                        <p:cond delay="indefinite"/>
                      </p:stCondLst>
                      <p:childTnLst>
                        <p:par>
                          <p:cTn id="275" fill="hold">
                            <p:stCondLst>
                              <p:cond delay="0"/>
                            </p:stCondLst>
                            <p:childTnLst>
                              <p:par>
                                <p:cTn id="27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8" dur="30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9" fill="hold">
                            <p:stCondLst>
                              <p:cond delay="3000"/>
                            </p:stCondLst>
                            <p:childTnLst>
                              <p:par>
                                <p:cTn id="280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2" dur="30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3" fill="hold">
                            <p:stCondLst>
                              <p:cond delay="6000"/>
                            </p:stCondLst>
                            <p:childTnLst>
                              <p:par>
                                <p:cTn id="284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5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7" fill="hold">
                            <p:stCondLst>
                              <p:cond delay="6500"/>
                            </p:stCondLst>
                            <p:childTnLst>
                              <p:par>
                                <p:cTn id="288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89" dur="5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290" dur="5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1" fill="hold">
                            <p:stCondLst>
                              <p:cond delay="7000"/>
                            </p:stCondLst>
                            <p:childTnLst>
                              <p:par>
                                <p:cTn id="29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4" dur="5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5" dur="5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6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7" fill="hold">
                            <p:stCondLst>
                              <p:cond delay="7500"/>
                            </p:stCondLst>
                            <p:childTnLst>
                              <p:par>
                                <p:cTn id="298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00" dur="30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1" fill="hold">
                            <p:stCondLst>
                              <p:cond delay="10500"/>
                            </p:stCondLst>
                            <p:childTnLst>
                              <p:par>
                                <p:cTn id="302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3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6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8" fill="hold">
                            <p:stCondLst>
                              <p:cond delay="11000"/>
                            </p:stCondLst>
                            <p:childTnLst>
                              <p:par>
                                <p:cTn id="309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10" dur="5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311" dur="5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2" fill="hold">
                      <p:stCondLst>
                        <p:cond delay="indefinite"/>
                      </p:stCondLst>
                      <p:childTnLst>
                        <p:par>
                          <p:cTn id="313" fill="hold">
                            <p:stCondLst>
                              <p:cond delay="0"/>
                            </p:stCondLst>
                            <p:childTnLst>
                              <p:par>
                                <p:cTn id="314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316" dur="30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7" fill="hold">
                            <p:stCondLst>
                              <p:cond delay="3000"/>
                            </p:stCondLst>
                            <p:childTnLst>
                              <p:par>
                                <p:cTn id="31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0" dur="500" fill="hold"/>
                                        <p:tgtEl>
                                          <p:spTgt spid="2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1" dur="500" fill="hold"/>
                                        <p:tgtEl>
                                          <p:spTgt spid="2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2" dur="5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3" fill="hold">
                            <p:stCondLst>
                              <p:cond delay="3500"/>
                            </p:stCondLst>
                            <p:childTnLst>
                              <p:par>
                                <p:cTn id="324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25" dur="500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326" dur="500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7" fill="hold">
                      <p:stCondLst>
                        <p:cond delay="indefinite"/>
                      </p:stCondLst>
                      <p:childTnLst>
                        <p:par>
                          <p:cTn id="328" fill="hold">
                            <p:stCondLst>
                              <p:cond delay="0"/>
                            </p:stCondLst>
                            <p:childTnLst>
                              <p:par>
                                <p:cTn id="329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331" dur="30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3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34" dur="500" fill="hold"/>
                                        <p:tgtEl>
                                          <p:spTgt spid="19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335" dur="500" fill="hold"/>
                                        <p:tgtEl>
                                          <p:spTgt spid="19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6" fill="hold">
                            <p:stCondLst>
                              <p:cond delay="3500"/>
                            </p:stCondLst>
                            <p:childTnLst>
                              <p:par>
                                <p:cTn id="337" presetID="18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339" dur="30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0" fill="hold">
                            <p:stCondLst>
                              <p:cond delay="6500"/>
                            </p:stCondLst>
                            <p:childTnLst>
                              <p:par>
                                <p:cTn id="34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3" dur="5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4" dur="5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5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6" fill="hold">
                            <p:stCondLst>
                              <p:cond delay="7000"/>
                            </p:stCondLst>
                            <p:childTnLst>
                              <p:par>
                                <p:cTn id="347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48" dur="500" fill="hold"/>
                                        <p:tgtEl>
                                          <p:spTgt spid="19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349" dur="500" fill="hold"/>
                                        <p:tgtEl>
                                          <p:spTgt spid="19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0" fill="hold">
                      <p:stCondLst>
                        <p:cond delay="indefinite"/>
                      </p:stCondLst>
                      <p:childTnLst>
                        <p:par>
                          <p:cTn id="351" fill="hold">
                            <p:stCondLst>
                              <p:cond delay="0"/>
                            </p:stCondLst>
                            <p:childTnLst>
                              <p:par>
                                <p:cTn id="352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54" dur="30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5" fill="hold">
                            <p:stCondLst>
                              <p:cond delay="3000"/>
                            </p:stCondLst>
                            <p:childTnLst>
                              <p:par>
                                <p:cTn id="35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8" dur="50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9" dur="50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0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1" fill="hold">
                            <p:stCondLst>
                              <p:cond delay="3500"/>
                            </p:stCondLst>
                            <p:childTnLst>
                              <p:par>
                                <p:cTn id="362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63" dur="5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364" dur="5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5" fill="hold">
                      <p:stCondLst>
                        <p:cond delay="indefinite"/>
                      </p:stCondLst>
                      <p:childTnLst>
                        <p:par>
                          <p:cTn id="366" fill="hold">
                            <p:stCondLst>
                              <p:cond delay="0"/>
                            </p:stCondLst>
                            <p:childTnLst>
                              <p:par>
                                <p:cTn id="36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69" dur="30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0" fill="hold">
                            <p:stCondLst>
                              <p:cond delay="3000"/>
                            </p:stCondLst>
                            <p:childTnLst>
                              <p:par>
                                <p:cTn id="371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72" dur="500" fill="hold"/>
                                        <p:tgtEl>
                                          <p:spTgt spid="2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373" dur="500" fill="hold"/>
                                        <p:tgtEl>
                                          <p:spTgt spid="22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/>
      <p:bldP spid="73" grpId="0"/>
      <p:bldP spid="79" grpId="0"/>
      <p:bldP spid="85" grpId="0"/>
      <p:bldP spid="92" grpId="0"/>
      <p:bldP spid="68" grpId="0"/>
      <p:bldP spid="82" grpId="0"/>
      <p:bldP spid="90" grpId="0" animBg="1"/>
      <p:bldP spid="90" grpId="1" animBg="1"/>
      <p:bldP spid="98" grpId="0" animBg="1"/>
      <p:bldP spid="98" grpId="1" animBg="1"/>
      <p:bldP spid="111" grpId="0" animBg="1"/>
      <p:bldP spid="127" grpId="0"/>
      <p:bldP spid="137" grpId="0" animBg="1"/>
      <p:bldP spid="137" grpId="1" animBg="1"/>
      <p:bldP spid="140" grpId="0" animBg="1"/>
      <p:bldP spid="140" grpId="1" animBg="1"/>
      <p:bldP spid="141" grpId="0"/>
      <p:bldP spid="149" grpId="0"/>
      <p:bldP spid="158" grpId="0"/>
      <p:bldP spid="165" grpId="0" animBg="1"/>
      <p:bldP spid="165" grpId="1" animBg="1"/>
      <p:bldP spid="172" grpId="0" animBg="1"/>
      <p:bldP spid="172" grpId="1" animBg="1"/>
      <p:bldP spid="174" grpId="0"/>
      <p:bldP spid="195" grpId="0"/>
      <p:bldP spid="202" grpId="0"/>
      <p:bldP spid="217" grpId="0"/>
      <p:bldP spid="22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8229600" cy="792088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/>
              <a:t>Построение боковых срезов, вытачек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2051720" y="1340768"/>
            <a:ext cx="0" cy="518457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2051720" y="1340768"/>
            <a:ext cx="40324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1475656" y="2924944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Г</a:t>
            </a:r>
            <a:endParaRPr lang="ru-RU" sz="2400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1475656" y="4221088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Т</a:t>
            </a:r>
            <a:endParaRPr lang="ru-RU" sz="2400" b="1" dirty="0"/>
          </a:p>
        </p:txBody>
      </p:sp>
      <p:sp>
        <p:nvSpPr>
          <p:cNvPr id="37" name="TextBox 36"/>
          <p:cNvSpPr txBox="1"/>
          <p:nvPr/>
        </p:nvSpPr>
        <p:spPr>
          <a:xfrm>
            <a:off x="1547664" y="5661248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/>
              <a:t>Б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1547664" y="6237312"/>
            <a:ext cx="2880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Н</a:t>
            </a:r>
            <a:endParaRPr lang="ru-RU" sz="2400" b="1" dirty="0"/>
          </a:p>
        </p:txBody>
      </p:sp>
      <p:cxnSp>
        <p:nvCxnSpPr>
          <p:cNvPr id="57" name="Прямая соединительная линия 56"/>
          <p:cNvCxnSpPr/>
          <p:nvPr/>
        </p:nvCxnSpPr>
        <p:spPr>
          <a:xfrm>
            <a:off x="2051720" y="3140968"/>
            <a:ext cx="40324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>
            <a:off x="2051720" y="4509120"/>
            <a:ext cx="40324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/>
          <p:cNvCxnSpPr/>
          <p:nvPr/>
        </p:nvCxnSpPr>
        <p:spPr>
          <a:xfrm>
            <a:off x="2051720" y="5949280"/>
            <a:ext cx="40324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>
            <a:off x="2051720" y="6525344"/>
            <a:ext cx="40324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Прямая соединительная линия 111"/>
          <p:cNvCxnSpPr/>
          <p:nvPr/>
        </p:nvCxnSpPr>
        <p:spPr>
          <a:xfrm>
            <a:off x="3491880" y="1340768"/>
            <a:ext cx="0" cy="18002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TextBox 116"/>
          <p:cNvSpPr txBox="1"/>
          <p:nvPr/>
        </p:nvSpPr>
        <p:spPr>
          <a:xfrm>
            <a:off x="3059832" y="2708920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Г</a:t>
            </a:r>
            <a:r>
              <a:rPr lang="ru-RU" sz="2400" b="1" baseline="-25000" dirty="0" smtClean="0"/>
              <a:t>1</a:t>
            </a:r>
            <a:endParaRPr lang="ru-RU" sz="2400" b="1" dirty="0"/>
          </a:p>
        </p:txBody>
      </p:sp>
      <p:cxnSp>
        <p:nvCxnSpPr>
          <p:cNvPr id="119" name="Прямая соединительная линия 118"/>
          <p:cNvCxnSpPr/>
          <p:nvPr/>
        </p:nvCxnSpPr>
        <p:spPr>
          <a:xfrm>
            <a:off x="4427984" y="1340768"/>
            <a:ext cx="0" cy="18002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TextBox 119"/>
          <p:cNvSpPr txBox="1"/>
          <p:nvPr/>
        </p:nvSpPr>
        <p:spPr>
          <a:xfrm>
            <a:off x="4427984" y="2636912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Г</a:t>
            </a:r>
            <a:r>
              <a:rPr lang="ru-RU" sz="2400" b="1" baseline="-25000" dirty="0" smtClean="0"/>
              <a:t>4</a:t>
            </a:r>
            <a:endParaRPr lang="ru-RU" sz="2400" b="1" dirty="0"/>
          </a:p>
        </p:txBody>
      </p:sp>
      <p:cxnSp>
        <p:nvCxnSpPr>
          <p:cNvPr id="122" name="Прямая соединительная линия 121"/>
          <p:cNvCxnSpPr/>
          <p:nvPr/>
        </p:nvCxnSpPr>
        <p:spPr>
          <a:xfrm>
            <a:off x="6084168" y="1340768"/>
            <a:ext cx="0" cy="518457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TextBox 122"/>
          <p:cNvSpPr txBox="1"/>
          <p:nvPr/>
        </p:nvSpPr>
        <p:spPr>
          <a:xfrm>
            <a:off x="6156176" y="2780928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Г</a:t>
            </a:r>
            <a:r>
              <a:rPr lang="ru-RU" sz="2400" b="1" baseline="-25000" dirty="0" smtClean="0"/>
              <a:t>3</a:t>
            </a:r>
            <a:endParaRPr lang="ru-RU" sz="2400" b="1" dirty="0"/>
          </a:p>
        </p:txBody>
      </p:sp>
      <p:sp>
        <p:nvSpPr>
          <p:cNvPr id="124" name="TextBox 123"/>
          <p:cNvSpPr txBox="1"/>
          <p:nvPr/>
        </p:nvSpPr>
        <p:spPr>
          <a:xfrm>
            <a:off x="6156176" y="4077072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Т</a:t>
            </a:r>
            <a:r>
              <a:rPr lang="ru-RU" sz="2400" b="1" baseline="-25000" dirty="0" smtClean="0"/>
              <a:t>3</a:t>
            </a:r>
            <a:endParaRPr lang="ru-RU" sz="2400" b="1" dirty="0"/>
          </a:p>
        </p:txBody>
      </p:sp>
      <p:sp>
        <p:nvSpPr>
          <p:cNvPr id="125" name="TextBox 124"/>
          <p:cNvSpPr txBox="1"/>
          <p:nvPr/>
        </p:nvSpPr>
        <p:spPr>
          <a:xfrm>
            <a:off x="6156176" y="5589240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Б</a:t>
            </a:r>
            <a:r>
              <a:rPr lang="ru-RU" sz="2400" b="1" baseline="-25000" dirty="0" smtClean="0"/>
              <a:t>3</a:t>
            </a:r>
            <a:endParaRPr lang="ru-RU" sz="2400" b="1" dirty="0"/>
          </a:p>
        </p:txBody>
      </p:sp>
      <p:sp>
        <p:nvSpPr>
          <p:cNvPr id="126" name="TextBox 125"/>
          <p:cNvSpPr txBox="1"/>
          <p:nvPr/>
        </p:nvSpPr>
        <p:spPr>
          <a:xfrm>
            <a:off x="6156176" y="6165304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Н</a:t>
            </a:r>
            <a:r>
              <a:rPr lang="ru-RU" sz="2400" b="1" baseline="-25000" dirty="0" smtClean="0"/>
              <a:t>3</a:t>
            </a:r>
            <a:endParaRPr lang="ru-RU" sz="2400" b="1" dirty="0"/>
          </a:p>
        </p:txBody>
      </p:sp>
      <p:cxnSp>
        <p:nvCxnSpPr>
          <p:cNvPr id="45" name="Прямая соединительная линия 44"/>
          <p:cNvCxnSpPr/>
          <p:nvPr/>
        </p:nvCxnSpPr>
        <p:spPr>
          <a:xfrm>
            <a:off x="2051720" y="1340768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>
            <a:off x="2483768" y="1340768"/>
            <a:ext cx="0" cy="2160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Прямая соединительная линия 77"/>
          <p:cNvCxnSpPr/>
          <p:nvPr/>
        </p:nvCxnSpPr>
        <p:spPr>
          <a:xfrm>
            <a:off x="2051720" y="1556792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Дуга 83"/>
          <p:cNvSpPr/>
          <p:nvPr/>
        </p:nvSpPr>
        <p:spPr>
          <a:xfrm rot="10800000" flipH="1">
            <a:off x="1619672" y="1124744"/>
            <a:ext cx="864096" cy="432048"/>
          </a:xfrm>
          <a:prstGeom prst="arc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6" name="Прямая соединительная линия 85"/>
          <p:cNvCxnSpPr/>
          <p:nvPr/>
        </p:nvCxnSpPr>
        <p:spPr>
          <a:xfrm>
            <a:off x="2051720" y="1556792"/>
            <a:ext cx="216024" cy="496855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TextBox 98"/>
          <p:cNvSpPr txBox="1"/>
          <p:nvPr/>
        </p:nvSpPr>
        <p:spPr>
          <a:xfrm>
            <a:off x="2195736" y="4077072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Т</a:t>
            </a:r>
            <a:r>
              <a:rPr lang="ru-RU" sz="2400" b="1" baseline="-25000" dirty="0" smtClean="0"/>
              <a:t>1</a:t>
            </a:r>
            <a:endParaRPr lang="ru-RU" sz="2400" b="1" dirty="0"/>
          </a:p>
        </p:txBody>
      </p:sp>
      <p:sp>
        <p:nvSpPr>
          <p:cNvPr id="102" name="TextBox 101"/>
          <p:cNvSpPr txBox="1"/>
          <p:nvPr/>
        </p:nvSpPr>
        <p:spPr>
          <a:xfrm>
            <a:off x="2267744" y="5517232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Б</a:t>
            </a:r>
            <a:r>
              <a:rPr lang="ru-RU" sz="2400" b="1" baseline="-25000" dirty="0" smtClean="0"/>
              <a:t>1</a:t>
            </a:r>
            <a:endParaRPr lang="ru-RU" sz="2400" b="1" dirty="0"/>
          </a:p>
        </p:txBody>
      </p:sp>
      <p:sp>
        <p:nvSpPr>
          <p:cNvPr id="103" name="TextBox 102"/>
          <p:cNvSpPr txBox="1"/>
          <p:nvPr/>
        </p:nvSpPr>
        <p:spPr>
          <a:xfrm>
            <a:off x="2267744" y="6093296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Н</a:t>
            </a:r>
            <a:r>
              <a:rPr lang="ru-RU" sz="2400" b="1" baseline="-25000" dirty="0" smtClean="0"/>
              <a:t>1</a:t>
            </a:r>
            <a:endParaRPr lang="ru-RU" sz="2400" b="1" dirty="0"/>
          </a:p>
        </p:txBody>
      </p:sp>
      <p:cxnSp>
        <p:nvCxnSpPr>
          <p:cNvPr id="118" name="Прямая соединительная линия 117"/>
          <p:cNvCxnSpPr/>
          <p:nvPr/>
        </p:nvCxnSpPr>
        <p:spPr>
          <a:xfrm>
            <a:off x="2519772" y="1370385"/>
            <a:ext cx="1188132" cy="33042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Прямая соединительная линия 134"/>
          <p:cNvCxnSpPr>
            <a:stCxn id="84" idx="2"/>
          </p:cNvCxnSpPr>
          <p:nvPr/>
        </p:nvCxnSpPr>
        <p:spPr>
          <a:xfrm>
            <a:off x="2483768" y="1340768"/>
            <a:ext cx="360040" cy="14401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Прямая соединительная линия 143"/>
          <p:cNvCxnSpPr/>
          <p:nvPr/>
        </p:nvCxnSpPr>
        <p:spPr>
          <a:xfrm>
            <a:off x="2843808" y="1484784"/>
            <a:ext cx="0" cy="576064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Прямая соединительная линия 147"/>
          <p:cNvCxnSpPr/>
          <p:nvPr/>
        </p:nvCxnSpPr>
        <p:spPr>
          <a:xfrm flipV="1">
            <a:off x="2843808" y="1412776"/>
            <a:ext cx="216024" cy="648075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Прямая соединительная линия 154"/>
          <p:cNvCxnSpPr/>
          <p:nvPr/>
        </p:nvCxnSpPr>
        <p:spPr>
          <a:xfrm>
            <a:off x="3059832" y="1412776"/>
            <a:ext cx="648072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Прямая соединительная линия 162"/>
          <p:cNvCxnSpPr/>
          <p:nvPr/>
        </p:nvCxnSpPr>
        <p:spPr>
          <a:xfrm flipH="1">
            <a:off x="3491880" y="1700808"/>
            <a:ext cx="2160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Прямая соединительная линия 167"/>
          <p:cNvCxnSpPr/>
          <p:nvPr/>
        </p:nvCxnSpPr>
        <p:spPr>
          <a:xfrm flipV="1">
            <a:off x="3491880" y="2420888"/>
            <a:ext cx="0" cy="72008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Прямая соединительная линия 172"/>
          <p:cNvCxnSpPr/>
          <p:nvPr/>
        </p:nvCxnSpPr>
        <p:spPr>
          <a:xfrm flipV="1">
            <a:off x="3491880" y="2996952"/>
            <a:ext cx="144016" cy="14401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1" name="TextBox 180"/>
          <p:cNvSpPr txBox="1"/>
          <p:nvPr/>
        </p:nvSpPr>
        <p:spPr>
          <a:xfrm>
            <a:off x="3779912" y="2636912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Г</a:t>
            </a:r>
            <a:r>
              <a:rPr lang="ru-RU" sz="2400" b="1" baseline="-25000" dirty="0" smtClean="0"/>
              <a:t>2</a:t>
            </a:r>
            <a:endParaRPr lang="ru-RU" sz="2400" b="1" dirty="0"/>
          </a:p>
        </p:txBody>
      </p:sp>
      <p:sp>
        <p:nvSpPr>
          <p:cNvPr id="183" name="Дуга 182"/>
          <p:cNvSpPr/>
          <p:nvPr/>
        </p:nvSpPr>
        <p:spPr>
          <a:xfrm rot="10800000">
            <a:off x="3491880" y="1628800"/>
            <a:ext cx="936104" cy="1512168"/>
          </a:xfrm>
          <a:prstGeom prst="arc">
            <a:avLst>
              <a:gd name="adj1" fmla="val 15711992"/>
              <a:gd name="adj2" fmla="val 4295655"/>
            </a:avLst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5" name="Прямая соединительная линия 64"/>
          <p:cNvCxnSpPr/>
          <p:nvPr/>
        </p:nvCxnSpPr>
        <p:spPr>
          <a:xfrm flipH="1">
            <a:off x="5292080" y="3140968"/>
            <a:ext cx="79208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4788024" y="2636912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Г</a:t>
            </a:r>
            <a:r>
              <a:rPr lang="ru-RU" sz="2400" b="1" baseline="-25000" dirty="0" smtClean="0"/>
              <a:t>6</a:t>
            </a:r>
            <a:endParaRPr lang="ru-RU" sz="2400" b="1" dirty="0"/>
          </a:p>
        </p:txBody>
      </p:sp>
      <p:cxnSp>
        <p:nvCxnSpPr>
          <p:cNvPr id="70" name="Прямая соединительная линия 69"/>
          <p:cNvCxnSpPr/>
          <p:nvPr/>
        </p:nvCxnSpPr>
        <p:spPr>
          <a:xfrm>
            <a:off x="5292080" y="3140968"/>
            <a:ext cx="0" cy="136815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4788024" y="4005064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Т</a:t>
            </a:r>
            <a:r>
              <a:rPr lang="ru-RU" sz="2400" b="1" baseline="-25000" dirty="0" smtClean="0"/>
              <a:t>6</a:t>
            </a:r>
            <a:endParaRPr lang="ru-RU" sz="2400" b="1" dirty="0"/>
          </a:p>
        </p:txBody>
      </p:sp>
      <p:cxnSp>
        <p:nvCxnSpPr>
          <p:cNvPr id="76" name="Прямая соединительная линия 75"/>
          <p:cNvCxnSpPr/>
          <p:nvPr/>
        </p:nvCxnSpPr>
        <p:spPr>
          <a:xfrm>
            <a:off x="5292080" y="4509120"/>
            <a:ext cx="0" cy="14401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4572000" y="4653136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Т</a:t>
            </a:r>
            <a:r>
              <a:rPr lang="ru-RU" sz="2400" b="1" baseline="-25000" dirty="0" smtClean="0"/>
              <a:t>6</a:t>
            </a:r>
            <a:r>
              <a:rPr lang="ru-RU" sz="2400" b="1" baseline="30000" dirty="0" smtClean="0"/>
              <a:t>1</a:t>
            </a:r>
            <a:endParaRPr lang="ru-RU" sz="2400" b="1" dirty="0"/>
          </a:p>
        </p:txBody>
      </p:sp>
      <p:cxnSp>
        <p:nvCxnSpPr>
          <p:cNvPr id="83" name="Прямая соединительная линия 82"/>
          <p:cNvCxnSpPr/>
          <p:nvPr/>
        </p:nvCxnSpPr>
        <p:spPr>
          <a:xfrm>
            <a:off x="5292080" y="4653136"/>
            <a:ext cx="79208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TextBox 84"/>
          <p:cNvSpPr txBox="1"/>
          <p:nvPr/>
        </p:nvSpPr>
        <p:spPr>
          <a:xfrm>
            <a:off x="6156176" y="4437112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Т</a:t>
            </a:r>
            <a:r>
              <a:rPr lang="ru-RU" sz="2400" b="1" baseline="-25000" dirty="0" smtClean="0"/>
              <a:t>8</a:t>
            </a:r>
            <a:endParaRPr lang="ru-RU" sz="2400" b="1" dirty="0"/>
          </a:p>
        </p:txBody>
      </p:sp>
      <p:cxnSp>
        <p:nvCxnSpPr>
          <p:cNvPr id="88" name="Прямая соединительная линия 87"/>
          <p:cNvCxnSpPr/>
          <p:nvPr/>
        </p:nvCxnSpPr>
        <p:spPr>
          <a:xfrm flipV="1">
            <a:off x="6084168" y="1772816"/>
            <a:ext cx="0" cy="288032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 flipH="1">
            <a:off x="5580112" y="1196752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я соединительная линия 74"/>
          <p:cNvCxnSpPr/>
          <p:nvPr/>
        </p:nvCxnSpPr>
        <p:spPr>
          <a:xfrm>
            <a:off x="6084168" y="1196752"/>
            <a:ext cx="0" cy="57606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Дуга 110"/>
          <p:cNvSpPr/>
          <p:nvPr/>
        </p:nvSpPr>
        <p:spPr>
          <a:xfrm rot="16200000" flipH="1">
            <a:off x="5400092" y="800708"/>
            <a:ext cx="1152128" cy="792088"/>
          </a:xfrm>
          <a:prstGeom prst="arc">
            <a:avLst>
              <a:gd name="adj1" fmla="val 16200000"/>
              <a:gd name="adj2" fmla="val 525788"/>
            </a:avLst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14" name="Прямая соединительная линия 113"/>
          <p:cNvCxnSpPr>
            <a:stCxn id="111" idx="0"/>
          </p:cNvCxnSpPr>
          <p:nvPr/>
        </p:nvCxnSpPr>
        <p:spPr>
          <a:xfrm flipH="1">
            <a:off x="5292080" y="1196752"/>
            <a:ext cx="288032" cy="2016224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TextBox 126"/>
          <p:cNvSpPr txBox="1"/>
          <p:nvPr/>
        </p:nvSpPr>
        <p:spPr>
          <a:xfrm>
            <a:off x="4788024" y="3068960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Г</a:t>
            </a:r>
            <a:r>
              <a:rPr lang="ru-RU" sz="2400" b="1" baseline="-25000" dirty="0" smtClean="0"/>
              <a:t>7</a:t>
            </a:r>
            <a:endParaRPr lang="ru-RU" sz="2400" b="1" dirty="0"/>
          </a:p>
        </p:txBody>
      </p:sp>
      <p:cxnSp>
        <p:nvCxnSpPr>
          <p:cNvPr id="143" name="Прямая соединительная линия 142"/>
          <p:cNvCxnSpPr>
            <a:endCxn id="127" idx="3"/>
          </p:cNvCxnSpPr>
          <p:nvPr/>
        </p:nvCxnSpPr>
        <p:spPr>
          <a:xfrm>
            <a:off x="4860032" y="1196752"/>
            <a:ext cx="432048" cy="210304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Прямая соединительная линия 188"/>
          <p:cNvCxnSpPr/>
          <p:nvPr/>
        </p:nvCxnSpPr>
        <p:spPr>
          <a:xfrm flipH="1">
            <a:off x="4067944" y="1196752"/>
            <a:ext cx="792088" cy="576064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Прямая соединительная линия 191"/>
          <p:cNvCxnSpPr/>
          <p:nvPr/>
        </p:nvCxnSpPr>
        <p:spPr>
          <a:xfrm flipH="1" flipV="1">
            <a:off x="4067944" y="1772816"/>
            <a:ext cx="360040" cy="95091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Прямая соединительная линия 196"/>
          <p:cNvCxnSpPr/>
          <p:nvPr/>
        </p:nvCxnSpPr>
        <p:spPr>
          <a:xfrm flipV="1">
            <a:off x="4211960" y="2132856"/>
            <a:ext cx="144016" cy="7200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Прямая соединительная линия 206"/>
          <p:cNvCxnSpPr/>
          <p:nvPr/>
        </p:nvCxnSpPr>
        <p:spPr>
          <a:xfrm flipH="1" flipV="1">
            <a:off x="4283968" y="2996952"/>
            <a:ext cx="144016" cy="1440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0" name="Дуга 219"/>
          <p:cNvSpPr/>
          <p:nvPr/>
        </p:nvSpPr>
        <p:spPr>
          <a:xfrm rot="4626076">
            <a:off x="3238269" y="1931123"/>
            <a:ext cx="1435334" cy="944631"/>
          </a:xfrm>
          <a:prstGeom prst="arc">
            <a:avLst>
              <a:gd name="adj1" fmla="val 12343169"/>
              <a:gd name="adj2" fmla="val 492003"/>
            </a:avLst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32" name="Прямая соединительная линия 131"/>
          <p:cNvCxnSpPr/>
          <p:nvPr/>
        </p:nvCxnSpPr>
        <p:spPr>
          <a:xfrm>
            <a:off x="3491880" y="3140968"/>
            <a:ext cx="288032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TextBox 132"/>
          <p:cNvSpPr txBox="1"/>
          <p:nvPr/>
        </p:nvSpPr>
        <p:spPr>
          <a:xfrm>
            <a:off x="3275856" y="3140968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Г</a:t>
            </a:r>
            <a:r>
              <a:rPr lang="ru-RU" sz="2400" b="1" baseline="-25000" dirty="0" smtClean="0"/>
              <a:t>5</a:t>
            </a:r>
            <a:endParaRPr lang="ru-RU" sz="2400" b="1" dirty="0"/>
          </a:p>
        </p:txBody>
      </p:sp>
      <p:sp>
        <p:nvSpPr>
          <p:cNvPr id="134" name="TextBox 133"/>
          <p:cNvSpPr txBox="1"/>
          <p:nvPr/>
        </p:nvSpPr>
        <p:spPr>
          <a:xfrm>
            <a:off x="4139952" y="908720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а</a:t>
            </a:r>
            <a:r>
              <a:rPr lang="ru-RU" sz="2400" b="1" baseline="-25000" dirty="0" smtClean="0"/>
              <a:t>2</a:t>
            </a:r>
            <a:endParaRPr lang="ru-RU" sz="2400" b="1" dirty="0"/>
          </a:p>
        </p:txBody>
      </p:sp>
      <p:sp>
        <p:nvSpPr>
          <p:cNvPr id="138" name="TextBox 137"/>
          <p:cNvSpPr txBox="1"/>
          <p:nvPr/>
        </p:nvSpPr>
        <p:spPr>
          <a:xfrm>
            <a:off x="2123728" y="2708920"/>
            <a:ext cx="2880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г</a:t>
            </a:r>
            <a:endParaRPr lang="ru-RU" sz="2400" b="1" dirty="0"/>
          </a:p>
        </p:txBody>
      </p:sp>
      <p:sp>
        <p:nvSpPr>
          <p:cNvPr id="80" name="Фигура, имеющая форму буквы L 79"/>
          <p:cNvSpPr/>
          <p:nvPr/>
        </p:nvSpPr>
        <p:spPr>
          <a:xfrm rot="21445227">
            <a:off x="2234234" y="4003536"/>
            <a:ext cx="1584176" cy="407905"/>
          </a:xfrm>
          <a:prstGeom prst="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2" name="Прямая соединительная линия 81"/>
          <p:cNvCxnSpPr/>
          <p:nvPr/>
        </p:nvCxnSpPr>
        <p:spPr>
          <a:xfrm flipV="1">
            <a:off x="2195736" y="4437112"/>
            <a:ext cx="1584176" cy="7200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3851920" y="3933056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Т</a:t>
            </a:r>
            <a:r>
              <a:rPr lang="ru-RU" sz="2400" b="1" baseline="-25000" dirty="0" smtClean="0"/>
              <a:t>2</a:t>
            </a:r>
            <a:endParaRPr lang="ru-RU" sz="2400" b="1" dirty="0"/>
          </a:p>
        </p:txBody>
      </p:sp>
      <p:cxnSp>
        <p:nvCxnSpPr>
          <p:cNvPr id="90" name="Прямая соединительная линия 89"/>
          <p:cNvCxnSpPr/>
          <p:nvPr/>
        </p:nvCxnSpPr>
        <p:spPr>
          <a:xfrm flipV="1">
            <a:off x="3779912" y="3068960"/>
            <a:ext cx="0" cy="136815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TextBox 93"/>
          <p:cNvSpPr txBox="1"/>
          <p:nvPr/>
        </p:nvSpPr>
        <p:spPr>
          <a:xfrm>
            <a:off x="3491880" y="2492896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Г</a:t>
            </a:r>
            <a:r>
              <a:rPr lang="ru-RU" sz="2400" b="1" baseline="-25000" dirty="0" smtClean="0"/>
              <a:t>5</a:t>
            </a:r>
            <a:r>
              <a:rPr lang="ru-RU" sz="2400" b="1" baseline="30000" dirty="0" smtClean="0"/>
              <a:t>1</a:t>
            </a:r>
            <a:endParaRPr lang="ru-RU" sz="2400" b="1" dirty="0"/>
          </a:p>
        </p:txBody>
      </p:sp>
      <p:sp>
        <p:nvSpPr>
          <p:cNvPr id="96" name="Фигура, имеющая форму буквы L 95"/>
          <p:cNvSpPr/>
          <p:nvPr/>
        </p:nvSpPr>
        <p:spPr>
          <a:xfrm rot="21442981">
            <a:off x="2278468" y="5345584"/>
            <a:ext cx="1501044" cy="504056"/>
          </a:xfrm>
          <a:prstGeom prst="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8" name="Прямая соединительная линия 97"/>
          <p:cNvCxnSpPr/>
          <p:nvPr/>
        </p:nvCxnSpPr>
        <p:spPr>
          <a:xfrm flipV="1">
            <a:off x="2267744" y="5877272"/>
            <a:ext cx="1584176" cy="7200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TextBox 99"/>
          <p:cNvSpPr txBox="1"/>
          <p:nvPr/>
        </p:nvSpPr>
        <p:spPr>
          <a:xfrm>
            <a:off x="3779912" y="5445224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Б</a:t>
            </a:r>
            <a:r>
              <a:rPr lang="ru-RU" sz="2400" b="1" baseline="-25000" dirty="0" smtClean="0"/>
              <a:t>2</a:t>
            </a:r>
            <a:endParaRPr lang="ru-RU" sz="2400" b="1" dirty="0"/>
          </a:p>
        </p:txBody>
      </p:sp>
      <p:cxnSp>
        <p:nvCxnSpPr>
          <p:cNvPr id="104" name="Прямая соединительная линия 103"/>
          <p:cNvCxnSpPr/>
          <p:nvPr/>
        </p:nvCxnSpPr>
        <p:spPr>
          <a:xfrm flipH="1" flipV="1">
            <a:off x="3707904" y="5877272"/>
            <a:ext cx="2376264" cy="7200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TextBox 104"/>
          <p:cNvSpPr txBox="1"/>
          <p:nvPr/>
        </p:nvSpPr>
        <p:spPr>
          <a:xfrm>
            <a:off x="3203848" y="5877272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Б</a:t>
            </a:r>
            <a:r>
              <a:rPr lang="ru-RU" sz="2400" b="1" baseline="-25000" dirty="0" smtClean="0"/>
              <a:t>4</a:t>
            </a:r>
            <a:endParaRPr lang="ru-RU" sz="2400" b="1" dirty="0"/>
          </a:p>
        </p:txBody>
      </p:sp>
      <p:cxnSp>
        <p:nvCxnSpPr>
          <p:cNvPr id="107" name="Прямая соединительная линия 106"/>
          <p:cNvCxnSpPr/>
          <p:nvPr/>
        </p:nvCxnSpPr>
        <p:spPr>
          <a:xfrm flipV="1">
            <a:off x="2195736" y="4437112"/>
            <a:ext cx="648072" cy="7200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TextBox 127"/>
          <p:cNvSpPr txBox="1"/>
          <p:nvPr/>
        </p:nvSpPr>
        <p:spPr>
          <a:xfrm>
            <a:off x="2987824" y="3933056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Т</a:t>
            </a:r>
            <a:r>
              <a:rPr lang="ru-RU" sz="2400" b="1" baseline="-25000" dirty="0" smtClean="0"/>
              <a:t>7</a:t>
            </a:r>
            <a:endParaRPr lang="ru-RU" sz="2400" b="1" dirty="0"/>
          </a:p>
        </p:txBody>
      </p:sp>
      <p:cxnSp>
        <p:nvCxnSpPr>
          <p:cNvPr id="130" name="Прямая соединительная линия 129"/>
          <p:cNvCxnSpPr/>
          <p:nvPr/>
        </p:nvCxnSpPr>
        <p:spPr>
          <a:xfrm>
            <a:off x="2843808" y="3140968"/>
            <a:ext cx="72008" cy="2736304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Прямая соединительная линия 136"/>
          <p:cNvCxnSpPr/>
          <p:nvPr/>
        </p:nvCxnSpPr>
        <p:spPr>
          <a:xfrm>
            <a:off x="2699792" y="4437112"/>
            <a:ext cx="36004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7" name="TextBox 146"/>
          <p:cNvSpPr txBox="1"/>
          <p:nvPr/>
        </p:nvSpPr>
        <p:spPr>
          <a:xfrm>
            <a:off x="2339752" y="4509120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Т</a:t>
            </a:r>
            <a:r>
              <a:rPr lang="ru-RU" sz="2400" b="1" baseline="-25000" dirty="0" smtClean="0"/>
              <a:t>9</a:t>
            </a:r>
            <a:endParaRPr lang="ru-RU" sz="2400" b="1" dirty="0"/>
          </a:p>
        </p:txBody>
      </p:sp>
      <p:sp>
        <p:nvSpPr>
          <p:cNvPr id="150" name="TextBox 149"/>
          <p:cNvSpPr txBox="1"/>
          <p:nvPr/>
        </p:nvSpPr>
        <p:spPr>
          <a:xfrm>
            <a:off x="2987824" y="4581128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Т</a:t>
            </a:r>
            <a:r>
              <a:rPr lang="ru-RU" sz="2400" b="1" baseline="-25000" dirty="0" smtClean="0"/>
              <a:t>10</a:t>
            </a:r>
            <a:endParaRPr lang="ru-RU" sz="2400" b="1" dirty="0"/>
          </a:p>
        </p:txBody>
      </p:sp>
      <p:sp>
        <p:nvSpPr>
          <p:cNvPr id="151" name="TextBox 150"/>
          <p:cNvSpPr txBox="1"/>
          <p:nvPr/>
        </p:nvSpPr>
        <p:spPr>
          <a:xfrm rot="16200000" flipH="1">
            <a:off x="2210545" y="3126160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2-3</a:t>
            </a:r>
            <a:endParaRPr lang="ru-RU" sz="2400" b="1" dirty="0"/>
          </a:p>
        </p:txBody>
      </p:sp>
      <p:sp>
        <p:nvSpPr>
          <p:cNvPr id="152" name="TextBox 151"/>
          <p:cNvSpPr txBox="1"/>
          <p:nvPr/>
        </p:nvSpPr>
        <p:spPr>
          <a:xfrm rot="16200000">
            <a:off x="2318557" y="5250395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4-5</a:t>
            </a:r>
            <a:endParaRPr lang="ru-RU" sz="2400" b="1" dirty="0"/>
          </a:p>
        </p:txBody>
      </p:sp>
      <p:cxnSp>
        <p:nvCxnSpPr>
          <p:cNvPr id="154" name="Прямая соединительная линия 153"/>
          <p:cNvCxnSpPr/>
          <p:nvPr/>
        </p:nvCxnSpPr>
        <p:spPr>
          <a:xfrm flipH="1">
            <a:off x="2699792" y="3429000"/>
            <a:ext cx="144016" cy="108012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Прямая соединительная линия 156"/>
          <p:cNvCxnSpPr/>
          <p:nvPr/>
        </p:nvCxnSpPr>
        <p:spPr>
          <a:xfrm>
            <a:off x="2843808" y="3429000"/>
            <a:ext cx="216024" cy="100811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Прямая соединительная линия 159"/>
          <p:cNvCxnSpPr>
            <a:endCxn id="152" idx="2"/>
          </p:cNvCxnSpPr>
          <p:nvPr/>
        </p:nvCxnSpPr>
        <p:spPr>
          <a:xfrm>
            <a:off x="2699792" y="4437112"/>
            <a:ext cx="173634" cy="1044116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Прямая соединительная линия 161"/>
          <p:cNvCxnSpPr>
            <a:stCxn id="80" idx="1"/>
          </p:cNvCxnSpPr>
          <p:nvPr/>
        </p:nvCxnSpPr>
        <p:spPr>
          <a:xfrm flipH="1">
            <a:off x="2915816" y="4411234"/>
            <a:ext cx="119685" cy="110599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Прямая соединительная линия 170"/>
          <p:cNvCxnSpPr/>
          <p:nvPr/>
        </p:nvCxnSpPr>
        <p:spPr>
          <a:xfrm>
            <a:off x="5292080" y="4653136"/>
            <a:ext cx="0" cy="1296144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Прямая соединительная линия 173"/>
          <p:cNvCxnSpPr/>
          <p:nvPr/>
        </p:nvCxnSpPr>
        <p:spPr>
          <a:xfrm flipH="1" flipV="1">
            <a:off x="3779912" y="4437112"/>
            <a:ext cx="1512168" cy="216024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Прямая соединительная линия 175"/>
          <p:cNvCxnSpPr/>
          <p:nvPr/>
        </p:nvCxnSpPr>
        <p:spPr>
          <a:xfrm>
            <a:off x="5148064" y="4653136"/>
            <a:ext cx="288032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" name="TextBox 183"/>
          <p:cNvSpPr txBox="1"/>
          <p:nvPr/>
        </p:nvSpPr>
        <p:spPr>
          <a:xfrm>
            <a:off x="5004048" y="429309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185" name="TextBox 184"/>
          <p:cNvSpPr txBox="1"/>
          <p:nvPr/>
        </p:nvSpPr>
        <p:spPr>
          <a:xfrm>
            <a:off x="4572000" y="4653136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Т</a:t>
            </a:r>
            <a:r>
              <a:rPr lang="ru-RU" sz="2400" b="1" baseline="-25000" dirty="0" smtClean="0"/>
              <a:t>14</a:t>
            </a:r>
            <a:endParaRPr lang="ru-RU" sz="2400" b="1" dirty="0"/>
          </a:p>
        </p:txBody>
      </p:sp>
      <p:sp>
        <p:nvSpPr>
          <p:cNvPr id="186" name="TextBox 185"/>
          <p:cNvSpPr txBox="1"/>
          <p:nvPr/>
        </p:nvSpPr>
        <p:spPr>
          <a:xfrm>
            <a:off x="5436096" y="4653136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Т</a:t>
            </a:r>
            <a:r>
              <a:rPr lang="ru-RU" sz="2400" b="1" baseline="-25000" dirty="0" smtClean="0"/>
              <a:t>15</a:t>
            </a:r>
            <a:endParaRPr lang="ru-RU" sz="2400" b="1" dirty="0"/>
          </a:p>
        </p:txBody>
      </p:sp>
      <p:sp>
        <p:nvSpPr>
          <p:cNvPr id="187" name="TextBox 186"/>
          <p:cNvSpPr txBox="1"/>
          <p:nvPr/>
        </p:nvSpPr>
        <p:spPr>
          <a:xfrm rot="16200000">
            <a:off x="5198877" y="3090155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1-2</a:t>
            </a:r>
            <a:endParaRPr lang="ru-RU" sz="2400" b="1" dirty="0"/>
          </a:p>
        </p:txBody>
      </p:sp>
      <p:sp>
        <p:nvSpPr>
          <p:cNvPr id="188" name="TextBox 187"/>
          <p:cNvSpPr txBox="1"/>
          <p:nvPr/>
        </p:nvSpPr>
        <p:spPr>
          <a:xfrm rot="16200000">
            <a:off x="5090865" y="5286399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4-5</a:t>
            </a:r>
            <a:endParaRPr lang="ru-RU" sz="2400" b="1" dirty="0"/>
          </a:p>
        </p:txBody>
      </p:sp>
      <p:cxnSp>
        <p:nvCxnSpPr>
          <p:cNvPr id="191" name="Прямая соединительная линия 190"/>
          <p:cNvCxnSpPr/>
          <p:nvPr/>
        </p:nvCxnSpPr>
        <p:spPr>
          <a:xfrm flipH="1">
            <a:off x="5148065" y="3501008"/>
            <a:ext cx="144015" cy="118813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Прямая соединительная линия 194"/>
          <p:cNvCxnSpPr/>
          <p:nvPr/>
        </p:nvCxnSpPr>
        <p:spPr>
          <a:xfrm>
            <a:off x="5292080" y="3429000"/>
            <a:ext cx="144016" cy="1224136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Прямая соединительная линия 197"/>
          <p:cNvCxnSpPr/>
          <p:nvPr/>
        </p:nvCxnSpPr>
        <p:spPr>
          <a:xfrm>
            <a:off x="5148064" y="4653136"/>
            <a:ext cx="144016" cy="936104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Фигура, имеющая форму буквы L 109"/>
          <p:cNvSpPr/>
          <p:nvPr/>
        </p:nvSpPr>
        <p:spPr>
          <a:xfrm rot="21440064">
            <a:off x="2923762" y="4023153"/>
            <a:ext cx="786246" cy="360040"/>
          </a:xfrm>
          <a:prstGeom prst="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36" name="Прямая соединительная линия 135"/>
          <p:cNvCxnSpPr/>
          <p:nvPr/>
        </p:nvCxnSpPr>
        <p:spPr>
          <a:xfrm flipV="1">
            <a:off x="5292080" y="4653136"/>
            <a:ext cx="144016" cy="936104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Прямая соединительная линия 144"/>
          <p:cNvCxnSpPr/>
          <p:nvPr/>
        </p:nvCxnSpPr>
        <p:spPr>
          <a:xfrm flipH="1">
            <a:off x="3635896" y="4437112"/>
            <a:ext cx="144016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9" name="TextBox 148"/>
          <p:cNvSpPr txBox="1"/>
          <p:nvPr/>
        </p:nvSpPr>
        <p:spPr>
          <a:xfrm>
            <a:off x="3203848" y="4437112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Т</a:t>
            </a:r>
            <a:r>
              <a:rPr lang="ru-RU" sz="2400" b="1" baseline="-25000" dirty="0" smtClean="0"/>
              <a:t>3</a:t>
            </a:r>
            <a:endParaRPr lang="ru-RU" sz="2400" b="1" dirty="0"/>
          </a:p>
        </p:txBody>
      </p:sp>
      <p:sp>
        <p:nvSpPr>
          <p:cNvPr id="158" name="TextBox 157"/>
          <p:cNvSpPr txBox="1"/>
          <p:nvPr/>
        </p:nvSpPr>
        <p:spPr>
          <a:xfrm>
            <a:off x="3923928" y="4437112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Т</a:t>
            </a:r>
            <a:r>
              <a:rPr lang="ru-RU" sz="2400" b="1" baseline="-25000" dirty="0" smtClean="0"/>
              <a:t>5</a:t>
            </a:r>
            <a:endParaRPr lang="ru-RU" sz="2400" b="1" dirty="0"/>
          </a:p>
        </p:txBody>
      </p:sp>
      <p:cxnSp>
        <p:nvCxnSpPr>
          <p:cNvPr id="161" name="Прямая соединительная линия 160"/>
          <p:cNvCxnSpPr/>
          <p:nvPr/>
        </p:nvCxnSpPr>
        <p:spPr>
          <a:xfrm flipH="1">
            <a:off x="3635896" y="3068960"/>
            <a:ext cx="144016" cy="136815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Прямая соединительная линия 164"/>
          <p:cNvCxnSpPr/>
          <p:nvPr/>
        </p:nvCxnSpPr>
        <p:spPr>
          <a:xfrm>
            <a:off x="3779912" y="3068960"/>
            <a:ext cx="144016" cy="136815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Прямая соединительная линия 166"/>
          <p:cNvCxnSpPr/>
          <p:nvPr/>
        </p:nvCxnSpPr>
        <p:spPr>
          <a:xfrm flipH="1" flipV="1">
            <a:off x="3635896" y="4437112"/>
            <a:ext cx="216024" cy="144016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Прямая соединительная линия 171"/>
          <p:cNvCxnSpPr/>
          <p:nvPr/>
        </p:nvCxnSpPr>
        <p:spPr>
          <a:xfrm flipH="1">
            <a:off x="3707904" y="4437112"/>
            <a:ext cx="216024" cy="144016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Прямая соединительная линия 177"/>
          <p:cNvCxnSpPr/>
          <p:nvPr/>
        </p:nvCxnSpPr>
        <p:spPr>
          <a:xfrm>
            <a:off x="3779912" y="4437112"/>
            <a:ext cx="144016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Прямая соединительная линия 179"/>
          <p:cNvCxnSpPr/>
          <p:nvPr/>
        </p:nvCxnSpPr>
        <p:spPr>
          <a:xfrm flipH="1">
            <a:off x="4355976" y="3140968"/>
            <a:ext cx="72008" cy="280831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Прямая соединительная линия 189"/>
          <p:cNvCxnSpPr/>
          <p:nvPr/>
        </p:nvCxnSpPr>
        <p:spPr>
          <a:xfrm>
            <a:off x="4283968" y="4509120"/>
            <a:ext cx="288032" cy="7200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3" name="TextBox 192"/>
          <p:cNvSpPr txBox="1"/>
          <p:nvPr/>
        </p:nvSpPr>
        <p:spPr>
          <a:xfrm>
            <a:off x="3851920" y="4005064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Т</a:t>
            </a:r>
            <a:r>
              <a:rPr lang="ru-RU" sz="2400" b="1" baseline="-25000" dirty="0" smtClean="0"/>
              <a:t>12</a:t>
            </a:r>
            <a:endParaRPr lang="ru-RU" sz="2400" b="1" dirty="0"/>
          </a:p>
        </p:txBody>
      </p:sp>
      <p:sp>
        <p:nvSpPr>
          <p:cNvPr id="194" name="TextBox 193"/>
          <p:cNvSpPr txBox="1"/>
          <p:nvPr/>
        </p:nvSpPr>
        <p:spPr>
          <a:xfrm>
            <a:off x="4499992" y="4005064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Т</a:t>
            </a:r>
            <a:r>
              <a:rPr lang="ru-RU" sz="2400" b="1" baseline="-25000" dirty="0" smtClean="0"/>
              <a:t>13</a:t>
            </a:r>
            <a:endParaRPr lang="ru-RU" sz="2400" b="1" dirty="0"/>
          </a:p>
        </p:txBody>
      </p:sp>
      <p:sp>
        <p:nvSpPr>
          <p:cNvPr id="196" name="TextBox 195"/>
          <p:cNvSpPr txBox="1"/>
          <p:nvPr/>
        </p:nvSpPr>
        <p:spPr>
          <a:xfrm rot="16200000">
            <a:off x="3794721" y="3126159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2-3</a:t>
            </a:r>
            <a:endParaRPr lang="ru-RU" sz="2400" b="1" dirty="0"/>
          </a:p>
        </p:txBody>
      </p:sp>
      <p:cxnSp>
        <p:nvCxnSpPr>
          <p:cNvPr id="200" name="Прямая соединительная линия 199"/>
          <p:cNvCxnSpPr/>
          <p:nvPr/>
        </p:nvCxnSpPr>
        <p:spPr>
          <a:xfrm flipH="1">
            <a:off x="4283968" y="3429000"/>
            <a:ext cx="144016" cy="108012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Прямая соединительная линия 202"/>
          <p:cNvCxnSpPr/>
          <p:nvPr/>
        </p:nvCxnSpPr>
        <p:spPr>
          <a:xfrm>
            <a:off x="4427984" y="3429000"/>
            <a:ext cx="72008" cy="115212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1" name="TextBox 210"/>
          <p:cNvSpPr txBox="1"/>
          <p:nvPr/>
        </p:nvSpPr>
        <p:spPr>
          <a:xfrm rot="16200000">
            <a:off x="4334781" y="5322403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4-5</a:t>
            </a:r>
            <a:endParaRPr lang="ru-RU" sz="2400" b="1" dirty="0"/>
          </a:p>
        </p:txBody>
      </p:sp>
      <p:cxnSp>
        <p:nvCxnSpPr>
          <p:cNvPr id="213" name="Прямая соединительная линия 212"/>
          <p:cNvCxnSpPr/>
          <p:nvPr/>
        </p:nvCxnSpPr>
        <p:spPr>
          <a:xfrm>
            <a:off x="4283968" y="4509120"/>
            <a:ext cx="72008" cy="936104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Прямая соединительная линия 214"/>
          <p:cNvCxnSpPr/>
          <p:nvPr/>
        </p:nvCxnSpPr>
        <p:spPr>
          <a:xfrm flipH="1">
            <a:off x="4355976" y="4581128"/>
            <a:ext cx="144016" cy="864096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3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500"/>
                            </p:stCondLst>
                            <p:childTnLst>
                              <p:par>
                                <p:cTn id="15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6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8" dur="3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1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42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47" dur="3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000"/>
                            </p:stCondLst>
                            <p:childTnLst>
                              <p:par>
                                <p:cTn id="4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3500"/>
                            </p:stCondLst>
                            <p:childTnLst>
                              <p:par>
                                <p:cTn id="55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6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2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2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68" dur="3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3000"/>
                            </p:stCondLst>
                            <p:childTnLst>
                              <p:par>
                                <p:cTn id="7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3500"/>
                            </p:stCondLst>
                            <p:childTnLst>
                              <p:par>
                                <p:cTn id="76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77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78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4000"/>
                            </p:stCondLst>
                            <p:childTnLst>
                              <p:par>
                                <p:cTn id="80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7" dur="3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3000"/>
                            </p:stCondLst>
                            <p:childTnLst>
                              <p:par>
                                <p:cTn id="8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3500"/>
                            </p:stCondLst>
                            <p:childTnLst>
                              <p:par>
                                <p:cTn id="95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96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97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02" dur="3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3000"/>
                            </p:stCondLst>
                            <p:childTnLst>
                              <p:par>
                                <p:cTn id="10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3500"/>
                            </p:stCondLst>
                            <p:childTnLst>
                              <p:par>
                                <p:cTn id="110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11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12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2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2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2000"/>
                            </p:stCondLst>
                            <p:childTnLst>
                              <p:par>
                                <p:cTn id="120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2" dur="3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5000"/>
                            </p:stCondLst>
                            <p:childTnLst>
                              <p:par>
                                <p:cTn id="124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5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5500"/>
                            </p:stCondLst>
                            <p:childTnLst>
                              <p:par>
                                <p:cTn id="128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29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30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35" dur="3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3000"/>
                            </p:stCondLst>
                            <p:childTnLst>
                              <p:par>
                                <p:cTn id="13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3500"/>
                            </p:stCondLst>
                            <p:childTnLst>
                              <p:par>
                                <p:cTn id="14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4000"/>
                            </p:stCondLst>
                            <p:childTnLst>
                              <p:par>
                                <p:cTn id="149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50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51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8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500"/>
                            </p:stCondLst>
                            <p:childTnLst>
                              <p:par>
                                <p:cTn id="160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2" dur="30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3500"/>
                            </p:stCondLst>
                            <p:childTnLst>
                              <p:par>
                                <p:cTn id="164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65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66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4000"/>
                            </p:stCondLst>
                            <p:childTnLst>
                              <p:par>
                                <p:cTn id="168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0" dur="3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7000"/>
                            </p:stCondLst>
                            <p:childTnLst>
                              <p:par>
                                <p:cTn id="172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73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74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7500"/>
                            </p:stCondLst>
                            <p:childTnLst>
                              <p:par>
                                <p:cTn id="17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8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0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>
                            <p:stCondLst>
                              <p:cond delay="8000"/>
                            </p:stCondLst>
                            <p:childTnLst>
                              <p:par>
                                <p:cTn id="182" presetID="18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84" dur="30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>
                            <p:stCondLst>
                              <p:cond delay="11000"/>
                            </p:stCondLst>
                            <p:childTnLst>
                              <p:par>
                                <p:cTn id="186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87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88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>
                            <p:stCondLst>
                              <p:cond delay="11500"/>
                            </p:stCondLst>
                            <p:childTnLst>
                              <p:par>
                                <p:cTn id="190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92" dur="30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>
                            <p:stCondLst>
                              <p:cond delay="14500"/>
                            </p:stCondLst>
                            <p:childTnLst>
                              <p:par>
                                <p:cTn id="194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95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96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1" dur="30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>
                            <p:stCondLst>
                              <p:cond delay="3000"/>
                            </p:stCondLst>
                            <p:childTnLst>
                              <p:par>
                                <p:cTn id="203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04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205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>
                            <p:stCondLst>
                              <p:cond delay="3500"/>
                            </p:stCondLst>
                            <p:childTnLst>
                              <p:par>
                                <p:cTn id="207" presetID="18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209" dur="30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>
                            <p:stCondLst>
                              <p:cond delay="6500"/>
                            </p:stCondLst>
                            <p:childTnLst>
                              <p:par>
                                <p:cTn id="211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12" dur="5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213" dur="5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4" fill="hold">
                            <p:stCondLst>
                              <p:cond delay="7000"/>
                            </p:stCondLst>
                            <p:childTnLst>
                              <p:par>
                                <p:cTn id="215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6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222" dur="30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3" fill="hold">
                            <p:stCondLst>
                              <p:cond delay="3000"/>
                            </p:stCondLst>
                            <p:childTnLst>
                              <p:par>
                                <p:cTn id="224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5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7" fill="hold">
                            <p:stCondLst>
                              <p:cond delay="3500"/>
                            </p:stCondLst>
                            <p:childTnLst>
                              <p:par>
                                <p:cTn id="22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0" dur="5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5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2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3" fill="hold">
                            <p:stCondLst>
                              <p:cond delay="4000"/>
                            </p:stCondLst>
                            <p:childTnLst>
                              <p:par>
                                <p:cTn id="23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6" dur="50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50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8" dur="5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9" fill="hold">
                            <p:stCondLst>
                              <p:cond delay="4500"/>
                            </p:stCondLst>
                            <p:childTnLst>
                              <p:par>
                                <p:cTn id="240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41" dur="5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242" dur="5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7" dur="50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8" dur="50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9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0" fill="hold">
                            <p:stCondLst>
                              <p:cond delay="500"/>
                            </p:stCondLst>
                            <p:childTnLst>
                              <p:par>
                                <p:cTn id="251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3" dur="30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4" fill="hold">
                            <p:stCondLst>
                              <p:cond delay="3500"/>
                            </p:stCondLst>
                            <p:childTnLst>
                              <p:par>
                                <p:cTn id="255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56" dur="500" fill="hold"/>
                                        <p:tgtEl>
                                          <p:spTgt spid="19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257" dur="500" fill="hold"/>
                                        <p:tgtEl>
                                          <p:spTgt spid="19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8" fill="hold">
                            <p:stCondLst>
                              <p:cond delay="4000"/>
                            </p:stCondLst>
                            <p:childTnLst>
                              <p:par>
                                <p:cTn id="25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61" dur="30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2" fill="hold">
                            <p:stCondLst>
                              <p:cond delay="7000"/>
                            </p:stCondLst>
                            <p:childTnLst>
                              <p:par>
                                <p:cTn id="263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64" dur="5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265" dur="5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6" fill="hold">
                            <p:stCondLst>
                              <p:cond delay="7500"/>
                            </p:stCondLst>
                            <p:childTnLst>
                              <p:par>
                                <p:cTn id="26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9" dur="500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0" dur="500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1"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2" fill="hold">
                            <p:stCondLst>
                              <p:cond delay="8000"/>
                            </p:stCondLst>
                            <p:childTnLst>
                              <p:par>
                                <p:cTn id="273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5" dur="3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6" fill="hold">
                            <p:stCondLst>
                              <p:cond delay="11000"/>
                            </p:stCondLst>
                            <p:childTnLst>
                              <p:par>
                                <p:cTn id="277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78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279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0" fill="hold">
                            <p:stCondLst>
                              <p:cond delay="11500"/>
                            </p:stCondLst>
                            <p:childTnLst>
                              <p:par>
                                <p:cTn id="28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3" dur="30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4" fill="hold">
                            <p:stCondLst>
                              <p:cond delay="14500"/>
                            </p:stCondLst>
                            <p:childTnLst>
                              <p:par>
                                <p:cTn id="285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86" dur="500" fill="hold"/>
                                        <p:tgtEl>
                                          <p:spTgt spid="19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287" dur="500" fill="hold"/>
                                        <p:tgtEl>
                                          <p:spTgt spid="19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8" fill="hold">
                      <p:stCondLst>
                        <p:cond delay="indefinite"/>
                      </p:stCondLst>
                      <p:childTnLst>
                        <p:par>
                          <p:cTn id="289" fill="hold">
                            <p:stCondLst>
                              <p:cond delay="0"/>
                            </p:stCondLst>
                            <p:childTnLst>
                              <p:par>
                                <p:cTn id="29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92" dur="3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3" fill="hold">
                            <p:stCondLst>
                              <p:cond delay="3000"/>
                            </p:stCondLst>
                            <p:childTnLst>
                              <p:par>
                                <p:cTn id="29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6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7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8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9" fill="hold">
                            <p:stCondLst>
                              <p:cond delay="3500"/>
                            </p:stCondLst>
                            <p:childTnLst>
                              <p:par>
                                <p:cTn id="300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01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302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3" fill="hold">
                            <p:stCondLst>
                              <p:cond delay="4000"/>
                            </p:stCondLst>
                            <p:childTnLst>
                              <p:par>
                                <p:cTn id="304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06" dur="30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7" fill="hold">
                            <p:stCondLst>
                              <p:cond delay="7000"/>
                            </p:stCondLst>
                            <p:childTnLst>
                              <p:par>
                                <p:cTn id="30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0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1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2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3" fill="hold">
                            <p:stCondLst>
                              <p:cond delay="7500"/>
                            </p:stCondLst>
                            <p:childTnLst>
                              <p:par>
                                <p:cTn id="314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15" dur="5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316" dur="5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7" fill="hold">
                            <p:stCondLst>
                              <p:cond delay="8000"/>
                            </p:stCondLst>
                            <p:childTnLst>
                              <p:par>
                                <p:cTn id="318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0" dur="30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1" fill="hold">
                            <p:stCondLst>
                              <p:cond delay="11000"/>
                            </p:stCondLst>
                            <p:childTnLst>
                              <p:par>
                                <p:cTn id="322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23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324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5" fill="hold">
                            <p:stCondLst>
                              <p:cond delay="11500"/>
                            </p:stCondLst>
                            <p:childTnLst>
                              <p:par>
                                <p:cTn id="326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8" dur="30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9" fill="hold">
                            <p:stCondLst>
                              <p:cond delay="14500"/>
                            </p:stCondLst>
                            <p:childTnLst>
                              <p:par>
                                <p:cTn id="330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31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332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3" fill="hold">
                            <p:stCondLst>
                              <p:cond delay="15000"/>
                            </p:stCondLst>
                            <p:childTnLst>
                              <p:par>
                                <p:cTn id="334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36" dur="30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7" fill="hold">
                            <p:stCondLst>
                              <p:cond delay="18000"/>
                            </p:stCondLst>
                            <p:childTnLst>
                              <p:par>
                                <p:cTn id="338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39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340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1" fill="hold">
                            <p:stCondLst>
                              <p:cond delay="18500"/>
                            </p:stCondLst>
                            <p:childTnLst>
                              <p:par>
                                <p:cTn id="342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44" dur="30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5" fill="hold">
                            <p:stCondLst>
                              <p:cond delay="21500"/>
                            </p:stCondLst>
                            <p:childTnLst>
                              <p:par>
                                <p:cTn id="346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47" dur="5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348" dur="5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9" fill="hold">
                      <p:stCondLst>
                        <p:cond delay="indefinite"/>
                      </p:stCondLst>
                      <p:childTnLst>
                        <p:par>
                          <p:cTn id="350" fill="hold">
                            <p:stCondLst>
                              <p:cond delay="0"/>
                            </p:stCondLst>
                            <p:childTnLst>
                              <p:par>
                                <p:cTn id="35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53" dur="30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5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56" dur="5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357" dur="5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8" fill="hold">
                            <p:stCondLst>
                              <p:cond delay="3500"/>
                            </p:stCondLst>
                            <p:childTnLst>
                              <p:par>
                                <p:cTn id="359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0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2" fill="hold">
                            <p:stCondLst>
                              <p:cond delay="4000"/>
                            </p:stCondLst>
                            <p:childTnLst>
                              <p:par>
                                <p:cTn id="363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4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6" fill="hold">
                            <p:stCondLst>
                              <p:cond delay="4500"/>
                            </p:stCondLst>
                            <p:childTnLst>
                              <p:par>
                                <p:cTn id="367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8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0" fill="hold">
                            <p:stCondLst>
                              <p:cond delay="5000"/>
                            </p:stCondLst>
                            <p:childTnLst>
                              <p:par>
                                <p:cTn id="371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4" fill="hold">
                      <p:stCondLst>
                        <p:cond delay="indefinite"/>
                      </p:stCondLst>
                      <p:childTnLst>
                        <p:par>
                          <p:cTn id="375" fill="hold">
                            <p:stCondLst>
                              <p:cond delay="0"/>
                            </p:stCondLst>
                            <p:childTnLst>
                              <p:par>
                                <p:cTn id="376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378" dur="30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9" fill="hold">
                            <p:stCondLst>
                              <p:cond delay="3000"/>
                            </p:stCondLst>
                            <p:childTnLst>
                              <p:par>
                                <p:cTn id="38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2" dur="50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3" dur="50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4"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5" fill="hold">
                            <p:stCondLst>
                              <p:cond delay="3500"/>
                            </p:stCondLst>
                            <p:childTnLst>
                              <p:par>
                                <p:cTn id="38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8" dur="500" fill="hold"/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9" dur="500" fill="hold"/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0"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1" fill="hold">
                            <p:stCondLst>
                              <p:cond delay="4000"/>
                            </p:stCondLst>
                            <p:childTnLst>
                              <p:par>
                                <p:cTn id="392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93" dur="50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394" dur="50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5" fill="hold">
                      <p:stCondLst>
                        <p:cond delay="indefinite"/>
                      </p:stCondLst>
                      <p:childTnLst>
                        <p:par>
                          <p:cTn id="396" fill="hold">
                            <p:stCondLst>
                              <p:cond delay="0"/>
                            </p:stCondLst>
                            <p:childTnLst>
                              <p:par>
                                <p:cTn id="39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9" dur="5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0" dur="5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1"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2" fill="hold">
                            <p:stCondLst>
                              <p:cond delay="500"/>
                            </p:stCondLst>
                            <p:childTnLst>
                              <p:par>
                                <p:cTn id="403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05" dur="30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6" fill="hold">
                            <p:stCondLst>
                              <p:cond delay="3500"/>
                            </p:stCondLst>
                            <p:childTnLst>
                              <p:par>
                                <p:cTn id="407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08" dur="5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409" dur="5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13" dur="30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4" fill="hold">
                            <p:stCondLst>
                              <p:cond delay="7000"/>
                            </p:stCondLst>
                            <p:childTnLst>
                              <p:par>
                                <p:cTn id="415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16" dur="5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417" dur="5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8" fill="hold">
                            <p:stCondLst>
                              <p:cond delay="7500"/>
                            </p:stCondLst>
                            <p:childTnLst>
                              <p:par>
                                <p:cTn id="41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1" dur="500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2" dur="500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3" dur="5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4" fill="hold">
                            <p:stCondLst>
                              <p:cond delay="8000"/>
                            </p:stCondLst>
                            <p:childTnLst>
                              <p:par>
                                <p:cTn id="42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27" dur="30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8" fill="hold">
                            <p:stCondLst>
                              <p:cond delay="11000"/>
                            </p:stCondLst>
                            <p:childTnLst>
                              <p:par>
                                <p:cTn id="429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30" dur="50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431" dur="50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2" fill="hold">
                            <p:stCondLst>
                              <p:cond delay="11500"/>
                            </p:stCondLst>
                            <p:childTnLst>
                              <p:par>
                                <p:cTn id="433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35" dur="30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6" fill="hold">
                            <p:stCondLst>
                              <p:cond delay="14500"/>
                            </p:stCondLst>
                            <p:childTnLst>
                              <p:par>
                                <p:cTn id="437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38" dur="500" fill="hold"/>
                                        <p:tgtEl>
                                          <p:spTgt spid="21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439" dur="500" fill="hold"/>
                                        <p:tgtEl>
                                          <p:spTgt spid="21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/>
      <p:bldP spid="73" grpId="1"/>
      <p:bldP spid="79" grpId="0"/>
      <p:bldP spid="133" grpId="0"/>
      <p:bldP spid="80" grpId="0" animBg="1"/>
      <p:bldP spid="80" grpId="1" animBg="1"/>
      <p:bldP spid="87" grpId="0"/>
      <p:bldP spid="87" grpId="1"/>
      <p:bldP spid="94" grpId="0"/>
      <p:bldP spid="96" grpId="0" animBg="1"/>
      <p:bldP spid="96" grpId="1" animBg="1"/>
      <p:bldP spid="100" grpId="0"/>
      <p:bldP spid="105" grpId="0"/>
      <p:bldP spid="128" grpId="0"/>
      <p:bldP spid="147" grpId="0"/>
      <p:bldP spid="150" grpId="0"/>
      <p:bldP spid="151" grpId="0"/>
      <p:bldP spid="152" grpId="0"/>
      <p:bldP spid="185" grpId="0"/>
      <p:bldP spid="185" grpId="1"/>
      <p:bldP spid="186" grpId="0"/>
      <p:bldP spid="187" grpId="0"/>
      <p:bldP spid="188" grpId="0"/>
      <p:bldP spid="110" grpId="0" animBg="1"/>
      <p:bldP spid="110" grpId="1" animBg="1"/>
      <p:bldP spid="149" grpId="0"/>
      <p:bldP spid="158" grpId="0"/>
      <p:bldP spid="158" grpId="1"/>
      <p:bldP spid="193" grpId="0"/>
      <p:bldP spid="194" grpId="0"/>
      <p:bldP spid="196" grpId="0"/>
      <p:bldP spid="2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8229600" cy="792088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/>
              <a:t>Построение линии низа всего изделия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2051720" y="1340768"/>
            <a:ext cx="0" cy="518457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2051720" y="1340768"/>
            <a:ext cx="40324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1475656" y="4221088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Т</a:t>
            </a:r>
            <a:endParaRPr lang="ru-RU" sz="2400" b="1" dirty="0"/>
          </a:p>
        </p:txBody>
      </p:sp>
      <p:sp>
        <p:nvSpPr>
          <p:cNvPr id="37" name="TextBox 36"/>
          <p:cNvSpPr txBox="1"/>
          <p:nvPr/>
        </p:nvSpPr>
        <p:spPr>
          <a:xfrm>
            <a:off x="1547664" y="5661248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/>
              <a:t>Б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1547664" y="6237312"/>
            <a:ext cx="2880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Н</a:t>
            </a:r>
            <a:endParaRPr lang="ru-RU" sz="2400" b="1" dirty="0"/>
          </a:p>
        </p:txBody>
      </p:sp>
      <p:cxnSp>
        <p:nvCxnSpPr>
          <p:cNvPr id="57" name="Прямая соединительная линия 56"/>
          <p:cNvCxnSpPr/>
          <p:nvPr/>
        </p:nvCxnSpPr>
        <p:spPr>
          <a:xfrm>
            <a:off x="2051720" y="3140968"/>
            <a:ext cx="40324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>
            <a:off x="2051720" y="4509120"/>
            <a:ext cx="40324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/>
          <p:cNvCxnSpPr/>
          <p:nvPr/>
        </p:nvCxnSpPr>
        <p:spPr>
          <a:xfrm>
            <a:off x="2051720" y="5949280"/>
            <a:ext cx="40324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>
            <a:off x="2051720" y="6525344"/>
            <a:ext cx="40324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Прямая соединительная линия 111"/>
          <p:cNvCxnSpPr/>
          <p:nvPr/>
        </p:nvCxnSpPr>
        <p:spPr>
          <a:xfrm>
            <a:off x="3491880" y="1340768"/>
            <a:ext cx="0" cy="18002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Прямая соединительная линия 118"/>
          <p:cNvCxnSpPr/>
          <p:nvPr/>
        </p:nvCxnSpPr>
        <p:spPr>
          <a:xfrm>
            <a:off x="4427984" y="1340768"/>
            <a:ext cx="0" cy="18002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Прямая соединительная линия 121"/>
          <p:cNvCxnSpPr/>
          <p:nvPr/>
        </p:nvCxnSpPr>
        <p:spPr>
          <a:xfrm>
            <a:off x="6084168" y="1340768"/>
            <a:ext cx="0" cy="518457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TextBox 123"/>
          <p:cNvSpPr txBox="1"/>
          <p:nvPr/>
        </p:nvSpPr>
        <p:spPr>
          <a:xfrm>
            <a:off x="6156176" y="4077072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Т</a:t>
            </a:r>
            <a:r>
              <a:rPr lang="ru-RU" sz="2400" b="1" baseline="-25000" dirty="0" smtClean="0"/>
              <a:t>3</a:t>
            </a:r>
            <a:endParaRPr lang="ru-RU" sz="2400" b="1" dirty="0"/>
          </a:p>
        </p:txBody>
      </p:sp>
      <p:sp>
        <p:nvSpPr>
          <p:cNvPr id="125" name="TextBox 124"/>
          <p:cNvSpPr txBox="1"/>
          <p:nvPr/>
        </p:nvSpPr>
        <p:spPr>
          <a:xfrm>
            <a:off x="6156176" y="5589240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Б</a:t>
            </a:r>
            <a:r>
              <a:rPr lang="ru-RU" sz="2400" b="1" baseline="-25000" dirty="0" smtClean="0"/>
              <a:t>3</a:t>
            </a:r>
            <a:endParaRPr lang="ru-RU" sz="2400" b="1" dirty="0"/>
          </a:p>
        </p:txBody>
      </p:sp>
      <p:sp>
        <p:nvSpPr>
          <p:cNvPr id="126" name="TextBox 125"/>
          <p:cNvSpPr txBox="1"/>
          <p:nvPr/>
        </p:nvSpPr>
        <p:spPr>
          <a:xfrm>
            <a:off x="6156176" y="6021288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Н</a:t>
            </a:r>
            <a:r>
              <a:rPr lang="ru-RU" sz="2400" b="1" baseline="-25000" dirty="0" smtClean="0"/>
              <a:t>3</a:t>
            </a:r>
            <a:endParaRPr lang="ru-RU" sz="2400" b="1" dirty="0"/>
          </a:p>
        </p:txBody>
      </p:sp>
      <p:cxnSp>
        <p:nvCxnSpPr>
          <p:cNvPr id="45" name="Прямая соединительная линия 44"/>
          <p:cNvCxnSpPr/>
          <p:nvPr/>
        </p:nvCxnSpPr>
        <p:spPr>
          <a:xfrm>
            <a:off x="2051720" y="1340768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>
            <a:off x="2483768" y="1340768"/>
            <a:ext cx="0" cy="2160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Прямая соединительная линия 77"/>
          <p:cNvCxnSpPr/>
          <p:nvPr/>
        </p:nvCxnSpPr>
        <p:spPr>
          <a:xfrm>
            <a:off x="2051720" y="1556792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Дуга 83"/>
          <p:cNvSpPr/>
          <p:nvPr/>
        </p:nvSpPr>
        <p:spPr>
          <a:xfrm rot="10800000" flipH="1">
            <a:off x="1619672" y="1124744"/>
            <a:ext cx="864096" cy="432048"/>
          </a:xfrm>
          <a:prstGeom prst="arc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6" name="Прямая соединительная линия 85"/>
          <p:cNvCxnSpPr/>
          <p:nvPr/>
        </p:nvCxnSpPr>
        <p:spPr>
          <a:xfrm>
            <a:off x="2051720" y="1556792"/>
            <a:ext cx="216024" cy="496855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TextBox 98"/>
          <p:cNvSpPr txBox="1"/>
          <p:nvPr/>
        </p:nvSpPr>
        <p:spPr>
          <a:xfrm>
            <a:off x="2195736" y="4077072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Т</a:t>
            </a:r>
            <a:r>
              <a:rPr lang="ru-RU" sz="2400" b="1" baseline="-25000" dirty="0" smtClean="0"/>
              <a:t>1</a:t>
            </a:r>
            <a:endParaRPr lang="ru-RU" sz="2400" b="1" dirty="0"/>
          </a:p>
        </p:txBody>
      </p:sp>
      <p:sp>
        <p:nvSpPr>
          <p:cNvPr id="102" name="TextBox 101"/>
          <p:cNvSpPr txBox="1"/>
          <p:nvPr/>
        </p:nvSpPr>
        <p:spPr>
          <a:xfrm>
            <a:off x="2267744" y="5517232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Б</a:t>
            </a:r>
            <a:r>
              <a:rPr lang="ru-RU" sz="2400" b="1" baseline="-25000" dirty="0" smtClean="0"/>
              <a:t>1</a:t>
            </a:r>
            <a:endParaRPr lang="ru-RU" sz="2400" b="1" dirty="0"/>
          </a:p>
        </p:txBody>
      </p:sp>
      <p:sp>
        <p:nvSpPr>
          <p:cNvPr id="103" name="TextBox 102"/>
          <p:cNvSpPr txBox="1"/>
          <p:nvPr/>
        </p:nvSpPr>
        <p:spPr>
          <a:xfrm>
            <a:off x="2267744" y="6093296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Н</a:t>
            </a:r>
            <a:r>
              <a:rPr lang="ru-RU" sz="2400" b="1" baseline="-25000" dirty="0" smtClean="0"/>
              <a:t>1</a:t>
            </a:r>
            <a:endParaRPr lang="ru-RU" sz="2400" b="1" dirty="0"/>
          </a:p>
        </p:txBody>
      </p:sp>
      <p:cxnSp>
        <p:nvCxnSpPr>
          <p:cNvPr id="118" name="Прямая соединительная линия 117"/>
          <p:cNvCxnSpPr/>
          <p:nvPr/>
        </p:nvCxnSpPr>
        <p:spPr>
          <a:xfrm>
            <a:off x="2519772" y="1370385"/>
            <a:ext cx="1188132" cy="33042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Прямая соединительная линия 134"/>
          <p:cNvCxnSpPr>
            <a:stCxn id="84" idx="2"/>
          </p:cNvCxnSpPr>
          <p:nvPr/>
        </p:nvCxnSpPr>
        <p:spPr>
          <a:xfrm>
            <a:off x="2483768" y="1340768"/>
            <a:ext cx="360040" cy="14401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Прямая соединительная линия 143"/>
          <p:cNvCxnSpPr/>
          <p:nvPr/>
        </p:nvCxnSpPr>
        <p:spPr>
          <a:xfrm>
            <a:off x="2843808" y="1484784"/>
            <a:ext cx="0" cy="576064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Прямая соединительная линия 147"/>
          <p:cNvCxnSpPr/>
          <p:nvPr/>
        </p:nvCxnSpPr>
        <p:spPr>
          <a:xfrm flipV="1">
            <a:off x="2843808" y="1412776"/>
            <a:ext cx="216024" cy="648075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Прямая соединительная линия 154"/>
          <p:cNvCxnSpPr/>
          <p:nvPr/>
        </p:nvCxnSpPr>
        <p:spPr>
          <a:xfrm>
            <a:off x="3059832" y="1412776"/>
            <a:ext cx="648072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Прямая соединительная линия 162"/>
          <p:cNvCxnSpPr/>
          <p:nvPr/>
        </p:nvCxnSpPr>
        <p:spPr>
          <a:xfrm flipH="1">
            <a:off x="3491880" y="1700808"/>
            <a:ext cx="2160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Прямая соединительная линия 167"/>
          <p:cNvCxnSpPr/>
          <p:nvPr/>
        </p:nvCxnSpPr>
        <p:spPr>
          <a:xfrm flipV="1">
            <a:off x="3491880" y="2420888"/>
            <a:ext cx="0" cy="72008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Прямая соединительная линия 172"/>
          <p:cNvCxnSpPr/>
          <p:nvPr/>
        </p:nvCxnSpPr>
        <p:spPr>
          <a:xfrm flipV="1">
            <a:off x="3491880" y="2996952"/>
            <a:ext cx="144016" cy="14401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3" name="Дуга 182"/>
          <p:cNvSpPr/>
          <p:nvPr/>
        </p:nvSpPr>
        <p:spPr>
          <a:xfrm rot="10800000">
            <a:off x="3491880" y="1628800"/>
            <a:ext cx="936104" cy="1512168"/>
          </a:xfrm>
          <a:prstGeom prst="arc">
            <a:avLst>
              <a:gd name="adj1" fmla="val 15711992"/>
              <a:gd name="adj2" fmla="val 4295655"/>
            </a:avLst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5" name="Прямая соединительная линия 64"/>
          <p:cNvCxnSpPr/>
          <p:nvPr/>
        </p:nvCxnSpPr>
        <p:spPr>
          <a:xfrm flipH="1">
            <a:off x="5292080" y="3140968"/>
            <a:ext cx="79208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/>
          <p:cNvCxnSpPr/>
          <p:nvPr/>
        </p:nvCxnSpPr>
        <p:spPr>
          <a:xfrm>
            <a:off x="5292080" y="3140968"/>
            <a:ext cx="0" cy="136815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единительная линия 75"/>
          <p:cNvCxnSpPr/>
          <p:nvPr/>
        </p:nvCxnSpPr>
        <p:spPr>
          <a:xfrm>
            <a:off x="5292080" y="4509120"/>
            <a:ext cx="0" cy="14401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я соединительная линия 82"/>
          <p:cNvCxnSpPr/>
          <p:nvPr/>
        </p:nvCxnSpPr>
        <p:spPr>
          <a:xfrm>
            <a:off x="5292080" y="4653136"/>
            <a:ext cx="79208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TextBox 84"/>
          <p:cNvSpPr txBox="1"/>
          <p:nvPr/>
        </p:nvSpPr>
        <p:spPr>
          <a:xfrm>
            <a:off x="6156176" y="4437112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Т</a:t>
            </a:r>
            <a:r>
              <a:rPr lang="ru-RU" sz="2400" b="1" baseline="-25000" dirty="0" smtClean="0"/>
              <a:t>8</a:t>
            </a:r>
            <a:endParaRPr lang="ru-RU" sz="2400" b="1" dirty="0"/>
          </a:p>
        </p:txBody>
      </p:sp>
      <p:cxnSp>
        <p:nvCxnSpPr>
          <p:cNvPr id="88" name="Прямая соединительная линия 87"/>
          <p:cNvCxnSpPr/>
          <p:nvPr/>
        </p:nvCxnSpPr>
        <p:spPr>
          <a:xfrm flipV="1">
            <a:off x="6084168" y="1772816"/>
            <a:ext cx="0" cy="288032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 flipH="1">
            <a:off x="5580112" y="1196752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я соединительная линия 74"/>
          <p:cNvCxnSpPr/>
          <p:nvPr/>
        </p:nvCxnSpPr>
        <p:spPr>
          <a:xfrm>
            <a:off x="6084168" y="1196752"/>
            <a:ext cx="0" cy="57606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Дуга 110"/>
          <p:cNvSpPr/>
          <p:nvPr/>
        </p:nvSpPr>
        <p:spPr>
          <a:xfrm rot="16200000" flipH="1">
            <a:off x="5400092" y="800708"/>
            <a:ext cx="1152128" cy="792088"/>
          </a:xfrm>
          <a:prstGeom prst="arc">
            <a:avLst>
              <a:gd name="adj1" fmla="val 16200000"/>
              <a:gd name="adj2" fmla="val 525788"/>
            </a:avLst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14" name="Прямая соединительная линия 113"/>
          <p:cNvCxnSpPr>
            <a:stCxn id="111" idx="0"/>
          </p:cNvCxnSpPr>
          <p:nvPr/>
        </p:nvCxnSpPr>
        <p:spPr>
          <a:xfrm flipH="1">
            <a:off x="5292080" y="1196752"/>
            <a:ext cx="288032" cy="2016224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Прямая соединительная линия 142"/>
          <p:cNvCxnSpPr/>
          <p:nvPr/>
        </p:nvCxnSpPr>
        <p:spPr>
          <a:xfrm>
            <a:off x="4860032" y="1196752"/>
            <a:ext cx="432048" cy="210304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Прямая соединительная линия 188"/>
          <p:cNvCxnSpPr/>
          <p:nvPr/>
        </p:nvCxnSpPr>
        <p:spPr>
          <a:xfrm flipH="1">
            <a:off x="4067944" y="1196752"/>
            <a:ext cx="792088" cy="576064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Прямая соединительная линия 191"/>
          <p:cNvCxnSpPr/>
          <p:nvPr/>
        </p:nvCxnSpPr>
        <p:spPr>
          <a:xfrm flipH="1" flipV="1">
            <a:off x="4067944" y="1772816"/>
            <a:ext cx="360040" cy="95091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Прямая соединительная линия 196"/>
          <p:cNvCxnSpPr/>
          <p:nvPr/>
        </p:nvCxnSpPr>
        <p:spPr>
          <a:xfrm flipV="1">
            <a:off x="4211960" y="2132856"/>
            <a:ext cx="144016" cy="7200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Прямая соединительная линия 206"/>
          <p:cNvCxnSpPr/>
          <p:nvPr/>
        </p:nvCxnSpPr>
        <p:spPr>
          <a:xfrm flipH="1" flipV="1">
            <a:off x="4283968" y="2996952"/>
            <a:ext cx="144016" cy="1440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0" name="Дуга 219"/>
          <p:cNvSpPr/>
          <p:nvPr/>
        </p:nvSpPr>
        <p:spPr>
          <a:xfrm rot="4626076">
            <a:off x="3238269" y="1931123"/>
            <a:ext cx="1435334" cy="944631"/>
          </a:xfrm>
          <a:prstGeom prst="arc">
            <a:avLst>
              <a:gd name="adj1" fmla="val 12343169"/>
              <a:gd name="adj2" fmla="val 492003"/>
            </a:avLst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2" name="Прямая соединительная линия 81"/>
          <p:cNvCxnSpPr/>
          <p:nvPr/>
        </p:nvCxnSpPr>
        <p:spPr>
          <a:xfrm flipV="1">
            <a:off x="2195736" y="4437112"/>
            <a:ext cx="1584176" cy="7200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я соединительная линия 89"/>
          <p:cNvCxnSpPr/>
          <p:nvPr/>
        </p:nvCxnSpPr>
        <p:spPr>
          <a:xfrm flipV="1">
            <a:off x="3779912" y="3068960"/>
            <a:ext cx="0" cy="136815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Прямая соединительная линия 97"/>
          <p:cNvCxnSpPr/>
          <p:nvPr/>
        </p:nvCxnSpPr>
        <p:spPr>
          <a:xfrm flipV="1">
            <a:off x="2267744" y="5877272"/>
            <a:ext cx="1584176" cy="7200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TextBox 99"/>
          <p:cNvSpPr txBox="1"/>
          <p:nvPr/>
        </p:nvSpPr>
        <p:spPr>
          <a:xfrm>
            <a:off x="3779912" y="5445224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Б</a:t>
            </a:r>
            <a:r>
              <a:rPr lang="ru-RU" sz="2400" b="1" baseline="-25000" dirty="0" smtClean="0"/>
              <a:t>2</a:t>
            </a:r>
            <a:endParaRPr lang="ru-RU" sz="2400" b="1" dirty="0"/>
          </a:p>
        </p:txBody>
      </p:sp>
      <p:cxnSp>
        <p:nvCxnSpPr>
          <p:cNvPr id="104" name="Прямая соединительная линия 103"/>
          <p:cNvCxnSpPr/>
          <p:nvPr/>
        </p:nvCxnSpPr>
        <p:spPr>
          <a:xfrm flipH="1" flipV="1">
            <a:off x="3707904" y="5877272"/>
            <a:ext cx="2376264" cy="7200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TextBox 104"/>
          <p:cNvSpPr txBox="1"/>
          <p:nvPr/>
        </p:nvSpPr>
        <p:spPr>
          <a:xfrm>
            <a:off x="3131840" y="5373216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Б</a:t>
            </a:r>
            <a:r>
              <a:rPr lang="ru-RU" sz="2400" b="1" baseline="-25000" dirty="0" smtClean="0"/>
              <a:t>4</a:t>
            </a:r>
            <a:endParaRPr lang="ru-RU" sz="2400" b="1" dirty="0"/>
          </a:p>
        </p:txBody>
      </p:sp>
      <p:cxnSp>
        <p:nvCxnSpPr>
          <p:cNvPr id="130" name="Прямая соединительная линия 129"/>
          <p:cNvCxnSpPr/>
          <p:nvPr/>
        </p:nvCxnSpPr>
        <p:spPr>
          <a:xfrm>
            <a:off x="2843808" y="3140968"/>
            <a:ext cx="72008" cy="273630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Прямая соединительная линия 153"/>
          <p:cNvCxnSpPr/>
          <p:nvPr/>
        </p:nvCxnSpPr>
        <p:spPr>
          <a:xfrm flipH="1">
            <a:off x="2699792" y="3429000"/>
            <a:ext cx="144016" cy="108012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Прямая соединительная линия 156"/>
          <p:cNvCxnSpPr/>
          <p:nvPr/>
        </p:nvCxnSpPr>
        <p:spPr>
          <a:xfrm>
            <a:off x="2843808" y="3429000"/>
            <a:ext cx="216024" cy="100811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Прямая соединительная линия 159"/>
          <p:cNvCxnSpPr/>
          <p:nvPr/>
        </p:nvCxnSpPr>
        <p:spPr>
          <a:xfrm>
            <a:off x="2699792" y="4437112"/>
            <a:ext cx="173634" cy="104411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Прямая соединительная линия 161"/>
          <p:cNvCxnSpPr/>
          <p:nvPr/>
        </p:nvCxnSpPr>
        <p:spPr>
          <a:xfrm flipH="1">
            <a:off x="2915816" y="4411234"/>
            <a:ext cx="119685" cy="110599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Прямая соединительная линия 170"/>
          <p:cNvCxnSpPr/>
          <p:nvPr/>
        </p:nvCxnSpPr>
        <p:spPr>
          <a:xfrm>
            <a:off x="5292080" y="4653136"/>
            <a:ext cx="0" cy="129614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Прямая соединительная линия 173"/>
          <p:cNvCxnSpPr/>
          <p:nvPr/>
        </p:nvCxnSpPr>
        <p:spPr>
          <a:xfrm flipH="1" flipV="1">
            <a:off x="3779912" y="4437112"/>
            <a:ext cx="1512168" cy="2160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" name="TextBox 183"/>
          <p:cNvSpPr txBox="1"/>
          <p:nvPr/>
        </p:nvSpPr>
        <p:spPr>
          <a:xfrm>
            <a:off x="5004048" y="429309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cxnSp>
        <p:nvCxnSpPr>
          <p:cNvPr id="191" name="Прямая соединительная линия 190"/>
          <p:cNvCxnSpPr/>
          <p:nvPr/>
        </p:nvCxnSpPr>
        <p:spPr>
          <a:xfrm flipH="1">
            <a:off x="5148065" y="3501008"/>
            <a:ext cx="144015" cy="11881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Прямая соединительная линия 194"/>
          <p:cNvCxnSpPr/>
          <p:nvPr/>
        </p:nvCxnSpPr>
        <p:spPr>
          <a:xfrm>
            <a:off x="5292080" y="3429000"/>
            <a:ext cx="144016" cy="122413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Прямая соединительная линия 197"/>
          <p:cNvCxnSpPr/>
          <p:nvPr/>
        </p:nvCxnSpPr>
        <p:spPr>
          <a:xfrm>
            <a:off x="5148064" y="4653136"/>
            <a:ext cx="144016" cy="936104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Прямая соединительная линия 135"/>
          <p:cNvCxnSpPr/>
          <p:nvPr/>
        </p:nvCxnSpPr>
        <p:spPr>
          <a:xfrm flipV="1">
            <a:off x="5292080" y="4653136"/>
            <a:ext cx="144016" cy="936104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Прямая соединительная линия 164"/>
          <p:cNvCxnSpPr/>
          <p:nvPr/>
        </p:nvCxnSpPr>
        <p:spPr>
          <a:xfrm>
            <a:off x="3779912" y="3068960"/>
            <a:ext cx="144016" cy="136815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Прямая соединительная линия 166"/>
          <p:cNvCxnSpPr/>
          <p:nvPr/>
        </p:nvCxnSpPr>
        <p:spPr>
          <a:xfrm flipH="1" flipV="1">
            <a:off x="3635896" y="4437112"/>
            <a:ext cx="216024" cy="144016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Прямая соединительная линия 171"/>
          <p:cNvCxnSpPr/>
          <p:nvPr/>
        </p:nvCxnSpPr>
        <p:spPr>
          <a:xfrm flipH="1">
            <a:off x="3707904" y="4437112"/>
            <a:ext cx="216024" cy="144016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Прямая соединительная линия 179"/>
          <p:cNvCxnSpPr/>
          <p:nvPr/>
        </p:nvCxnSpPr>
        <p:spPr>
          <a:xfrm flipH="1">
            <a:off x="4355976" y="3140968"/>
            <a:ext cx="72008" cy="280831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Прямая соединительная линия 199"/>
          <p:cNvCxnSpPr/>
          <p:nvPr/>
        </p:nvCxnSpPr>
        <p:spPr>
          <a:xfrm flipH="1">
            <a:off x="4283968" y="3429000"/>
            <a:ext cx="144016" cy="108012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Прямая соединительная линия 202"/>
          <p:cNvCxnSpPr/>
          <p:nvPr/>
        </p:nvCxnSpPr>
        <p:spPr>
          <a:xfrm>
            <a:off x="4427984" y="3429000"/>
            <a:ext cx="72008" cy="115212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Прямая соединительная линия 212"/>
          <p:cNvCxnSpPr/>
          <p:nvPr/>
        </p:nvCxnSpPr>
        <p:spPr>
          <a:xfrm>
            <a:off x="4283968" y="4509120"/>
            <a:ext cx="72008" cy="936104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Прямая соединительная линия 214"/>
          <p:cNvCxnSpPr/>
          <p:nvPr/>
        </p:nvCxnSpPr>
        <p:spPr>
          <a:xfrm flipH="1">
            <a:off x="4355976" y="4581128"/>
            <a:ext cx="144016" cy="86409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Прямая соединительная линия 128"/>
          <p:cNvCxnSpPr/>
          <p:nvPr/>
        </p:nvCxnSpPr>
        <p:spPr>
          <a:xfrm flipH="1">
            <a:off x="3635896" y="3068960"/>
            <a:ext cx="144016" cy="136815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Фигура, имеющая форму буквы L 130"/>
          <p:cNvSpPr/>
          <p:nvPr/>
        </p:nvSpPr>
        <p:spPr>
          <a:xfrm rot="21409446">
            <a:off x="2284480" y="5776641"/>
            <a:ext cx="1584176" cy="648072"/>
          </a:xfrm>
          <a:prstGeom prst="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40" name="Прямая соединительная линия 139"/>
          <p:cNvCxnSpPr/>
          <p:nvPr/>
        </p:nvCxnSpPr>
        <p:spPr>
          <a:xfrm flipV="1">
            <a:off x="2267744" y="6381328"/>
            <a:ext cx="1656184" cy="144016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1" name="TextBox 140"/>
          <p:cNvSpPr txBox="1"/>
          <p:nvPr/>
        </p:nvSpPr>
        <p:spPr>
          <a:xfrm>
            <a:off x="3923928" y="5949280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Н</a:t>
            </a:r>
            <a:r>
              <a:rPr lang="ru-RU" sz="2400" b="1" baseline="-25000" dirty="0" smtClean="0"/>
              <a:t>2</a:t>
            </a:r>
            <a:endParaRPr lang="ru-RU" sz="2400" b="1" dirty="0"/>
          </a:p>
        </p:txBody>
      </p:sp>
      <p:cxnSp>
        <p:nvCxnSpPr>
          <p:cNvPr id="164" name="Прямая соединительная линия 163"/>
          <p:cNvCxnSpPr/>
          <p:nvPr/>
        </p:nvCxnSpPr>
        <p:spPr>
          <a:xfrm>
            <a:off x="3851920" y="5877272"/>
            <a:ext cx="72008" cy="504056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Прямая соединительная линия 181"/>
          <p:cNvCxnSpPr/>
          <p:nvPr/>
        </p:nvCxnSpPr>
        <p:spPr>
          <a:xfrm>
            <a:off x="6084168" y="6525344"/>
            <a:ext cx="0" cy="144016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8" name="TextBox 207"/>
          <p:cNvSpPr txBox="1"/>
          <p:nvPr/>
        </p:nvSpPr>
        <p:spPr>
          <a:xfrm>
            <a:off x="6156176" y="6396335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Н</a:t>
            </a:r>
            <a:r>
              <a:rPr lang="ru-RU" sz="2400" b="1" baseline="-25000" dirty="0" smtClean="0"/>
              <a:t>4</a:t>
            </a:r>
            <a:endParaRPr lang="ru-RU" sz="2400" b="1" dirty="0"/>
          </a:p>
        </p:txBody>
      </p:sp>
      <p:cxnSp>
        <p:nvCxnSpPr>
          <p:cNvPr id="210" name="Прямая соединительная линия 209"/>
          <p:cNvCxnSpPr/>
          <p:nvPr/>
        </p:nvCxnSpPr>
        <p:spPr>
          <a:xfrm>
            <a:off x="3635896" y="4437112"/>
            <a:ext cx="288032" cy="1944216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Прямая соединительная линия 213"/>
          <p:cNvCxnSpPr/>
          <p:nvPr/>
        </p:nvCxnSpPr>
        <p:spPr>
          <a:xfrm flipH="1">
            <a:off x="3635896" y="4437112"/>
            <a:ext cx="288032" cy="1944216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8" name="TextBox 217"/>
          <p:cNvSpPr txBox="1"/>
          <p:nvPr/>
        </p:nvSpPr>
        <p:spPr>
          <a:xfrm>
            <a:off x="3059832" y="5877272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Н</a:t>
            </a:r>
            <a:r>
              <a:rPr lang="ru-RU" sz="2400" b="1" baseline="-25000" dirty="0" smtClean="0"/>
              <a:t>5</a:t>
            </a:r>
            <a:endParaRPr lang="ru-RU" sz="2400" b="1" dirty="0"/>
          </a:p>
        </p:txBody>
      </p:sp>
      <p:cxnSp>
        <p:nvCxnSpPr>
          <p:cNvPr id="221" name="Прямая соединительная линия 220"/>
          <p:cNvCxnSpPr/>
          <p:nvPr/>
        </p:nvCxnSpPr>
        <p:spPr>
          <a:xfrm flipH="1" flipV="1">
            <a:off x="3707904" y="5877272"/>
            <a:ext cx="2376264" cy="7200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Прямая соединительная линия 222"/>
          <p:cNvCxnSpPr/>
          <p:nvPr/>
        </p:nvCxnSpPr>
        <p:spPr>
          <a:xfrm flipH="1" flipV="1">
            <a:off x="3635896" y="6381328"/>
            <a:ext cx="2448272" cy="28803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5" name="Полилиния 224"/>
          <p:cNvSpPr/>
          <p:nvPr/>
        </p:nvSpPr>
        <p:spPr>
          <a:xfrm rot="198798">
            <a:off x="3643476" y="6499231"/>
            <a:ext cx="2457450" cy="242638"/>
          </a:xfrm>
          <a:custGeom>
            <a:avLst/>
            <a:gdLst>
              <a:gd name="connsiteX0" fmla="*/ 2457450 w 2457450"/>
              <a:gd name="connsiteY0" fmla="*/ 285750 h 663575"/>
              <a:gd name="connsiteX1" fmla="*/ 0 w 2457450"/>
              <a:gd name="connsiteY1" fmla="*/ 0 h 663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457450" h="663575">
                <a:moveTo>
                  <a:pt x="2457450" y="285750"/>
                </a:moveTo>
                <a:cubicBezTo>
                  <a:pt x="1640681" y="474662"/>
                  <a:pt x="823912" y="663575"/>
                  <a:pt x="0" y="0"/>
                </a:cubicBezTo>
              </a:path>
            </a:pathLst>
          </a:cu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3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0"/>
                            </p:stCondLst>
                            <p:childTnLst>
                              <p:par>
                                <p:cTn id="1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500"/>
                            </p:stCondLst>
                            <p:childTnLst>
                              <p:par>
                                <p:cTn id="20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6000"/>
                            </p:stCondLst>
                            <p:childTnLst>
                              <p:par>
                                <p:cTn id="24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5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6500"/>
                            </p:stCondLst>
                            <p:childTnLst>
                              <p:par>
                                <p:cTn id="28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0" dur="30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9500"/>
                            </p:stCondLst>
                            <p:childTnLst>
                              <p:par>
                                <p:cTn id="32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3" dur="20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34" dur="20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9" dur="30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500"/>
                            </p:stCondLst>
                            <p:childTnLst>
                              <p:par>
                                <p:cTn id="47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8" dur="50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4" dur="30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000"/>
                            </p:stCondLst>
                            <p:childTnLst>
                              <p:par>
                                <p:cTn id="56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3500"/>
                            </p:stCondLst>
                            <p:childTnLst>
                              <p:par>
                                <p:cTn id="60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2" dur="30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6500"/>
                            </p:stCondLst>
                            <p:childTnLst>
                              <p:par>
                                <p:cTn id="6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7000"/>
                            </p:stCondLst>
                            <p:childTnLst>
                              <p:par>
                                <p:cTn id="70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71" dur="5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72" dur="5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77" dur="30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3000"/>
                            </p:stCondLst>
                            <p:childTnLst>
                              <p:par>
                                <p:cTn id="79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3500"/>
                            </p:stCondLst>
                            <p:childTnLst>
                              <p:par>
                                <p:cTn id="83" presetID="18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85" dur="30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6500"/>
                            </p:stCondLst>
                            <p:childTnLst>
                              <p:par>
                                <p:cTn id="87" presetID="18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upLeft)">
                                      <p:cBhvr>
                                        <p:cTn id="88" dur="5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7000"/>
                            </p:stCondLst>
                            <p:childTnLst>
                              <p:par>
                                <p:cTn id="91" presetID="18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93" dur="30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0000"/>
                            </p:stCondLst>
                            <p:childTnLst>
                              <p:par>
                                <p:cTn id="95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96" dur="50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97" dur="50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" grpId="0" animBg="1"/>
      <p:bldP spid="131" grpId="1" animBg="1"/>
      <p:bldP spid="141" grpId="0"/>
      <p:bldP spid="208" grpId="0"/>
      <p:bldP spid="218" grpId="0"/>
      <p:bldP spid="22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8229600" cy="792088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/>
              <a:t>Название деталей и линий чертежа блузки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2051720" y="1340768"/>
            <a:ext cx="0" cy="518457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2051720" y="1340768"/>
            <a:ext cx="40324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>
            <a:off x="2051720" y="3140968"/>
            <a:ext cx="40324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>
            <a:off x="2051720" y="4509120"/>
            <a:ext cx="40324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/>
          <p:cNvCxnSpPr/>
          <p:nvPr/>
        </p:nvCxnSpPr>
        <p:spPr>
          <a:xfrm>
            <a:off x="2051720" y="5949280"/>
            <a:ext cx="40324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>
            <a:off x="2051720" y="6525344"/>
            <a:ext cx="40324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Прямая соединительная линия 111"/>
          <p:cNvCxnSpPr/>
          <p:nvPr/>
        </p:nvCxnSpPr>
        <p:spPr>
          <a:xfrm>
            <a:off x="3491880" y="1340768"/>
            <a:ext cx="0" cy="18002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Прямая соединительная линия 118"/>
          <p:cNvCxnSpPr/>
          <p:nvPr/>
        </p:nvCxnSpPr>
        <p:spPr>
          <a:xfrm>
            <a:off x="4427984" y="1340768"/>
            <a:ext cx="0" cy="18002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Прямая соединительная линия 121"/>
          <p:cNvCxnSpPr/>
          <p:nvPr/>
        </p:nvCxnSpPr>
        <p:spPr>
          <a:xfrm>
            <a:off x="6084168" y="1772816"/>
            <a:ext cx="1" cy="475252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>
            <a:off x="2051720" y="1340768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>
            <a:off x="2483768" y="1340768"/>
            <a:ext cx="0" cy="2160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Прямая соединительная линия 77"/>
          <p:cNvCxnSpPr/>
          <p:nvPr/>
        </p:nvCxnSpPr>
        <p:spPr>
          <a:xfrm>
            <a:off x="2051720" y="1556792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Дуга 83"/>
          <p:cNvSpPr/>
          <p:nvPr/>
        </p:nvSpPr>
        <p:spPr>
          <a:xfrm rot="10800000" flipH="1">
            <a:off x="1619672" y="1124744"/>
            <a:ext cx="864096" cy="432048"/>
          </a:xfrm>
          <a:prstGeom prst="arc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6" name="Прямая соединительная линия 85"/>
          <p:cNvCxnSpPr/>
          <p:nvPr/>
        </p:nvCxnSpPr>
        <p:spPr>
          <a:xfrm>
            <a:off x="2051720" y="1556792"/>
            <a:ext cx="216024" cy="496855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Прямая соединительная линия 117"/>
          <p:cNvCxnSpPr/>
          <p:nvPr/>
        </p:nvCxnSpPr>
        <p:spPr>
          <a:xfrm>
            <a:off x="2519772" y="1370385"/>
            <a:ext cx="1188132" cy="33042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Прямая соединительная линия 134"/>
          <p:cNvCxnSpPr>
            <a:stCxn id="84" idx="2"/>
          </p:cNvCxnSpPr>
          <p:nvPr/>
        </p:nvCxnSpPr>
        <p:spPr>
          <a:xfrm>
            <a:off x="2483768" y="1340768"/>
            <a:ext cx="360040" cy="14401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Прямая соединительная линия 143"/>
          <p:cNvCxnSpPr/>
          <p:nvPr/>
        </p:nvCxnSpPr>
        <p:spPr>
          <a:xfrm>
            <a:off x="2843808" y="1484784"/>
            <a:ext cx="0" cy="576064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Прямая соединительная линия 147"/>
          <p:cNvCxnSpPr/>
          <p:nvPr/>
        </p:nvCxnSpPr>
        <p:spPr>
          <a:xfrm flipV="1">
            <a:off x="2843808" y="1412776"/>
            <a:ext cx="216024" cy="648075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Прямая соединительная линия 154"/>
          <p:cNvCxnSpPr/>
          <p:nvPr/>
        </p:nvCxnSpPr>
        <p:spPr>
          <a:xfrm>
            <a:off x="3059832" y="1412776"/>
            <a:ext cx="648072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Прямая соединительная линия 162"/>
          <p:cNvCxnSpPr/>
          <p:nvPr/>
        </p:nvCxnSpPr>
        <p:spPr>
          <a:xfrm flipH="1">
            <a:off x="3491880" y="1700808"/>
            <a:ext cx="2160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Прямая соединительная линия 167"/>
          <p:cNvCxnSpPr/>
          <p:nvPr/>
        </p:nvCxnSpPr>
        <p:spPr>
          <a:xfrm flipV="1">
            <a:off x="3491880" y="2420888"/>
            <a:ext cx="0" cy="72008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Прямая соединительная линия 172"/>
          <p:cNvCxnSpPr/>
          <p:nvPr/>
        </p:nvCxnSpPr>
        <p:spPr>
          <a:xfrm flipV="1">
            <a:off x="3491880" y="2996952"/>
            <a:ext cx="144016" cy="14401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3" name="Дуга 182"/>
          <p:cNvSpPr/>
          <p:nvPr/>
        </p:nvSpPr>
        <p:spPr>
          <a:xfrm rot="10800000">
            <a:off x="3491880" y="1628800"/>
            <a:ext cx="936104" cy="1512168"/>
          </a:xfrm>
          <a:prstGeom prst="arc">
            <a:avLst>
              <a:gd name="adj1" fmla="val 15711992"/>
              <a:gd name="adj2" fmla="val 4295655"/>
            </a:avLst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0" name="Прямая соединительная линия 69"/>
          <p:cNvCxnSpPr/>
          <p:nvPr/>
        </p:nvCxnSpPr>
        <p:spPr>
          <a:xfrm>
            <a:off x="5292080" y="3140968"/>
            <a:ext cx="0" cy="136815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единительная линия 75"/>
          <p:cNvCxnSpPr/>
          <p:nvPr/>
        </p:nvCxnSpPr>
        <p:spPr>
          <a:xfrm>
            <a:off x="5292080" y="4509120"/>
            <a:ext cx="0" cy="14401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я соединительная линия 82"/>
          <p:cNvCxnSpPr/>
          <p:nvPr/>
        </p:nvCxnSpPr>
        <p:spPr>
          <a:xfrm>
            <a:off x="5292080" y="4653136"/>
            <a:ext cx="79208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 flipH="1">
            <a:off x="5580112" y="1196752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я соединительная линия 74"/>
          <p:cNvCxnSpPr/>
          <p:nvPr/>
        </p:nvCxnSpPr>
        <p:spPr>
          <a:xfrm>
            <a:off x="6084168" y="1196752"/>
            <a:ext cx="0" cy="57606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Дуга 110"/>
          <p:cNvSpPr/>
          <p:nvPr/>
        </p:nvSpPr>
        <p:spPr>
          <a:xfrm rot="16200000" flipH="1">
            <a:off x="5400092" y="800708"/>
            <a:ext cx="1152128" cy="792088"/>
          </a:xfrm>
          <a:prstGeom prst="arc">
            <a:avLst>
              <a:gd name="adj1" fmla="val 16200000"/>
              <a:gd name="adj2" fmla="val 618013"/>
            </a:avLst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14" name="Прямая соединительная линия 113"/>
          <p:cNvCxnSpPr>
            <a:stCxn id="111" idx="0"/>
          </p:cNvCxnSpPr>
          <p:nvPr/>
        </p:nvCxnSpPr>
        <p:spPr>
          <a:xfrm flipH="1">
            <a:off x="5292080" y="1196752"/>
            <a:ext cx="288032" cy="2016224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Прямая соединительная линия 142"/>
          <p:cNvCxnSpPr/>
          <p:nvPr/>
        </p:nvCxnSpPr>
        <p:spPr>
          <a:xfrm>
            <a:off x="4860032" y="1196752"/>
            <a:ext cx="432048" cy="210304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Прямая соединительная линия 188"/>
          <p:cNvCxnSpPr/>
          <p:nvPr/>
        </p:nvCxnSpPr>
        <p:spPr>
          <a:xfrm flipH="1">
            <a:off x="4067944" y="1196752"/>
            <a:ext cx="792088" cy="576064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Прямая соединительная линия 191"/>
          <p:cNvCxnSpPr/>
          <p:nvPr/>
        </p:nvCxnSpPr>
        <p:spPr>
          <a:xfrm flipH="1" flipV="1">
            <a:off x="4067944" y="1772816"/>
            <a:ext cx="360040" cy="95091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Прямая соединительная линия 196"/>
          <p:cNvCxnSpPr/>
          <p:nvPr/>
        </p:nvCxnSpPr>
        <p:spPr>
          <a:xfrm flipV="1">
            <a:off x="4211960" y="2132856"/>
            <a:ext cx="144016" cy="7200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Прямая соединительная линия 206"/>
          <p:cNvCxnSpPr/>
          <p:nvPr/>
        </p:nvCxnSpPr>
        <p:spPr>
          <a:xfrm flipH="1" flipV="1">
            <a:off x="4283968" y="2996952"/>
            <a:ext cx="144016" cy="1440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0" name="Дуга 219"/>
          <p:cNvSpPr/>
          <p:nvPr/>
        </p:nvSpPr>
        <p:spPr>
          <a:xfrm rot="4626076">
            <a:off x="3238269" y="1961477"/>
            <a:ext cx="1435334" cy="944631"/>
          </a:xfrm>
          <a:prstGeom prst="arc">
            <a:avLst>
              <a:gd name="adj1" fmla="val 12343169"/>
              <a:gd name="adj2" fmla="val 492003"/>
            </a:avLst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2" name="Прямая соединительная линия 81"/>
          <p:cNvCxnSpPr/>
          <p:nvPr/>
        </p:nvCxnSpPr>
        <p:spPr>
          <a:xfrm flipV="1">
            <a:off x="2195736" y="4437112"/>
            <a:ext cx="1584176" cy="7200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я соединительная линия 89"/>
          <p:cNvCxnSpPr/>
          <p:nvPr/>
        </p:nvCxnSpPr>
        <p:spPr>
          <a:xfrm flipV="1">
            <a:off x="3779912" y="3068960"/>
            <a:ext cx="0" cy="136815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Прямая соединительная линия 103"/>
          <p:cNvCxnSpPr/>
          <p:nvPr/>
        </p:nvCxnSpPr>
        <p:spPr>
          <a:xfrm flipH="1" flipV="1">
            <a:off x="3707904" y="5877272"/>
            <a:ext cx="2376264" cy="7200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Прямая соединительная линия 129"/>
          <p:cNvCxnSpPr/>
          <p:nvPr/>
        </p:nvCxnSpPr>
        <p:spPr>
          <a:xfrm>
            <a:off x="2843808" y="3140968"/>
            <a:ext cx="72008" cy="280831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Прямая соединительная линия 153"/>
          <p:cNvCxnSpPr/>
          <p:nvPr/>
        </p:nvCxnSpPr>
        <p:spPr>
          <a:xfrm flipH="1">
            <a:off x="2699792" y="3429000"/>
            <a:ext cx="144016" cy="108012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Прямая соединительная линия 156"/>
          <p:cNvCxnSpPr/>
          <p:nvPr/>
        </p:nvCxnSpPr>
        <p:spPr>
          <a:xfrm>
            <a:off x="2843808" y="3429000"/>
            <a:ext cx="216024" cy="100811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Прямая соединительная линия 159"/>
          <p:cNvCxnSpPr/>
          <p:nvPr/>
        </p:nvCxnSpPr>
        <p:spPr>
          <a:xfrm>
            <a:off x="2699792" y="4437112"/>
            <a:ext cx="216024" cy="108012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Прямая соединительная линия 161"/>
          <p:cNvCxnSpPr/>
          <p:nvPr/>
        </p:nvCxnSpPr>
        <p:spPr>
          <a:xfrm flipH="1">
            <a:off x="2915817" y="4365104"/>
            <a:ext cx="144015" cy="115212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Прямая соединительная линия 170"/>
          <p:cNvCxnSpPr/>
          <p:nvPr/>
        </p:nvCxnSpPr>
        <p:spPr>
          <a:xfrm>
            <a:off x="5292080" y="4653136"/>
            <a:ext cx="0" cy="129614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Прямая соединительная линия 173"/>
          <p:cNvCxnSpPr/>
          <p:nvPr/>
        </p:nvCxnSpPr>
        <p:spPr>
          <a:xfrm flipH="1" flipV="1">
            <a:off x="3779912" y="4437112"/>
            <a:ext cx="1512168" cy="2160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" name="TextBox 183"/>
          <p:cNvSpPr txBox="1"/>
          <p:nvPr/>
        </p:nvSpPr>
        <p:spPr>
          <a:xfrm>
            <a:off x="5004048" y="429309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cxnSp>
        <p:nvCxnSpPr>
          <p:cNvPr id="191" name="Прямая соединительная линия 190"/>
          <p:cNvCxnSpPr/>
          <p:nvPr/>
        </p:nvCxnSpPr>
        <p:spPr>
          <a:xfrm flipH="1">
            <a:off x="5148065" y="3501008"/>
            <a:ext cx="144015" cy="11881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Прямая соединительная линия 194"/>
          <p:cNvCxnSpPr/>
          <p:nvPr/>
        </p:nvCxnSpPr>
        <p:spPr>
          <a:xfrm>
            <a:off x="5292080" y="3429000"/>
            <a:ext cx="144016" cy="122413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Прямая соединительная линия 197"/>
          <p:cNvCxnSpPr/>
          <p:nvPr/>
        </p:nvCxnSpPr>
        <p:spPr>
          <a:xfrm>
            <a:off x="5148064" y="4653136"/>
            <a:ext cx="144016" cy="936104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Прямая соединительная линия 135"/>
          <p:cNvCxnSpPr/>
          <p:nvPr/>
        </p:nvCxnSpPr>
        <p:spPr>
          <a:xfrm flipV="1">
            <a:off x="5292080" y="4653136"/>
            <a:ext cx="144016" cy="936104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Прямая соединительная линия 164"/>
          <p:cNvCxnSpPr/>
          <p:nvPr/>
        </p:nvCxnSpPr>
        <p:spPr>
          <a:xfrm>
            <a:off x="3779912" y="3068960"/>
            <a:ext cx="144016" cy="136815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Прямая соединительная линия 166"/>
          <p:cNvCxnSpPr/>
          <p:nvPr/>
        </p:nvCxnSpPr>
        <p:spPr>
          <a:xfrm flipH="1" flipV="1">
            <a:off x="3635896" y="4437112"/>
            <a:ext cx="216024" cy="144016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Прямая соединительная линия 171"/>
          <p:cNvCxnSpPr/>
          <p:nvPr/>
        </p:nvCxnSpPr>
        <p:spPr>
          <a:xfrm flipH="1">
            <a:off x="3707904" y="4437112"/>
            <a:ext cx="216024" cy="144016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Прямая соединительная линия 179"/>
          <p:cNvCxnSpPr/>
          <p:nvPr/>
        </p:nvCxnSpPr>
        <p:spPr>
          <a:xfrm flipH="1">
            <a:off x="4355976" y="3140968"/>
            <a:ext cx="72008" cy="280831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Прямая соединительная линия 199"/>
          <p:cNvCxnSpPr/>
          <p:nvPr/>
        </p:nvCxnSpPr>
        <p:spPr>
          <a:xfrm flipH="1">
            <a:off x="4283968" y="3429000"/>
            <a:ext cx="144016" cy="108012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Прямая соединительная линия 202"/>
          <p:cNvCxnSpPr/>
          <p:nvPr/>
        </p:nvCxnSpPr>
        <p:spPr>
          <a:xfrm>
            <a:off x="4427984" y="3429000"/>
            <a:ext cx="72008" cy="115212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Прямая соединительная линия 212"/>
          <p:cNvCxnSpPr/>
          <p:nvPr/>
        </p:nvCxnSpPr>
        <p:spPr>
          <a:xfrm>
            <a:off x="4283968" y="4509120"/>
            <a:ext cx="72008" cy="936104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Прямая соединительная линия 214"/>
          <p:cNvCxnSpPr/>
          <p:nvPr/>
        </p:nvCxnSpPr>
        <p:spPr>
          <a:xfrm flipH="1">
            <a:off x="4355976" y="4581128"/>
            <a:ext cx="144016" cy="86409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Прямая соединительная линия 128"/>
          <p:cNvCxnSpPr/>
          <p:nvPr/>
        </p:nvCxnSpPr>
        <p:spPr>
          <a:xfrm flipH="1">
            <a:off x="3635896" y="3068960"/>
            <a:ext cx="144016" cy="136815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Прямая соединительная линия 139"/>
          <p:cNvCxnSpPr/>
          <p:nvPr/>
        </p:nvCxnSpPr>
        <p:spPr>
          <a:xfrm flipV="1">
            <a:off x="2267744" y="6381328"/>
            <a:ext cx="1656184" cy="14401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Прямая соединительная линия 163"/>
          <p:cNvCxnSpPr/>
          <p:nvPr/>
        </p:nvCxnSpPr>
        <p:spPr>
          <a:xfrm>
            <a:off x="3851920" y="5877272"/>
            <a:ext cx="72008" cy="504056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Прямая соединительная линия 181"/>
          <p:cNvCxnSpPr/>
          <p:nvPr/>
        </p:nvCxnSpPr>
        <p:spPr>
          <a:xfrm>
            <a:off x="6084168" y="6525344"/>
            <a:ext cx="0" cy="14401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Прямая соединительная линия 209"/>
          <p:cNvCxnSpPr/>
          <p:nvPr/>
        </p:nvCxnSpPr>
        <p:spPr>
          <a:xfrm>
            <a:off x="3635896" y="4437112"/>
            <a:ext cx="288032" cy="194421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Прямая соединительная линия 213"/>
          <p:cNvCxnSpPr/>
          <p:nvPr/>
        </p:nvCxnSpPr>
        <p:spPr>
          <a:xfrm flipH="1">
            <a:off x="3635896" y="4437112"/>
            <a:ext cx="288032" cy="194421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5" name="Полилиния 224"/>
          <p:cNvSpPr/>
          <p:nvPr/>
        </p:nvSpPr>
        <p:spPr>
          <a:xfrm rot="198798">
            <a:off x="3643476" y="6499231"/>
            <a:ext cx="2457450" cy="242638"/>
          </a:xfrm>
          <a:custGeom>
            <a:avLst/>
            <a:gdLst>
              <a:gd name="connsiteX0" fmla="*/ 2457450 w 2457450"/>
              <a:gd name="connsiteY0" fmla="*/ 285750 h 663575"/>
              <a:gd name="connsiteX1" fmla="*/ 0 w 2457450"/>
              <a:gd name="connsiteY1" fmla="*/ 0 h 663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457450" h="663575">
                <a:moveTo>
                  <a:pt x="2457450" y="285750"/>
                </a:moveTo>
                <a:cubicBezTo>
                  <a:pt x="1640681" y="474662"/>
                  <a:pt x="823912" y="663575"/>
                  <a:pt x="0" y="0"/>
                </a:cubicBezTo>
              </a:path>
            </a:pathLst>
          </a:cu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9" name="TextBox 108"/>
          <p:cNvSpPr txBox="1"/>
          <p:nvPr/>
        </p:nvSpPr>
        <p:spPr>
          <a:xfrm rot="18946002">
            <a:off x="2788903" y="3468690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/>
              <a:t>Спинка</a:t>
            </a:r>
            <a:endParaRPr lang="ru-RU" b="1" i="1" dirty="0"/>
          </a:p>
        </p:txBody>
      </p:sp>
      <p:sp>
        <p:nvSpPr>
          <p:cNvPr id="110" name="TextBox 109"/>
          <p:cNvSpPr txBox="1"/>
          <p:nvPr/>
        </p:nvSpPr>
        <p:spPr>
          <a:xfrm rot="19008077">
            <a:off x="4388512" y="3365884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/>
              <a:t>Перед</a:t>
            </a:r>
            <a:endParaRPr lang="ru-RU" b="1" i="1" dirty="0"/>
          </a:p>
        </p:txBody>
      </p:sp>
      <p:sp>
        <p:nvSpPr>
          <p:cNvPr id="113" name="TextBox 112"/>
          <p:cNvSpPr txBox="1"/>
          <p:nvPr/>
        </p:nvSpPr>
        <p:spPr>
          <a:xfrm rot="20451928">
            <a:off x="1506350" y="1075542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/>
              <a:t>росток</a:t>
            </a:r>
            <a:endParaRPr lang="ru-RU" b="1" i="1" dirty="0"/>
          </a:p>
        </p:txBody>
      </p:sp>
      <p:sp>
        <p:nvSpPr>
          <p:cNvPr id="115" name="TextBox 114"/>
          <p:cNvSpPr txBox="1"/>
          <p:nvPr/>
        </p:nvSpPr>
        <p:spPr>
          <a:xfrm rot="3058632">
            <a:off x="5743010" y="1331737"/>
            <a:ext cx="14504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горловина</a:t>
            </a:r>
            <a:endParaRPr lang="ru-RU" dirty="0"/>
          </a:p>
        </p:txBody>
      </p:sp>
      <p:sp>
        <p:nvSpPr>
          <p:cNvPr id="116" name="TextBox 115"/>
          <p:cNvSpPr txBox="1"/>
          <p:nvPr/>
        </p:nvSpPr>
        <p:spPr>
          <a:xfrm>
            <a:off x="3563888" y="1268760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/>
              <a:t>плечо</a:t>
            </a:r>
            <a:endParaRPr lang="ru-RU" b="1" i="1" dirty="0"/>
          </a:p>
        </p:txBody>
      </p:sp>
      <p:sp>
        <p:nvSpPr>
          <p:cNvPr id="117" name="TextBox 116"/>
          <p:cNvSpPr txBox="1"/>
          <p:nvPr/>
        </p:nvSpPr>
        <p:spPr>
          <a:xfrm rot="2653992">
            <a:off x="3467596" y="2313223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/>
              <a:t>пройма</a:t>
            </a:r>
            <a:endParaRPr lang="ru-RU" b="1" i="1" dirty="0"/>
          </a:p>
        </p:txBody>
      </p:sp>
      <p:sp>
        <p:nvSpPr>
          <p:cNvPr id="120" name="TextBox 119"/>
          <p:cNvSpPr txBox="1"/>
          <p:nvPr/>
        </p:nvSpPr>
        <p:spPr>
          <a:xfrm>
            <a:off x="6084168" y="2924944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/>
              <a:t>линия груди</a:t>
            </a:r>
            <a:endParaRPr lang="ru-RU" b="1" i="1" dirty="0"/>
          </a:p>
        </p:txBody>
      </p:sp>
      <p:sp>
        <p:nvSpPr>
          <p:cNvPr id="121" name="TextBox 120"/>
          <p:cNvSpPr txBox="1"/>
          <p:nvPr/>
        </p:nvSpPr>
        <p:spPr>
          <a:xfrm>
            <a:off x="6156176" y="4293096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/>
              <a:t>линия талии</a:t>
            </a:r>
            <a:endParaRPr lang="ru-RU" b="1" i="1" dirty="0"/>
          </a:p>
        </p:txBody>
      </p:sp>
      <p:sp>
        <p:nvSpPr>
          <p:cNvPr id="123" name="TextBox 122"/>
          <p:cNvSpPr txBox="1"/>
          <p:nvPr/>
        </p:nvSpPr>
        <p:spPr>
          <a:xfrm>
            <a:off x="6228184" y="5661248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/>
              <a:t>линия бедер</a:t>
            </a:r>
            <a:endParaRPr lang="ru-RU" b="1" i="1" dirty="0"/>
          </a:p>
        </p:txBody>
      </p:sp>
      <p:sp>
        <p:nvSpPr>
          <p:cNvPr id="127" name="TextBox 126"/>
          <p:cNvSpPr txBox="1"/>
          <p:nvPr/>
        </p:nvSpPr>
        <p:spPr>
          <a:xfrm>
            <a:off x="6228184" y="6309320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/>
              <a:t>линия низа</a:t>
            </a:r>
            <a:endParaRPr lang="ru-RU" b="1" i="1" dirty="0"/>
          </a:p>
        </p:txBody>
      </p:sp>
      <p:sp>
        <p:nvSpPr>
          <p:cNvPr id="128" name="TextBox 127"/>
          <p:cNvSpPr txBox="1"/>
          <p:nvPr/>
        </p:nvSpPr>
        <p:spPr>
          <a:xfrm rot="15993091">
            <a:off x="2614229" y="4946001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/>
              <a:t>боковой срез</a:t>
            </a:r>
            <a:endParaRPr lang="ru-RU" b="1" i="1" dirty="0"/>
          </a:p>
        </p:txBody>
      </p:sp>
      <p:sp>
        <p:nvSpPr>
          <p:cNvPr id="132" name="TextBox 131"/>
          <p:cNvSpPr txBox="1"/>
          <p:nvPr/>
        </p:nvSpPr>
        <p:spPr>
          <a:xfrm rot="16200000">
            <a:off x="400182" y="3640378"/>
            <a:ext cx="28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/>
              <a:t>средняя линия спинки</a:t>
            </a:r>
            <a:endParaRPr lang="ru-RU" b="1" i="1" dirty="0"/>
          </a:p>
        </p:txBody>
      </p:sp>
      <p:sp>
        <p:nvSpPr>
          <p:cNvPr id="133" name="TextBox 132"/>
          <p:cNvSpPr txBox="1"/>
          <p:nvPr/>
        </p:nvSpPr>
        <p:spPr>
          <a:xfrm rot="5400000">
            <a:off x="4504638" y="3352346"/>
            <a:ext cx="28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/>
              <a:t>средняя линия переда</a:t>
            </a:r>
            <a:endParaRPr lang="ru-RU" b="1" i="1" dirty="0"/>
          </a:p>
        </p:txBody>
      </p:sp>
      <p:sp>
        <p:nvSpPr>
          <p:cNvPr id="134" name="TextBox 133"/>
          <p:cNvSpPr txBox="1"/>
          <p:nvPr/>
        </p:nvSpPr>
        <p:spPr>
          <a:xfrm rot="5400000">
            <a:off x="4648654" y="1840178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/>
              <a:t>вытачка</a:t>
            </a:r>
            <a:endParaRPr lang="ru-RU" b="1" i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130D"/>
                                        </p:clrVal>
                                      </p:to>
                                    </p:set>
                                    <p:set>
                                      <p:cBhvr override="childStyle">
                                        <p:cTn id="7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italic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1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130D"/>
                                      </p:to>
                                    </p:animClr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5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130D"/>
                                      </p:to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20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130D"/>
                                        </p:clrVal>
                                      </p:to>
                                    </p:set>
                                    <p:set>
                                      <p:cBhvr override="childStyle">
                                        <p:cTn id="21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italic"/>
                                      </p:to>
                                    </p:set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5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130D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8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130D"/>
                                      </p:to>
                                    </p:animClr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1" dur="5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130D"/>
                                      </p:to>
                                    </p:animClr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5" dur="50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36" dur="50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8" dur="50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39" dur="50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1" dur="50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42" dur="50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46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130D"/>
                                        </p:clrVal>
                                      </p:to>
                                    </p:set>
                                    <p:set>
                                      <p:cBhvr override="childStyle">
                                        <p:cTn id="47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italic"/>
                                      </p:to>
                                    </p:set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1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130D"/>
                                      </p:to>
                                    </p:animClr>
                                    <p:set>
                                      <p:cBhvr>
                                        <p:cTn id="52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5" dur="5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56" dur="5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1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0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130D"/>
                                        </p:clrVal>
                                      </p:to>
                                    </p:set>
                                    <p:set>
                                      <p:cBhvr override="childStyle">
                                        <p:cTn id="61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italic"/>
                                      </p:to>
                                    </p:set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5" dur="50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130D"/>
                                      </p:to>
                                    </p:animClr>
                                    <p:set>
                                      <p:cBhvr>
                                        <p:cTn id="66" dur="50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8" dur="500" fill="hold"/>
                                        <p:tgtEl>
                                          <p:spTgt spid="2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130D"/>
                                      </p:to>
                                    </p:animClr>
                                    <p:set>
                                      <p:cBhvr>
                                        <p:cTn id="69" dur="500" fill="hold"/>
                                        <p:tgtEl>
                                          <p:spTgt spid="22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72" dur="500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73" dur="500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75" dur="5000" fill="hold"/>
                                        <p:tgtEl>
                                          <p:spTgt spid="2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76" dur="5000" fill="hold"/>
                                        <p:tgtEl>
                                          <p:spTgt spid="22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1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80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130D"/>
                                        </p:clrVal>
                                      </p:to>
                                    </p:set>
                                    <p:set>
                                      <p:cBhvr override="childStyle">
                                        <p:cTn id="81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italic"/>
                                      </p:to>
                                    </p:set>
                                    <p:set>
                                      <p:cBhvr>
                                        <p:cTn id="82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>
                                        <p:cTn id="83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85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130D"/>
                                      </p:to>
                                    </p:animClr>
                                    <p:set>
                                      <p:cBhvr>
                                        <p:cTn id="86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88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130D"/>
                                      </p:to>
                                    </p:animClr>
                                    <p:set>
                                      <p:cBhvr>
                                        <p:cTn id="89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91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130D"/>
                                      </p:to>
                                    </p:animClr>
                                    <p:set>
                                      <p:cBhvr>
                                        <p:cTn id="92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94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130D"/>
                                      </p:to>
                                    </p:animClr>
                                    <p:set>
                                      <p:cBhvr>
                                        <p:cTn id="95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97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130D"/>
                                      </p:to>
                                    </p:animClr>
                                    <p:set>
                                      <p:cBhvr>
                                        <p:cTn id="98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00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130D"/>
                                      </p:to>
                                    </p:animClr>
                                    <p:set>
                                      <p:cBhvr>
                                        <p:cTn id="101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03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130D"/>
                                      </p:to>
                                    </p:animClr>
                                    <p:set>
                                      <p:cBhvr>
                                        <p:cTn id="104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06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130D"/>
                                      </p:to>
                                    </p:animClr>
                                    <p:set>
                                      <p:cBhvr>
                                        <p:cTn id="107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09" dur="5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130D"/>
                                      </p:to>
                                    </p:animClr>
                                    <p:set>
                                      <p:cBhvr>
                                        <p:cTn id="110" dur="5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12" dur="5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130D"/>
                                      </p:to>
                                    </p:animClr>
                                    <p:set>
                                      <p:cBhvr>
                                        <p:cTn id="113" dur="5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15" dur="500" fill="hold"/>
                                        <p:tgtEl>
                                          <p:spTgt spid="21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130D"/>
                                      </p:to>
                                    </p:animClr>
                                    <p:set>
                                      <p:cBhvr>
                                        <p:cTn id="116" dur="500" fill="hold"/>
                                        <p:tgtEl>
                                          <p:spTgt spid="21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18" dur="50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130D"/>
                                      </p:to>
                                    </p:animClr>
                                    <p:set>
                                      <p:cBhvr>
                                        <p:cTn id="119" dur="50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21" dur="500" fill="hold"/>
                                        <p:tgtEl>
                                          <p:spTgt spid="19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130D"/>
                                      </p:to>
                                    </p:animClr>
                                    <p:set>
                                      <p:cBhvr>
                                        <p:cTn id="122" dur="500" fill="hold"/>
                                        <p:tgtEl>
                                          <p:spTgt spid="19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24" dur="5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130D"/>
                                      </p:to>
                                    </p:animClr>
                                    <p:set>
                                      <p:cBhvr>
                                        <p:cTn id="125" dur="5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27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130D"/>
                                      </p:to>
                                    </p:animClr>
                                    <p:set>
                                      <p:cBhvr>
                                        <p:cTn id="128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30" dur="500" fill="hold"/>
                                        <p:tgtEl>
                                          <p:spTgt spid="19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130D"/>
                                      </p:to>
                                    </p:animClr>
                                    <p:set>
                                      <p:cBhvr>
                                        <p:cTn id="131" dur="500" fill="hold"/>
                                        <p:tgtEl>
                                          <p:spTgt spid="19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500"/>
                            </p:stCondLst>
                            <p:childTnLst>
                              <p:par>
                                <p:cTn id="133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34" dur="50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35" dur="50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37" dur="50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38" dur="50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40" dur="50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41" dur="50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43" dur="5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44" dur="5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46" dur="50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47" dur="50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49" dur="50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50" dur="50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52" dur="50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53" dur="50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55" dur="50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56" dur="50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58" dur="50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59" dur="50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61" dur="50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62" dur="50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64" dur="5000" fill="hold"/>
                                        <p:tgtEl>
                                          <p:spTgt spid="21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65" dur="5000" fill="hold"/>
                                        <p:tgtEl>
                                          <p:spTgt spid="21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67" dur="500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68" dur="500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70" dur="5000" fill="hold"/>
                                        <p:tgtEl>
                                          <p:spTgt spid="19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71" dur="5000" fill="hold"/>
                                        <p:tgtEl>
                                          <p:spTgt spid="19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73" dur="50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74" dur="50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76" dur="50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77" dur="50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79" dur="5000" fill="hold"/>
                                        <p:tgtEl>
                                          <p:spTgt spid="19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80" dur="5000" fill="hold"/>
                                        <p:tgtEl>
                                          <p:spTgt spid="19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31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84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130D"/>
                                        </p:clrVal>
                                      </p:to>
                                    </p:set>
                                    <p:set>
                                      <p:cBhvr override="childStyle">
                                        <p:cTn id="185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italic"/>
                                      </p:to>
                                    </p:set>
                                    <p:set>
                                      <p:cBhvr>
                                        <p:cTn id="186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>
                                        <p:cTn id="187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89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130D"/>
                                      </p:to>
                                    </p:animClr>
                                    <p:set>
                                      <p:cBhvr>
                                        <p:cTn id="190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>
                            <p:stCondLst>
                              <p:cond delay="500"/>
                            </p:stCondLst>
                            <p:childTnLst>
                              <p:par>
                                <p:cTn id="192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93" dur="5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94" dur="5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31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98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130D"/>
                                        </p:clrVal>
                                      </p:to>
                                    </p:set>
                                    <p:set>
                                      <p:cBhvr override="childStyle">
                                        <p:cTn id="199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italic"/>
                                      </p:to>
                                    </p:set>
                                    <p:set>
                                      <p:cBhvr>
                                        <p:cTn id="200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>
                                        <p:cTn id="201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03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130D"/>
                                      </p:to>
                                    </p:animClr>
                                    <p:set>
                                      <p:cBhvr>
                                        <p:cTn id="204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06" dur="50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130D"/>
                                      </p:to>
                                    </p:animClr>
                                    <p:set>
                                      <p:cBhvr>
                                        <p:cTn id="207" dur="50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8" fill="hold">
                            <p:stCondLst>
                              <p:cond delay="500"/>
                            </p:stCondLst>
                            <p:childTnLst>
                              <p:par>
                                <p:cTn id="209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10" dur="500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211" dur="500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13" dur="5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214" dur="5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31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218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130D"/>
                                        </p:clrVal>
                                      </p:to>
                                    </p:set>
                                    <p:set>
                                      <p:cBhvr override="childStyle">
                                        <p:cTn id="219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italic"/>
                                      </p:to>
                                    </p:set>
                                    <p:set>
                                      <p:cBhvr>
                                        <p:cTn id="220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>
                                        <p:cTn id="221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2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23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130D"/>
                                      </p:to>
                                    </p:animClr>
                                    <p:set>
                                      <p:cBhvr>
                                        <p:cTn id="224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26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130D"/>
                                      </p:to>
                                    </p:animClr>
                                    <p:set>
                                      <p:cBhvr>
                                        <p:cTn id="227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8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29" dur="5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130D"/>
                                      </p:to>
                                    </p:animClr>
                                    <p:set>
                                      <p:cBhvr>
                                        <p:cTn id="230" dur="5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32" dur="500" fill="hold"/>
                                        <p:tgtEl>
                                          <p:spTgt spid="2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130D"/>
                                      </p:to>
                                    </p:animClr>
                                    <p:set>
                                      <p:cBhvr>
                                        <p:cTn id="233" dur="500" fill="hold"/>
                                        <p:tgtEl>
                                          <p:spTgt spid="21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4" fill="hold">
                            <p:stCondLst>
                              <p:cond delay="500"/>
                            </p:stCondLst>
                            <p:childTnLst>
                              <p:par>
                                <p:cTn id="235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36" dur="5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237" dur="5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39" dur="50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240" dur="50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42" dur="50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243" dur="50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45" dur="5000" fill="hold"/>
                                        <p:tgtEl>
                                          <p:spTgt spid="2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246" dur="5000" fill="hold"/>
                                        <p:tgtEl>
                                          <p:spTgt spid="21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>
                      <p:stCondLst>
                        <p:cond delay="indefinite"/>
                      </p:stCondLst>
                      <p:childTnLst>
                        <p:par>
                          <p:cTn id="248" fill="hold">
                            <p:stCondLst>
                              <p:cond delay="0"/>
                            </p:stCondLst>
                            <p:childTnLst>
                              <p:par>
                                <p:cTn id="249" presetID="31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250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130D"/>
                                        </p:clrVal>
                                      </p:to>
                                    </p:set>
                                    <p:set>
                                      <p:cBhvr override="childStyle">
                                        <p:cTn id="251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italic"/>
                                      </p:to>
                                    </p:set>
                                    <p:set>
                                      <p:cBhvr>
                                        <p:cTn id="252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>
                                        <p:cTn id="253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4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55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130D"/>
                                      </p:to>
                                    </p:animClr>
                                    <p:set>
                                      <p:cBhvr>
                                        <p:cTn id="256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7" fill="hold">
                            <p:stCondLst>
                              <p:cond delay="500"/>
                            </p:stCondLst>
                            <p:childTnLst>
                              <p:par>
                                <p:cTn id="258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59" dur="5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260" dur="5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>
                      <p:stCondLst>
                        <p:cond delay="indefinite"/>
                      </p:stCondLst>
                      <p:childTnLst>
                        <p:par>
                          <p:cTn id="262" fill="hold">
                            <p:stCondLst>
                              <p:cond delay="0"/>
                            </p:stCondLst>
                            <p:childTnLst>
                              <p:par>
                                <p:cTn id="263" presetID="31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264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130D"/>
                                        </p:clrVal>
                                      </p:to>
                                    </p:set>
                                    <p:set>
                                      <p:cBhvr override="childStyle">
                                        <p:cTn id="265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italic"/>
                                      </p:to>
                                    </p:set>
                                    <p:set>
                                      <p:cBhvr>
                                        <p:cTn id="266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>
                                        <p:cTn id="267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8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69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130D"/>
                                      </p:to>
                                    </p:animClr>
                                    <p:set>
                                      <p:cBhvr>
                                        <p:cTn id="270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72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130D"/>
                                      </p:to>
                                    </p:animClr>
                                    <p:set>
                                      <p:cBhvr>
                                        <p:cTn id="273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4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75" dur="5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130D"/>
                                      </p:to>
                                    </p:animClr>
                                    <p:set>
                                      <p:cBhvr>
                                        <p:cTn id="276" dur="5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7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78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130D"/>
                                      </p:to>
                                    </p:animClr>
                                    <p:set>
                                      <p:cBhvr>
                                        <p:cTn id="279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0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81" dur="5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282" dur="5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3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84" dur="5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285" dur="5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6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87" dur="50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288" dur="50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9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90" dur="5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291" dur="5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2" fill="hold">
                      <p:stCondLst>
                        <p:cond delay="indefinite"/>
                      </p:stCondLst>
                      <p:childTnLst>
                        <p:par>
                          <p:cTn id="293" fill="hold">
                            <p:stCondLst>
                              <p:cond delay="0"/>
                            </p:stCondLst>
                            <p:childTnLst>
                              <p:par>
                                <p:cTn id="294" presetID="31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295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130D"/>
                                        </p:clrVal>
                                      </p:to>
                                    </p:set>
                                    <p:set>
                                      <p:cBhvr override="childStyle">
                                        <p:cTn id="296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italic"/>
                                      </p:to>
                                    </p:set>
                                    <p:set>
                                      <p:cBhvr>
                                        <p:cTn id="297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>
                                        <p:cTn id="298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9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00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130D"/>
                                      </p:to>
                                    </p:animClr>
                                    <p:set>
                                      <p:cBhvr>
                                        <p:cTn id="301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2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03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130D"/>
                                      </p:to>
                                    </p:animClr>
                                    <p:set>
                                      <p:cBhvr>
                                        <p:cTn id="304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5" fill="hold">
                            <p:stCondLst>
                              <p:cond delay="500"/>
                            </p:stCondLst>
                            <p:childTnLst>
                              <p:par>
                                <p:cTn id="306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07" dur="5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308" dur="5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9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10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311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2" fill="hold">
                      <p:stCondLst>
                        <p:cond delay="indefinite"/>
                      </p:stCondLst>
                      <p:childTnLst>
                        <p:par>
                          <p:cTn id="313" fill="hold">
                            <p:stCondLst>
                              <p:cond delay="0"/>
                            </p:stCondLst>
                            <p:childTnLst>
                              <p:par>
                                <p:cTn id="314" presetID="31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315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130D"/>
                                        </p:clrVal>
                                      </p:to>
                                    </p:set>
                                    <p:set>
                                      <p:cBhvr override="childStyle">
                                        <p:cTn id="316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italic"/>
                                      </p:to>
                                    </p:set>
                                    <p:set>
                                      <p:cBhvr>
                                        <p:cTn id="317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>
                                        <p:cTn id="318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9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20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130D"/>
                                      </p:to>
                                    </p:animClr>
                                    <p:set>
                                      <p:cBhvr>
                                        <p:cTn id="321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2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23" dur="50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130D"/>
                                      </p:to>
                                    </p:animClr>
                                    <p:set>
                                      <p:cBhvr>
                                        <p:cTn id="324" dur="50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5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26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130D"/>
                                      </p:to>
                                    </p:animClr>
                                    <p:set>
                                      <p:cBhvr>
                                        <p:cTn id="327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8" fill="hold">
                            <p:stCondLst>
                              <p:cond delay="500"/>
                            </p:stCondLst>
                            <p:childTnLst>
                              <p:par>
                                <p:cTn id="329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30" dur="5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331" dur="5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2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33" dur="500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334" dur="500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5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36" dur="50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337" dur="50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8" fill="hold">
                      <p:stCondLst>
                        <p:cond delay="indefinite"/>
                      </p:stCondLst>
                      <p:childTnLst>
                        <p:par>
                          <p:cTn id="339" fill="hold">
                            <p:stCondLst>
                              <p:cond delay="0"/>
                            </p:stCondLst>
                            <p:childTnLst>
                              <p:par>
                                <p:cTn id="340" presetID="31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341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130D"/>
                                        </p:clrVal>
                                      </p:to>
                                    </p:set>
                                    <p:set>
                                      <p:cBhvr override="childStyle">
                                        <p:cTn id="342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italic"/>
                                      </p:to>
                                    </p:set>
                                    <p:set>
                                      <p:cBhvr>
                                        <p:cTn id="343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>
                                        <p:cTn id="344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5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46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130D"/>
                                      </p:to>
                                    </p:animClr>
                                    <p:set>
                                      <p:cBhvr>
                                        <p:cTn id="347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8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49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130D"/>
                                      </p:to>
                                    </p:animClr>
                                    <p:set>
                                      <p:cBhvr>
                                        <p:cTn id="350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52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130D"/>
                                      </p:to>
                                    </p:animClr>
                                    <p:set>
                                      <p:cBhvr>
                                        <p:cTn id="353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4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55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130D"/>
                                      </p:to>
                                    </p:animClr>
                                    <p:set>
                                      <p:cBhvr>
                                        <p:cTn id="356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7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58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130D"/>
                                      </p:to>
                                    </p:animClr>
                                    <p:set>
                                      <p:cBhvr>
                                        <p:cTn id="359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0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61" dur="50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130D"/>
                                      </p:to>
                                    </p:animClr>
                                    <p:set>
                                      <p:cBhvr>
                                        <p:cTn id="362" dur="50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3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64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130D"/>
                                      </p:to>
                                    </p:animClr>
                                    <p:set>
                                      <p:cBhvr>
                                        <p:cTn id="365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6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67" dur="500" fill="hold"/>
                                        <p:tgtEl>
                                          <p:spTgt spid="2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130D"/>
                                      </p:to>
                                    </p:animClr>
                                    <p:set>
                                      <p:cBhvr>
                                        <p:cTn id="368" dur="500" fill="hold"/>
                                        <p:tgtEl>
                                          <p:spTgt spid="21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9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70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130D"/>
                                      </p:to>
                                    </p:animClr>
                                    <p:set>
                                      <p:cBhvr>
                                        <p:cTn id="371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2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73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130D"/>
                                      </p:to>
                                    </p:animClr>
                                    <p:set>
                                      <p:cBhvr>
                                        <p:cTn id="374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5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76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130D"/>
                                      </p:to>
                                    </p:animClr>
                                    <p:set>
                                      <p:cBhvr>
                                        <p:cTn id="377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8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79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130D"/>
                                      </p:to>
                                    </p:animClr>
                                    <p:set>
                                      <p:cBhvr>
                                        <p:cTn id="380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82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130D"/>
                                      </p:to>
                                    </p:animClr>
                                    <p:set>
                                      <p:cBhvr>
                                        <p:cTn id="383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4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85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130D"/>
                                      </p:to>
                                    </p:animClr>
                                    <p:set>
                                      <p:cBhvr>
                                        <p:cTn id="386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7" fill="hold">
                      <p:stCondLst>
                        <p:cond delay="indefinite"/>
                      </p:stCondLst>
                      <p:childTnLst>
                        <p:par>
                          <p:cTn id="388" fill="hold">
                            <p:stCondLst>
                              <p:cond delay="0"/>
                            </p:stCondLst>
                            <p:childTnLst>
                              <p:par>
                                <p:cTn id="389" presetID="31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390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1"/>
                                        </p:clrVal>
                                      </p:to>
                                    </p:set>
                                    <p:set>
                                      <p:cBhvr override="childStyle">
                                        <p:cTn id="391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italic"/>
                                      </p:to>
                                    </p:set>
                                    <p:set>
                                      <p:cBhvr>
                                        <p:cTn id="392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>
                                        <p:cTn id="393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4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95" dur="500" fill="hold"/>
                                        <p:tgtEl>
                                          <p:spTgt spid="2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396" dur="500" fill="hold"/>
                                        <p:tgtEl>
                                          <p:spTgt spid="22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7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98" dur="5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399" dur="5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0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01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402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3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04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405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6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07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408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9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10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411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2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13" dur="50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414" dur="50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5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16" dur="50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417" dur="50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8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19" dur="5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420" dur="5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22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423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4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25" dur="5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426" dur="5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7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28" dur="5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429" dur="5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0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31" dur="500" fill="hold"/>
                                        <p:tgtEl>
                                          <p:spTgt spid="21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432" dur="500" fill="hold"/>
                                        <p:tgtEl>
                                          <p:spTgt spid="21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3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34" dur="50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435" dur="50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6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37" dur="500" fill="hold"/>
                                        <p:tgtEl>
                                          <p:spTgt spid="19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438" dur="500" fill="hold"/>
                                        <p:tgtEl>
                                          <p:spTgt spid="19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9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40" dur="5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441" dur="5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2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43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444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5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46" dur="500" fill="hold"/>
                                        <p:tgtEl>
                                          <p:spTgt spid="19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447" dur="500" fill="hold"/>
                                        <p:tgtEl>
                                          <p:spTgt spid="19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" grpId="0"/>
      <p:bldP spid="110" grpId="0"/>
      <p:bldP spid="113" grpId="0"/>
      <p:bldP spid="115" grpId="0"/>
      <p:bldP spid="116" grpId="0"/>
      <p:bldP spid="117" grpId="0"/>
      <p:bldP spid="120" grpId="0"/>
      <p:bldP spid="121" grpId="0"/>
      <p:bldP spid="123" grpId="0"/>
      <p:bldP spid="127" grpId="0"/>
      <p:bldP spid="128" grpId="0"/>
      <p:bldP spid="132" grpId="0"/>
      <p:bldP spid="133" grpId="0"/>
      <p:bldP spid="13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8229600" cy="792088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/>
              <a:t>Назовите название деталей и линий чертежа блузки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2051720" y="1340768"/>
            <a:ext cx="0" cy="518457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2051720" y="1340768"/>
            <a:ext cx="40324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>
            <a:off x="2051720" y="3140968"/>
            <a:ext cx="40324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>
            <a:off x="2051720" y="4509120"/>
            <a:ext cx="40324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/>
          <p:cNvCxnSpPr/>
          <p:nvPr/>
        </p:nvCxnSpPr>
        <p:spPr>
          <a:xfrm>
            <a:off x="2051720" y="5949280"/>
            <a:ext cx="40324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>
            <a:off x="2051720" y="6525344"/>
            <a:ext cx="40324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Прямая соединительная линия 111"/>
          <p:cNvCxnSpPr/>
          <p:nvPr/>
        </p:nvCxnSpPr>
        <p:spPr>
          <a:xfrm>
            <a:off x="3491880" y="1340768"/>
            <a:ext cx="0" cy="18002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Прямая соединительная линия 118"/>
          <p:cNvCxnSpPr/>
          <p:nvPr/>
        </p:nvCxnSpPr>
        <p:spPr>
          <a:xfrm>
            <a:off x="4427984" y="1340768"/>
            <a:ext cx="0" cy="18002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Прямая соединительная линия 121"/>
          <p:cNvCxnSpPr/>
          <p:nvPr/>
        </p:nvCxnSpPr>
        <p:spPr>
          <a:xfrm>
            <a:off x="6084168" y="1772816"/>
            <a:ext cx="1" cy="475252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>
            <a:off x="2051720" y="1340768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>
            <a:off x="2483768" y="1340768"/>
            <a:ext cx="0" cy="2160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Прямая соединительная линия 77"/>
          <p:cNvCxnSpPr/>
          <p:nvPr/>
        </p:nvCxnSpPr>
        <p:spPr>
          <a:xfrm>
            <a:off x="2051720" y="1556792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Дуга 83"/>
          <p:cNvSpPr/>
          <p:nvPr/>
        </p:nvSpPr>
        <p:spPr>
          <a:xfrm rot="10800000" flipH="1">
            <a:off x="1619672" y="1124744"/>
            <a:ext cx="864096" cy="432048"/>
          </a:xfrm>
          <a:prstGeom prst="arc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6" name="Прямая соединительная линия 85"/>
          <p:cNvCxnSpPr/>
          <p:nvPr/>
        </p:nvCxnSpPr>
        <p:spPr>
          <a:xfrm>
            <a:off x="2051720" y="1556792"/>
            <a:ext cx="216024" cy="496855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Прямая соединительная линия 117"/>
          <p:cNvCxnSpPr/>
          <p:nvPr/>
        </p:nvCxnSpPr>
        <p:spPr>
          <a:xfrm>
            <a:off x="2519772" y="1370385"/>
            <a:ext cx="1188132" cy="33042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Прямая соединительная линия 134"/>
          <p:cNvCxnSpPr>
            <a:stCxn id="84" idx="2"/>
          </p:cNvCxnSpPr>
          <p:nvPr/>
        </p:nvCxnSpPr>
        <p:spPr>
          <a:xfrm>
            <a:off x="2483768" y="1340768"/>
            <a:ext cx="360040" cy="14401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Прямая соединительная линия 143"/>
          <p:cNvCxnSpPr/>
          <p:nvPr/>
        </p:nvCxnSpPr>
        <p:spPr>
          <a:xfrm>
            <a:off x="2843808" y="1484784"/>
            <a:ext cx="0" cy="576064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Прямая соединительная линия 147"/>
          <p:cNvCxnSpPr/>
          <p:nvPr/>
        </p:nvCxnSpPr>
        <p:spPr>
          <a:xfrm flipV="1">
            <a:off x="2843808" y="1412776"/>
            <a:ext cx="216024" cy="648075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Прямая соединительная линия 154"/>
          <p:cNvCxnSpPr/>
          <p:nvPr/>
        </p:nvCxnSpPr>
        <p:spPr>
          <a:xfrm>
            <a:off x="3059832" y="1412776"/>
            <a:ext cx="648072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Прямая соединительная линия 162"/>
          <p:cNvCxnSpPr/>
          <p:nvPr/>
        </p:nvCxnSpPr>
        <p:spPr>
          <a:xfrm flipH="1">
            <a:off x="3491880" y="1700808"/>
            <a:ext cx="2160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Прямая соединительная линия 167"/>
          <p:cNvCxnSpPr/>
          <p:nvPr/>
        </p:nvCxnSpPr>
        <p:spPr>
          <a:xfrm flipV="1">
            <a:off x="3491880" y="2420888"/>
            <a:ext cx="0" cy="72008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Прямая соединительная линия 172"/>
          <p:cNvCxnSpPr/>
          <p:nvPr/>
        </p:nvCxnSpPr>
        <p:spPr>
          <a:xfrm flipV="1">
            <a:off x="3491880" y="2996952"/>
            <a:ext cx="144016" cy="14401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3" name="Дуга 182"/>
          <p:cNvSpPr/>
          <p:nvPr/>
        </p:nvSpPr>
        <p:spPr>
          <a:xfrm rot="10800000">
            <a:off x="3491880" y="1628800"/>
            <a:ext cx="936104" cy="1512168"/>
          </a:xfrm>
          <a:prstGeom prst="arc">
            <a:avLst>
              <a:gd name="adj1" fmla="val 15711992"/>
              <a:gd name="adj2" fmla="val 4295655"/>
            </a:avLst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0" name="Прямая соединительная линия 69"/>
          <p:cNvCxnSpPr/>
          <p:nvPr/>
        </p:nvCxnSpPr>
        <p:spPr>
          <a:xfrm>
            <a:off x="5292080" y="3140968"/>
            <a:ext cx="0" cy="136815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единительная линия 75"/>
          <p:cNvCxnSpPr/>
          <p:nvPr/>
        </p:nvCxnSpPr>
        <p:spPr>
          <a:xfrm>
            <a:off x="5292080" y="4509120"/>
            <a:ext cx="0" cy="14401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я соединительная линия 82"/>
          <p:cNvCxnSpPr/>
          <p:nvPr/>
        </p:nvCxnSpPr>
        <p:spPr>
          <a:xfrm>
            <a:off x="5292080" y="4653136"/>
            <a:ext cx="79208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 flipH="1">
            <a:off x="5580112" y="1196752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я соединительная линия 74"/>
          <p:cNvCxnSpPr/>
          <p:nvPr/>
        </p:nvCxnSpPr>
        <p:spPr>
          <a:xfrm>
            <a:off x="6084168" y="1196752"/>
            <a:ext cx="0" cy="57606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Дуга 110"/>
          <p:cNvSpPr/>
          <p:nvPr/>
        </p:nvSpPr>
        <p:spPr>
          <a:xfrm rot="16200000" flipH="1">
            <a:off x="5400092" y="800708"/>
            <a:ext cx="1152128" cy="792088"/>
          </a:xfrm>
          <a:prstGeom prst="arc">
            <a:avLst>
              <a:gd name="adj1" fmla="val 16200000"/>
              <a:gd name="adj2" fmla="val 618013"/>
            </a:avLst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14" name="Прямая соединительная линия 113"/>
          <p:cNvCxnSpPr>
            <a:stCxn id="111" idx="0"/>
          </p:cNvCxnSpPr>
          <p:nvPr/>
        </p:nvCxnSpPr>
        <p:spPr>
          <a:xfrm flipH="1">
            <a:off x="5292080" y="1196752"/>
            <a:ext cx="288032" cy="2016224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Прямая соединительная линия 142"/>
          <p:cNvCxnSpPr/>
          <p:nvPr/>
        </p:nvCxnSpPr>
        <p:spPr>
          <a:xfrm>
            <a:off x="4860032" y="1196752"/>
            <a:ext cx="432048" cy="210304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Прямая соединительная линия 188"/>
          <p:cNvCxnSpPr/>
          <p:nvPr/>
        </p:nvCxnSpPr>
        <p:spPr>
          <a:xfrm flipH="1">
            <a:off x="4067944" y="1196752"/>
            <a:ext cx="792088" cy="576064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Прямая соединительная линия 191"/>
          <p:cNvCxnSpPr/>
          <p:nvPr/>
        </p:nvCxnSpPr>
        <p:spPr>
          <a:xfrm flipH="1" flipV="1">
            <a:off x="4067944" y="1772816"/>
            <a:ext cx="360040" cy="95091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Прямая соединительная линия 196"/>
          <p:cNvCxnSpPr/>
          <p:nvPr/>
        </p:nvCxnSpPr>
        <p:spPr>
          <a:xfrm flipV="1">
            <a:off x="4211960" y="2132856"/>
            <a:ext cx="144016" cy="7200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Прямая соединительная линия 206"/>
          <p:cNvCxnSpPr/>
          <p:nvPr/>
        </p:nvCxnSpPr>
        <p:spPr>
          <a:xfrm flipH="1" flipV="1">
            <a:off x="4283968" y="2996952"/>
            <a:ext cx="144016" cy="1440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0" name="Дуга 219"/>
          <p:cNvSpPr/>
          <p:nvPr/>
        </p:nvSpPr>
        <p:spPr>
          <a:xfrm rot="4626076">
            <a:off x="3238269" y="1961477"/>
            <a:ext cx="1435334" cy="944631"/>
          </a:xfrm>
          <a:prstGeom prst="arc">
            <a:avLst>
              <a:gd name="adj1" fmla="val 12343169"/>
              <a:gd name="adj2" fmla="val 492003"/>
            </a:avLst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2" name="Прямая соединительная линия 81"/>
          <p:cNvCxnSpPr/>
          <p:nvPr/>
        </p:nvCxnSpPr>
        <p:spPr>
          <a:xfrm flipV="1">
            <a:off x="2195736" y="4437112"/>
            <a:ext cx="1584176" cy="7200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я соединительная линия 89"/>
          <p:cNvCxnSpPr/>
          <p:nvPr/>
        </p:nvCxnSpPr>
        <p:spPr>
          <a:xfrm flipV="1">
            <a:off x="3779912" y="3068960"/>
            <a:ext cx="0" cy="136815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Прямая соединительная линия 103"/>
          <p:cNvCxnSpPr/>
          <p:nvPr/>
        </p:nvCxnSpPr>
        <p:spPr>
          <a:xfrm flipH="1" flipV="1">
            <a:off x="3707904" y="5877272"/>
            <a:ext cx="2376264" cy="7200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Прямая соединительная линия 129"/>
          <p:cNvCxnSpPr/>
          <p:nvPr/>
        </p:nvCxnSpPr>
        <p:spPr>
          <a:xfrm>
            <a:off x="2843808" y="3140968"/>
            <a:ext cx="72008" cy="280831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Прямая соединительная линия 153"/>
          <p:cNvCxnSpPr/>
          <p:nvPr/>
        </p:nvCxnSpPr>
        <p:spPr>
          <a:xfrm flipH="1">
            <a:off x="2699792" y="3429000"/>
            <a:ext cx="144016" cy="108012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Прямая соединительная линия 156"/>
          <p:cNvCxnSpPr/>
          <p:nvPr/>
        </p:nvCxnSpPr>
        <p:spPr>
          <a:xfrm>
            <a:off x="2843808" y="3429000"/>
            <a:ext cx="216024" cy="100811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Прямая соединительная линия 159"/>
          <p:cNvCxnSpPr/>
          <p:nvPr/>
        </p:nvCxnSpPr>
        <p:spPr>
          <a:xfrm>
            <a:off x="2699792" y="4437112"/>
            <a:ext cx="216024" cy="108012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Прямая соединительная линия 161"/>
          <p:cNvCxnSpPr/>
          <p:nvPr/>
        </p:nvCxnSpPr>
        <p:spPr>
          <a:xfrm flipH="1">
            <a:off x="2915817" y="4365104"/>
            <a:ext cx="144015" cy="115212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Прямая соединительная линия 170"/>
          <p:cNvCxnSpPr/>
          <p:nvPr/>
        </p:nvCxnSpPr>
        <p:spPr>
          <a:xfrm>
            <a:off x="5292080" y="4653136"/>
            <a:ext cx="0" cy="129614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Прямая соединительная линия 173"/>
          <p:cNvCxnSpPr/>
          <p:nvPr/>
        </p:nvCxnSpPr>
        <p:spPr>
          <a:xfrm flipH="1" flipV="1">
            <a:off x="3779912" y="4437112"/>
            <a:ext cx="1512168" cy="2160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" name="TextBox 183"/>
          <p:cNvSpPr txBox="1"/>
          <p:nvPr/>
        </p:nvSpPr>
        <p:spPr>
          <a:xfrm>
            <a:off x="5004048" y="429309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cxnSp>
        <p:nvCxnSpPr>
          <p:cNvPr id="191" name="Прямая соединительная линия 190"/>
          <p:cNvCxnSpPr/>
          <p:nvPr/>
        </p:nvCxnSpPr>
        <p:spPr>
          <a:xfrm flipH="1">
            <a:off x="5148065" y="3501008"/>
            <a:ext cx="144015" cy="11881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Прямая соединительная линия 194"/>
          <p:cNvCxnSpPr/>
          <p:nvPr/>
        </p:nvCxnSpPr>
        <p:spPr>
          <a:xfrm>
            <a:off x="5292080" y="3429000"/>
            <a:ext cx="144016" cy="122413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Прямая соединительная линия 197"/>
          <p:cNvCxnSpPr/>
          <p:nvPr/>
        </p:nvCxnSpPr>
        <p:spPr>
          <a:xfrm>
            <a:off x="5148064" y="4653136"/>
            <a:ext cx="144016" cy="936104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Прямая соединительная линия 135"/>
          <p:cNvCxnSpPr/>
          <p:nvPr/>
        </p:nvCxnSpPr>
        <p:spPr>
          <a:xfrm flipV="1">
            <a:off x="5292080" y="4653136"/>
            <a:ext cx="144016" cy="936104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Прямая соединительная линия 164"/>
          <p:cNvCxnSpPr/>
          <p:nvPr/>
        </p:nvCxnSpPr>
        <p:spPr>
          <a:xfrm>
            <a:off x="3779912" y="3068960"/>
            <a:ext cx="144016" cy="136815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Прямая соединительная линия 166"/>
          <p:cNvCxnSpPr/>
          <p:nvPr/>
        </p:nvCxnSpPr>
        <p:spPr>
          <a:xfrm flipH="1" flipV="1">
            <a:off x="3635896" y="4437112"/>
            <a:ext cx="216024" cy="144016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Прямая соединительная линия 171"/>
          <p:cNvCxnSpPr/>
          <p:nvPr/>
        </p:nvCxnSpPr>
        <p:spPr>
          <a:xfrm flipH="1">
            <a:off x="3707904" y="4437112"/>
            <a:ext cx="216024" cy="144016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Прямая соединительная линия 179"/>
          <p:cNvCxnSpPr/>
          <p:nvPr/>
        </p:nvCxnSpPr>
        <p:spPr>
          <a:xfrm flipH="1">
            <a:off x="4355976" y="3140968"/>
            <a:ext cx="72008" cy="280831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Прямая соединительная линия 199"/>
          <p:cNvCxnSpPr/>
          <p:nvPr/>
        </p:nvCxnSpPr>
        <p:spPr>
          <a:xfrm flipH="1">
            <a:off x="4283968" y="3429000"/>
            <a:ext cx="144016" cy="108012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Прямая соединительная линия 202"/>
          <p:cNvCxnSpPr/>
          <p:nvPr/>
        </p:nvCxnSpPr>
        <p:spPr>
          <a:xfrm>
            <a:off x="4427984" y="3429000"/>
            <a:ext cx="72008" cy="115212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Прямая соединительная линия 212"/>
          <p:cNvCxnSpPr/>
          <p:nvPr/>
        </p:nvCxnSpPr>
        <p:spPr>
          <a:xfrm>
            <a:off x="4283968" y="4509120"/>
            <a:ext cx="72008" cy="936104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Прямая соединительная линия 214"/>
          <p:cNvCxnSpPr/>
          <p:nvPr/>
        </p:nvCxnSpPr>
        <p:spPr>
          <a:xfrm flipH="1">
            <a:off x="4355976" y="4581128"/>
            <a:ext cx="144016" cy="86409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Прямая соединительная линия 128"/>
          <p:cNvCxnSpPr/>
          <p:nvPr/>
        </p:nvCxnSpPr>
        <p:spPr>
          <a:xfrm flipH="1">
            <a:off x="3635896" y="3068960"/>
            <a:ext cx="144016" cy="136815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Прямая соединительная линия 139"/>
          <p:cNvCxnSpPr/>
          <p:nvPr/>
        </p:nvCxnSpPr>
        <p:spPr>
          <a:xfrm flipV="1">
            <a:off x="2267744" y="6381328"/>
            <a:ext cx="1656184" cy="14401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Прямая соединительная линия 163"/>
          <p:cNvCxnSpPr/>
          <p:nvPr/>
        </p:nvCxnSpPr>
        <p:spPr>
          <a:xfrm>
            <a:off x="3851920" y="5877272"/>
            <a:ext cx="72008" cy="504056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Прямая соединительная линия 181"/>
          <p:cNvCxnSpPr/>
          <p:nvPr/>
        </p:nvCxnSpPr>
        <p:spPr>
          <a:xfrm>
            <a:off x="6084168" y="6525344"/>
            <a:ext cx="0" cy="14401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Прямая соединительная линия 209"/>
          <p:cNvCxnSpPr/>
          <p:nvPr/>
        </p:nvCxnSpPr>
        <p:spPr>
          <a:xfrm>
            <a:off x="3635896" y="4437112"/>
            <a:ext cx="288032" cy="194421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Прямая соединительная линия 213"/>
          <p:cNvCxnSpPr/>
          <p:nvPr/>
        </p:nvCxnSpPr>
        <p:spPr>
          <a:xfrm flipH="1">
            <a:off x="3635896" y="4437112"/>
            <a:ext cx="288032" cy="194421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5" name="Полилиния 224"/>
          <p:cNvSpPr/>
          <p:nvPr/>
        </p:nvSpPr>
        <p:spPr>
          <a:xfrm rot="198798">
            <a:off x="3643476" y="6499231"/>
            <a:ext cx="2457450" cy="242638"/>
          </a:xfrm>
          <a:custGeom>
            <a:avLst/>
            <a:gdLst>
              <a:gd name="connsiteX0" fmla="*/ 2457450 w 2457450"/>
              <a:gd name="connsiteY0" fmla="*/ 285750 h 663575"/>
              <a:gd name="connsiteX1" fmla="*/ 0 w 2457450"/>
              <a:gd name="connsiteY1" fmla="*/ 0 h 663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457450" h="663575">
                <a:moveTo>
                  <a:pt x="2457450" y="285750"/>
                </a:moveTo>
                <a:cubicBezTo>
                  <a:pt x="1640681" y="474662"/>
                  <a:pt x="823912" y="663575"/>
                  <a:pt x="0" y="0"/>
                </a:cubicBezTo>
              </a:path>
            </a:pathLst>
          </a:cu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9" name="TextBox 108"/>
          <p:cNvSpPr txBox="1"/>
          <p:nvPr/>
        </p:nvSpPr>
        <p:spPr>
          <a:xfrm rot="18946002">
            <a:off x="2788903" y="3468690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/>
              <a:t>Спинка</a:t>
            </a:r>
            <a:endParaRPr lang="ru-RU" b="1" i="1" dirty="0"/>
          </a:p>
        </p:txBody>
      </p:sp>
      <p:sp>
        <p:nvSpPr>
          <p:cNvPr id="110" name="TextBox 109"/>
          <p:cNvSpPr txBox="1"/>
          <p:nvPr/>
        </p:nvSpPr>
        <p:spPr>
          <a:xfrm rot="19008077">
            <a:off x="4388512" y="3365884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/>
              <a:t>Перед</a:t>
            </a:r>
            <a:endParaRPr lang="ru-RU" b="1" i="1" dirty="0"/>
          </a:p>
        </p:txBody>
      </p:sp>
      <p:sp>
        <p:nvSpPr>
          <p:cNvPr id="113" name="TextBox 112"/>
          <p:cNvSpPr txBox="1"/>
          <p:nvPr/>
        </p:nvSpPr>
        <p:spPr>
          <a:xfrm rot="20451928">
            <a:off x="1506350" y="1075542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/>
              <a:t>росток</a:t>
            </a:r>
            <a:endParaRPr lang="ru-RU" b="1" i="1" dirty="0"/>
          </a:p>
        </p:txBody>
      </p:sp>
      <p:sp>
        <p:nvSpPr>
          <p:cNvPr id="115" name="TextBox 114"/>
          <p:cNvSpPr txBox="1"/>
          <p:nvPr/>
        </p:nvSpPr>
        <p:spPr>
          <a:xfrm rot="3058632">
            <a:off x="5743010" y="1331737"/>
            <a:ext cx="14504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горловина</a:t>
            </a:r>
            <a:endParaRPr lang="ru-RU" dirty="0"/>
          </a:p>
        </p:txBody>
      </p:sp>
      <p:sp>
        <p:nvSpPr>
          <p:cNvPr id="116" name="TextBox 115"/>
          <p:cNvSpPr txBox="1"/>
          <p:nvPr/>
        </p:nvSpPr>
        <p:spPr>
          <a:xfrm>
            <a:off x="3563888" y="1268760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/>
              <a:t>плечо</a:t>
            </a:r>
            <a:endParaRPr lang="ru-RU" b="1" i="1" dirty="0"/>
          </a:p>
        </p:txBody>
      </p:sp>
      <p:sp>
        <p:nvSpPr>
          <p:cNvPr id="117" name="TextBox 116"/>
          <p:cNvSpPr txBox="1"/>
          <p:nvPr/>
        </p:nvSpPr>
        <p:spPr>
          <a:xfrm rot="2653992">
            <a:off x="3467596" y="2313223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/>
              <a:t>пройма</a:t>
            </a:r>
            <a:endParaRPr lang="ru-RU" b="1" i="1" dirty="0"/>
          </a:p>
        </p:txBody>
      </p:sp>
      <p:sp>
        <p:nvSpPr>
          <p:cNvPr id="120" name="TextBox 119"/>
          <p:cNvSpPr txBox="1"/>
          <p:nvPr/>
        </p:nvSpPr>
        <p:spPr>
          <a:xfrm>
            <a:off x="6084168" y="2924944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/>
              <a:t>линия груди</a:t>
            </a:r>
            <a:endParaRPr lang="ru-RU" b="1" i="1" dirty="0"/>
          </a:p>
        </p:txBody>
      </p:sp>
      <p:sp>
        <p:nvSpPr>
          <p:cNvPr id="121" name="TextBox 120"/>
          <p:cNvSpPr txBox="1"/>
          <p:nvPr/>
        </p:nvSpPr>
        <p:spPr>
          <a:xfrm>
            <a:off x="6156176" y="4293096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/>
              <a:t>линия талии</a:t>
            </a:r>
            <a:endParaRPr lang="ru-RU" b="1" i="1" dirty="0"/>
          </a:p>
        </p:txBody>
      </p:sp>
      <p:sp>
        <p:nvSpPr>
          <p:cNvPr id="123" name="TextBox 122"/>
          <p:cNvSpPr txBox="1"/>
          <p:nvPr/>
        </p:nvSpPr>
        <p:spPr>
          <a:xfrm>
            <a:off x="6228184" y="5661248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/>
              <a:t>линия бедер</a:t>
            </a:r>
            <a:endParaRPr lang="ru-RU" b="1" i="1" dirty="0"/>
          </a:p>
        </p:txBody>
      </p:sp>
      <p:sp>
        <p:nvSpPr>
          <p:cNvPr id="127" name="TextBox 126"/>
          <p:cNvSpPr txBox="1"/>
          <p:nvPr/>
        </p:nvSpPr>
        <p:spPr>
          <a:xfrm>
            <a:off x="6228184" y="6309320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/>
              <a:t>линия низа</a:t>
            </a:r>
            <a:endParaRPr lang="ru-RU" b="1" i="1" dirty="0"/>
          </a:p>
        </p:txBody>
      </p:sp>
      <p:sp>
        <p:nvSpPr>
          <p:cNvPr id="128" name="TextBox 127"/>
          <p:cNvSpPr txBox="1"/>
          <p:nvPr/>
        </p:nvSpPr>
        <p:spPr>
          <a:xfrm rot="15993091">
            <a:off x="2614229" y="4946001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/>
              <a:t>боковой срез</a:t>
            </a:r>
            <a:endParaRPr lang="ru-RU" b="1" i="1" dirty="0"/>
          </a:p>
        </p:txBody>
      </p:sp>
      <p:sp>
        <p:nvSpPr>
          <p:cNvPr id="132" name="TextBox 131"/>
          <p:cNvSpPr txBox="1"/>
          <p:nvPr/>
        </p:nvSpPr>
        <p:spPr>
          <a:xfrm rot="16200000">
            <a:off x="400182" y="3640378"/>
            <a:ext cx="28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/>
              <a:t>средняя линия спинки</a:t>
            </a:r>
            <a:endParaRPr lang="ru-RU" b="1" i="1" dirty="0"/>
          </a:p>
        </p:txBody>
      </p:sp>
      <p:sp>
        <p:nvSpPr>
          <p:cNvPr id="133" name="TextBox 132"/>
          <p:cNvSpPr txBox="1"/>
          <p:nvPr/>
        </p:nvSpPr>
        <p:spPr>
          <a:xfrm rot="5400000">
            <a:off x="4504638" y="3352346"/>
            <a:ext cx="28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/>
              <a:t>средняя линия переда</a:t>
            </a:r>
            <a:endParaRPr lang="ru-RU" b="1" i="1" dirty="0"/>
          </a:p>
        </p:txBody>
      </p:sp>
      <p:sp>
        <p:nvSpPr>
          <p:cNvPr id="134" name="TextBox 133"/>
          <p:cNvSpPr txBox="1"/>
          <p:nvPr/>
        </p:nvSpPr>
        <p:spPr>
          <a:xfrm rot="5400000">
            <a:off x="4648654" y="1840178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/>
              <a:t>вытачка</a:t>
            </a:r>
            <a:endParaRPr lang="ru-RU" b="1" i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1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4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0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3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6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" grpId="0"/>
      <p:bldP spid="110" grpId="0"/>
      <p:bldP spid="113" grpId="0"/>
      <p:bldP spid="115" grpId="0"/>
      <p:bldP spid="116" grpId="0"/>
      <p:bldP spid="117" grpId="0"/>
      <p:bldP spid="120" grpId="0"/>
      <p:bldP spid="121" grpId="0"/>
      <p:bldP spid="123" grpId="0"/>
      <p:bldP spid="127" grpId="0"/>
      <p:bldP spid="128" grpId="0"/>
      <p:bldP spid="132" grpId="0"/>
      <p:bldP spid="133" grpId="0"/>
      <p:bldP spid="13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1254</TotalTime>
  <Words>322</Words>
  <Application>Microsoft Office PowerPoint</Application>
  <PresentationFormat>Экран (4:3)</PresentationFormat>
  <Paragraphs>200</Paragraphs>
  <Slides>9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Поток</vt:lpstr>
      <vt:lpstr>«Построение  чертежа основы блузки  с втачным рукавом»</vt:lpstr>
      <vt:lpstr>План работы</vt:lpstr>
      <vt:lpstr>Построение базисной сетки чертежа  </vt:lpstr>
      <vt:lpstr>Построение чертежа  спинки  </vt:lpstr>
      <vt:lpstr>Построение чертежа  переда  </vt:lpstr>
      <vt:lpstr>Построение боковых срезов, вытачек </vt:lpstr>
      <vt:lpstr>Построение линии низа всего изделия </vt:lpstr>
      <vt:lpstr>Название деталей и линий чертежа блузки </vt:lpstr>
      <vt:lpstr>Назовите название деталей и линий чертежа блузки 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«Построение  чертежа основы блузки  с втачным рукавом»</dc:title>
  <dc:creator>Люба</dc:creator>
  <cp:lastModifiedBy>re</cp:lastModifiedBy>
  <cp:revision>125</cp:revision>
  <dcterms:created xsi:type="dcterms:W3CDTF">2014-01-26T13:31:25Z</dcterms:created>
  <dcterms:modified xsi:type="dcterms:W3CDTF">2014-05-12T18:43:34Z</dcterms:modified>
</cp:coreProperties>
</file>