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4" r:id="rId3"/>
    <p:sldMasterId id="2147483696" r:id="rId4"/>
  </p:sldMasterIdLst>
  <p:sldIdLst>
    <p:sldId id="341" r:id="rId5"/>
    <p:sldId id="406" r:id="rId6"/>
    <p:sldId id="407" r:id="rId7"/>
    <p:sldId id="408" r:id="rId8"/>
    <p:sldId id="409" r:id="rId9"/>
    <p:sldId id="410" r:id="rId10"/>
    <p:sldId id="368" r:id="rId11"/>
    <p:sldId id="349" r:id="rId12"/>
    <p:sldId id="369" r:id="rId13"/>
    <p:sldId id="367" r:id="rId14"/>
    <p:sldId id="351" r:id="rId15"/>
    <p:sldId id="352" r:id="rId16"/>
    <p:sldId id="353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364" r:id="rId25"/>
    <p:sldId id="365" r:id="rId26"/>
    <p:sldId id="375" r:id="rId27"/>
    <p:sldId id="376" r:id="rId28"/>
    <p:sldId id="374" r:id="rId29"/>
    <p:sldId id="372" r:id="rId30"/>
    <p:sldId id="412" r:id="rId31"/>
    <p:sldId id="413" r:id="rId32"/>
    <p:sldId id="414" r:id="rId33"/>
    <p:sldId id="416" r:id="rId34"/>
    <p:sldId id="418" r:id="rId35"/>
    <p:sldId id="419" r:id="rId36"/>
    <p:sldId id="420" r:id="rId37"/>
    <p:sldId id="386" r:id="rId38"/>
    <p:sldId id="421" r:id="rId39"/>
    <p:sldId id="422" r:id="rId40"/>
    <p:sldId id="411" r:id="rId41"/>
    <p:sldId id="402" r:id="rId42"/>
    <p:sldId id="398" r:id="rId43"/>
    <p:sldId id="397" r:id="rId44"/>
    <p:sldId id="399" r:id="rId45"/>
    <p:sldId id="400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02157680-6248-472B-BB9C-881BA18AF2C4}">
          <p14:sldIdLst>
            <p14:sldId id="341"/>
            <p14:sldId id="406"/>
            <p14:sldId id="407"/>
            <p14:sldId id="408"/>
            <p14:sldId id="409"/>
            <p14:sldId id="410"/>
            <p14:sldId id="368"/>
            <p14:sldId id="349"/>
            <p14:sldId id="369"/>
            <p14:sldId id="367"/>
            <p14:sldId id="351"/>
            <p14:sldId id="352"/>
            <p14:sldId id="353"/>
            <p14:sldId id="357"/>
            <p14:sldId id="358"/>
            <p14:sldId id="359"/>
            <p14:sldId id="360"/>
            <p14:sldId id="361"/>
            <p14:sldId id="362"/>
            <p14:sldId id="363"/>
            <p14:sldId id="364"/>
            <p14:sldId id="365"/>
            <p14:sldId id="375"/>
            <p14:sldId id="376"/>
            <p14:sldId id="374"/>
            <p14:sldId id="372"/>
            <p14:sldId id="412"/>
            <p14:sldId id="413"/>
            <p14:sldId id="414"/>
            <p14:sldId id="416"/>
            <p14:sldId id="418"/>
            <p14:sldId id="419"/>
            <p14:sldId id="420"/>
            <p14:sldId id="386"/>
            <p14:sldId id="421"/>
            <p14:sldId id="422"/>
            <p14:sldId id="411"/>
            <p14:sldId id="402"/>
            <p14:sldId id="398"/>
            <p14:sldId id="397"/>
            <p14:sldId id="399"/>
            <p14:sldId id="400"/>
          </p14:sldIdLst>
        </p14:section>
        <p14:section name="Раздел без заголовка" id="{FCB764A5-079E-49A9-8480-6DAEFE5E155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5" autoAdjust="0"/>
    <p:restoredTop sz="94660"/>
  </p:normalViewPr>
  <p:slideViewPr>
    <p:cSldViewPr>
      <p:cViewPr>
        <p:scale>
          <a:sx n="50" d="100"/>
          <a:sy n="50" d="100"/>
        </p:scale>
        <p:origin x="-9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E368-AAE0-44FA-B8F1-35AC52B5AAB6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34B3-D8CC-4FAC-A69D-C740F64BF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F08E-0AAB-4247-9ABF-7D271C618B72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0812-D2DF-4907-96FB-83880C742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DE951-6476-4A01-AA4A-5B0B7F5C7CF6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BE65-2FCD-41F6-AB73-365EB1E09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53D34-277F-45D8-B8D4-46620651ADC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D8554-0DE6-4A82-8857-DC89C75490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7392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0F2AA-B6DB-4ABD-BFEA-352044D0666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FD4E8-83BA-469D-A1EA-F297749D11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2138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6C773-3298-44B1-B519-37AED24F6CA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8967E-258F-4E44-A006-F6BDF1EB77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365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EE30-75EB-4E29-96BF-1D6A499922A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F856F-4DE0-4635-800F-F1D967ED26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8517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F0498-A369-42AE-BA2B-C5EF07CEAA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CEB25-FEF3-4153-A8E8-539AB7F24E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259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1A78-867B-40C9-8353-19C3E972406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FBD23-B4D8-4EC0-A60F-763D52A23B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7760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52CAE-4A96-456A-86C3-281FCE135EA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B4C99-53BC-4F47-9A73-B31DE2E9AF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15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DADDD-4BBC-47DB-97B3-68332736303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F2CC-1F4C-4802-8E82-5D7C18E529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185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76B48-099F-44B3-9DCE-0E700CC76A51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2682-8A38-4423-84E5-75A75A0941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68859-2270-43C1-9701-18DEE40DB4D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2976-F316-4129-B649-F89F3785C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5905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28D11-B806-41C5-93C5-0D8D8B2B815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96BB9-76F4-45CB-AA7D-071DE34A3B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0568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07D2C-DAC7-4656-8F8C-D1811D2FBF2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62555-FC6F-4ABD-9389-3422766D8A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412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53D34-277F-45D8-B8D4-46620651ADC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D8554-0DE6-4A82-8857-DC89C754904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15676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0F2AA-B6DB-4ABD-BFEA-352044D0666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FD4E8-83BA-469D-A1EA-F297749D11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4579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6C773-3298-44B1-B519-37AED24F6CA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8967E-258F-4E44-A006-F6BDF1EB777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52914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EE30-75EB-4E29-96BF-1D6A499922A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F856F-4DE0-4635-800F-F1D967ED260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0484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F0498-A369-42AE-BA2B-C5EF07CEAA1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CEB25-FEF3-4153-A8E8-539AB7F24E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2670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F1A78-867B-40C9-8353-19C3E972406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FBD23-B4D8-4EC0-A60F-763D52A23BA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0333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52CAE-4A96-456A-86C3-281FCE135EA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B4C99-53BC-4F47-9A73-B31DE2E9AF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23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B5F37-DA38-4E05-BF13-83761CA1D236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3275-2C32-4D81-9BD3-ED151BA72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DADDD-4BBC-47DB-97B3-68332736303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23F2CC-1F4C-4802-8E82-5D7C18E529D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65420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68859-2270-43C1-9701-18DEE40DB4D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42976-F316-4129-B649-F89F3785C73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22325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28D11-B806-41C5-93C5-0D8D8B2B815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96BB9-76F4-45CB-AA7D-071DE34A3B3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4091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07D2C-DAC7-4656-8F8C-D1811D2FBF2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62555-FC6F-4ABD-9389-3422766D8A1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154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8E368-AAE0-44FA-B8F1-35AC52B5AAB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34B3-D8CC-4FAC-A69D-C740F64BF0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8536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76B48-099F-44B3-9DCE-0E700CC76A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F2682-8A38-4423-84E5-75A75A09410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21018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B5F37-DA38-4E05-BF13-83761CA1D23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93275-2C32-4D81-9BD3-ED151BA727E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72528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12EB3-862B-4F99-AB03-69629E56E1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18255-4306-416E-B507-AC49B636C0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52755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3ACB9-6C78-466A-8D67-0BE14360970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DCF46-D10F-49F4-8ACA-D9FB81DC6E6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89376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6AD95-7A56-499B-9A16-FF574D98DE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C2668-6BBC-4F63-9EE1-3AEF8AFA8DA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3640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12EB3-862B-4F99-AB03-69629E56E152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18255-4306-416E-B507-AC49B636C0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DA3A5-96E3-43B9-9204-F4B0E7236A9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9B32A-5CD1-4087-A9D0-524756E0CC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89830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BC40-FF16-4351-B6D4-2DEF761E528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79998-3FC7-49EA-BC24-E0043E19509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00248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A616-9B2F-4473-9519-74312BEB33A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FD5AC-5FEC-4426-B721-B928B8834CE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8910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7F08E-0AAB-4247-9ABF-7D271C618B7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90812-D2DF-4907-96FB-83880C74237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0068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DE951-6476-4A01-AA4A-5B0B7F5C7CF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6BE65-2FCD-41F6-AB73-365EB1E097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89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3ACB9-6C78-466A-8D67-0BE143609700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DCF46-D10F-49F4-8ACA-D9FB81DC6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6AD95-7A56-499B-9A16-FF574D98DE3B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C2668-6BBC-4F63-9EE1-3AEF8AFA8D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DA3A5-96E3-43B9-9204-F4B0E7236A9F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9B32A-5CD1-4087-A9D0-524756E0C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0BC40-FF16-4351-B6D4-2DEF761E528E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79998-3FC7-49EA-BC24-E0043E195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A616-9B2F-4473-9519-74312BEB33A9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FD5AC-5FEC-4426-B721-B928B8834C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0E7F59-121D-415E-9B5C-2EE44CA9015A}" type="datetimeFigureOut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43B362-951C-4983-B48A-E26924495C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589DAC-C190-4561-8BFD-26298CDC8FB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219C55-2BDB-40B8-93F2-85631483D9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589DAC-C190-4561-8BFD-26298CDC8FB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219C55-2BDB-40B8-93F2-85631483D9D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9204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0E7F59-121D-415E-9B5C-2EE44CA9015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43B362-951C-4983-B48A-E26924495C9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937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pn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505\649163\pril\&#1043;&#1080;&#1084;&#1085;%20&#1089;&#1086;&#1095;&#1080;&#1085;&#1089;&#1082;&#1086;&#1081;%20&#1086;&#1083;&#1080;&#1084;&#1087;&#1080;&#1072;&#1076;&#1099;.mp3" TargetMode="Externa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3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im5-tub-ru.yandex.net/i?id=9726221-29-72&amp;n=21" TargetMode="External"/><Relationship Id="rId13" Type="http://schemas.openxmlformats.org/officeDocument/2006/relationships/hyperlink" Target="http://im7-tub-ru.yandex.net/i?id=2449732-67-72&amp;n=21" TargetMode="External"/><Relationship Id="rId18" Type="http://schemas.openxmlformats.org/officeDocument/2006/relationships/hyperlink" Target="http://im6-tub-ru.yandex.net/i?id=314754228-24-72&amp;n=21" TargetMode="External"/><Relationship Id="rId3" Type="http://schemas.openxmlformats.org/officeDocument/2006/relationships/hyperlink" Target="http://www.gov.karelia.ru/Power/Committee/National/Ellada/02.jpg" TargetMode="External"/><Relationship Id="rId7" Type="http://schemas.openxmlformats.org/officeDocument/2006/relationships/hyperlink" Target="http://im8-tub-ru.yandex.net/i?id=184203398-29-72&amp;n=21" TargetMode="External"/><Relationship Id="rId12" Type="http://schemas.openxmlformats.org/officeDocument/2006/relationships/hyperlink" Target="http://im4-tub-ru.yandex.net/i?id=1002258-13-72&amp;n=21" TargetMode="External"/><Relationship Id="rId17" Type="http://schemas.openxmlformats.org/officeDocument/2006/relationships/hyperlink" Target="http://im7-tub-ru.yandex.net/i?id=353003048-65-72&amp;n=21" TargetMode="External"/><Relationship Id="rId2" Type="http://schemas.openxmlformats.org/officeDocument/2006/relationships/hyperlink" Target="http://www.nv-online.info/get_img?ImageId=8535" TargetMode="External"/><Relationship Id="rId16" Type="http://schemas.openxmlformats.org/officeDocument/2006/relationships/hyperlink" Target="http://im7-tub-ru.yandex.net/i?id=26876449-60-72&amp;n=21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7-tub-ru.yandex.net/i?id=262339649-09-72&amp;n=21" TargetMode="External"/><Relationship Id="rId11" Type="http://schemas.openxmlformats.org/officeDocument/2006/relationships/hyperlink" Target="http://im2-tub-ru.yandex.net/i?id=630808565-01-72&amp;n=21" TargetMode="External"/><Relationship Id="rId5" Type="http://schemas.openxmlformats.org/officeDocument/2006/relationships/hyperlink" Target="http://gladfan.ru/_sf/0/67954828.jpg" TargetMode="External"/><Relationship Id="rId15" Type="http://schemas.openxmlformats.org/officeDocument/2006/relationships/hyperlink" Target="http://im3-tub-ru.yandex.net/i?id=69603501-11-72&amp;n=21" TargetMode="External"/><Relationship Id="rId10" Type="http://schemas.openxmlformats.org/officeDocument/2006/relationships/hyperlink" Target="http://im8-tub-ru.yandex.net/i?id=123982295-08-72&amp;n=21" TargetMode="External"/><Relationship Id="rId4" Type="http://schemas.openxmlformats.org/officeDocument/2006/relationships/hyperlink" Target="http://azbukivedi-istoria.ru/789/Image2655.jpg" TargetMode="External"/><Relationship Id="rId9" Type="http://schemas.openxmlformats.org/officeDocument/2006/relationships/hyperlink" Target="http://im4-tub-ru.yandex.net/i?id=126272423-33-72&amp;n=21" TargetMode="External"/><Relationship Id="rId14" Type="http://schemas.openxmlformats.org/officeDocument/2006/relationships/hyperlink" Target="http://im2-tub-ru.yandex.net/i?id=253934892-22-72&amp;n=21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im5-tub-ru.yandex.net/i?id=159114329-04-72&amp;n=21" TargetMode="External"/><Relationship Id="rId13" Type="http://schemas.openxmlformats.org/officeDocument/2006/relationships/hyperlink" Target="http://im5-tub-ru.yandex.net/i?id=219186999-61-72&amp;n=21" TargetMode="External"/><Relationship Id="rId18" Type="http://schemas.openxmlformats.org/officeDocument/2006/relationships/hyperlink" Target="http://im3-tub-ru.yandex.net/i?id=38066778-13-72&amp;n=21" TargetMode="External"/><Relationship Id="rId3" Type="http://schemas.openxmlformats.org/officeDocument/2006/relationships/hyperlink" Target="http://im7-tub-ru.yandex.net/i?id=20201465-54-72&amp;n=21" TargetMode="External"/><Relationship Id="rId7" Type="http://schemas.openxmlformats.org/officeDocument/2006/relationships/hyperlink" Target="http://im5-tub-ru.yandex.net/i?id=655357769-13-72&amp;n=21" TargetMode="External"/><Relationship Id="rId12" Type="http://schemas.openxmlformats.org/officeDocument/2006/relationships/hyperlink" Target="http://im3-tub-ru.yandex.net/i?id=300906801-67-72&amp;n=21" TargetMode="External"/><Relationship Id="rId17" Type="http://schemas.openxmlformats.org/officeDocument/2006/relationships/hyperlink" Target="http://im0-tub-ru.yandex.net/i?id=309372193-69-72&amp;n=21" TargetMode="External"/><Relationship Id="rId2" Type="http://schemas.openxmlformats.org/officeDocument/2006/relationships/hyperlink" Target="http://im3-tub-ru.yandex.net/i?id=51436373-62-72&amp;n=21" TargetMode="External"/><Relationship Id="rId16" Type="http://schemas.openxmlformats.org/officeDocument/2006/relationships/hyperlink" Target="http://im0-tub-ru.yandex.net/i?id=225260899-42-72&amp;n=21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im3-tub-ru.yandex.net/i?id=31590784-64-72&amp;n=21" TargetMode="External"/><Relationship Id="rId11" Type="http://schemas.openxmlformats.org/officeDocument/2006/relationships/hyperlink" Target="http://im7-tub-ru.yandex.net/i?id=159073284-12-72&amp;n=21" TargetMode="External"/><Relationship Id="rId5" Type="http://schemas.openxmlformats.org/officeDocument/2006/relationships/hyperlink" Target="http://im0-tub-ru.yandex.net/i?id=239216368-28-72&amp;n=21" TargetMode="External"/><Relationship Id="rId15" Type="http://schemas.openxmlformats.org/officeDocument/2006/relationships/hyperlink" Target="http://im3-tub-ru.yandex.net/i?id=375581172-00-72&amp;n=21" TargetMode="External"/><Relationship Id="rId10" Type="http://schemas.openxmlformats.org/officeDocument/2006/relationships/hyperlink" Target="http://im5-tub-ru.yandex.net/i?id=161170880-23-72&amp;n=21" TargetMode="External"/><Relationship Id="rId19" Type="http://schemas.openxmlformats.org/officeDocument/2006/relationships/hyperlink" Target="http://im5-tub-ru.yandex.net/i?id=471986555-51-72&amp;n=21" TargetMode="External"/><Relationship Id="rId4" Type="http://schemas.openxmlformats.org/officeDocument/2006/relationships/hyperlink" Target="http://im0-tub-ru.yandex.net/i?id=251663502-24-72&amp;n=21" TargetMode="External"/><Relationship Id="rId9" Type="http://schemas.openxmlformats.org/officeDocument/2006/relationships/hyperlink" Target="http://im5-tub-ru.yandex.net/i?id=684919375-03-72&amp;n=21" TargetMode="External"/><Relationship Id="rId14" Type="http://schemas.openxmlformats.org/officeDocument/2006/relationships/hyperlink" Target="http://im0-tub-ru.yandex.net/i?id=367595308-26-72&amp;n=21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2801" y="0"/>
            <a:ext cx="933102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1124744"/>
            <a:ext cx="71287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u="sng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"</a:t>
            </a:r>
            <a:r>
              <a:rPr lang="ru-RU" sz="4800" b="1" u="sng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По столицам Олимпийских игр"</a:t>
            </a:r>
            <a:r>
              <a:rPr lang="ru-RU" sz="48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48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</a:br>
            <a:r>
              <a:rPr lang="ru-RU" sz="4800" b="1" u="sng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урок-практикум по </a:t>
            </a:r>
            <a:r>
              <a:rPr lang="ru-RU" sz="4800" b="1" u="sng" dirty="0" err="1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теме:"Географические</a:t>
            </a:r>
            <a:r>
              <a:rPr lang="ru-RU" sz="4800" b="1" u="sng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4800" b="1" u="sng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координаты"</a:t>
            </a:r>
            <a:endParaRPr lang="ru-RU" sz="4800" dirty="0"/>
          </a:p>
        </p:txBody>
      </p:sp>
      <p:pic>
        <p:nvPicPr>
          <p:cNvPr id="4" name="Picture 4" descr="http://timesofindia.indiatimes.com/photo/15028251.cm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1159" y="4581128"/>
            <a:ext cx="3502251" cy="1882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9013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Возрождение</a:t>
            </a:r>
            <a:r>
              <a:rPr lang="ru-RU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>  </a:t>
            </a:r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+mn-ea"/>
                <a:cs typeface="+mn-cs"/>
              </a:rPr>
              <a:t>Олимпийских игр</a:t>
            </a:r>
            <a:r>
              <a:rPr lang="ru-RU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</a:b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olimp-history.ru/files/pierre_de_coubert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860032" y="1196752"/>
            <a:ext cx="3810000" cy="4076700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7" name="Picture 2" descr="http://www.gloria.tv/thumbnail/2011-09/media-193431-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1256482"/>
            <a:ext cx="3838568" cy="3900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860032" y="5301208"/>
            <a:ext cx="388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prstClr val="black"/>
                </a:solidFill>
              </a:rPr>
              <a:t>Пьер де Кубертен</a:t>
            </a:r>
          </a:p>
        </p:txBody>
      </p:sp>
      <p:pic>
        <p:nvPicPr>
          <p:cNvPr id="10" name="Picture 7" descr="70bea720444516edf262b7f5690a74d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127625"/>
            <a:ext cx="2987675" cy="1541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1383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1314E-6 L 0.98229 0.0076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Символ Олимпийских игр 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39552" y="1700808"/>
            <a:ext cx="4176464" cy="4453955"/>
          </a:xfrm>
        </p:spPr>
        <p:txBody>
          <a:bodyPr/>
          <a:lstStyle/>
          <a:p>
            <a:pPr lvl="0">
              <a:buNone/>
            </a:pPr>
            <a:r>
              <a:rPr lang="ru-RU" b="1" dirty="0">
                <a:solidFill>
                  <a:prstClr val="black"/>
                </a:solidFill>
              </a:rPr>
              <a:t>пять скреплённых колец, символизирующих                                       объединение пяти                                                       частей света                                                                               в олимпийском                                                      движении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nname.org/wp-content/uploads/2008/07/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9098105">
            <a:off x="3730548" y="2249326"/>
            <a:ext cx="5047551" cy="3354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8399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«эстафета олимпийского огня»</a:t>
            </a:r>
            <a:endParaRPr lang="ru-RU" b="1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Объект 5" descr="http://linoit.com/entry/image/2514064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1"/>
            <a:ext cx="3384376" cy="349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go3.imgsmail.ru/imgpreview?key=http%3A//img.nr2.ru/pict/arts1/r35/dop1/13/01/2.jpg&amp;mb=imgdb_preview_1989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801"/>
            <a:ext cx="3456384" cy="3498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3571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</a:rPr>
              <a:t>Девиз</a:t>
            </a:r>
            <a:r>
              <a:rPr lang="ru-RU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Олимпийских игр </a:t>
            </a:r>
            <a:r>
              <a:rPr lang="ru-RU" sz="4000" b="1" dirty="0">
                <a:solidFill>
                  <a:prstClr val="black"/>
                </a:solidFill>
              </a:rPr>
              <a:t> «быстрее, выше, сильнее!»</a:t>
            </a:r>
            <a:br>
              <a:rPr lang="ru-RU" sz="4000" b="1" dirty="0">
                <a:solidFill>
                  <a:prstClr val="black"/>
                </a:solidFill>
              </a:rPr>
            </a:b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img-fotki.yandex.ru/get/5704/na-blyudatel.6e/0_56078_279355ab_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1484784"/>
            <a:ext cx="3522712" cy="4587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www.dribin.by/wp-content/uploads/2011/09/P-6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556792"/>
            <a:ext cx="4500594" cy="4515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0490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Талисман игр Сочи – 2014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www.srgazeta.ru/wp-content/uploads/2011/12/talisma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24745"/>
            <a:ext cx="9102255" cy="466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2681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</a:rPr>
              <a:t>Б</a:t>
            </a:r>
            <a:r>
              <a:rPr lang="en-US" b="1" dirty="0" err="1">
                <a:solidFill>
                  <a:prstClr val="black"/>
                </a:solidFill>
              </a:rPr>
              <a:t>елый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М</a:t>
            </a:r>
            <a:r>
              <a:rPr lang="en-US" b="1" dirty="0" err="1">
                <a:solidFill>
                  <a:prstClr val="black"/>
                </a:solidFill>
              </a:rPr>
              <a:t>ишка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b="1" dirty="0" err="1">
                <a:solidFill>
                  <a:prstClr val="black"/>
                </a:solidFill>
              </a:rPr>
              <a:t>Белый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мишка</a:t>
            </a:r>
            <a:r>
              <a:rPr lang="en-US" b="1" dirty="0">
                <a:solidFill>
                  <a:prstClr val="black"/>
                </a:solidFill>
              </a:rPr>
              <a:t> с </a:t>
            </a:r>
            <a:r>
              <a:rPr lang="en-US" b="1" dirty="0" err="1">
                <a:solidFill>
                  <a:prstClr val="black"/>
                </a:solidFill>
              </a:rPr>
              <a:t>раннего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детства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 smtClean="0">
                <a:solidFill>
                  <a:prstClr val="black"/>
                </a:solidFill>
              </a:rPr>
              <a:t>воспитывался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полярниками</a:t>
            </a:r>
            <a:r>
              <a:rPr lang="en-US" b="1" dirty="0">
                <a:solidFill>
                  <a:prstClr val="black"/>
                </a:solidFill>
              </a:rPr>
              <a:t>. </a:t>
            </a:r>
            <a:r>
              <a:rPr lang="en-US" b="1" dirty="0" err="1">
                <a:solidFill>
                  <a:prstClr val="black"/>
                </a:solidFill>
              </a:rPr>
              <a:t>Именно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они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научили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его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кататься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лыжах</a:t>
            </a:r>
            <a:r>
              <a:rPr lang="en-US" b="1" dirty="0">
                <a:solidFill>
                  <a:prstClr val="black"/>
                </a:solidFill>
              </a:rPr>
              <a:t>, </a:t>
            </a:r>
            <a:r>
              <a:rPr lang="en-US" b="1" dirty="0" err="1">
                <a:solidFill>
                  <a:prstClr val="black"/>
                </a:solidFill>
              </a:rPr>
              <a:t>бегать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коньках</a:t>
            </a:r>
            <a:r>
              <a:rPr lang="en-US" b="1" dirty="0">
                <a:solidFill>
                  <a:prstClr val="black"/>
                </a:solidFill>
              </a:rPr>
              <a:t> и </a:t>
            </a:r>
            <a:r>
              <a:rPr lang="en-US" b="1" dirty="0" err="1">
                <a:solidFill>
                  <a:prstClr val="black"/>
                </a:solidFill>
              </a:rPr>
              <a:t>играть</a:t>
            </a:r>
            <a:r>
              <a:rPr lang="en-US" b="1" dirty="0">
                <a:solidFill>
                  <a:prstClr val="black"/>
                </a:solidFill>
              </a:rPr>
              <a:t> в </a:t>
            </a:r>
            <a:r>
              <a:rPr lang="en-US" b="1" dirty="0" err="1">
                <a:solidFill>
                  <a:prstClr val="black"/>
                </a:solidFill>
              </a:rPr>
              <a:t>керлинг</a:t>
            </a:r>
            <a:r>
              <a:rPr lang="en-US" b="1" dirty="0">
                <a:solidFill>
                  <a:prstClr val="black"/>
                </a:solidFill>
              </a:rPr>
              <a:t>. </a:t>
            </a:r>
            <a:r>
              <a:rPr lang="en-US" b="1" dirty="0" err="1">
                <a:solidFill>
                  <a:prstClr val="black"/>
                </a:solidFill>
              </a:rPr>
              <a:t>Но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больше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всего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белому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мишке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понравилось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кататься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спортивных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санках</a:t>
            </a:r>
            <a:r>
              <a:rPr lang="en-US" b="1" dirty="0">
                <a:solidFill>
                  <a:prstClr val="black"/>
                </a:solidFill>
              </a:rPr>
              <a:t>. </a:t>
            </a:r>
            <a:endParaRPr lang="ru-RU" b="1" dirty="0">
              <a:solidFill>
                <a:prstClr val="black"/>
              </a:solidFill>
            </a:endParaRP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&amp;Bcy;&amp;iecy;&amp;lcy;&amp;ycy;&amp;jcy; &amp;mcy;&amp;icy;&amp;shcy;&amp;k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38900" y="3476625"/>
            <a:ext cx="27051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0322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prstClr val="black"/>
                </a:solidFill>
              </a:rPr>
              <a:t>Зайка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b="1" dirty="0" err="1">
                <a:solidFill>
                  <a:prstClr val="black"/>
                </a:solidFill>
              </a:rPr>
              <a:t>Зайка</a:t>
            </a:r>
            <a:r>
              <a:rPr lang="en-US" b="1" dirty="0">
                <a:solidFill>
                  <a:prstClr val="black"/>
                </a:solidFill>
              </a:rPr>
              <a:t> – </a:t>
            </a:r>
            <a:r>
              <a:rPr lang="en-US" b="1" dirty="0" err="1">
                <a:solidFill>
                  <a:prstClr val="black"/>
                </a:solidFill>
              </a:rPr>
              <a:t>самая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активная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жительница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зимнего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леса</a:t>
            </a:r>
            <a:r>
              <a:rPr lang="en-US" b="1" dirty="0">
                <a:solidFill>
                  <a:prstClr val="black"/>
                </a:solidFill>
              </a:rPr>
              <a:t>. </a:t>
            </a:r>
            <a:r>
              <a:rPr lang="en-US" b="1" dirty="0" err="1">
                <a:solidFill>
                  <a:prstClr val="black"/>
                </a:solidFill>
              </a:rPr>
              <a:t>Ее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друзья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всегда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удивляются</a:t>
            </a:r>
            <a:r>
              <a:rPr lang="en-US" b="1" dirty="0">
                <a:solidFill>
                  <a:prstClr val="black"/>
                </a:solidFill>
              </a:rPr>
              <a:t> – и </a:t>
            </a:r>
            <a:r>
              <a:rPr lang="en-US" b="1" dirty="0" err="1">
                <a:solidFill>
                  <a:prstClr val="black"/>
                </a:solidFill>
              </a:rPr>
              <a:t>как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она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все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успевает</a:t>
            </a:r>
            <a:r>
              <a:rPr lang="en-US" b="1" dirty="0">
                <a:solidFill>
                  <a:prstClr val="black"/>
                </a:solidFill>
              </a:rPr>
              <a:t>!? </a:t>
            </a:r>
            <a:r>
              <a:rPr lang="en-US" b="1" dirty="0" err="1">
                <a:solidFill>
                  <a:prstClr val="black"/>
                </a:solidFill>
              </a:rPr>
              <a:t>Ведь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Зайка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не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только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успевает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учиться</a:t>
            </a:r>
            <a:r>
              <a:rPr lang="en-US" b="1" dirty="0">
                <a:solidFill>
                  <a:prstClr val="black"/>
                </a:solidFill>
              </a:rPr>
              <a:t> в </a:t>
            </a:r>
            <a:r>
              <a:rPr lang="en-US" b="1" dirty="0" err="1">
                <a:solidFill>
                  <a:prstClr val="black"/>
                </a:solidFill>
              </a:rPr>
              <a:t>Лесной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Академии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на</a:t>
            </a:r>
            <a:r>
              <a:rPr lang="en-US" b="1" dirty="0">
                <a:solidFill>
                  <a:prstClr val="black"/>
                </a:solidFill>
              </a:rPr>
              <a:t> «</a:t>
            </a:r>
            <a:r>
              <a:rPr lang="en-US" b="1" dirty="0" err="1">
                <a:solidFill>
                  <a:prstClr val="black"/>
                </a:solidFill>
              </a:rPr>
              <a:t>отлично</a:t>
            </a:r>
            <a:r>
              <a:rPr lang="en-US" b="1" dirty="0">
                <a:solidFill>
                  <a:prstClr val="black"/>
                </a:solidFill>
              </a:rPr>
              <a:t>», </a:t>
            </a:r>
            <a:r>
              <a:rPr lang="en-US" b="1" dirty="0" err="1">
                <a:solidFill>
                  <a:prstClr val="black"/>
                </a:solidFill>
              </a:rPr>
              <a:t>помогать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маме</a:t>
            </a:r>
            <a:r>
              <a:rPr lang="en-US" b="1" dirty="0">
                <a:solidFill>
                  <a:prstClr val="black"/>
                </a:solidFill>
              </a:rPr>
              <a:t> в </a:t>
            </a:r>
            <a:r>
              <a:rPr lang="en-US" b="1" dirty="0" err="1">
                <a:solidFill>
                  <a:prstClr val="black"/>
                </a:solidFill>
              </a:rPr>
              <a:t>семейном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ресторанчике</a:t>
            </a:r>
            <a:r>
              <a:rPr lang="en-US" b="1" dirty="0">
                <a:solidFill>
                  <a:prstClr val="black"/>
                </a:solidFill>
              </a:rPr>
              <a:t> «</a:t>
            </a:r>
            <a:r>
              <a:rPr lang="en-US" b="1" dirty="0" err="1">
                <a:solidFill>
                  <a:prstClr val="black"/>
                </a:solidFill>
              </a:rPr>
              <a:t>Лесная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запруда</a:t>
            </a:r>
            <a:r>
              <a:rPr lang="en-US" b="1" dirty="0">
                <a:solidFill>
                  <a:prstClr val="black"/>
                </a:solidFill>
              </a:rPr>
              <a:t>», </a:t>
            </a:r>
            <a:r>
              <a:rPr lang="en-US" b="1" dirty="0" err="1">
                <a:solidFill>
                  <a:prstClr val="black"/>
                </a:solidFill>
              </a:rPr>
              <a:t>но</a:t>
            </a:r>
            <a:r>
              <a:rPr lang="en-US" b="1" dirty="0">
                <a:solidFill>
                  <a:prstClr val="black"/>
                </a:solidFill>
              </a:rPr>
              <a:t> и </a:t>
            </a:r>
            <a:r>
              <a:rPr lang="en-US" b="1" dirty="0" err="1">
                <a:solidFill>
                  <a:prstClr val="black"/>
                </a:solidFill>
              </a:rPr>
              <a:t>участвовать</a:t>
            </a:r>
            <a:r>
              <a:rPr lang="en-US" b="1" dirty="0">
                <a:solidFill>
                  <a:prstClr val="black"/>
                </a:solidFill>
              </a:rPr>
              <a:t> в </a:t>
            </a:r>
            <a:r>
              <a:rPr lang="en-US" b="1" dirty="0" err="1">
                <a:solidFill>
                  <a:prstClr val="black"/>
                </a:solidFill>
              </a:rPr>
              <a:t>различных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спортивных</a:t>
            </a:r>
            <a:r>
              <a:rPr lang="en-US" b="1" dirty="0">
                <a:solidFill>
                  <a:prstClr val="black"/>
                </a:solidFill>
              </a:rPr>
              <a:t> </a:t>
            </a:r>
            <a:r>
              <a:rPr lang="en-US" b="1" dirty="0" err="1">
                <a:solidFill>
                  <a:prstClr val="black"/>
                </a:solidFill>
              </a:rPr>
              <a:t>соревнованиях</a:t>
            </a:r>
            <a:r>
              <a:rPr lang="en-US" b="1" dirty="0">
                <a:solidFill>
                  <a:prstClr val="black"/>
                </a:solidFill>
              </a:rPr>
              <a:t>. </a:t>
            </a:r>
            <a:endParaRPr lang="ru-RU" b="1" dirty="0">
              <a:solidFill>
                <a:prstClr val="black"/>
              </a:solidFill>
            </a:endParaRP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&amp;Zcy;&amp;acy;&amp;jcy;&amp;kcy;&amp;acy; "/>
          <p:cNvPicPr>
            <a:picLocks noChangeAspect="1" noChangeArrowheads="1"/>
          </p:cNvPicPr>
          <p:nvPr/>
        </p:nvPicPr>
        <p:blipFill>
          <a:blip r:embed="rId2" cstate="email"/>
          <a:srcRect r="17207"/>
          <a:stretch>
            <a:fillRect/>
          </a:stretch>
        </p:blipFill>
        <p:spPr bwMode="auto">
          <a:xfrm>
            <a:off x="6516216" y="2132857"/>
            <a:ext cx="3003466" cy="453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02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en-US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льпинист</a:t>
            </a:r>
            <a:r>
              <a:rPr lang="en-US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Леопард</a:t>
            </a:r>
            <a:r>
              <a:rPr lang="en-US" dirty="0">
                <a:solidFill>
                  <a:prstClr val="black"/>
                </a:solidFill>
              </a:rPr>
              <a:t> 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b="1" dirty="0">
                <a:solidFill>
                  <a:prstClr val="black"/>
                </a:solidFill>
              </a:rPr>
              <a:t>Горный спасатель-альпинист Леопард живет в кроне огромного дерева, которое растет на самой высокой скале в заснеженных горах Кавказа. Он всегда готов прийти на помощь и не раз спасал расположенную неподалеку деревню от   		    лавин.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&amp;Lcy;&amp;iecy;&amp;ocy;&amp;pcy;&amp;acy;&amp;rcy;&amp;d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4008" y="3257600"/>
            <a:ext cx="274593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7348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Совершите путешествие по городам мира, принимавших у себя Олимпийские игры. Выполните  задания  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134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07504" y="836712"/>
            <a:ext cx="9036496" cy="2304256"/>
          </a:xfrm>
        </p:spPr>
        <p:txBody>
          <a:bodyPr/>
          <a:lstStyle/>
          <a:p>
            <a:pPr lvl="0"/>
            <a:r>
              <a:rPr lang="ru-RU" sz="28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>Первые Олимпийские игры современности состоялись в </a:t>
            </a:r>
            <a:r>
              <a:rPr lang="ru-RU" sz="2800" b="1" dirty="0" err="1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>г.Афины</a:t>
            </a:r>
            <a:r>
              <a:rPr lang="ru-RU" sz="28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> (Греция) в 1896 г. А в 2004 году Афины снова стали столицей ΧΧVΙΙΙ летних Олимпийских игр</a:t>
            </a:r>
            <a:r>
              <a:rPr lang="ru-RU" sz="24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ru-RU" sz="2400" b="1" dirty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</a:b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Объект 5" descr="http://linoit.com/entry/image/2514251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35238"/>
            <a:ext cx="9036496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5584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лушария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408780"/>
            <a:ext cx="8496944" cy="446038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323528" y="2636912"/>
            <a:ext cx="4176464" cy="3412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44008" y="2636912"/>
            <a:ext cx="4176464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Равнобедренный треугольник 18"/>
          <p:cNvSpPr/>
          <p:nvPr/>
        </p:nvSpPr>
        <p:spPr>
          <a:xfrm>
            <a:off x="2339752" y="188640"/>
            <a:ext cx="216024" cy="216024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6660232" y="187286"/>
            <a:ext cx="216024" cy="216024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flipV="1">
            <a:off x="2339752" y="4869160"/>
            <a:ext cx="288032" cy="21602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flipV="1">
            <a:off x="6660232" y="4869160"/>
            <a:ext cx="360040" cy="21602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Дуга 22"/>
          <p:cNvSpPr/>
          <p:nvPr/>
        </p:nvSpPr>
        <p:spPr>
          <a:xfrm rot="16200000">
            <a:off x="4752018" y="728698"/>
            <a:ext cx="4392492" cy="3888432"/>
          </a:xfrm>
          <a:prstGeom prst="arc">
            <a:avLst>
              <a:gd name="adj1" fmla="val 11265743"/>
              <a:gd name="adj2" fmla="val 21217904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4" name="Дуга 23"/>
          <p:cNvSpPr/>
          <p:nvPr/>
        </p:nvSpPr>
        <p:spPr>
          <a:xfrm rot="16200000">
            <a:off x="467544" y="692694"/>
            <a:ext cx="4392489" cy="3816423"/>
          </a:xfrm>
          <a:prstGeom prst="arc">
            <a:avLst>
              <a:gd name="adj1" fmla="val 11342481"/>
              <a:gd name="adj2" fmla="val 21065407"/>
            </a:avLst>
          </a:prstGeom>
          <a:ln w="444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21061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Северный полюс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6063679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Южный  полюс Параллели</a:t>
            </a:r>
            <a:endParaRPr lang="ru-RU" sz="2400" dirty="0">
              <a:solidFill>
                <a:srgbClr val="002060"/>
              </a:solidFill>
            </a:endParaRP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832" y="52106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Экватор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521061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Гринвичский меридиан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8" name="Управляющая кнопка: назад 17">
            <a:hlinkClick r:id="" action="ppaction://hlinkshowjump?jump=previousslide" highlightClick="1"/>
          </p:cNvPr>
          <p:cNvSpPr/>
          <p:nvPr/>
        </p:nvSpPr>
        <p:spPr>
          <a:xfrm>
            <a:off x="8244408" y="5805264"/>
            <a:ext cx="648072" cy="72008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Дуга 25"/>
          <p:cNvSpPr/>
          <p:nvPr/>
        </p:nvSpPr>
        <p:spPr>
          <a:xfrm rot="16200000">
            <a:off x="431541" y="1160748"/>
            <a:ext cx="4392490" cy="2880321"/>
          </a:xfrm>
          <a:prstGeom prst="arc">
            <a:avLst>
              <a:gd name="adj1" fmla="val 11238943"/>
              <a:gd name="adj2" fmla="val 21306456"/>
            </a:avLst>
          </a:prstGeom>
          <a:ln w="444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 rot="5400000">
            <a:off x="4355975" y="836713"/>
            <a:ext cx="4392490" cy="3672408"/>
          </a:xfrm>
          <a:prstGeom prst="arc">
            <a:avLst>
              <a:gd name="adj1" fmla="val 11313634"/>
              <a:gd name="adj2" fmla="val 21217904"/>
            </a:avLst>
          </a:prstGeom>
          <a:ln w="444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0" name="Дуга 29"/>
          <p:cNvSpPr/>
          <p:nvPr/>
        </p:nvSpPr>
        <p:spPr>
          <a:xfrm>
            <a:off x="179512" y="3140968"/>
            <a:ext cx="4392488" cy="1008112"/>
          </a:xfrm>
          <a:prstGeom prst="arc">
            <a:avLst>
              <a:gd name="adj1" fmla="val 11238943"/>
              <a:gd name="adj2" fmla="val 21259651"/>
            </a:avLst>
          </a:prstGeom>
          <a:ln w="444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1" name="Дуга 30"/>
          <p:cNvSpPr/>
          <p:nvPr/>
        </p:nvSpPr>
        <p:spPr>
          <a:xfrm rot="10800000">
            <a:off x="4499992" y="1196752"/>
            <a:ext cx="4464496" cy="936103"/>
          </a:xfrm>
          <a:prstGeom prst="arc">
            <a:avLst>
              <a:gd name="adj1" fmla="val 11223460"/>
              <a:gd name="adj2" fmla="val 21198816"/>
            </a:avLst>
          </a:prstGeom>
          <a:ln w="444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04149" y="6165304"/>
            <a:ext cx="29380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2060"/>
                </a:solidFill>
              </a:rPr>
              <a:t>Меридианы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5510639"/>
            <a:ext cx="2603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2060"/>
                </a:solidFill>
              </a:rPr>
              <a:t>180◦ меридиан</a:t>
            </a:r>
          </a:p>
        </p:txBody>
      </p:sp>
    </p:spTree>
    <p:extLst>
      <p:ext uri="{BB962C8B-B14F-4D97-AF65-F5344CB8AC3E}">
        <p14:creationId xmlns:p14="http://schemas.microsoft.com/office/powerpoint/2010/main" xmlns="" val="3569373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30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go2.imgsmail.ru/imgpreview?key=http%3A//www.holiday.by/files/blog/6c4e8528a01aedcb8b0eac2eaa2d72bc-thumb-690x1500-w.jpg&amp;mb=imgdb_preview_4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052736"/>
            <a:ext cx="538612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blue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69318"/>
            <a:ext cx="3851920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292080" y="1268759"/>
            <a:ext cx="3851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prstClr val="black"/>
                </a:solidFill>
              </a:rPr>
              <a:t>Определите </a:t>
            </a:r>
            <a:r>
              <a:rPr lang="ru-RU" sz="3200" dirty="0" smtClean="0">
                <a:solidFill>
                  <a:prstClr val="black"/>
                </a:solidFill>
              </a:rPr>
              <a:t>страну и географические </a:t>
            </a:r>
            <a:r>
              <a:rPr lang="ru-RU" sz="3200" dirty="0">
                <a:solidFill>
                  <a:prstClr val="black"/>
                </a:solidFill>
              </a:rPr>
              <a:t>координаты города  Афины</a:t>
            </a:r>
          </a:p>
        </p:txBody>
      </p:sp>
    </p:spTree>
    <p:extLst>
      <p:ext uri="{BB962C8B-B14F-4D97-AF65-F5344CB8AC3E}">
        <p14:creationId xmlns:p14="http://schemas.microsoft.com/office/powerpoint/2010/main" xmlns="" val="183537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www.poedem.ru/images/catalogs/greece/Pic/Cities/afiny/Theater%20of%20Dionysu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5101989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blue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4097610" cy="376602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076056" y="1052737"/>
            <a:ext cx="40679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страна Греция, географические </a:t>
            </a:r>
            <a:r>
              <a:rPr lang="ru-RU" sz="3200" dirty="0"/>
              <a:t>координаты города  Афины          37</a:t>
            </a:r>
            <a:r>
              <a:rPr lang="ru-RU" sz="3200" baseline="30000" dirty="0"/>
              <a:t>0</a:t>
            </a:r>
            <a:r>
              <a:rPr lang="ru-RU" sz="3200" dirty="0"/>
              <a:t>сш; 23</a:t>
            </a:r>
            <a:r>
              <a:rPr lang="ru-RU" sz="3200" baseline="30000" dirty="0"/>
              <a:t>0</a:t>
            </a:r>
            <a:r>
              <a:rPr lang="ru-RU" sz="3200" dirty="0"/>
              <a:t>вд; </a:t>
            </a:r>
          </a:p>
        </p:txBody>
      </p:sp>
    </p:spTree>
    <p:extLst>
      <p:ext uri="{BB962C8B-B14F-4D97-AF65-F5344CB8AC3E}">
        <p14:creationId xmlns:p14="http://schemas.microsoft.com/office/powerpoint/2010/main" xmlns="" val="145330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Объект 5" descr="http://linoit.com/entry/image/2514212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4644008" cy="4752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go4.imgsmail.ru/imgpreview?key=http%3A//euro-map.com/karty-niderlandov/niderlandy-na-karte-evropy.jpg&amp;mb=imgdb_preview_180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37868"/>
            <a:ext cx="5364088" cy="54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1337868"/>
          </a:xfrm>
        </p:spPr>
        <p:txBody>
          <a:bodyPr/>
          <a:lstStyle/>
          <a:p>
            <a:r>
              <a:rPr lang="ru-RU" sz="3200" b="1" dirty="0" smtClean="0">
                <a:solidFill>
                  <a:prstClr val="black"/>
                </a:solidFill>
                <a:latin typeface="Arial" charset="0"/>
                <a:ea typeface="+mn-ea"/>
                <a:cs typeface="+mn-cs"/>
              </a:rPr>
              <a:t> по политической карте определите название страны и географические координаты города Амстердам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42008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>
          <a:xfrm>
            <a:off x="539552" y="6309320"/>
            <a:ext cx="2133600" cy="365125"/>
          </a:xfrm>
        </p:spPr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genie-tour.ru/_files_/t_images/small_774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92" y="1412776"/>
            <a:ext cx="510577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yellow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991320" cy="380253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436097" y="1412776"/>
            <a:ext cx="37032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Определите </a:t>
            </a:r>
            <a:r>
              <a:rPr lang="ru-RU" sz="3200" dirty="0" smtClean="0"/>
              <a:t>страну и географические </a:t>
            </a:r>
            <a:r>
              <a:rPr lang="ru-RU" sz="3200" dirty="0"/>
              <a:t>координаты города Пекин</a:t>
            </a:r>
          </a:p>
        </p:txBody>
      </p:sp>
    </p:spTree>
    <p:extLst>
      <p:ext uri="{BB962C8B-B14F-4D97-AF65-F5344CB8AC3E}">
        <p14:creationId xmlns:p14="http://schemas.microsoft.com/office/powerpoint/2010/main" xmlns="" val="429084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go3.imgsmail.ru/imgpreview?key=http%3A//krasivye-mesta.ru/img/Temple-of-the-city-gods.jpg&amp;mb=imgdb_preview_192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514806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yellow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56234"/>
            <a:ext cx="3995936" cy="35145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508104" y="1628801"/>
            <a:ext cx="3635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 страна </a:t>
            </a:r>
            <a:r>
              <a:rPr lang="ru-RU" sz="3200" dirty="0" err="1" smtClean="0"/>
              <a:t>Китай,географические</a:t>
            </a:r>
            <a:r>
              <a:rPr lang="ru-RU" sz="3200" dirty="0" smtClean="0"/>
              <a:t> </a:t>
            </a:r>
            <a:r>
              <a:rPr lang="ru-RU" sz="3200" dirty="0"/>
              <a:t>координаты города Пекин 39</a:t>
            </a:r>
            <a:r>
              <a:rPr lang="ru-RU" sz="3200" baseline="30000" dirty="0"/>
              <a:t>0</a:t>
            </a:r>
            <a:r>
              <a:rPr lang="ru-RU" sz="3200" dirty="0"/>
              <a:t>сш;116</a:t>
            </a:r>
            <a:r>
              <a:rPr lang="ru-RU" sz="3200" baseline="30000" dirty="0"/>
              <a:t>0</a:t>
            </a:r>
            <a:r>
              <a:rPr lang="ru-RU" sz="3200" dirty="0"/>
              <a:t>вд</a:t>
            </a:r>
          </a:p>
        </p:txBody>
      </p:sp>
    </p:spTree>
    <p:extLst>
      <p:ext uri="{BB962C8B-B14F-4D97-AF65-F5344CB8AC3E}">
        <p14:creationId xmlns:p14="http://schemas.microsoft.com/office/powerpoint/2010/main" xmlns="" val="19578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4" descr="http://go2.imgsmail.ru/imgpreview?key=http%3A//virtune.ru/wp-content/uploads/2012/03/karta_japonii.jpg&amp;mb=imgdb_preview_178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94" y="1412776"/>
            <a:ext cx="5137770" cy="46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yellow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84783"/>
            <a:ext cx="3995936" cy="40318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148064" y="1484784"/>
            <a:ext cx="399593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Определите </a:t>
            </a:r>
            <a:r>
              <a:rPr lang="ru-RU" sz="3200" dirty="0" smtClean="0"/>
              <a:t>по политической карте мира островное государство  по </a:t>
            </a:r>
            <a:r>
              <a:rPr lang="ru-RU" sz="3200" dirty="0"/>
              <a:t>географическим координатам 36</a:t>
            </a:r>
            <a:r>
              <a:rPr lang="ru-RU" sz="3200" baseline="30000" dirty="0"/>
              <a:t>0</a:t>
            </a:r>
            <a:r>
              <a:rPr lang="ru-RU" sz="3200" dirty="0"/>
              <a:t>сш;138</a:t>
            </a:r>
            <a:r>
              <a:rPr lang="ru-RU" sz="3200" baseline="30000" dirty="0"/>
              <a:t>0</a:t>
            </a:r>
            <a:r>
              <a:rPr lang="ru-RU" sz="3200" dirty="0"/>
              <a:t> </a:t>
            </a:r>
            <a:r>
              <a:rPr lang="ru-RU" sz="3200" dirty="0" err="1" smtClean="0"/>
              <a:t>вд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09812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go3.imgsmail.ru/imgpreview?key=http%3A//www2.luventicus.org/karty/yevropa/vyelikobritaniya.gif&amp;mb=imgdb_preview_23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5188217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blue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3" y="1412776"/>
            <a:ext cx="3952886" cy="324035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468118" y="1412777"/>
            <a:ext cx="36758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Определите страну и географические координаты города Лондон</a:t>
            </a:r>
          </a:p>
        </p:txBody>
      </p:sp>
    </p:spTree>
    <p:extLst>
      <p:ext uri="{BB962C8B-B14F-4D97-AF65-F5344CB8AC3E}">
        <p14:creationId xmlns:p14="http://schemas.microsoft.com/office/powerpoint/2010/main" xmlns="" val="419188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452CAE-4A96-456A-86C3-281FCE135E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2B4C99-53BC-4F47-9A73-B31DE2E9AF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4" descr="http://go4.imgsmail.ru/imgpreview?key=http%3A//kemclub.ru/best/3534521.jpg&amp;mb=imgdb_preview_2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81172"/>
            <a:ext cx="4211960" cy="456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27984" y="1052736"/>
            <a:ext cx="4536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Географические координаты города Лондон 51</a:t>
            </a:r>
            <a:r>
              <a:rPr lang="ru-RU" sz="3600" baseline="30000" dirty="0"/>
              <a:t>0</a:t>
            </a:r>
            <a:r>
              <a:rPr lang="ru-RU" sz="3600" dirty="0"/>
              <a:t>сш;0</a:t>
            </a:r>
            <a:r>
              <a:rPr lang="ru-RU" sz="3600" baseline="30000" dirty="0"/>
              <a:t>0</a:t>
            </a:r>
            <a:r>
              <a:rPr lang="ru-RU" sz="3600" dirty="0"/>
              <a:t>д </a:t>
            </a:r>
          </a:p>
        </p:txBody>
      </p:sp>
    </p:spTree>
    <p:extLst>
      <p:ext uri="{BB962C8B-B14F-4D97-AF65-F5344CB8AC3E}">
        <p14:creationId xmlns:p14="http://schemas.microsoft.com/office/powerpoint/2010/main" xmlns="" val="39407364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452CAE-4A96-456A-86C3-281FCE135E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2B4C99-53BC-4F47-9A73-B31DE2E9AF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http://leonardo-travel.ru/resources/mediastorage/images/Canad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690"/>
            <a:ext cx="5004048" cy="450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d1cahhbfzn9ee.cloudfront.net/image/entry/normal/peach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20689"/>
            <a:ext cx="3563888" cy="360039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580112" y="620690"/>
            <a:ext cx="3563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Определите страну и  город по географическим координатам 49</a:t>
            </a:r>
            <a:r>
              <a:rPr lang="ru-RU" sz="3200" baseline="30000" dirty="0"/>
              <a:t>0</a:t>
            </a:r>
            <a:r>
              <a:rPr lang="ru-RU" sz="3200" dirty="0"/>
              <a:t>сш; 123</a:t>
            </a:r>
            <a:r>
              <a:rPr lang="ru-RU" sz="3200" baseline="30000" dirty="0"/>
              <a:t>0</a:t>
            </a:r>
            <a:r>
              <a:rPr lang="ru-RU" sz="3200" dirty="0"/>
              <a:t>зд;</a:t>
            </a:r>
          </a:p>
        </p:txBody>
      </p:sp>
    </p:spTree>
    <p:extLst>
      <p:ext uri="{BB962C8B-B14F-4D97-AF65-F5344CB8AC3E}">
        <p14:creationId xmlns:p14="http://schemas.microsoft.com/office/powerpoint/2010/main" xmlns="" val="34258705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452CAE-4A96-456A-86C3-281FCE135EA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2B4C99-53BC-4F47-9A73-B31DE2E9AF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2" descr="http://go3.imgsmail.ru/imgpreview?key=http%3A//canadatalk.ru/wp-content/uploads/2009/02/geo-canada-2.jpg&amp;mb=imgdb_preview_10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3"/>
            <a:ext cx="4860032" cy="436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d1cahhbfzn9ee.cloudfront.net/image/entry/normal/peach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764704"/>
            <a:ext cx="3347864" cy="32403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084168" y="764703"/>
            <a:ext cx="3059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Страна Канада, город Ванкувер </a:t>
            </a:r>
          </a:p>
        </p:txBody>
      </p:sp>
    </p:spTree>
    <p:extLst>
      <p:ext uri="{BB962C8B-B14F-4D97-AF65-F5344CB8AC3E}">
        <p14:creationId xmlns:p14="http://schemas.microsoft.com/office/powerpoint/2010/main" xmlns="" val="3481861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олушария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332656"/>
            <a:ext cx="8640960" cy="446038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>
            <a:stCxn id="5" idx="1"/>
          </p:cNvCxnSpPr>
          <p:nvPr/>
        </p:nvCxnSpPr>
        <p:spPr>
          <a:xfrm>
            <a:off x="251520" y="2562846"/>
            <a:ext cx="4248472" cy="2058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644008" y="2564904"/>
            <a:ext cx="4176464" cy="0"/>
          </a:xfrm>
          <a:prstGeom prst="line">
            <a:avLst/>
          </a:prstGeom>
          <a:ln w="381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9512" y="515719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Северное полушарие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64088" y="528204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Южное полушарие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Пирог 18"/>
          <p:cNvSpPr/>
          <p:nvPr/>
        </p:nvSpPr>
        <p:spPr>
          <a:xfrm rot="5400000">
            <a:off x="4572000" y="332656"/>
            <a:ext cx="4320480" cy="4176464"/>
          </a:xfrm>
          <a:prstGeom prst="pie">
            <a:avLst>
              <a:gd name="adj1" fmla="val 5409125"/>
              <a:gd name="adj2" fmla="val 162421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Пирог 19"/>
          <p:cNvSpPr/>
          <p:nvPr/>
        </p:nvSpPr>
        <p:spPr>
          <a:xfrm rot="5400000">
            <a:off x="215516" y="296652"/>
            <a:ext cx="4320480" cy="4248472"/>
          </a:xfrm>
          <a:prstGeom prst="pie">
            <a:avLst>
              <a:gd name="adj1" fmla="val 5387178"/>
              <a:gd name="adj2" fmla="val 162421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23120" y="1052736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Все, что севернее (выше) экватора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72608" y="1124744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Все, что севернее (выше) экватора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2" name="Пирог 11"/>
          <p:cNvSpPr/>
          <p:nvPr/>
        </p:nvSpPr>
        <p:spPr>
          <a:xfrm rot="16200000">
            <a:off x="4608003" y="584683"/>
            <a:ext cx="4320482" cy="4248472"/>
          </a:xfrm>
          <a:prstGeom prst="pie">
            <a:avLst>
              <a:gd name="adj1" fmla="val 5434397"/>
              <a:gd name="adj2" fmla="val 1624215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ирог 12"/>
          <p:cNvSpPr/>
          <p:nvPr/>
        </p:nvSpPr>
        <p:spPr>
          <a:xfrm rot="16200000">
            <a:off x="179513" y="548680"/>
            <a:ext cx="4392487" cy="4248472"/>
          </a:xfrm>
          <a:prstGeom prst="pie">
            <a:avLst>
              <a:gd name="adj1" fmla="val 5409125"/>
              <a:gd name="adj2" fmla="val 1624215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0624" y="2886035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800000"/>
                </a:solidFill>
              </a:rPr>
              <a:t>Все, что южнее (ниже) экватора</a:t>
            </a:r>
            <a:endParaRPr lang="ru-RU" sz="2400" dirty="0">
              <a:solidFill>
                <a:srgbClr val="8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0112" y="2958043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800000"/>
                </a:solidFill>
              </a:rPr>
              <a:t>Все, что южнее (ниже) экватора</a:t>
            </a:r>
            <a:endParaRPr lang="ru-RU" sz="2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139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/>
      <p:bldP spid="12" grpId="0" animBg="1"/>
      <p:bldP spid="13" grpId="0" animBg="1"/>
      <p:bldP spid="14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47700" y="549275"/>
            <a:ext cx="8496300" cy="1214438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 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12292" name="Picture 4" descr="http://go4.imgsmail.ru/imgpreview?key=http%3A//ilikemaps.narod.ru/Australia.jpg&amp;mb=imgdb_preview_51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604497"/>
            <a:ext cx="4860033" cy="452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d1cahhbfzn9ee.cloudfront.net/image/entry/normal/green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04498"/>
            <a:ext cx="3419872" cy="34167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724128" y="764705"/>
            <a:ext cx="3419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Определите географические координаты города Сидней </a:t>
            </a:r>
          </a:p>
        </p:txBody>
      </p:sp>
    </p:spTree>
    <p:extLst>
      <p:ext uri="{BB962C8B-B14F-4D97-AF65-F5344CB8AC3E}">
        <p14:creationId xmlns:p14="http://schemas.microsoft.com/office/powerpoint/2010/main" xmlns="" val="26184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47700" y="549275"/>
            <a:ext cx="8496300" cy="1214438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 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5" name="Picture 2" descr="http://go4.imgsmail.ru/imgpreview?key=http%3A//sovetes.ru/sites/default/files/imagecache/kartinka-text/kak-siezdit-v-avstraliu.gif&amp;mb=imgdb_preview_34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78763"/>
            <a:ext cx="3664908" cy="284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://go3.imgsmail.ru/imgpreview?key=http%3A//www.dive.ru/_data/travel/0035933/file.jpg&amp;mb=imgdb_preview_12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756"/>
            <a:ext cx="3664908" cy="242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green.pn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41301"/>
            <a:ext cx="3635896" cy="27876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508104" y="825967"/>
            <a:ext cx="3635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Географические координаты города Сидней 33</a:t>
            </a:r>
            <a:r>
              <a:rPr lang="ru-RU" sz="3200" baseline="30000" dirty="0"/>
              <a:t>0</a:t>
            </a:r>
            <a:r>
              <a:rPr lang="ru-RU" sz="3200" dirty="0"/>
              <a:t>юш;151</a:t>
            </a:r>
            <a:r>
              <a:rPr lang="ru-RU" sz="3200" baseline="30000" dirty="0"/>
              <a:t>0</a:t>
            </a:r>
            <a:r>
              <a:rPr lang="ru-RU" sz="3200" dirty="0"/>
              <a:t>вд</a:t>
            </a:r>
            <a:r>
              <a:rPr lang="ru-RU" dirty="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xmlns="" val="9608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Олимпийские игры в Москве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80" name="Picture 4" descr="http://proxy12.media.online.ua/uol/r2-f6a08dfc6b/50108337db41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42564" y="1052736"/>
            <a:ext cx="3937694" cy="5357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d1cahhbfzn9ee.cloudfront.net/image/entry/normal/blue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3744416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0" y="1052736"/>
            <a:ext cx="3563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Географические координаты города Москва </a:t>
            </a:r>
          </a:p>
        </p:txBody>
      </p:sp>
    </p:spTree>
    <p:extLst>
      <p:ext uri="{BB962C8B-B14F-4D97-AF65-F5344CB8AC3E}">
        <p14:creationId xmlns:p14="http://schemas.microsoft.com/office/powerpoint/2010/main" xmlns="" val="425180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47700" y="549275"/>
            <a:ext cx="8496300" cy="1214438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 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8" name="Рисунок 7" descr="http://d1cahhbfzn9ee.cloudfront.net/image/entry/normal/blue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114" y="620688"/>
            <a:ext cx="3669010" cy="3312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8" name="Picture 2" descr="http://go2.imgsmail.ru/imgpreview?key=http%3A//img1.liveinternet.ru/images/foto/815687/f_588906.jpg&amp;mb=imgdb_preview_93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1000" y="620688"/>
            <a:ext cx="4552999" cy="450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33114" y="620688"/>
            <a:ext cx="366901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Географические координаты города Москва 55</a:t>
            </a:r>
            <a:r>
              <a:rPr lang="ru-RU" sz="3200" baseline="30000" dirty="0"/>
              <a:t>0</a:t>
            </a:r>
            <a:r>
              <a:rPr lang="ru-RU" sz="3200" dirty="0"/>
              <a:t>сш; 37</a:t>
            </a:r>
            <a:r>
              <a:rPr lang="ru-RU" sz="3200" baseline="30000" dirty="0"/>
              <a:t>0</a:t>
            </a:r>
            <a:r>
              <a:rPr lang="ru-RU" sz="3200" dirty="0"/>
              <a:t>вд;</a:t>
            </a:r>
          </a:p>
        </p:txBody>
      </p:sp>
    </p:spTree>
    <p:extLst>
      <p:ext uri="{BB962C8B-B14F-4D97-AF65-F5344CB8AC3E}">
        <p14:creationId xmlns:p14="http://schemas.microsoft.com/office/powerpoint/2010/main" xmlns="" val="292669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0DD3EC-C181-448F-8764-33E71457DD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4" descr="http://go3.imgsmail.ru/imgpreview?key=http%3A//www.atkar.ru/products/edu/Vost_Evrop_ravn.jpg&amp;mb=imgdb_preview_39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5436096" cy="511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blue.pn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3695750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5436096" y="1412776"/>
            <a:ext cx="36957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</a:t>
            </a:r>
            <a:r>
              <a:rPr lang="ru-RU" sz="3200" dirty="0" smtClean="0"/>
              <a:t>оординаты </a:t>
            </a:r>
            <a:r>
              <a:rPr lang="ru-RU" sz="3200" dirty="0"/>
              <a:t>этого города 43</a:t>
            </a:r>
            <a:r>
              <a:rPr lang="ru-RU" sz="3200" baseline="30000" dirty="0"/>
              <a:t>0</a:t>
            </a:r>
            <a:r>
              <a:rPr lang="ru-RU" sz="3200" dirty="0"/>
              <a:t>сш; 39</a:t>
            </a:r>
            <a:r>
              <a:rPr lang="ru-RU" sz="3200" baseline="30000" dirty="0"/>
              <a:t>0</a:t>
            </a:r>
            <a:r>
              <a:rPr lang="ru-RU" sz="3200" dirty="0"/>
              <a:t> </a:t>
            </a:r>
            <a:r>
              <a:rPr lang="ru-RU" sz="3200" dirty="0" err="1"/>
              <a:t>вд</a:t>
            </a:r>
            <a:r>
              <a:rPr lang="ru-RU" sz="3200" dirty="0"/>
              <a:t>; определите на берегу какого моря он расположен и что это за город?</a:t>
            </a:r>
          </a:p>
        </p:txBody>
      </p:sp>
    </p:spTree>
    <p:extLst>
      <p:ext uri="{BB962C8B-B14F-4D97-AF65-F5344CB8AC3E}">
        <p14:creationId xmlns:p14="http://schemas.microsoft.com/office/powerpoint/2010/main" xmlns="" val="57554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47700" y="549275"/>
            <a:ext cx="8496300" cy="1214438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 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  <p:pic>
        <p:nvPicPr>
          <p:cNvPr id="16388" name="Picture 4" descr="http://go1.imgsmail.ru/imgpreview?key=http%3A//www.rusib.ru/netcat_files/userfiles/images/_u_17/turkey/giresun.jpg&amp;mb=imgdb_preview_68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7538" y="692697"/>
            <a:ext cx="487352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://d1cahhbfzn9ee.cloudfront.net/image/entry/normal/blue.pn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00" y="692696"/>
            <a:ext cx="3419872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000" y="692697"/>
            <a:ext cx="3400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Географические координаты города  Сочи 43</a:t>
            </a:r>
            <a:r>
              <a:rPr lang="ru-RU" sz="3200" baseline="30000" dirty="0"/>
              <a:t>0</a:t>
            </a:r>
            <a:r>
              <a:rPr lang="ru-RU" sz="3200" dirty="0"/>
              <a:t>сш; 39</a:t>
            </a:r>
            <a:r>
              <a:rPr lang="ru-RU" sz="3200" baseline="30000" dirty="0"/>
              <a:t>0</a:t>
            </a:r>
            <a:r>
              <a:rPr lang="ru-RU" sz="3200" dirty="0"/>
              <a:t> </a:t>
            </a:r>
            <a:r>
              <a:rPr lang="ru-RU" sz="3200" dirty="0" err="1"/>
              <a:t>вд</a:t>
            </a:r>
            <a:r>
              <a:rPr lang="ru-RU" sz="3200" dirty="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xmlns="" val="391028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0.tqn.com/d/gocanada/1/0/S/5/-/-/vancouver201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179388" y="333375"/>
            <a:ext cx="9144000" cy="1143000"/>
          </a:xfrm>
        </p:spPr>
        <p:txBody>
          <a:bodyPr/>
          <a:lstStyle/>
          <a:p>
            <a:pPr eaLnBrk="1" hangingPunct="1"/>
            <a:r>
              <a:rPr lang="ru-RU" sz="4000" b="1" dirty="0" smtClean="0"/>
              <a:t> гимн олимпиады  в </a:t>
            </a:r>
            <a:br>
              <a:rPr lang="ru-RU" sz="4000" b="1" dirty="0" smtClean="0"/>
            </a:br>
            <a:r>
              <a:rPr lang="ru-RU" sz="4000" b="1" dirty="0" smtClean="0"/>
              <a:t>Сочи </a:t>
            </a:r>
            <a:endParaRPr lang="ru-RU" sz="2800" b="1" dirty="0" smtClean="0"/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3995738" y="2349500"/>
            <a:ext cx="4702175" cy="3768725"/>
          </a:xfrm>
        </p:spPr>
        <p:txBody>
          <a:bodyPr/>
          <a:lstStyle/>
          <a:p>
            <a:pPr eaLnBrk="1" hangingPunct="1"/>
            <a:endParaRPr lang="ru-RU" b="1" dirty="0" smtClean="0"/>
          </a:p>
        </p:txBody>
      </p:sp>
      <p:pic>
        <p:nvPicPr>
          <p:cNvPr id="46084" name="Picture 4" descr="http://valeriya.net/upload/gallery/59/ib_2160_23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3608" y="1476160"/>
            <a:ext cx="6857380" cy="3825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0" name="Гимн сочинской олимпиад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96188" y="5949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6732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44" fill="hold"/>
                                        <p:tgtEl>
                                          <p:spTgt spid="419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0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Д/задание:   составить три задания на определение географических координат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60F2AA-B6DB-4ABD-BFEA-352044D066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FD4E8-83BA-469D-A1EA-F297749D1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68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60F2AA-B6DB-4ABD-BFEA-352044D066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FD4E8-83BA-469D-A1EA-F297749D1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Объект 5" descr="http://www.olymps.ru/wp-content/uploads/2012/10/marshrut-ognya-sochi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4450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dirty="0" smtClean="0"/>
              <a:t>Список использованных печатных источников</a:t>
            </a:r>
          </a:p>
          <a:p>
            <a:r>
              <a:rPr lang="ru-RU" dirty="0" smtClean="0"/>
              <a:t>Олимпийские игры. Маленькая энциклопедия. Под редакцией </a:t>
            </a:r>
            <a:r>
              <a:rPr lang="ru-RU" dirty="0" err="1" smtClean="0"/>
              <a:t>К.А.Андрианова</a:t>
            </a:r>
            <a:r>
              <a:rPr lang="ru-RU" dirty="0" smtClean="0"/>
              <a:t>. М., 1970.</a:t>
            </a:r>
          </a:p>
          <a:p>
            <a:r>
              <a:rPr lang="ru-RU" dirty="0" smtClean="0"/>
              <a:t>От Олимпии до Москвы. Валерий </a:t>
            </a:r>
            <a:r>
              <a:rPr lang="ru-RU" dirty="0" err="1" smtClean="0"/>
              <a:t>Штейнбах</a:t>
            </a:r>
            <a:r>
              <a:rPr lang="ru-RU" dirty="0" smtClean="0"/>
              <a:t> </a:t>
            </a:r>
            <a:r>
              <a:rPr lang="ru-RU" i="1" dirty="0" smtClean="0"/>
              <a:t> </a:t>
            </a:r>
            <a:r>
              <a:rPr lang="ru-RU" dirty="0" smtClean="0"/>
              <a:t>Детская литература. М., 1980.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/>
              <a:pPr>
                <a:defRPr/>
              </a:pPr>
              <a:t>11.05.2014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757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7812360" y="5661248"/>
            <a:ext cx="720080" cy="79208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Полушария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528" y="260648"/>
            <a:ext cx="8568952" cy="4464496"/>
          </a:xfrm>
          <a:prstGeom prst="rect">
            <a:avLst/>
          </a:prstGeom>
        </p:spPr>
      </p:pic>
      <p:sp>
        <p:nvSpPr>
          <p:cNvPr id="15" name="Месяц 14"/>
          <p:cNvSpPr/>
          <p:nvPr/>
        </p:nvSpPr>
        <p:spPr>
          <a:xfrm>
            <a:off x="323528" y="260648"/>
            <a:ext cx="2088232" cy="4464496"/>
          </a:xfrm>
          <a:prstGeom prst="moon">
            <a:avLst>
              <a:gd name="adj" fmla="val 206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076056" y="332656"/>
            <a:ext cx="3816424" cy="43924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Месяц 5"/>
          <p:cNvSpPr/>
          <p:nvPr/>
        </p:nvSpPr>
        <p:spPr>
          <a:xfrm>
            <a:off x="4572000" y="332656"/>
            <a:ext cx="2160240" cy="4392488"/>
          </a:xfrm>
          <a:prstGeom prst="moon">
            <a:avLst>
              <a:gd name="adj" fmla="val 2330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55576" y="260648"/>
            <a:ext cx="3888432" cy="446449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16200000">
            <a:off x="4824026" y="584686"/>
            <a:ext cx="4392492" cy="3888432"/>
          </a:xfrm>
          <a:prstGeom prst="arc">
            <a:avLst>
              <a:gd name="adj1" fmla="val 11265743"/>
              <a:gd name="adj2" fmla="val 21217904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6200000">
            <a:off x="431541" y="584684"/>
            <a:ext cx="4464495" cy="3816423"/>
          </a:xfrm>
          <a:prstGeom prst="arc">
            <a:avLst>
              <a:gd name="adj1" fmla="val 11342481"/>
              <a:gd name="adj2" fmla="val 21065407"/>
            </a:avLst>
          </a:prstGeom>
          <a:ln w="444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79512" y="5013176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Восточное полушарие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4088" y="5085184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Западное полушарие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72608" y="1124744"/>
            <a:ext cx="2987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Все, что к востоку (справа) от Гринвичского меридиана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до 180◦ меридиана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5616" y="1196752"/>
            <a:ext cx="29878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800000"/>
                </a:solidFill>
              </a:rPr>
              <a:t>Все, что к западу (слева) от Гринвичского меридиана </a:t>
            </a:r>
          </a:p>
          <a:p>
            <a:r>
              <a:rPr lang="ru-RU" sz="2400" dirty="0" smtClean="0">
                <a:solidFill>
                  <a:srgbClr val="800000"/>
                </a:solidFill>
              </a:rPr>
              <a:t>до 180◦ меридиана</a:t>
            </a:r>
            <a:endParaRPr lang="ru-RU" sz="24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434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6" grpId="0" animBg="1"/>
      <p:bldP spid="8" grpId="0" animBg="1"/>
      <p:bldP spid="14" grpId="0"/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60F2AA-B6DB-4ABD-BFEA-352044D066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FD4E8-83BA-469D-A1EA-F297749D1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539526"/>
            <a:ext cx="4572000" cy="177894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Список использованных печатных источников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Олимпийские игры. Маленькая энциклопедия. Под редакцией </a:t>
            </a:r>
            <a:r>
              <a:rPr lang="ru-RU" sz="1400" dirty="0" err="1">
                <a:solidFill>
                  <a:prstClr val="black"/>
                </a:solidFill>
                <a:latin typeface="Calibri"/>
              </a:rPr>
              <a:t>К.А.Андрианова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. М., 1970.</a:t>
            </a:r>
          </a:p>
          <a:p>
            <a:pPr marL="342900" lvl="0" indent="-34290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От Олимпии до Москвы. Валерий </a:t>
            </a:r>
            <a:r>
              <a:rPr lang="ru-RU" sz="1400" dirty="0" err="1">
                <a:solidFill>
                  <a:prstClr val="black"/>
                </a:solidFill>
                <a:latin typeface="Calibri"/>
              </a:rPr>
              <a:t>Штейнбах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Детская литература. М., 1980.</a:t>
            </a:r>
          </a:p>
        </p:txBody>
      </p:sp>
    </p:spTree>
    <p:extLst>
      <p:ext uri="{BB962C8B-B14F-4D97-AF65-F5344CB8AC3E}">
        <p14:creationId xmlns:p14="http://schemas.microsoft.com/office/powerpoint/2010/main" xmlns="" val="347487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60F2AA-B6DB-4ABD-BFEA-352044D066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FD4E8-83BA-469D-A1EA-F297749D1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412776"/>
            <a:ext cx="8352928" cy="4659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Флаг олимпийских игр: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alibri"/>
                <a:hlinkClick r:id="rId2"/>
              </a:rPr>
              <a:t>http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://</a:t>
            </a:r>
            <a:r>
              <a:rPr lang="en-US" sz="1400" dirty="0">
                <a:solidFill>
                  <a:srgbClr val="FF0000"/>
                </a:solidFill>
                <a:latin typeface="Calibri"/>
                <a:hlinkClick r:id="rId2"/>
              </a:rPr>
              <a:t>www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.</a:t>
            </a:r>
            <a:r>
              <a:rPr lang="en-US" sz="1400" dirty="0" err="1">
                <a:solidFill>
                  <a:srgbClr val="FF0000"/>
                </a:solidFill>
                <a:latin typeface="Calibri"/>
                <a:hlinkClick r:id="rId2"/>
              </a:rPr>
              <a:t>nv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-</a:t>
            </a:r>
            <a:r>
              <a:rPr lang="en-US" sz="1400" dirty="0">
                <a:solidFill>
                  <a:srgbClr val="FF0000"/>
                </a:solidFill>
                <a:latin typeface="Calibri"/>
                <a:hlinkClick r:id="rId2"/>
              </a:rPr>
              <a:t>online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.</a:t>
            </a:r>
            <a:r>
              <a:rPr lang="en-US" sz="1400" dirty="0">
                <a:solidFill>
                  <a:srgbClr val="FF0000"/>
                </a:solidFill>
                <a:latin typeface="Calibri"/>
                <a:hlinkClick r:id="rId2"/>
              </a:rPr>
              <a:t>info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/</a:t>
            </a:r>
            <a:r>
              <a:rPr lang="en-US" sz="1400" dirty="0">
                <a:solidFill>
                  <a:srgbClr val="FF0000"/>
                </a:solidFill>
                <a:latin typeface="Calibri"/>
                <a:hlinkClick r:id="rId2"/>
              </a:rPr>
              <a:t>get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_</a:t>
            </a:r>
            <a:r>
              <a:rPr lang="en-US" sz="1400" dirty="0" err="1">
                <a:solidFill>
                  <a:srgbClr val="FF0000"/>
                </a:solidFill>
                <a:latin typeface="Calibri"/>
                <a:hlinkClick r:id="rId2"/>
              </a:rPr>
              <a:t>img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?</a:t>
            </a:r>
            <a:r>
              <a:rPr lang="en-US" sz="1400" dirty="0" err="1">
                <a:solidFill>
                  <a:srgbClr val="FF0000"/>
                </a:solidFill>
                <a:latin typeface="Calibri"/>
                <a:hlinkClick r:id="rId2"/>
              </a:rPr>
              <a:t>ImageId</a:t>
            </a:r>
            <a:r>
              <a:rPr lang="ru-RU" sz="1400" dirty="0">
                <a:solidFill>
                  <a:srgbClr val="FF0000"/>
                </a:solidFill>
                <a:latin typeface="Calibri"/>
                <a:hlinkClick r:id="rId2"/>
              </a:rPr>
              <a:t>=8535</a:t>
            </a:r>
            <a:endParaRPr lang="ru-RU" sz="1400" dirty="0">
              <a:solidFill>
                <a:srgbClr val="FF0000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Первые олимпийские игры древней Греции: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3"/>
              </a:rPr>
              <a:t>http://www.gov.karelia.ru/Power/Committee/National/Ellada/02.jpg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Олимпийские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игры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в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Афинах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4"/>
              </a:rPr>
              <a:t>http://azbukivedi-istoria.ru/789/Image2655.jpg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Олимпийские игры в Древней Греции: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5"/>
              </a:rPr>
              <a:t>http://gladfan.ru/_sf/0/67954828.jpg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Зажжение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олимпийского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огня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6"/>
              </a:rPr>
              <a:t>http://im7-tub-ru.yandex.net/i?id=262339649-09-72&amp;n=21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Олимпийские игры в древней Греции: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7"/>
              </a:rPr>
              <a:t>http://im8-tub-ru.yandex.net/i?id=184203398-29-72&amp;n=21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Пьер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де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Кубертен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8"/>
              </a:rPr>
              <a:t>http://im5-tub-ru.yandex.net/i?id=9726221-29-72&amp;n=21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Г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олубь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9"/>
              </a:rPr>
              <a:t>http://im4-tub-ru.yandex.net/i?id=126272423-33-72&amp;n=21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лимпиада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бегун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0"/>
              </a:rPr>
              <a:t>http://im8-tub-ru.yandex.net/i?id=123982295-08-72&amp;n=21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</a:rPr>
              <a:t>I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Зимними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е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Олимпийские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Игры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1"/>
              </a:rPr>
              <a:t>http://im2-tub-ru.yandex.net/i?id=630808565-01-72&amp;n=21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Быстрее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выше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,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сильнее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http://im4-tub-ru.yandex.net/i?id=1002258-13-72&amp;n=21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Олимпийск</a:t>
            </a:r>
            <a:r>
              <a:rPr lang="ru-RU" sz="1400" dirty="0" err="1">
                <a:solidFill>
                  <a:prstClr val="black"/>
                </a:solidFill>
                <a:latin typeface="Calibri"/>
              </a:rPr>
              <a:t>ий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мишк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а: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http://im7-tub-ru.yandex.net/i?id=2449732-67-72&amp;n=21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Олимпийская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медаль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4"/>
              </a:rPr>
              <a:t>http://im2-tub-ru.yandex.net/i?id=253934892-22-72&amp;n=21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Медальный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зачет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5"/>
              </a:rPr>
              <a:t>http://im3-tub-ru.yandex.net/i?id=69603501-11-72&amp;n=21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Ф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лаг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сочинской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олимпиады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6"/>
              </a:rPr>
              <a:t>http://im7-tub-ru.yandex.net/i?id=26876449-60-72&amp;n=21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З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имняя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олимпиада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7"/>
              </a:rPr>
              <a:t>http://im7-tub-ru.yandex.net/i?id=353003048-65-72&amp;n=21</a:t>
            </a:r>
            <a:endParaRPr lang="en-US" sz="1400" dirty="0">
              <a:solidFill>
                <a:prstClr val="black"/>
              </a:solidFill>
              <a:latin typeface="Calibri"/>
              <a:hlinkClick r:id="rId18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8"/>
              </a:rPr>
              <a:t>http://im6-tub-ru.yandex.net/i?id=314754228-24-72&amp;n=21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985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60F2AA-B6DB-4ABD-BFEA-352044D0666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CFD4E8-83BA-469D-A1EA-F297749D11A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520785"/>
            <a:ext cx="84249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400" b="1" dirty="0">
                <a:solidFill>
                  <a:prstClr val="black"/>
                </a:solidFill>
                <a:latin typeface="Calibri"/>
              </a:rPr>
              <a:t>Активные ссылки на использованные изображения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Дешифровщик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2"/>
              </a:rPr>
              <a:t>http://im3-tub-ru.yandex.net/i?id=51436373-62-72&amp;n=21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Олимпионик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3"/>
              </a:rPr>
              <a:t>http://im7-tub-ru.yandex.net/i?id=20201465-54-72&amp;n=21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Красная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Поляна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4"/>
              </a:rPr>
              <a:t>http://im0-tub-ru.yandex.net/i?id=251663502-24-72&amp;n=21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Марафонский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бег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5"/>
              </a:rPr>
              <a:t>http://im0-tub-ru.yandex.net/i?id=239216368-28-72&amp;n=21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Фехтование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6"/>
              </a:rPr>
              <a:t>http://im3-tub-ru.yandex.net/i?id=31590784-64-72&amp;n=21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Ж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ест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7"/>
              </a:rPr>
              <a:t>http://im5-tub-ru.yandex.net/i?id=655357769-13-72&amp;n=21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Х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ищник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в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море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8"/>
              </a:rPr>
              <a:t>http://im5-tub-ru.yandex.net/i?id=159114329-04-72&amp;n=21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 err="1">
                <a:solidFill>
                  <a:prstClr val="black"/>
                </a:solidFill>
                <a:latin typeface="Calibri"/>
              </a:rPr>
              <a:t>Хоккейный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вратарь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9"/>
              </a:rPr>
              <a:t>http://im5-tub-ru.yandex.net/i?id=684919375-03-72&amp;n=21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Исполнители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гимн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а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Сочи-2014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 </a:t>
            </a:r>
            <a:r>
              <a:rPr lang="en-US" sz="1400" u="sng" dirty="0">
                <a:solidFill>
                  <a:prstClr val="black"/>
                </a:solidFill>
                <a:latin typeface="Calibri"/>
                <a:hlinkClick r:id="rId10"/>
              </a:rPr>
              <a:t>http://im5-tub-ru.yandex.net/i?id=161170880-23-72&amp;n=21</a:t>
            </a:r>
            <a:endParaRPr lang="ru-RU" sz="1400" u="sng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О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лимпийский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поезд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ласточка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1"/>
              </a:rPr>
              <a:t>http://im7-tub-ru.yandex.net/i?id=159073284-12-72&amp;n=21</a:t>
            </a:r>
            <a:endParaRPr lang="ru-RU" sz="1400" dirty="0">
              <a:solidFill>
                <a:prstClr val="black"/>
              </a:solidFill>
              <a:latin typeface="Calibri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Calibri"/>
              </a:rPr>
              <a:t>Олимпиада (фон слайдов):  </a:t>
            </a:r>
            <a:r>
              <a:rPr lang="ru-RU" sz="1400" dirty="0">
                <a:solidFill>
                  <a:prstClr val="black"/>
                </a:solidFill>
                <a:latin typeface="Calibri"/>
              </a:rPr>
              <a:t>http://</a:t>
            </a:r>
            <a:r>
              <a:rPr lang="ru-RU" sz="1400" u="sng" dirty="0">
                <a:solidFill>
                  <a:srgbClr val="0000FF"/>
                </a:solidFill>
                <a:latin typeface="Calibri"/>
              </a:rPr>
              <a:t>im0-tub-ru.yandex.net/i?id=224176434-31-72&amp;n=21</a:t>
            </a: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Талисманы олимпийских игр: </a:t>
            </a: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http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://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2"/>
              </a:rPr>
              <a:t>im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3-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tub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-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2"/>
              </a:rPr>
              <a:t>ru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.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2"/>
              </a:rPr>
              <a:t>yandex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.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net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/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i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?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id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=300906801-67-72&amp;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2"/>
              </a:rPr>
              <a:t>n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2"/>
              </a:rPr>
              <a:t>=21</a:t>
            </a:r>
            <a:endParaRPr lang="en-US" sz="1400" dirty="0">
              <a:solidFill>
                <a:prstClr val="black"/>
              </a:solidFill>
              <a:latin typeface="Calibri"/>
              <a:hlinkClick r:id="rId13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http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://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3"/>
              </a:rPr>
              <a:t>im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5-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tub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-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3"/>
              </a:rPr>
              <a:t>ru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.</a:t>
            </a:r>
            <a:r>
              <a:rPr lang="en-US" sz="1400" dirty="0" err="1">
                <a:solidFill>
                  <a:prstClr val="black"/>
                </a:solidFill>
                <a:latin typeface="Calibri"/>
                <a:hlinkClick r:id="rId13"/>
              </a:rPr>
              <a:t>yandex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.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net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/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i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?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id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=219186999-61-72&amp;</a:t>
            </a:r>
            <a:r>
              <a:rPr lang="en-US" sz="1400" dirty="0">
                <a:solidFill>
                  <a:prstClr val="black"/>
                </a:solidFill>
                <a:latin typeface="Calibri"/>
                <a:hlinkClick r:id="rId13"/>
              </a:rPr>
              <a:t>n</a:t>
            </a:r>
            <a:r>
              <a:rPr lang="ru-RU" sz="1400" dirty="0">
                <a:solidFill>
                  <a:prstClr val="black"/>
                </a:solidFill>
                <a:latin typeface="Calibri"/>
                <a:hlinkClick r:id="rId13"/>
              </a:rPr>
              <a:t>=21</a:t>
            </a:r>
            <a:endParaRPr lang="en-US" sz="1400" dirty="0">
              <a:solidFill>
                <a:prstClr val="black"/>
              </a:solidFill>
              <a:latin typeface="Calibri"/>
              <a:hlinkClick r:id="rId14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4"/>
              </a:rPr>
              <a:t>http://im0-tub-ru.yandex.net/i?id=367595308-26-72&amp;n=21</a:t>
            </a:r>
            <a:endParaRPr lang="en-US" sz="1400" dirty="0">
              <a:solidFill>
                <a:prstClr val="black"/>
              </a:solidFill>
              <a:latin typeface="Calibri"/>
              <a:hlinkClick r:id="rId15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5"/>
              </a:rPr>
              <a:t>http://im3-tub-ru.yandex.net/i?id=375581172-00-72&amp;n=21</a:t>
            </a:r>
            <a:endParaRPr lang="en-US" sz="1400" dirty="0">
              <a:solidFill>
                <a:prstClr val="black"/>
              </a:solidFill>
              <a:latin typeface="Calibri"/>
              <a:hlinkClick r:id="rId16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6"/>
              </a:rPr>
              <a:t>http://im0-tub-ru.yandex.net/i?id=225260899-42-72&amp;n=21</a:t>
            </a:r>
            <a:endParaRPr lang="en-US" sz="1400" dirty="0">
              <a:solidFill>
                <a:prstClr val="black"/>
              </a:solidFill>
              <a:latin typeface="Calibri"/>
              <a:hlinkClick r:id="rId17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7"/>
              </a:rPr>
              <a:t>http://im0-tub-ru.yandex.net/i?id=309372193-69-72&amp;n=21</a:t>
            </a:r>
            <a:endParaRPr lang="en-US" sz="1400" dirty="0">
              <a:solidFill>
                <a:prstClr val="black"/>
              </a:solidFill>
              <a:latin typeface="Calibri"/>
              <a:hlinkClick r:id="rId18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8"/>
              </a:rPr>
              <a:t>http://im3-tub-ru.yandex.net/i?id=38066778-13-72&amp;n=21</a:t>
            </a:r>
            <a:endParaRPr lang="en-US" sz="1400" dirty="0">
              <a:solidFill>
                <a:prstClr val="black"/>
              </a:solidFill>
              <a:latin typeface="Calibri"/>
              <a:hlinkClick r:id="rId19"/>
            </a:endParaRPr>
          </a:p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/>
                <a:hlinkClick r:id="rId19"/>
              </a:rPr>
              <a:t>http://im5-tub-ru.yandex.net/i?id=471986555-51-72&amp;n=21</a:t>
            </a:r>
            <a:endParaRPr 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36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0"/>
            <a:ext cx="6267450" cy="6477000"/>
          </a:xfrm>
          <a:prstGeom prst="rect">
            <a:avLst/>
          </a:prstGeom>
        </p:spPr>
      </p:pic>
      <p:sp>
        <p:nvSpPr>
          <p:cNvPr id="5" name="Дуга 4"/>
          <p:cNvSpPr/>
          <p:nvPr/>
        </p:nvSpPr>
        <p:spPr>
          <a:xfrm rot="10800000">
            <a:off x="179512" y="2420888"/>
            <a:ext cx="6120680" cy="504056"/>
          </a:xfrm>
          <a:prstGeom prst="arc">
            <a:avLst>
              <a:gd name="adj1" fmla="val 10849498"/>
              <a:gd name="adj2" fmla="val 21555944"/>
            </a:avLst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 rot="10800000">
            <a:off x="467544" y="1844824"/>
            <a:ext cx="5616624" cy="720080"/>
          </a:xfrm>
          <a:prstGeom prst="arc">
            <a:avLst>
              <a:gd name="adj1" fmla="val 10849498"/>
              <a:gd name="adj2" fmla="val 24260"/>
            </a:avLst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 rot="10800000">
            <a:off x="683568" y="1196752"/>
            <a:ext cx="5184576" cy="1008111"/>
          </a:xfrm>
          <a:prstGeom prst="arc">
            <a:avLst>
              <a:gd name="adj1" fmla="val 10910531"/>
              <a:gd name="adj2" fmla="val 21572632"/>
            </a:avLst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>
            <a:off x="971600" y="4725144"/>
            <a:ext cx="4536504" cy="1008112"/>
          </a:xfrm>
          <a:prstGeom prst="arc">
            <a:avLst>
              <a:gd name="adj1" fmla="val 10822096"/>
              <a:gd name="adj2" fmla="val 21548492"/>
            </a:avLst>
          </a:prstGeom>
          <a:ln w="34925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>
            <a:off x="1331640" y="5085184"/>
            <a:ext cx="3816424" cy="936104"/>
          </a:xfrm>
          <a:prstGeom prst="arc">
            <a:avLst>
              <a:gd name="adj1" fmla="val 10797348"/>
              <a:gd name="adj2" fmla="val 21546552"/>
            </a:avLst>
          </a:prstGeom>
          <a:ln w="34925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>
            <a:off x="1763688" y="5373216"/>
            <a:ext cx="2952328" cy="1008112"/>
          </a:xfrm>
          <a:prstGeom prst="arc">
            <a:avLst>
              <a:gd name="adj1" fmla="val 10822946"/>
              <a:gd name="adj2" fmla="val 21548492"/>
            </a:avLst>
          </a:prstGeom>
          <a:ln w="34925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>
            <a:stCxn id="4" idx="1"/>
          </p:cNvCxnSpPr>
          <p:nvPr/>
        </p:nvCxnSpPr>
        <p:spPr>
          <a:xfrm>
            <a:off x="179512" y="3238500"/>
            <a:ext cx="6048672" cy="46484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9512" y="0"/>
            <a:ext cx="2232248" cy="404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Северная широта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6093296"/>
            <a:ext cx="2232248" cy="4046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Южная широта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44208" y="3068960"/>
            <a:ext cx="158417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0◦ ЭКВАТОР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00192" y="1988840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20◦ 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372200" y="2492896"/>
            <a:ext cx="648072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10◦ 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012160" y="1484784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30◦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724128" y="5013176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40◦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364088" y="5517232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50◦ 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5949280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rgbClr val="002060"/>
                </a:solidFill>
              </a:rPr>
              <a:t>60◦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44208" y="0"/>
            <a:ext cx="2699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Градусы широты подписываются у рамки карты.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8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лушария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408780"/>
            <a:ext cx="8496944" cy="4460380"/>
          </a:xfrm>
          <a:prstGeom prst="rect">
            <a:avLst/>
          </a:prstGeom>
        </p:spPr>
      </p:pic>
      <p:sp>
        <p:nvSpPr>
          <p:cNvPr id="23" name="Дуга 22"/>
          <p:cNvSpPr/>
          <p:nvPr/>
        </p:nvSpPr>
        <p:spPr>
          <a:xfrm rot="16200000">
            <a:off x="4752018" y="728698"/>
            <a:ext cx="4392492" cy="3888432"/>
          </a:xfrm>
          <a:prstGeom prst="arc">
            <a:avLst>
              <a:gd name="adj1" fmla="val 11265743"/>
              <a:gd name="adj2" fmla="val 21217904"/>
            </a:avLst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6200000">
            <a:off x="503547" y="656689"/>
            <a:ext cx="4392489" cy="3888432"/>
          </a:xfrm>
          <a:prstGeom prst="arc">
            <a:avLst>
              <a:gd name="adj1" fmla="val 11342481"/>
              <a:gd name="adj2" fmla="val 21065407"/>
            </a:avLst>
          </a:prstGeom>
          <a:ln w="444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16200000">
            <a:off x="431541" y="1160748"/>
            <a:ext cx="4392490" cy="2880321"/>
          </a:xfrm>
          <a:prstGeom prst="arc">
            <a:avLst>
              <a:gd name="adj1" fmla="val 11238943"/>
              <a:gd name="adj2" fmla="val 21306456"/>
            </a:avLst>
          </a:prstGeom>
          <a:ln w="444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5400000">
            <a:off x="4355975" y="836713"/>
            <a:ext cx="4392490" cy="3672408"/>
          </a:xfrm>
          <a:prstGeom prst="arc">
            <a:avLst>
              <a:gd name="adj1" fmla="val 11313634"/>
              <a:gd name="adj2" fmla="val 21217904"/>
            </a:avLst>
          </a:prstGeom>
          <a:ln w="444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5400000">
            <a:off x="107503" y="764703"/>
            <a:ext cx="4392490" cy="3672408"/>
          </a:xfrm>
          <a:prstGeom prst="arc">
            <a:avLst>
              <a:gd name="adj1" fmla="val 11313634"/>
              <a:gd name="adj2" fmla="val 21217904"/>
            </a:avLst>
          </a:prstGeom>
          <a:ln w="444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Дуга 31"/>
          <p:cNvSpPr/>
          <p:nvPr/>
        </p:nvSpPr>
        <p:spPr>
          <a:xfrm rot="16200000">
            <a:off x="4968043" y="872714"/>
            <a:ext cx="4464497" cy="3528392"/>
          </a:xfrm>
          <a:prstGeom prst="arc">
            <a:avLst>
              <a:gd name="adj1" fmla="val 11342481"/>
              <a:gd name="adj2" fmla="val 21065407"/>
            </a:avLst>
          </a:prstGeom>
          <a:ln w="444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716016" y="242088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0◦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028384" y="2420888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120◦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92080" y="242088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rgbClr val="002060"/>
                </a:solidFill>
              </a:rPr>
              <a:t>20◦.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851920" y="242088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40◦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43608" y="2420888"/>
            <a:ext cx="576064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160◦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67544" y="242088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002060"/>
                </a:solidFill>
              </a:rPr>
              <a:t>180◦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32240" y="2420888"/>
            <a:ext cx="504056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</a:rPr>
              <a:t>80◦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695728" y="0"/>
            <a:ext cx="24482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Восточная долгота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555776" y="0"/>
            <a:ext cx="2448272" cy="5760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Западная долгота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10800000" flipV="1">
            <a:off x="820624" y="5271022"/>
            <a:ext cx="7783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Градусы подписываются на линии экватора</a:t>
            </a:r>
          </a:p>
        </p:txBody>
      </p:sp>
    </p:spTree>
    <p:extLst>
      <p:ext uri="{BB962C8B-B14F-4D97-AF65-F5344CB8AC3E}">
        <p14:creationId xmlns:p14="http://schemas.microsoft.com/office/powerpoint/2010/main" xmlns="" val="3034375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5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Возникновение Олимпийских игр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il_fi" descr="http://olimp-history.ru/files/ancient_olympics.jpg"/>
          <p:cNvPicPr>
            <a:picLocks noGrp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844824"/>
            <a:ext cx="3143250" cy="328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491880" y="1700808"/>
            <a:ext cx="5400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Calibri" pitchFamily="34" charset="0"/>
              </a:rPr>
              <a:t>В 776 году до н.э.  Олимпийский праздник получил общегреческое  признание. Этот год явился первой летописной страницей Олимпийских игр.</a:t>
            </a:r>
            <a:endParaRPr lang="ru-RU" sz="3200" b="1" i="1" dirty="0">
              <a:latin typeface="Calibri" pitchFamily="34" charset="0"/>
            </a:endParaRPr>
          </a:p>
        </p:txBody>
      </p:sp>
      <p:pic>
        <p:nvPicPr>
          <p:cNvPr id="8" name="il_fi" descr="http://lh4.ggpht.com/_NkffXgkQPM0/TTVc4QwxE7I/AAAAAAAABb8/Xs1cvuv3w3w/img238718515159d168886c6100b7cb945d.jpg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41180" y="4629149"/>
            <a:ext cx="5214974" cy="2228851"/>
          </a:xfrm>
          <a:prstGeom prst="rect">
            <a:avLst/>
          </a:prstGeom>
          <a:noFill/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38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Интересные</a:t>
            </a: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факты о древних Олимпийских играх</a:t>
            </a:r>
            <a:r>
              <a:rPr lang="ru-RU" sz="3200" b="1" dirty="0">
                <a:solidFill>
                  <a:prstClr val="black"/>
                </a:solidFill>
              </a:rPr>
              <a:t> 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95536" y="1556793"/>
            <a:ext cx="7920880" cy="2952328"/>
          </a:xfrm>
        </p:spPr>
        <p:txBody>
          <a:bodyPr/>
          <a:lstStyle/>
          <a:p>
            <a:r>
              <a:rPr lang="ru-RU" sz="2800" b="1" i="1" dirty="0" smtClean="0"/>
              <a:t>Атлеты-олимпийцы соревновались обнаженными</a:t>
            </a:r>
            <a:r>
              <a:rPr lang="ru-RU" sz="2800" dirty="0" smtClean="0"/>
              <a:t> </a:t>
            </a:r>
            <a:endParaRPr lang="ru-RU" sz="2800" b="1" dirty="0" smtClean="0"/>
          </a:p>
          <a:p>
            <a:r>
              <a:rPr lang="ru-RU" sz="2800" b="1" i="1" dirty="0" smtClean="0"/>
              <a:t>Повар - первый чемпион олимпийских игр</a:t>
            </a:r>
            <a:r>
              <a:rPr lang="ru-RU" sz="2800" dirty="0" smtClean="0"/>
              <a:t> </a:t>
            </a:r>
            <a:endParaRPr lang="ru-RU" sz="2800" b="1" dirty="0" smtClean="0"/>
          </a:p>
          <a:p>
            <a:r>
              <a:rPr lang="ru-RU" sz="2800" b="1" i="1" dirty="0" smtClean="0"/>
              <a:t>Вместо медалей - оливковая ветвь</a:t>
            </a:r>
          </a:p>
          <a:p>
            <a:r>
              <a:rPr lang="ru-RU" sz="2800" b="1" i="1" dirty="0" smtClean="0"/>
              <a:t>Бег был единственным видом соревнований</a:t>
            </a:r>
          </a:p>
          <a:p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http://www.ellada-russia.ru/images/portal/flame_lighti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936189">
            <a:off x="5637079" y="4009252"/>
            <a:ext cx="3304582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0059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Запрет Олимпийских игр</a:t>
            </a:r>
            <a:endParaRPr lang="ru-RU" sz="5400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87CE90D-1466-402E-92E9-B8D4A41864F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11.05.2014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BC7C73-FDD2-4380-8E8F-4DF8B72618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7" descr="%D0%9E%D0%BB%D0%B8%D0%BC%D0%BF%D0%B8%D0%B9%D1%81%D0%BA%D0%B8%D0%B5-%D0%B8%D0%B3%D1%80%D1%8B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988840"/>
            <a:ext cx="3962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283968" y="1916832"/>
            <a:ext cx="46805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Римляне, ставшие к 390 г. н.э. христианами, посчитали эти спортивные состязания языческим фестивалем. В 394 г. н.э. император Римской империи Феодосий </a:t>
            </a:r>
            <a:r>
              <a:rPr lang="en-US" sz="2400" b="1" dirty="0"/>
              <a:t>I</a:t>
            </a:r>
            <a:r>
              <a:rPr lang="ru-RU" sz="2400" b="1" dirty="0"/>
              <a:t> запретил  проведение </a:t>
            </a:r>
            <a:r>
              <a:rPr lang="ru-RU" sz="2400" b="1" dirty="0" smtClean="0"/>
              <a:t> </a:t>
            </a:r>
            <a:r>
              <a:rPr lang="ru-RU" sz="2400" b="1" dirty="0"/>
              <a:t>Олимпийских </a:t>
            </a:r>
            <a:r>
              <a:rPr lang="ru-RU" sz="2400" b="1" dirty="0" smtClean="0"/>
              <a:t>игр</a:t>
            </a:r>
            <a:endParaRPr lang="ru-RU" sz="2400" dirty="0"/>
          </a:p>
          <a:p>
            <a:r>
              <a:rPr lang="ru-RU" sz="2400" b="1" dirty="0" smtClean="0"/>
              <a:t>     </a:t>
            </a:r>
            <a:r>
              <a:rPr lang="ru-RU" sz="2400" b="1" dirty="0"/>
              <a:t>						      							      	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7138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</TotalTime>
  <Words>970</Words>
  <Application>Microsoft Office PowerPoint</Application>
  <PresentationFormat>Экран (4:3)</PresentationFormat>
  <Paragraphs>192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42</vt:i4>
      </vt:variant>
    </vt:vector>
  </HeadingPairs>
  <TitlesOfParts>
    <vt:vector size="46" baseType="lpstr">
      <vt:lpstr>Тема Office</vt:lpstr>
      <vt:lpstr>Снежинки 1</vt:lpstr>
      <vt:lpstr>2_Снежинки 1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Возникновение Олимпийских игр</vt:lpstr>
      <vt:lpstr>Интересные факты о древних Олимпийских играх </vt:lpstr>
      <vt:lpstr>Запрет Олимпийских игр</vt:lpstr>
      <vt:lpstr>Возрождение  Олимпийских игр </vt:lpstr>
      <vt:lpstr>Символ Олимпийских игр </vt:lpstr>
      <vt:lpstr>«эстафета олимпийского огня»</vt:lpstr>
      <vt:lpstr>Девиз Олимпийских игр  «быстрее, выше, сильнее!» </vt:lpstr>
      <vt:lpstr>Талисман игр Сочи – 2014</vt:lpstr>
      <vt:lpstr>Белый Мишка</vt:lpstr>
      <vt:lpstr>Зайка</vt:lpstr>
      <vt:lpstr>Альпинист Леопард </vt:lpstr>
      <vt:lpstr>Слайд 18</vt:lpstr>
      <vt:lpstr>Первые Олимпийские игры современности состоялись в г.Афины (Греция) в 1896 г. А в 2004 году Афины снова стали столицей ΧΧVΙΙΙ летних Олимпийских игр </vt:lpstr>
      <vt:lpstr>Слайд 20</vt:lpstr>
      <vt:lpstr>Слайд 21</vt:lpstr>
      <vt:lpstr> по политической карте определите название страны и географические координаты города Амстердам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 </vt:lpstr>
      <vt:lpstr> </vt:lpstr>
      <vt:lpstr>Олимпийские игры в Москве</vt:lpstr>
      <vt:lpstr> </vt:lpstr>
      <vt:lpstr>Слайд 34</vt:lpstr>
      <vt:lpstr> </vt:lpstr>
      <vt:lpstr> гимн олимпиады  в  Сочи 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</dc:title>
  <dc:creator>Пользователь</dc:creator>
  <cp:lastModifiedBy>re</cp:lastModifiedBy>
  <cp:revision>72</cp:revision>
  <dcterms:created xsi:type="dcterms:W3CDTF">2013-02-14T13:12:42Z</dcterms:created>
  <dcterms:modified xsi:type="dcterms:W3CDTF">2014-05-11T19:34:41Z</dcterms:modified>
</cp:coreProperties>
</file>